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7" r:id="rId1"/>
  </p:sldMasterIdLst>
  <p:notesMasterIdLst>
    <p:notesMasterId r:id="rId29"/>
  </p:notesMasterIdLst>
  <p:sldIdLst>
    <p:sldId id="263" r:id="rId2"/>
    <p:sldId id="256" r:id="rId3"/>
    <p:sldId id="273" r:id="rId4"/>
    <p:sldId id="258" r:id="rId5"/>
    <p:sldId id="266" r:id="rId6"/>
    <p:sldId id="267" r:id="rId7"/>
    <p:sldId id="268" r:id="rId8"/>
    <p:sldId id="275" r:id="rId9"/>
    <p:sldId id="259" r:id="rId10"/>
    <p:sldId id="269" r:id="rId11"/>
    <p:sldId id="279" r:id="rId12"/>
    <p:sldId id="286" r:id="rId13"/>
    <p:sldId id="287" r:id="rId14"/>
    <p:sldId id="265" r:id="rId15"/>
    <p:sldId id="271" r:id="rId16"/>
    <p:sldId id="280" r:id="rId17"/>
    <p:sldId id="281" r:id="rId18"/>
    <p:sldId id="282" r:id="rId19"/>
    <p:sldId id="283" r:id="rId20"/>
    <p:sldId id="277" r:id="rId21"/>
    <p:sldId id="284" r:id="rId22"/>
    <p:sldId id="288" r:id="rId23"/>
    <p:sldId id="289" r:id="rId24"/>
    <p:sldId id="290" r:id="rId25"/>
    <p:sldId id="285" r:id="rId26"/>
    <p:sldId id="261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D0C9B-AD82-4B74-8DB6-2CFD5138F6E6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EC2F-C938-46B3-B866-75597EE2C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EC2F-C938-46B3-B866-75597EE2C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7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3D1B-7528-4A86-8911-1858A82E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/wiki/Feature-Extrac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/wiki/JavaScrip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qminer/qminer/wiki/Store-definition" TargetMode="External"/><Relationship Id="rId13" Type="http://schemas.openxmlformats.org/officeDocument/2006/relationships/hyperlink" Target="https://github.com/qminer/qminer/wiki/Restore-and-Failover" TargetMode="External"/><Relationship Id="rId3" Type="http://schemas.openxmlformats.org/officeDocument/2006/relationships/hyperlink" Target="https://github.com/qminer/qminer/wiki/Quick-Start" TargetMode="External"/><Relationship Id="rId7" Type="http://schemas.openxmlformats.org/officeDocument/2006/relationships/hyperlink" Target="https://github.com/qminer/qminer/wiki/JavaScript" TargetMode="External"/><Relationship Id="rId12" Type="http://schemas.openxmlformats.org/officeDocument/2006/relationships/hyperlink" Target="https://github.com/qminer/qminer/wiki/Configuration" TargetMode="External"/><Relationship Id="rId2" Type="http://schemas.openxmlformats.org/officeDocument/2006/relationships/hyperlink" Target="https://github.com/qminer/qminer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miner/qminer/wiki/Example" TargetMode="External"/><Relationship Id="rId11" Type="http://schemas.openxmlformats.org/officeDocument/2006/relationships/hyperlink" Target="https://github.com/qminer/qminer/wiki/Feature-Extractors" TargetMode="External"/><Relationship Id="rId5" Type="http://schemas.openxmlformats.org/officeDocument/2006/relationships/hyperlink" Target="https://github.com/qminer/qminer/wiki/Installation-in-Windows" TargetMode="External"/><Relationship Id="rId10" Type="http://schemas.openxmlformats.org/officeDocument/2006/relationships/hyperlink" Target="https://github.com/qminer/qminer/wiki/Stream-Aggregates" TargetMode="External"/><Relationship Id="rId4" Type="http://schemas.openxmlformats.org/officeDocument/2006/relationships/hyperlink" Target="https://github.com/qminer/qminer/wiki/Installation-in-Linux" TargetMode="External"/><Relationship Id="rId9" Type="http://schemas.openxmlformats.org/officeDocument/2006/relationships/hyperlink" Target="https://github.com/qminer/qminer/wiki/Query-Language" TargetMode="External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movi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timeserie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timeseri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timeseri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twitt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io/?https://raw.github.com/qminer/qminer/master/docjs/twitt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qminer.ijs.si/" TargetMode="External"/><Relationship Id="rId4" Type="http://schemas.openxmlformats.org/officeDocument/2006/relationships/hyperlink" Target="https://github.com/qminer/qmine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/wiki/Store-defini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/wiki/Query-Langu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iner/qminer/wiki/Stream-Aggreg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QMiner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sl-SI" dirty="0" smtClean="0"/>
              <a:t>ž</a:t>
            </a:r>
            <a:r>
              <a:rPr lang="en-US" dirty="0" smtClean="0"/>
              <a:t> Fortuna</a:t>
            </a:r>
            <a:r>
              <a:rPr lang="sl-SI" dirty="0" smtClean="0"/>
              <a:t>, Jan Rupnik</a:t>
            </a:r>
          </a:p>
        </p:txBody>
      </p:sp>
    </p:spTree>
    <p:extLst>
      <p:ext uri="{BB962C8B-B14F-4D97-AF65-F5344CB8AC3E}">
        <p14:creationId xmlns:p14="http://schemas.microsoft.com/office/powerpoint/2010/main" val="39730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Extractors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Mappings from data records to (sparse) feature vectors</a:t>
            </a:r>
          </a:p>
          <a:p>
            <a:pPr lvl="1"/>
            <a:r>
              <a:rPr lang="en-US" dirty="0" smtClean="0"/>
              <a:t>Defined using declarative language</a:t>
            </a:r>
          </a:p>
          <a:p>
            <a:pPr lvl="1"/>
            <a:r>
              <a:rPr lang="en-US" dirty="0" smtClean="0"/>
              <a:t>Work on stream data</a:t>
            </a:r>
          </a:p>
          <a:p>
            <a:r>
              <a:rPr lang="en-US" dirty="0" smtClean="0"/>
              <a:t>Built-in functionality for extraction of features:</a:t>
            </a:r>
          </a:p>
          <a:p>
            <a:pPr lvl="1"/>
            <a:r>
              <a:rPr lang="en-US" dirty="0" smtClean="0"/>
              <a:t>Numeric, Categorical, Multinomial, Bag-of-Words, Join, Pair</a:t>
            </a:r>
          </a:p>
          <a:p>
            <a:pPr lvl="1"/>
            <a:r>
              <a:rPr lang="en-US" dirty="0" smtClean="0"/>
              <a:t>Include all Glib text processing machinery (stemmer, stop-words, hashing)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59" y="5869094"/>
            <a:ext cx="652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github.com/qminer/qminer/wiki/Feature-Extractors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333333"/>
                </a:solidFill>
                <a:cs typeface="Consolas" panose="020B0609020204030204" pitchFamily="49" charset="0"/>
              </a:rPr>
              <a:t>Feature extractors: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"Movies"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field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"Movies"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field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"Plot"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"multinomial"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"Movies"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field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"Genres"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"join"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store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"Movies"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join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"Actor"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22623" y="5574666"/>
            <a:ext cx="7543802" cy="382694"/>
            <a:chOff x="1000125" y="5486400"/>
            <a:chExt cx="7543802" cy="382694"/>
          </a:xfrm>
        </p:grpSpPr>
        <p:sp>
          <p:nvSpPr>
            <p:cNvPr id="19" name="Rectangle 18"/>
            <p:cNvSpPr/>
            <p:nvPr/>
          </p:nvSpPr>
          <p:spPr>
            <a:xfrm>
              <a:off x="1000125" y="5486400"/>
              <a:ext cx="1428750" cy="382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28875" y="5486400"/>
              <a:ext cx="3371849" cy="382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00724" y="5486400"/>
              <a:ext cx="857251" cy="382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Genres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57975" y="5486400"/>
              <a:ext cx="1885952" cy="382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Actors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77164" y="3488818"/>
            <a:ext cx="665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"Title": "Every Day",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"Plot": "This day really isn't all that different than...",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"Year": 2010,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"Rating": 5.6,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"Genres": [ "Comedy", "Drama" ],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"Director": {"Name": "Levine Richard (III)", "Gender": "Male" },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"Actor": [ { "Name": "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Beetem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Chris", "Gender": "Male" }, ... ]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6" name="Curved Connector 25"/>
          <p:cNvCxnSpPr>
            <a:endCxn id="19" idx="0"/>
          </p:cNvCxnSpPr>
          <p:nvPr/>
        </p:nvCxnSpPr>
        <p:spPr>
          <a:xfrm rot="10800000" flipV="1">
            <a:off x="936998" y="3814674"/>
            <a:ext cx="2200272" cy="17599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764638" y="3994189"/>
            <a:ext cx="572659" cy="1580477"/>
            <a:chOff x="2764638" y="3994189"/>
            <a:chExt cx="572659" cy="1580477"/>
          </a:xfrm>
        </p:grpSpPr>
        <p:cxnSp>
          <p:nvCxnSpPr>
            <p:cNvPr id="29" name="Curved Connector 28"/>
            <p:cNvCxnSpPr>
              <a:endCxn id="20" idx="0"/>
            </p:cNvCxnSpPr>
            <p:nvPr/>
          </p:nvCxnSpPr>
          <p:spPr>
            <a:xfrm rot="16200000" flipH="1">
              <a:off x="2755622" y="4992990"/>
              <a:ext cx="590692" cy="57265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5400000" flipH="1" flipV="1">
              <a:off x="2456062" y="4302765"/>
              <a:ext cx="989784" cy="372632"/>
            </a:xfrm>
            <a:prstGeom prst="curvedConnector3">
              <a:avLst>
                <a:gd name="adj1" fmla="val 99876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endCxn id="21" idx="0"/>
          </p:cNvCxnSpPr>
          <p:nvPr/>
        </p:nvCxnSpPr>
        <p:spPr>
          <a:xfrm>
            <a:off x="4093535" y="4550735"/>
            <a:ext cx="1358313" cy="10239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22" idx="0"/>
          </p:cNvCxnSpPr>
          <p:nvPr/>
        </p:nvCxnSpPr>
        <p:spPr>
          <a:xfrm>
            <a:off x="5730949" y="4901609"/>
            <a:ext cx="1092500" cy="6730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–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l-SI" dirty="0" smtClean="0"/>
              <a:t>Wrapped parts of C++ linalg library. Most functions can benefit from high performance libraries such as intel MKL or open blas.</a:t>
            </a:r>
          </a:p>
          <a:p>
            <a:pPr lvl="1"/>
            <a:r>
              <a:rPr lang="sl-SI" dirty="0" smtClean="0"/>
              <a:t>Computationally light parts and gluing scripts can be implemented directly in JS (examples: conjugate gradient, number nonzero elements in sparse matrices)</a:t>
            </a:r>
          </a:p>
          <a:p>
            <a:pPr lvl="1"/>
            <a:r>
              <a:rPr lang="sl-SI" b="0" dirty="0" smtClean="0"/>
              <a:t>Five main classes: </a:t>
            </a:r>
            <a:r>
              <a:rPr lang="sl-SI" b="1" dirty="0" smtClean="0"/>
              <a:t>la</a:t>
            </a:r>
            <a:r>
              <a:rPr lang="sl-SI" b="0" dirty="0" smtClean="0"/>
              <a:t> (linear algebra), </a:t>
            </a:r>
            <a:r>
              <a:rPr lang="sl-SI" b="1" dirty="0" smtClean="0"/>
              <a:t>full vectors and matrices</a:t>
            </a:r>
            <a:r>
              <a:rPr lang="sl-SI" b="0" dirty="0" smtClean="0"/>
              <a:t> and </a:t>
            </a:r>
            <a:r>
              <a:rPr lang="sl-SI" b="1" dirty="0" smtClean="0"/>
              <a:t>dense vectors and matrices</a:t>
            </a:r>
            <a:r>
              <a:rPr lang="sl-SI" b="0" dirty="0" smtClean="0"/>
              <a:t>.</a:t>
            </a:r>
          </a:p>
          <a:p>
            <a:pPr lvl="1"/>
            <a:r>
              <a:rPr lang="sl-SI" b="0" dirty="0" smtClean="0"/>
              <a:t>Supported functionality enables constructing elements in various ways, computing linear combinations, multiplication, transposition, norm computations,...</a:t>
            </a:r>
          </a:p>
          <a:p>
            <a:pPr lvl="1"/>
            <a:r>
              <a:rPr lang="sl-SI" dirty="0" smtClean="0"/>
              <a:t>We have also exposed some important building blocks: large scale SVD (dense, sparse), solving linear systems (LU decomposition for dense systems, conjugate gradient for symmetric positive </a:t>
            </a:r>
            <a:r>
              <a:rPr lang="sl-SI" smtClean="0"/>
              <a:t>definite matrices)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–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Works </a:t>
            </a:r>
            <a:r>
              <a:rPr lang="en-US" b="0" dirty="0"/>
              <a:t>on top of extracted features</a:t>
            </a:r>
          </a:p>
          <a:p>
            <a:r>
              <a:rPr lang="en-US" b="0" dirty="0"/>
              <a:t>Implemented Techniques</a:t>
            </a:r>
            <a:r>
              <a:rPr lang="en-US" b="0" dirty="0" smtClean="0"/>
              <a:t>: </a:t>
            </a:r>
          </a:p>
          <a:p>
            <a:pPr lvl="1"/>
            <a:r>
              <a:rPr lang="en-GB" b="0" dirty="0" smtClean="0"/>
              <a:t>Classification:</a:t>
            </a:r>
          </a:p>
          <a:p>
            <a:pPr lvl="2"/>
            <a:r>
              <a:rPr lang="en-GB" dirty="0" smtClean="0"/>
              <a:t>SVM (batch)</a:t>
            </a:r>
          </a:p>
          <a:p>
            <a:pPr lvl="2"/>
            <a:r>
              <a:rPr lang="en-GB" b="0" dirty="0" smtClean="0"/>
              <a:t>Perceptron (updates)</a:t>
            </a:r>
          </a:p>
          <a:p>
            <a:pPr lvl="2"/>
            <a:r>
              <a:rPr lang="en-US" dirty="0" err="1"/>
              <a:t>Hoeffding</a:t>
            </a:r>
            <a:r>
              <a:rPr lang="en-US" dirty="0"/>
              <a:t> trees </a:t>
            </a:r>
            <a:r>
              <a:rPr lang="en-US" dirty="0" smtClean="0"/>
              <a:t>(updates)</a:t>
            </a:r>
          </a:p>
          <a:p>
            <a:pPr lvl="2"/>
            <a:r>
              <a:rPr lang="en-GB" b="0" dirty="0" smtClean="0"/>
              <a:t>Active learning (uncertainty sampling + SVM)</a:t>
            </a:r>
          </a:p>
          <a:p>
            <a:pPr lvl="1"/>
            <a:r>
              <a:rPr lang="en-GB" dirty="0" smtClean="0"/>
              <a:t>Regression:</a:t>
            </a:r>
          </a:p>
          <a:p>
            <a:pPr lvl="2"/>
            <a:r>
              <a:rPr lang="en-GB" dirty="0" smtClean="0"/>
              <a:t>SVMR (batch)</a:t>
            </a:r>
          </a:p>
          <a:p>
            <a:pPr lvl="2"/>
            <a:r>
              <a:rPr lang="en-GB" dirty="0" smtClean="0"/>
              <a:t>Ridge </a:t>
            </a:r>
            <a:r>
              <a:rPr lang="en-GB" dirty="0"/>
              <a:t>regression (batch)</a:t>
            </a:r>
          </a:p>
          <a:p>
            <a:pPr lvl="2"/>
            <a:r>
              <a:rPr lang="en-GB" dirty="0" smtClean="0"/>
              <a:t>Ridge </a:t>
            </a:r>
            <a:r>
              <a:rPr lang="en-GB" dirty="0"/>
              <a:t>regression (updates</a:t>
            </a:r>
            <a:r>
              <a:rPr lang="en-GB" dirty="0" smtClean="0"/>
              <a:t>)</a:t>
            </a:r>
          </a:p>
          <a:p>
            <a:pPr lvl="1"/>
            <a:r>
              <a:rPr lang="en-GB" b="0" dirty="0" smtClean="0"/>
              <a:t>Clustering:</a:t>
            </a:r>
          </a:p>
          <a:p>
            <a:pPr lvl="2"/>
            <a:r>
              <a:rPr lang="en-US" b="0" dirty="0" smtClean="0"/>
              <a:t>k-means (batch)</a:t>
            </a:r>
          </a:p>
          <a:p>
            <a:pPr lvl="2"/>
            <a:r>
              <a:rPr lang="en-US" b="0" dirty="0" smtClean="0"/>
              <a:t>Lloyd algorithm (updates),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Major functionality </a:t>
            </a:r>
            <a:r>
              <a:rPr lang="en-US" b="0" dirty="0"/>
              <a:t>exposed via JavaScript </a:t>
            </a:r>
            <a:r>
              <a:rPr lang="en-US" b="0" dirty="0" smtClean="0"/>
              <a:t>API</a:t>
            </a:r>
          </a:p>
          <a:p>
            <a:pPr lvl="1"/>
            <a:r>
              <a:rPr lang="en-US" b="0" dirty="0" smtClean="0"/>
              <a:t>Using Google V8 JavaScript engine</a:t>
            </a:r>
          </a:p>
          <a:p>
            <a:pPr lvl="1"/>
            <a:r>
              <a:rPr lang="en-US" b="0" dirty="0" smtClean="0"/>
              <a:t>Current status: </a:t>
            </a:r>
            <a:r>
              <a:rPr lang="en-US" dirty="0"/>
              <a:t>More then 20 objects </a:t>
            </a:r>
            <a:r>
              <a:rPr lang="en-US" dirty="0" smtClean="0"/>
              <a:t>and 300 functions</a:t>
            </a:r>
            <a:endParaRPr lang="en-US" b="0" dirty="0"/>
          </a:p>
          <a:p>
            <a:r>
              <a:rPr lang="en-US" b="0" dirty="0" smtClean="0"/>
              <a:t>Exposed APIs</a:t>
            </a:r>
          </a:p>
          <a:p>
            <a:pPr lvl="1"/>
            <a:r>
              <a:rPr lang="en-US" b="0" dirty="0" smtClean="0"/>
              <a:t>Data layer – storage, indexing, retrieval</a:t>
            </a:r>
          </a:p>
          <a:p>
            <a:pPr lvl="1"/>
            <a:r>
              <a:rPr lang="en-US" dirty="0" smtClean="0"/>
              <a:t>Linear algebra – full and sparse vector and matrix, matrix operations</a:t>
            </a:r>
          </a:p>
          <a:p>
            <a:pPr lvl="1"/>
            <a:r>
              <a:rPr lang="en-US" dirty="0" smtClean="0"/>
              <a:t>Learning algorithms – supervised, unsupervised, active learning</a:t>
            </a:r>
          </a:p>
          <a:p>
            <a:pPr lvl="1"/>
            <a:r>
              <a:rPr lang="en-US" b="0" dirty="0" smtClean="0"/>
              <a:t>Stream aggregates – definition, access to real-time values</a:t>
            </a:r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– file system, web services (easy </a:t>
            </a:r>
            <a:r>
              <a:rPr lang="en-US" dirty="0" err="1" smtClean="0"/>
              <a:t>RESTful</a:t>
            </a:r>
            <a:r>
              <a:rPr lang="en-US" dirty="0" smtClean="0"/>
              <a:t> APIs)</a:t>
            </a:r>
          </a:p>
          <a:p>
            <a:r>
              <a:rPr lang="en-US" b="0" dirty="0" smtClean="0"/>
              <a:t>Documentation: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github.com/qminer/qminer/wiki/JavaScript</a:t>
            </a:r>
            <a:endParaRPr lang="en-US" dirty="0" smtClean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Installation:</a:t>
            </a:r>
          </a:p>
          <a:p>
            <a:pPr lvl="1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clone https://github.com/qminer/qminer.git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qminer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make lib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test/javascript/test.sh</a:t>
            </a:r>
          </a:p>
          <a:p>
            <a:r>
              <a:rPr lang="en-US" dirty="0" smtClean="0"/>
              <a:t>Main build results (</a:t>
            </a:r>
            <a:r>
              <a:rPr lang="en-US" i="1" dirty="0" err="1" smtClean="0"/>
              <a:t>qminer</a:t>
            </a:r>
            <a:r>
              <a:rPr lang="en-US" i="1" dirty="0" smtClean="0"/>
              <a:t>/build</a:t>
            </a:r>
            <a:r>
              <a:rPr lang="en-US" dirty="0" smtClean="0"/>
              <a:t>):</a:t>
            </a:r>
          </a:p>
          <a:p>
            <a:pPr lvl="1"/>
            <a:r>
              <a:rPr lang="en-US" i="1" dirty="0" err="1"/>
              <a:t>qm</a:t>
            </a:r>
            <a:r>
              <a:rPr lang="en-US" dirty="0"/>
              <a:t> - QMiner </a:t>
            </a:r>
            <a:r>
              <a:rPr lang="en-US" dirty="0" smtClean="0"/>
              <a:t>executable</a:t>
            </a:r>
          </a:p>
          <a:p>
            <a:pPr lvl="1"/>
            <a:r>
              <a:rPr lang="en-US" i="1" dirty="0" smtClean="0"/>
              <a:t>*.</a:t>
            </a:r>
            <a:r>
              <a:rPr lang="en-US" i="1" dirty="0" err="1" smtClean="0"/>
              <a:t>js</a:t>
            </a:r>
            <a:r>
              <a:rPr lang="en-US" dirty="0" smtClean="0"/>
              <a:t> – QMiner JavaScript support functions</a:t>
            </a:r>
            <a:endParaRPr lang="en-US" dirty="0"/>
          </a:p>
          <a:p>
            <a:pPr lvl="1"/>
            <a:r>
              <a:rPr lang="en-US" dirty="0" err="1"/>
              <a:t>gui</a:t>
            </a:r>
            <a:r>
              <a:rPr lang="en-US" dirty="0"/>
              <a:t>/ - administration GUI</a:t>
            </a:r>
          </a:p>
          <a:p>
            <a:pPr lvl="1"/>
            <a:r>
              <a:rPr lang="en-US" dirty="0"/>
              <a:t>lib/ - available JavaScript libraries (can be included using 'require</a:t>
            </a:r>
            <a:r>
              <a:rPr lang="en-US" dirty="0" smtClean="0"/>
              <a:t>')</a:t>
            </a:r>
          </a:p>
          <a:p>
            <a:r>
              <a:rPr lang="en-US" dirty="0" smtClean="0"/>
              <a:t>Environment variable:</a:t>
            </a:r>
          </a:p>
          <a:p>
            <a:pPr lvl="1"/>
            <a:r>
              <a:rPr lang="en-US" dirty="0" smtClean="0"/>
              <a:t>QMINER_HOME=($QMINER)/build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port=8080</a:t>
            </a:r>
          </a:p>
          <a:p>
            <a:r>
              <a:rPr lang="en-US" dirty="0" smtClean="0"/>
              <a:t>Initialize storage according to provided schema: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create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def=schema.def</a:t>
            </a:r>
          </a:p>
          <a:p>
            <a:r>
              <a:rPr lang="en-US" dirty="0" smtClean="0"/>
              <a:t>Start QMiner: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 –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noserver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 –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Stop </a:t>
            </a:r>
            <a:r>
              <a:rPr lang="en-US" dirty="0" err="1" smtClean="0"/>
              <a:t>Qminer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stop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Home</a:t>
            </a:r>
            <a:endParaRPr lang="en-US" dirty="0"/>
          </a:p>
          <a:p>
            <a:r>
              <a:rPr lang="en-US" dirty="0">
                <a:hlinkClick r:id="rId3"/>
              </a:rPr>
              <a:t>Quick Start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Linux Installation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Windows Installation</a:t>
            </a:r>
            <a:endParaRPr lang="en-US" dirty="0"/>
          </a:p>
          <a:p>
            <a:r>
              <a:rPr lang="en-US" dirty="0">
                <a:hlinkClick r:id="rId6"/>
              </a:rPr>
              <a:t>Example</a:t>
            </a:r>
            <a:endParaRPr lang="en-US" dirty="0"/>
          </a:p>
          <a:p>
            <a:r>
              <a:rPr lang="en-US" dirty="0">
                <a:hlinkClick r:id="rId7"/>
              </a:rPr>
              <a:t>JavaScript API</a:t>
            </a:r>
            <a:endParaRPr lang="en-US" dirty="0"/>
          </a:p>
          <a:p>
            <a:r>
              <a:rPr lang="en-US" dirty="0">
                <a:hlinkClick r:id="rId8"/>
              </a:rPr>
              <a:t>Store Definition</a:t>
            </a:r>
            <a:endParaRPr lang="en-US" dirty="0"/>
          </a:p>
          <a:p>
            <a:r>
              <a:rPr lang="en-US" dirty="0">
                <a:hlinkClick r:id="rId9"/>
              </a:rPr>
              <a:t>Query Language</a:t>
            </a:r>
            <a:endParaRPr lang="en-US" dirty="0"/>
          </a:p>
          <a:p>
            <a:r>
              <a:rPr lang="en-US" dirty="0">
                <a:hlinkClick r:id="rId10"/>
              </a:rPr>
              <a:t>Stream Aggregates</a:t>
            </a:r>
            <a:endParaRPr lang="en-US" dirty="0"/>
          </a:p>
          <a:p>
            <a:r>
              <a:rPr lang="en-US" dirty="0">
                <a:hlinkClick r:id="rId11"/>
              </a:rPr>
              <a:t>Feature Extractors</a:t>
            </a:r>
            <a:endParaRPr lang="en-US" dirty="0"/>
          </a:p>
          <a:p>
            <a:r>
              <a:rPr lang="en-US" dirty="0">
                <a:hlinkClick r:id="rId12"/>
              </a:rPr>
              <a:t>Configuration</a:t>
            </a:r>
            <a:endParaRPr lang="en-US" dirty="0"/>
          </a:p>
          <a:p>
            <a:r>
              <a:rPr lang="en-US" dirty="0">
                <a:hlinkClick r:id="rId13"/>
              </a:rPr>
              <a:t>Restore and Failover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1121" y="2030995"/>
            <a:ext cx="5268515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Movies.js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0070" y="1845734"/>
            <a:ext cx="8049579" cy="422645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Import analytics 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analytics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"analytics.js"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Loading in the dataset.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qm.load.jsonFile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(Movies,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"./sandbox/movies/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movies.json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the features we will use to build genre classification models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genreFeatures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"Movies"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"Movies"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"Plot"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"join"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source: { store: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"Movies"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join: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"Actor"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"join"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source: { store: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"Movies"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join: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"Director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 model for the Genres field, using all the movies as training set.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genreModel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analytics.newBatchModel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Movies.recs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genreFeatures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Movies.field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"Genres"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Predict genres of a new movie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newMovie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qm.store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"Movies"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({...});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genreModel.predict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newMovie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528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raw.github.com/qminer/qminer/master/docjs/movies.html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TimeSeries.js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5396" y="2023965"/>
            <a:ext cx="1694497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store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907957" y="2882025"/>
            <a:ext cx="1389374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Resampler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27170" y="3692782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4279" y="4607183"/>
            <a:ext cx="1180462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 1m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4741" y="5559278"/>
            <a:ext cx="1180462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 10m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2602644" y="2524028"/>
            <a:ext cx="1" cy="3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  <a:endCxn id="9" idx="1"/>
          </p:cNvCxnSpPr>
          <p:nvPr/>
        </p:nvCxnSpPr>
        <p:spPr>
          <a:xfrm flipV="1">
            <a:off x="3449893" y="3899951"/>
            <a:ext cx="477277" cy="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3754510" y="4107120"/>
            <a:ext cx="694154" cy="5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0"/>
          </p:cNvCxnSpPr>
          <p:nvPr/>
        </p:nvCxnSpPr>
        <p:spPr>
          <a:xfrm>
            <a:off x="4448664" y="4107120"/>
            <a:ext cx="486308" cy="145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5396" y="3654360"/>
            <a:ext cx="1694497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Resampled store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8" idx="2"/>
            <a:endCxn id="17" idx="0"/>
          </p:cNvCxnSpPr>
          <p:nvPr/>
        </p:nvCxnSpPr>
        <p:spPr>
          <a:xfrm>
            <a:off x="2602644" y="3296363"/>
            <a:ext cx="1" cy="3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0" idx="1"/>
            <a:endCxn id="17" idx="2"/>
          </p:cNvCxnSpPr>
          <p:nvPr/>
        </p:nvCxnSpPr>
        <p:spPr>
          <a:xfrm rot="10800000">
            <a:off x="2602645" y="4154424"/>
            <a:ext cx="561634" cy="6599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1" idx="1"/>
            <a:endCxn id="17" idx="2"/>
          </p:cNvCxnSpPr>
          <p:nvPr/>
        </p:nvCxnSpPr>
        <p:spPr>
          <a:xfrm rot="10800000">
            <a:off x="2602645" y="4154423"/>
            <a:ext cx="1742096" cy="161202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35131" y="3691278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7" idx="1"/>
            <a:endCxn id="51" idx="3"/>
          </p:cNvCxnSpPr>
          <p:nvPr/>
        </p:nvCxnSpPr>
        <p:spPr>
          <a:xfrm flipH="1" flipV="1">
            <a:off x="1278119" y="3898447"/>
            <a:ext cx="477277" cy="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26930" y="0"/>
            <a:ext cx="7913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raw.github.com/qminer/qminer/master/docjs/timeseries.html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46381"/>
              </p:ext>
            </p:extLst>
          </p:nvPr>
        </p:nvGraphicFramePr>
        <p:xfrm>
          <a:off x="6217185" y="1857159"/>
          <a:ext cx="255016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7530"/>
                <a:gridCol w="7226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2012-01-08T22:00:18.623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1.26957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2012-01-08T22:00:18.950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1.26952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2012-01-08T22:00:19.310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1.26953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40774"/>
              </p:ext>
            </p:extLst>
          </p:nvPr>
        </p:nvGraphicFramePr>
        <p:xfrm>
          <a:off x="5142818" y="3566689"/>
          <a:ext cx="2278698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6068"/>
                <a:gridCol w="7226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1.26957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1.26947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2012-01-08T22:00:38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1.26956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69766"/>
              </p:ext>
            </p:extLst>
          </p:nvPr>
        </p:nvGraphicFramePr>
        <p:xfrm>
          <a:off x="7425344" y="3565896"/>
          <a:ext cx="71945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EMA1m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24165"/>
              </p:ext>
            </p:extLst>
          </p:nvPr>
        </p:nvGraphicFramePr>
        <p:xfrm>
          <a:off x="8145177" y="3566576"/>
          <a:ext cx="797243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724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EMA10m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4999"/>
              </p:ext>
            </p:extLst>
          </p:nvPr>
        </p:nvGraphicFramePr>
        <p:xfrm>
          <a:off x="7425344" y="3568505"/>
          <a:ext cx="71945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EMA1m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0.00000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0.00000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0.19490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93430"/>
              </p:ext>
            </p:extLst>
          </p:nvPr>
        </p:nvGraphicFramePr>
        <p:xfrm>
          <a:off x="8145177" y="3569185"/>
          <a:ext cx="797243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724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EMA10m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0.000000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0.000000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0.020984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7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QMiner is a </a:t>
            </a:r>
            <a:r>
              <a:rPr lang="en-US" b="1" dirty="0" smtClean="0"/>
              <a:t>data analytics platform </a:t>
            </a:r>
            <a:r>
              <a:rPr lang="en-US" dirty="0" smtClean="0"/>
              <a:t>for processing of </a:t>
            </a:r>
            <a:r>
              <a:rPr lang="en-US" b="1" dirty="0" smtClean="0"/>
              <a:t>large-scale real-time streams </a:t>
            </a:r>
            <a:r>
              <a:rPr lang="en-US" dirty="0" smtClean="0"/>
              <a:t>containing </a:t>
            </a:r>
            <a:r>
              <a:rPr lang="en-US" b="1" dirty="0" smtClean="0"/>
              <a:t>structured and unstructured data</a:t>
            </a:r>
            <a:endParaRPr lang="en-US" dirty="0" smtClean="0"/>
          </a:p>
          <a:p>
            <a:pPr lvl="1"/>
            <a:r>
              <a:rPr lang="en-US" dirty="0" smtClean="0"/>
              <a:t>Connecting storage, indexing and analytics: direct conversions from storage to feature vectors and back</a:t>
            </a:r>
          </a:p>
          <a:p>
            <a:pPr lvl="1"/>
            <a:r>
              <a:rPr lang="en-US" dirty="0" smtClean="0"/>
              <a:t>Native support for unstructured (text, graphs) and streaming (time series, text streams) data</a:t>
            </a:r>
          </a:p>
          <a:p>
            <a:pPr lvl="1"/>
            <a:r>
              <a:rPr lang="en-US" dirty="0" smtClean="0"/>
              <a:t>Fast prototyping from data, to models to web-service APIs</a:t>
            </a:r>
          </a:p>
          <a:p>
            <a:r>
              <a:rPr lang="en-US" dirty="0" smtClean="0"/>
              <a:t>Open-sourced under AGPL</a:t>
            </a:r>
          </a:p>
          <a:p>
            <a:pPr lvl="1"/>
            <a:r>
              <a:rPr lang="en-US" dirty="0" smtClean="0">
                <a:hlinkClick r:id="rId2"/>
              </a:rPr>
              <a:t>http://qminer.ijs.si/</a:t>
            </a:r>
          </a:p>
          <a:p>
            <a:pPr lvl="1"/>
            <a:r>
              <a:rPr lang="en-US" dirty="0" smtClean="0">
                <a:hlinkClick r:id="rId2"/>
              </a:rPr>
              <a:t>https://github.com/qminer/qminer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TimeSeries.js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97230" y="1845734"/>
            <a:ext cx="7795260" cy="402336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Raw to Resampled store. This results 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 an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spaced time series with 10 second interval.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Raw.addStreamAggr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"Resample10second"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outStore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timestamp: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fields: [ 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interpolator: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"previous"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createStore: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interval: 10 * 1000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stream aggregates on Resampled store for computing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minute and 10 minute exponential moving averages.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Resampled.addStreamAggr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timeSeriesTick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Resampled.addStreamAggr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"ema1m"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"previous"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interval: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60000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initWindow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10000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Resampled.addStreamAggr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"ema10m"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"previous"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interval: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600000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initWindow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Buffer for keeping track of the record from 1 minute ago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Resampled.addStreamAggr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"delay"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recordBuffer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size: 6});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6930" y="0"/>
            <a:ext cx="7913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raw.github.com/qminer/qminer/master/docjs/timeseries.html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TimeSeries.js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037" y="1845733"/>
            <a:ext cx="8558213" cy="4369329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features from the resampled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analytics.newFeatureSpace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"numeric"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"numeric"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"numeric"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type: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"multinomial"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"Resampled"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linear regression model.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analytics.newRecLinReg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ftrSpace.dim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forgetFact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0.9999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register a trigger to Resampled store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Resampled.addTrigger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the latest value for EMAs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val.Ema1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Resampled.getStreamAggr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"ema1m"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).EMA;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val.Ema2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Resampled.getStreamAggr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"ema10m"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).EMA;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the id of the record from a minute ago.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trainRecId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Resampled.getStreamAggr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"delay"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).last;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Update the model, once we have at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leats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minute worth of data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linreg.learn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ftrSpace.ftrVec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(Resampled[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trainRecId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val.Value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6930" y="0"/>
            <a:ext cx="7913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raw.github.com/qminer/qminer/master/docjs/timeseries.html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20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linalg.js - CG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22960" y="1845733"/>
            <a:ext cx="7543800" cy="4369329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la.conjgrad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(A, b, x)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b.minus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A.multiply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la.newVec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//clone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rsold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r.inner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A.multiply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alpha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rsold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Ap.inner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x.plus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p.multiply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(alpha));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r.minus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Ap.multiply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(alpha));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r.inner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console.say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1e-6)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r.plus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p.multiply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rsold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rsold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Twitter.js – AL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0019" y="1845733"/>
            <a:ext cx="8195417" cy="4264509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tweets from a file (toy example)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tweetsFile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"./sandbox/twitter/toytweets.txt"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Tweets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qm.store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"Tweets"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qm.load.jsonFile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(Tweets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tweetsFile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all tweets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Tweets.recs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Active learning settings: start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when 2 positive and 2 negative examples are provided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nPos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nNeg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//active learning query mode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 query for "relevant" documents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relevantQuery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"nice bad"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feature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analytics.newFeatureSpace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source: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"Tweets"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Builds a new feature space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ftrSpace.updateRecords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Constructs the active learner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analytics.activeLearner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nPos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nNeg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relevantQuery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 the active learner (use the keyword stop to quit)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AL.selectQuestion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 the model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AL.saveSvmModel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fs.openWrite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'./sandbox/twitter/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svmFilter.bin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872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raw.github.com/qminer/qminer/master/docjs/twitter.html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2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Twitter.js : filtering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22960" y="1845734"/>
            <a:ext cx="7586403" cy="402336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the model from disk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fs.openRead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"./sandbox/twitter/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svmFilter.bin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svmFilter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analytics.loadSvmModel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Filter relevant records: records are dropped if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svmFilter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predicts a v negative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recSet.filter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(rec)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svmFilter.predict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ftrSpace.ftrSpVec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(rec)) &gt; 0;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Filter the record set of by time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Clone the rec set two times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recSet1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recSet.clone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recSet2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recSet.clone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the cutoff date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tm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"2011-08-01T00:05:06"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a record set with tweets older than tm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recSet1.filter(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(rec)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rec.Date.timestamp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tm.timestamp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a record set with tweets newer than tm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recSet2.filter(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(rec)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rec.Date.timestamp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tm.timestamp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872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http://htmlpreview.github.io/?https://</a:t>
            </a:r>
            <a:r>
              <a:rPr lang="en-US" sz="1400" dirty="0" smtClean="0">
                <a:hlinkClick r:id="rId2"/>
              </a:rPr>
              <a:t>raw.github.com/qminer/qminer/master/docjs/twitter.html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84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Event registry</a:t>
            </a:r>
          </a:p>
          <a:p>
            <a:pPr lvl="1"/>
            <a:r>
              <a:rPr lang="en-US" dirty="0" smtClean="0"/>
              <a:t>Event Type classification</a:t>
            </a:r>
          </a:p>
          <a:p>
            <a:pPr lvl="1"/>
            <a:r>
              <a:rPr lang="en-US" dirty="0" smtClean="0"/>
              <a:t>News recommendation</a:t>
            </a:r>
          </a:p>
          <a:p>
            <a:pPr lvl="1"/>
            <a:r>
              <a:rPr lang="en-US" dirty="0" smtClean="0"/>
              <a:t>Web audience segmentation</a:t>
            </a:r>
          </a:p>
          <a:p>
            <a:r>
              <a:rPr lang="en-US" dirty="0" smtClean="0"/>
              <a:t>Projects:</a:t>
            </a:r>
          </a:p>
          <a:p>
            <a:pPr lvl="1"/>
            <a:r>
              <a:rPr lang="en-US" dirty="0" smtClean="0"/>
              <a:t>XLike</a:t>
            </a:r>
          </a:p>
          <a:p>
            <a:pPr lvl="1"/>
            <a:r>
              <a:rPr lang="en-US" dirty="0" smtClean="0"/>
              <a:t>Sophocles</a:t>
            </a:r>
          </a:p>
          <a:p>
            <a:pPr lvl="1"/>
            <a:r>
              <a:rPr lang="en-US" dirty="0"/>
              <a:t>SMER+</a:t>
            </a:r>
          </a:p>
          <a:p>
            <a:pPr lvl="1"/>
            <a:r>
              <a:rPr lang="en-US" dirty="0" err="1"/>
              <a:t>Mobis</a:t>
            </a:r>
            <a:endParaRPr lang="en-US" dirty="0"/>
          </a:p>
          <a:p>
            <a:pPr lvl="1"/>
            <a:r>
              <a:rPr lang="en-US" dirty="0" err="1" smtClean="0"/>
              <a:t>ProaSense</a:t>
            </a:r>
            <a:endParaRPr lang="en-US" dirty="0" smtClean="0"/>
          </a:p>
          <a:p>
            <a:pPr lvl="1"/>
            <a:r>
              <a:rPr lang="en-US" dirty="0" smtClean="0"/>
              <a:t>Symphony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 descr="Event Reg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1" y="1845734"/>
            <a:ext cx="2357436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eb Audience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67" y="2903606"/>
            <a:ext cx="285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al-Time Recommend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93" y="4075779"/>
            <a:ext cx="2857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812" y="1825625"/>
            <a:ext cx="3467875" cy="435133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8312" y="1825625"/>
            <a:ext cx="3467875" cy="43513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26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32710" y="5868988"/>
            <a:ext cx="3164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smtClean="0">
                <a:hlinkClick r:id="rId4"/>
              </a:rPr>
              <a:t>https://github.com/qminer/qminer</a:t>
            </a:r>
            <a:r>
              <a:rPr lang="en-US" sz="1600" smtClean="0"/>
              <a:t>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39116" y="5838210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5"/>
              </a:rPr>
              <a:t>http://qminer.ijs.si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3137" y="540528"/>
            <a:ext cx="1694497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store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955698" y="1703654"/>
            <a:ext cx="1389374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Resampler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91138" y="2776465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73505" y="4624460"/>
            <a:ext cx="1180462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 1m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01165" y="5130882"/>
            <a:ext cx="1180462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 10m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4650385" y="1040591"/>
            <a:ext cx="1" cy="66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  <a:endCxn id="10" idx="1"/>
          </p:cNvCxnSpPr>
          <p:nvPr/>
        </p:nvCxnSpPr>
        <p:spPr>
          <a:xfrm>
            <a:off x="5497634" y="2977113"/>
            <a:ext cx="893504" cy="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6363736" y="3190803"/>
            <a:ext cx="548896" cy="143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6912632" y="3190803"/>
            <a:ext cx="278764" cy="194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03137" y="2727081"/>
            <a:ext cx="1694497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Resampled store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>
            <a:off x="4650385" y="2117992"/>
            <a:ext cx="1" cy="60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38" idx="3"/>
            <a:endCxn id="17" idx="2"/>
          </p:cNvCxnSpPr>
          <p:nvPr/>
        </p:nvCxnSpPr>
        <p:spPr>
          <a:xfrm flipV="1">
            <a:off x="4517755" y="3227144"/>
            <a:ext cx="132631" cy="19268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282872" y="2763999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1"/>
            <a:endCxn id="21" idx="3"/>
          </p:cNvCxnSpPr>
          <p:nvPr/>
        </p:nvCxnSpPr>
        <p:spPr>
          <a:xfrm flipH="1" flipV="1">
            <a:off x="3325860" y="2971168"/>
            <a:ext cx="477277" cy="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170761" y="4767821"/>
            <a:ext cx="1346994" cy="77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EnrichmentRegression</a:t>
            </a:r>
            <a:endParaRPr lang="en-US" dirty="0"/>
          </a:p>
        </p:txBody>
      </p:sp>
      <p:cxnSp>
        <p:nvCxnSpPr>
          <p:cNvPr id="39" name="Curved Connector 38"/>
          <p:cNvCxnSpPr>
            <a:stCxn id="21" idx="2"/>
            <a:endCxn id="38" idx="1"/>
          </p:cNvCxnSpPr>
          <p:nvPr/>
        </p:nvCxnSpPr>
        <p:spPr>
          <a:xfrm rot="16200000" flipH="1">
            <a:off x="1999737" y="3982965"/>
            <a:ext cx="1975652" cy="3663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7" idx="3"/>
            <a:endCxn id="38" idx="3"/>
          </p:cNvCxnSpPr>
          <p:nvPr/>
        </p:nvCxnSpPr>
        <p:spPr>
          <a:xfrm flipH="1">
            <a:off x="4517755" y="2977113"/>
            <a:ext cx="979879" cy="2176876"/>
          </a:xfrm>
          <a:prstGeom prst="curvedConnector3">
            <a:avLst>
              <a:gd name="adj1" fmla="val -233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64498" y="1693417"/>
            <a:ext cx="3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81630" y="2443810"/>
            <a:ext cx="5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37715" y="4831629"/>
            <a:ext cx="5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001266" y="4321774"/>
            <a:ext cx="5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67003" y="4382544"/>
            <a:ext cx="5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s4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49378" y="2425070"/>
            <a:ext cx="5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1854" y="1171322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resample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619372" y="2173440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rec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33346" y="2609211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connect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953967" y="3547005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smooth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968789" y="3345304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smooth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44258" y="3609550"/>
            <a:ext cx="12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enrich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927964" y="3706221"/>
            <a:ext cx="122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regression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06078" y="3734205"/>
            <a:ext cx="122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regression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11" idx="1"/>
            <a:endCxn id="38" idx="3"/>
          </p:cNvCxnSpPr>
          <p:nvPr/>
        </p:nvCxnSpPr>
        <p:spPr>
          <a:xfrm flipH="1">
            <a:off x="4517755" y="4831629"/>
            <a:ext cx="1255750" cy="32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38" idx="3"/>
          </p:cNvCxnSpPr>
          <p:nvPr/>
        </p:nvCxnSpPr>
        <p:spPr>
          <a:xfrm flipH="1" flipV="1">
            <a:off x="4517755" y="5153989"/>
            <a:ext cx="2124531" cy="23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 animBg="1"/>
      <p:bldP spid="21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60828" y="2424824"/>
            <a:ext cx="5868063" cy="3347499"/>
            <a:chOff x="1557281" y="2424824"/>
            <a:chExt cx="5868063" cy="3347499"/>
          </a:xfrm>
        </p:grpSpPr>
        <p:sp>
          <p:nvSpPr>
            <p:cNvPr id="21" name="Rectangle 20"/>
            <p:cNvSpPr/>
            <p:nvPr/>
          </p:nvSpPr>
          <p:spPr>
            <a:xfrm>
              <a:off x="1557281" y="2424824"/>
              <a:ext cx="5868063" cy="3347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QMiner 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435" y="5072608"/>
              <a:ext cx="4905954" cy="5565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435" y="4367254"/>
              <a:ext cx="4905954" cy="5565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5435" y="3667031"/>
              <a:ext cx="2353585" cy="5565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Extractors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6242" y="3661900"/>
              <a:ext cx="2425148" cy="5565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(Stream) Aggregates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5435" y="2966808"/>
              <a:ext cx="4905954" cy="5565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5675711" y="4019708"/>
              <a:ext cx="2662392" cy="5565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 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Index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dirty="0" smtClean="0"/>
              <a:t>Simple storage system</a:t>
            </a:r>
          </a:p>
          <a:p>
            <a:pPr lvl="1"/>
            <a:r>
              <a:rPr lang="en-GB" dirty="0" smtClean="0"/>
              <a:t>Requires predefined schema</a:t>
            </a:r>
            <a:endParaRPr lang="en-GB" b="0" dirty="0" smtClean="0"/>
          </a:p>
          <a:p>
            <a:r>
              <a:rPr lang="en-GB" b="0" dirty="0" smtClean="0"/>
              <a:t>Implemented search index:</a:t>
            </a:r>
          </a:p>
          <a:p>
            <a:pPr lvl="1"/>
            <a:r>
              <a:rPr lang="en-GB" dirty="0" smtClean="0"/>
              <a:t>Inverted </a:t>
            </a:r>
            <a:r>
              <a:rPr lang="en-GB" dirty="0"/>
              <a:t>Index </a:t>
            </a:r>
            <a:r>
              <a:rPr lang="en-GB" b="0" dirty="0"/>
              <a:t>for indexing </a:t>
            </a:r>
            <a:r>
              <a:rPr lang="en-GB" b="0" dirty="0" smtClean="0"/>
              <a:t>discrete </a:t>
            </a:r>
            <a:r>
              <a:rPr lang="en-GB" b="0" dirty="0"/>
              <a:t>values and </a:t>
            </a:r>
            <a:r>
              <a:rPr lang="en-GB" b="0" dirty="0" smtClean="0"/>
              <a:t>text</a:t>
            </a:r>
            <a:endParaRPr lang="en-US" b="0" dirty="0"/>
          </a:p>
          <a:p>
            <a:pPr lvl="1"/>
            <a:r>
              <a:rPr lang="en-GB" dirty="0"/>
              <a:t>Geospatial Index </a:t>
            </a:r>
            <a:r>
              <a:rPr lang="en-GB" b="0" dirty="0" smtClean="0"/>
              <a:t>for indexing geographic locations </a:t>
            </a:r>
          </a:p>
          <a:p>
            <a:pPr lvl="1"/>
            <a:r>
              <a:rPr lang="en-GB" dirty="0" smtClean="0"/>
              <a:t>B-tree </a:t>
            </a:r>
            <a:r>
              <a:rPr lang="en-GB" b="0" dirty="0" smtClean="0"/>
              <a:t>for indexing linearly </a:t>
            </a:r>
            <a:r>
              <a:rPr lang="en-GB" b="0" dirty="0"/>
              <a:t>ordered data </a:t>
            </a:r>
            <a:r>
              <a:rPr lang="en-GB" b="0" dirty="0" smtClean="0"/>
              <a:t>types (to be included)</a:t>
            </a:r>
            <a:endParaRPr lang="en-US" dirty="0"/>
          </a:p>
          <a:p>
            <a:pPr lvl="1"/>
            <a:r>
              <a:rPr lang="en-GB" dirty="0"/>
              <a:t>Local Proximity Hashing </a:t>
            </a:r>
            <a:r>
              <a:rPr lang="en-GB" b="0" dirty="0" smtClean="0"/>
              <a:t>used </a:t>
            </a:r>
            <a:r>
              <a:rPr lang="en-GB" b="0" dirty="0"/>
              <a:t>to answer nearest neighbour queries on high-dimensional data such as sparse </a:t>
            </a:r>
            <a:r>
              <a:rPr lang="en-GB" b="0" dirty="0" smtClean="0"/>
              <a:t>vectors (to be included)</a:t>
            </a:r>
          </a:p>
          <a:p>
            <a:r>
              <a:rPr lang="en-GB" b="0" dirty="0" smtClean="0"/>
              <a:t>NoSQL-like Query language:</a:t>
            </a:r>
          </a:p>
          <a:p>
            <a:pPr lvl="1"/>
            <a:r>
              <a:rPr lang="en-US" b="0" dirty="0" smtClean="0"/>
              <a:t>MongoDB </a:t>
            </a:r>
            <a:r>
              <a:rPr lang="en-US" b="0" dirty="0"/>
              <a:t>and Freebase </a:t>
            </a:r>
            <a:r>
              <a:rPr lang="en-US" b="0" dirty="0" smtClean="0"/>
              <a:t>JSon-like </a:t>
            </a:r>
            <a:r>
              <a:rPr lang="en-US" b="0" dirty="0"/>
              <a:t>query languages</a:t>
            </a:r>
            <a:endParaRPr lang="en-GB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schema definition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"name": "Movies",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"fields":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"Title", "type": "string"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"Plot", "type": "string", "store" : "cache"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"Year", "type":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"Rating", "type": "float"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"Genres", "type":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string_v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"codebook" : true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"joins":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"Actor", "type": "index", "store": "People", "inverse" 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ActedIn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"name": "Director", "type": "field", "store": "People", "inverse" : "Directed"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"keys":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"field": "Title", "type": "value"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"field": "Title", "name":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TitleTxt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"type": "text", "vocabulary" : "voc_01"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"field": "Plot", "type": "text", "vocabulary" : "voc_01"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 "field": "Genres", "type": "value"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59" y="5765101"/>
            <a:ext cx="5943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https://github.com/qminer/qminer/wiki/Store-definition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3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Selectors over indexed keys</a:t>
            </a:r>
          </a:p>
          <a:p>
            <a:pPr marL="341313" lvl="1" indent="-141288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$from: "Movies", $or: [{ Title: "lost" }, { Plot: "lost" }]}</a:t>
            </a:r>
          </a:p>
          <a:p>
            <a:r>
              <a:rPr lang="en-US" dirty="0" smtClean="0"/>
              <a:t>Probabilistic joins</a:t>
            </a:r>
          </a:p>
          <a:p>
            <a:pPr marL="341313" lvl="1" indent="-141288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$join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$name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"Actor", 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1313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$from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"Movies", Genres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"Horror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Aggregates over results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"Plot", type: "keywords", field: "Plot"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"Rating", type: "histogram", field: "Rating"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"Genres", type: "count", field: "Genres"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59" y="5869094"/>
            <a:ext cx="608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github.com/qminer/qminer/wiki/Query-Language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</a:t>
            </a:r>
            <a:r>
              <a:rPr lang="en-US" sz="4000" dirty="0"/>
              <a:t>Twitter </a:t>
            </a:r>
            <a:r>
              <a:rPr lang="en-US" sz="4000" dirty="0" smtClean="0"/>
              <a:t>search</a:t>
            </a:r>
            <a:r>
              <a:rPr lang="en-US" sz="4000" dirty="0"/>
              <a:t> </a:t>
            </a:r>
            <a:r>
              <a:rPr lang="en-US" sz="4000" dirty="0" smtClean="0"/>
              <a:t>“beer”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http://qminer.ijs.si/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311" r="5939"/>
          <a:stretch/>
        </p:blipFill>
        <p:spPr>
          <a:xfrm>
            <a:off x="822959" y="1919942"/>
            <a:ext cx="7561154" cy="2453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59" y="4525005"/>
            <a:ext cx="3477195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drinking, day, tonight, time, good, night,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lol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mate, lovely,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haha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christmas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work, home,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ll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nice, yeah, </a:t>
            </a:r>
            <a:r>
              <a:rPr lang="en-US" dirty="0"/>
              <a:t>food, back, today, feel, curry, </a:t>
            </a:r>
            <a:r>
              <a:rPr lang="en-US" dirty="0" smtClean="0"/>
              <a:t>wine, football, pint, opener, watch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5814" y="4525005"/>
            <a:ext cx="4043549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beer, perfect, cheers,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yolo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merrychristmas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fb,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christmas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photo,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camrgb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bliss,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coyi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decent, lad,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nightclubfails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coyg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superbowl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suffolk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buzzing, curry, vodka,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becauseican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hangoverinthemorning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</a:t>
            </a:r>
            <a:r>
              <a:rPr lang="en-US" sz="4000" dirty="0"/>
              <a:t>Twitter </a:t>
            </a:r>
            <a:r>
              <a:rPr lang="en-US" sz="4000" dirty="0" smtClean="0"/>
              <a:t>search</a:t>
            </a:r>
            <a:r>
              <a:rPr lang="en-US" sz="4000" dirty="0"/>
              <a:t> </a:t>
            </a:r>
            <a:r>
              <a:rPr lang="en-US" sz="4000" dirty="0" smtClean="0"/>
              <a:t>“hangover”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http://qminer.ijs.si/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311" r="5939"/>
          <a:stretch/>
        </p:blipFill>
        <p:spPr>
          <a:xfrm>
            <a:off x="822959" y="1919942"/>
            <a:ext cx="7561154" cy="2453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59" y="4525005"/>
            <a:ext cx="3200401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cure, day, feeling, drink, night, good, work, year, today, morning,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haha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worst, love, tomorrow, time,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christmas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bad, wake, food, bed, drunk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4678" y="4525005"/>
            <a:ext cx="4274685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hangover, winning,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happynewyear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perfect, food,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nye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notfair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toooldforthisshit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dedication, sick, fucked,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badtimes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backtobed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goodnight, yay, ouch, beer, fresh, dying, bed, death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272" r="5827"/>
          <a:stretch/>
        </p:blipFill>
        <p:spPr>
          <a:xfrm>
            <a:off x="822959" y="1919942"/>
            <a:ext cx="7552294" cy="2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963604" cy="4023360"/>
          </a:xfrm>
        </p:spPr>
        <p:txBody>
          <a:bodyPr>
            <a:normAutofit/>
          </a:bodyPr>
          <a:lstStyle/>
          <a:p>
            <a:r>
              <a:rPr lang="en-GB" dirty="0" smtClean="0"/>
              <a:t>Batch mode</a:t>
            </a:r>
          </a:p>
          <a:p>
            <a:pPr lvl="1"/>
            <a:r>
              <a:rPr lang="en-GB" dirty="0" smtClean="0"/>
              <a:t>Work on static record sets and produce one-time result </a:t>
            </a:r>
          </a:p>
          <a:p>
            <a:pPr lvl="1"/>
            <a:r>
              <a:rPr lang="en-GB" dirty="0" smtClean="0"/>
              <a:t>Accessible via query language</a:t>
            </a:r>
          </a:p>
          <a:p>
            <a:r>
              <a:rPr lang="en-US" dirty="0" smtClean="0"/>
              <a:t>Streaming mode (Stream Aggregators)</a:t>
            </a:r>
          </a:p>
          <a:p>
            <a:pPr lvl="1"/>
            <a:r>
              <a:rPr lang="en-US" dirty="0" smtClean="0"/>
              <a:t>Updated in real-time as new data added to storage layer</a:t>
            </a:r>
          </a:p>
          <a:p>
            <a:pPr lvl="1"/>
            <a:r>
              <a:rPr lang="en-US" dirty="0" smtClean="0"/>
              <a:t>Can be composed into pipelines</a:t>
            </a:r>
          </a:p>
          <a:p>
            <a:r>
              <a:rPr lang="en-US" dirty="0" smtClean="0"/>
              <a:t>Integrated stream aggregators:</a:t>
            </a:r>
          </a:p>
          <a:p>
            <a:pPr lvl="1"/>
            <a:r>
              <a:rPr lang="en-US" dirty="0" smtClean="0"/>
              <a:t>Time series indicators (MA, EMA, double EMA, …)</a:t>
            </a:r>
          </a:p>
          <a:p>
            <a:pPr lvl="1"/>
            <a:r>
              <a:rPr lang="en-US" dirty="0" smtClean="0"/>
              <a:t>Resampling of input stream</a:t>
            </a:r>
          </a:p>
          <a:p>
            <a:pPr lvl="1"/>
            <a:r>
              <a:rPr lang="en-US" dirty="0" smtClean="0"/>
              <a:t>Merging of two or more input streams </a:t>
            </a:r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2014-06-11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http://qminer.ijs.si/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3D1B-7528-4A86-8911-1858A82ED6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0876" y="3212343"/>
            <a:ext cx="1694497" cy="500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26630" y="4070403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63678" y="4707476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48124" y="4707476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48124" y="5344550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7848124" y="3712406"/>
            <a:ext cx="1" cy="3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7085172" y="4484741"/>
            <a:ext cx="762952" cy="2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7848124" y="4484741"/>
            <a:ext cx="521494" cy="2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8369618" y="5121814"/>
            <a:ext cx="0" cy="2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1533" y="5863427"/>
            <a:ext cx="6605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github.com/qminer/qminer/wiki/Stream-Aggregates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2682</Words>
  <Application>Microsoft Office PowerPoint</Application>
  <PresentationFormat>On-screen Show (4:3)</PresentationFormat>
  <Paragraphs>478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QMiner</vt:lpstr>
      <vt:lpstr>Overview</vt:lpstr>
      <vt:lpstr>Architecture</vt:lpstr>
      <vt:lpstr>Storage and Index layer</vt:lpstr>
      <vt:lpstr>Example schema definition</vt:lpstr>
      <vt:lpstr>Query Language</vt:lpstr>
      <vt:lpstr>Example: Twitter search “beer”</vt:lpstr>
      <vt:lpstr>Example: Twitter search “hangover”</vt:lpstr>
      <vt:lpstr>Aggregators</vt:lpstr>
      <vt:lpstr>Feature Extractors</vt:lpstr>
      <vt:lpstr>Example</vt:lpstr>
      <vt:lpstr>Analytics – Linear Algebra</vt:lpstr>
      <vt:lpstr>Analytics – Learning</vt:lpstr>
      <vt:lpstr>JavaScript API</vt:lpstr>
      <vt:lpstr>Installation</vt:lpstr>
      <vt:lpstr>Quick start</vt:lpstr>
      <vt:lpstr>Documentation</vt:lpstr>
      <vt:lpstr>Example – Movies.js </vt:lpstr>
      <vt:lpstr>Example – TimeSeries.js</vt:lpstr>
      <vt:lpstr>Example – TimeSeries.js</vt:lpstr>
      <vt:lpstr>Example – TimeSeries.js</vt:lpstr>
      <vt:lpstr>Example – linalg.js - CG</vt:lpstr>
      <vt:lpstr>Example – Twitter.js – AL</vt:lpstr>
      <vt:lpstr>Example – Twitter.js : filtering</vt:lpstr>
      <vt:lpstr>Usage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 Fortuna</dc:creator>
  <cp:lastModifiedBy>jan</cp:lastModifiedBy>
  <cp:revision>155</cp:revision>
  <dcterms:created xsi:type="dcterms:W3CDTF">2014-01-26T17:28:08Z</dcterms:created>
  <dcterms:modified xsi:type="dcterms:W3CDTF">2014-10-10T17:52:33Z</dcterms:modified>
</cp:coreProperties>
</file>