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21388388" cy="30275213"/>
  <p:notesSz cx="6858000" cy="9144000"/>
  <p:defaultTextStyle>
    <a:defPPr>
      <a:defRPr lang="en-US"/>
    </a:defPPr>
    <a:lvl1pPr marL="0" algn="l" defTabSz="147607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070" algn="l" defTabSz="147607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140" algn="l" defTabSz="147607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211" algn="l" defTabSz="147607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281" algn="l" defTabSz="147607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351" algn="l" defTabSz="147607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421" algn="l" defTabSz="147607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2491" algn="l" defTabSz="147607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8562" algn="l" defTabSz="147607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8558" autoAdjust="0"/>
  </p:normalViewPr>
  <p:slideViewPr>
    <p:cSldViewPr snapToGrid="0" snapToObjects="1">
      <p:cViewPr>
        <p:scale>
          <a:sx n="63" d="100"/>
          <a:sy n="63" d="100"/>
        </p:scale>
        <p:origin x="-520" y="-80"/>
      </p:cViewPr>
      <p:guideLst>
        <p:guide orient="horz" pos="9536"/>
        <p:guide pos="67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129" y="9404941"/>
            <a:ext cx="18180130" cy="64895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258" y="17155954"/>
            <a:ext cx="14971872" cy="77369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2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8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9CFD-0459-954D-9AEA-323534932646}" type="datetimeFigureOut">
              <a:rPr lang="en-US" smtClean="0"/>
              <a:t>04/12/14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8E974-E5A6-4B44-AC77-267557831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11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9CFD-0459-954D-9AEA-323534932646}" type="datetimeFigureOut">
              <a:rPr lang="en-US" smtClean="0"/>
              <a:t>04/12/14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8E974-E5A6-4B44-AC77-267557831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55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271142" y="5354227"/>
            <a:ext cx="11254898" cy="1140366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2739" y="5354227"/>
            <a:ext cx="33411930" cy="1140366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9CFD-0459-954D-9AEA-323534932646}" type="datetimeFigureOut">
              <a:rPr lang="en-US" smtClean="0"/>
              <a:t>04/12/14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8E974-E5A6-4B44-AC77-267557831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02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9CFD-0459-954D-9AEA-323534932646}" type="datetimeFigureOut">
              <a:rPr lang="en-US" smtClean="0"/>
              <a:t>04/12/14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8E974-E5A6-4B44-AC77-267557831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64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535" y="19454630"/>
            <a:ext cx="18180130" cy="6012994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535" y="12831929"/>
            <a:ext cx="18180130" cy="6622701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070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140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21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28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35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42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249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8562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9CFD-0459-954D-9AEA-323534932646}" type="datetimeFigureOut">
              <a:rPr lang="en-US" smtClean="0"/>
              <a:t>04/12/14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8E974-E5A6-4B44-AC77-267557831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1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2740" y="31186275"/>
            <a:ext cx="22331556" cy="88204590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0769" y="31186275"/>
            <a:ext cx="22335271" cy="88204590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9CFD-0459-954D-9AEA-323534932646}" type="datetimeFigureOut">
              <a:rPr lang="en-US" smtClean="0"/>
              <a:t>04/12/14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8E974-E5A6-4B44-AC77-267557831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56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420" y="1212412"/>
            <a:ext cx="19249549" cy="504586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420" y="6776884"/>
            <a:ext cx="9450252" cy="2824283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070" indent="0">
              <a:buNone/>
              <a:defRPr sz="6500" b="1"/>
            </a:lvl2pPr>
            <a:lvl3pPr marL="2952140" indent="0">
              <a:buNone/>
              <a:defRPr sz="5800" b="1"/>
            </a:lvl3pPr>
            <a:lvl4pPr marL="4428211" indent="0">
              <a:buNone/>
              <a:defRPr sz="5200" b="1"/>
            </a:lvl4pPr>
            <a:lvl5pPr marL="5904281" indent="0">
              <a:buNone/>
              <a:defRPr sz="5200" b="1"/>
            </a:lvl5pPr>
            <a:lvl6pPr marL="7380351" indent="0">
              <a:buNone/>
              <a:defRPr sz="5200" b="1"/>
            </a:lvl6pPr>
            <a:lvl7pPr marL="8856421" indent="0">
              <a:buNone/>
              <a:defRPr sz="5200" b="1"/>
            </a:lvl7pPr>
            <a:lvl8pPr marL="10332491" indent="0">
              <a:buNone/>
              <a:defRPr sz="5200" b="1"/>
            </a:lvl8pPr>
            <a:lvl9pPr marL="11808562" indent="0">
              <a:buNone/>
              <a:defRPr sz="5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420" y="9601167"/>
            <a:ext cx="9450252" cy="17443290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5005" y="6776884"/>
            <a:ext cx="9453965" cy="2824283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070" indent="0">
              <a:buNone/>
              <a:defRPr sz="6500" b="1"/>
            </a:lvl2pPr>
            <a:lvl3pPr marL="2952140" indent="0">
              <a:buNone/>
              <a:defRPr sz="5800" b="1"/>
            </a:lvl3pPr>
            <a:lvl4pPr marL="4428211" indent="0">
              <a:buNone/>
              <a:defRPr sz="5200" b="1"/>
            </a:lvl4pPr>
            <a:lvl5pPr marL="5904281" indent="0">
              <a:buNone/>
              <a:defRPr sz="5200" b="1"/>
            </a:lvl5pPr>
            <a:lvl6pPr marL="7380351" indent="0">
              <a:buNone/>
              <a:defRPr sz="5200" b="1"/>
            </a:lvl6pPr>
            <a:lvl7pPr marL="8856421" indent="0">
              <a:buNone/>
              <a:defRPr sz="5200" b="1"/>
            </a:lvl7pPr>
            <a:lvl8pPr marL="10332491" indent="0">
              <a:buNone/>
              <a:defRPr sz="5200" b="1"/>
            </a:lvl8pPr>
            <a:lvl9pPr marL="11808562" indent="0">
              <a:buNone/>
              <a:defRPr sz="5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5005" y="9601167"/>
            <a:ext cx="9453965" cy="17443290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9CFD-0459-954D-9AEA-323534932646}" type="datetimeFigureOut">
              <a:rPr lang="en-US" smtClean="0"/>
              <a:t>04/12/14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8E974-E5A6-4B44-AC77-267557831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76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9CFD-0459-954D-9AEA-323534932646}" type="datetimeFigureOut">
              <a:rPr lang="en-US" smtClean="0"/>
              <a:t>04/12/14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8E974-E5A6-4B44-AC77-267557831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70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9CFD-0459-954D-9AEA-323534932646}" type="datetimeFigureOut">
              <a:rPr lang="en-US" smtClean="0"/>
              <a:t>04/12/14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8E974-E5A6-4B44-AC77-267557831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421" y="1205402"/>
            <a:ext cx="7036632" cy="5129967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2266" y="1205404"/>
            <a:ext cx="11956703" cy="25839056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421" y="6335371"/>
            <a:ext cx="7036632" cy="20709089"/>
          </a:xfrm>
        </p:spPr>
        <p:txBody>
          <a:bodyPr/>
          <a:lstStyle>
            <a:lvl1pPr marL="0" indent="0">
              <a:buNone/>
              <a:defRPr sz="4500"/>
            </a:lvl1pPr>
            <a:lvl2pPr marL="1476070" indent="0">
              <a:buNone/>
              <a:defRPr sz="3900"/>
            </a:lvl2pPr>
            <a:lvl3pPr marL="2952140" indent="0">
              <a:buNone/>
              <a:defRPr sz="3200"/>
            </a:lvl3pPr>
            <a:lvl4pPr marL="4428211" indent="0">
              <a:buNone/>
              <a:defRPr sz="2900"/>
            </a:lvl4pPr>
            <a:lvl5pPr marL="5904281" indent="0">
              <a:buNone/>
              <a:defRPr sz="2900"/>
            </a:lvl5pPr>
            <a:lvl6pPr marL="7380351" indent="0">
              <a:buNone/>
              <a:defRPr sz="2900"/>
            </a:lvl6pPr>
            <a:lvl7pPr marL="8856421" indent="0">
              <a:buNone/>
              <a:defRPr sz="2900"/>
            </a:lvl7pPr>
            <a:lvl8pPr marL="10332491" indent="0">
              <a:buNone/>
              <a:defRPr sz="2900"/>
            </a:lvl8pPr>
            <a:lvl9pPr marL="11808562" indent="0">
              <a:buNone/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9CFD-0459-954D-9AEA-323534932646}" type="datetimeFigureOut">
              <a:rPr lang="en-US" smtClean="0"/>
              <a:t>04/12/14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8E974-E5A6-4B44-AC77-267557831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34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2274" y="21192649"/>
            <a:ext cx="12833033" cy="2501912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2274" y="2705146"/>
            <a:ext cx="12833033" cy="18165128"/>
          </a:xfrm>
        </p:spPr>
        <p:txBody>
          <a:bodyPr/>
          <a:lstStyle>
            <a:lvl1pPr marL="0" indent="0">
              <a:buNone/>
              <a:defRPr sz="10300"/>
            </a:lvl1pPr>
            <a:lvl2pPr marL="1476070" indent="0">
              <a:buNone/>
              <a:defRPr sz="9000"/>
            </a:lvl2pPr>
            <a:lvl3pPr marL="2952140" indent="0">
              <a:buNone/>
              <a:defRPr sz="7700"/>
            </a:lvl3pPr>
            <a:lvl4pPr marL="4428211" indent="0">
              <a:buNone/>
              <a:defRPr sz="6500"/>
            </a:lvl4pPr>
            <a:lvl5pPr marL="5904281" indent="0">
              <a:buNone/>
              <a:defRPr sz="6500"/>
            </a:lvl5pPr>
            <a:lvl6pPr marL="7380351" indent="0">
              <a:buNone/>
              <a:defRPr sz="6500"/>
            </a:lvl6pPr>
            <a:lvl7pPr marL="8856421" indent="0">
              <a:buNone/>
              <a:defRPr sz="6500"/>
            </a:lvl7pPr>
            <a:lvl8pPr marL="10332491" indent="0">
              <a:buNone/>
              <a:defRPr sz="6500"/>
            </a:lvl8pPr>
            <a:lvl9pPr marL="11808562" indent="0">
              <a:buNone/>
              <a:defRPr sz="6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2274" y="23694561"/>
            <a:ext cx="12833033" cy="3553130"/>
          </a:xfrm>
        </p:spPr>
        <p:txBody>
          <a:bodyPr/>
          <a:lstStyle>
            <a:lvl1pPr marL="0" indent="0">
              <a:buNone/>
              <a:defRPr sz="4500"/>
            </a:lvl1pPr>
            <a:lvl2pPr marL="1476070" indent="0">
              <a:buNone/>
              <a:defRPr sz="3900"/>
            </a:lvl2pPr>
            <a:lvl3pPr marL="2952140" indent="0">
              <a:buNone/>
              <a:defRPr sz="3200"/>
            </a:lvl3pPr>
            <a:lvl4pPr marL="4428211" indent="0">
              <a:buNone/>
              <a:defRPr sz="2900"/>
            </a:lvl4pPr>
            <a:lvl5pPr marL="5904281" indent="0">
              <a:buNone/>
              <a:defRPr sz="2900"/>
            </a:lvl5pPr>
            <a:lvl6pPr marL="7380351" indent="0">
              <a:buNone/>
              <a:defRPr sz="2900"/>
            </a:lvl6pPr>
            <a:lvl7pPr marL="8856421" indent="0">
              <a:buNone/>
              <a:defRPr sz="2900"/>
            </a:lvl7pPr>
            <a:lvl8pPr marL="10332491" indent="0">
              <a:buNone/>
              <a:defRPr sz="2900"/>
            </a:lvl8pPr>
            <a:lvl9pPr marL="11808562" indent="0">
              <a:buNone/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9CFD-0459-954D-9AEA-323534932646}" type="datetimeFigureOut">
              <a:rPr lang="en-US" smtClean="0"/>
              <a:t>04/12/14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8E974-E5A6-4B44-AC77-267557831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78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420" y="1212412"/>
            <a:ext cx="19249549" cy="5045869"/>
          </a:xfrm>
          <a:prstGeom prst="rect">
            <a:avLst/>
          </a:prstGeom>
        </p:spPr>
        <p:txBody>
          <a:bodyPr vert="horz" lIns="295214" tIns="147607" rIns="295214" bIns="14760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420" y="7064219"/>
            <a:ext cx="19249549" cy="19980241"/>
          </a:xfrm>
          <a:prstGeom prst="rect">
            <a:avLst/>
          </a:prstGeom>
        </p:spPr>
        <p:txBody>
          <a:bodyPr vert="horz" lIns="295214" tIns="147607" rIns="295214" bIns="14760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419" y="28060639"/>
            <a:ext cx="4990624" cy="1611875"/>
          </a:xfrm>
          <a:prstGeom prst="rect">
            <a:avLst/>
          </a:prstGeom>
        </p:spPr>
        <p:txBody>
          <a:bodyPr vert="horz" lIns="295214" tIns="147607" rIns="295214" bIns="147607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F9CFD-0459-954D-9AEA-323534932646}" type="datetimeFigureOut">
              <a:rPr lang="en-US" smtClean="0"/>
              <a:t>04/12/14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07699" y="28060639"/>
            <a:ext cx="6772990" cy="1611875"/>
          </a:xfrm>
          <a:prstGeom prst="rect">
            <a:avLst/>
          </a:prstGeom>
        </p:spPr>
        <p:txBody>
          <a:bodyPr vert="horz" lIns="295214" tIns="147607" rIns="295214" bIns="147607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28345" y="28060639"/>
            <a:ext cx="4990624" cy="1611875"/>
          </a:xfrm>
          <a:prstGeom prst="rect">
            <a:avLst/>
          </a:prstGeom>
        </p:spPr>
        <p:txBody>
          <a:bodyPr vert="horz" lIns="295214" tIns="147607" rIns="295214" bIns="147607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8E974-E5A6-4B44-AC77-267557831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14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76070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053" indent="-1107053" algn="l" defTabSz="1476070" rtl="0" eaLnBrk="1" latinLnBrk="0" hangingPunct="1">
        <a:spcBef>
          <a:spcPct val="20000"/>
        </a:spcBef>
        <a:buFont typeface="Arial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614" indent="-922544" algn="l" defTabSz="1476070" rtl="0" eaLnBrk="1" latinLnBrk="0" hangingPunct="1">
        <a:spcBef>
          <a:spcPct val="20000"/>
        </a:spcBef>
        <a:buFont typeface="Arial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176" indent="-738035" algn="l" defTabSz="1476070" rtl="0" eaLnBrk="1" latinLnBrk="0" hangingPunct="1">
        <a:spcBef>
          <a:spcPct val="20000"/>
        </a:spcBef>
        <a:buFont typeface="Arial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246" indent="-738035" algn="l" defTabSz="1476070" rtl="0" eaLnBrk="1" latinLnBrk="0" hangingPunct="1">
        <a:spcBef>
          <a:spcPct val="20000"/>
        </a:spcBef>
        <a:buFont typeface="Arial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316" indent="-738035" algn="l" defTabSz="1476070" rtl="0" eaLnBrk="1" latinLnBrk="0" hangingPunct="1">
        <a:spcBef>
          <a:spcPct val="20000"/>
        </a:spcBef>
        <a:buFont typeface="Arial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386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4456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0527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6597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07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14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21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28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35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42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249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8562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44194" y="796245"/>
            <a:ext cx="1874530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600" b="1" baseline="30000" dirty="0"/>
              <a:t>QMiner: Data Analytics Platform for Processing Streams of Structured and Unstructured Data</a:t>
            </a:r>
            <a:endParaRPr lang="en-US" sz="9600" b="1" dirty="0"/>
          </a:p>
        </p:txBody>
      </p:sp>
      <p:sp>
        <p:nvSpPr>
          <p:cNvPr id="5" name="Rectangle 4"/>
          <p:cNvSpPr/>
          <p:nvPr/>
        </p:nvSpPr>
        <p:spPr>
          <a:xfrm>
            <a:off x="1729050" y="2819011"/>
            <a:ext cx="179755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Blaž Fortuna, Jan </a:t>
            </a:r>
            <a:r>
              <a:rPr lang="en-US" sz="3200" dirty="0" err="1"/>
              <a:t>Rupnik</a:t>
            </a:r>
            <a:r>
              <a:rPr lang="en-US" sz="3200" dirty="0"/>
              <a:t>, </a:t>
            </a:r>
            <a:r>
              <a:rPr lang="en-US" sz="3200" dirty="0" err="1"/>
              <a:t>Janez</a:t>
            </a:r>
            <a:r>
              <a:rPr lang="en-US" sz="3200" dirty="0"/>
              <a:t> Brank, Carolina Fortuna, Viktor </a:t>
            </a:r>
            <a:r>
              <a:rPr lang="en-US" sz="3200" dirty="0" err="1"/>
              <a:t>Jovanoski</a:t>
            </a:r>
            <a:r>
              <a:rPr lang="en-US" sz="3200" dirty="0"/>
              <a:t>, Mario </a:t>
            </a:r>
            <a:r>
              <a:rPr lang="en-US" sz="3200" dirty="0" err="1"/>
              <a:t>Karlovčec</a:t>
            </a:r>
            <a:r>
              <a:rPr lang="en-US" sz="3200" dirty="0"/>
              <a:t>, Blaz </a:t>
            </a:r>
            <a:r>
              <a:rPr lang="en-US" sz="3200" dirty="0" err="1"/>
              <a:t>Kažič</a:t>
            </a:r>
            <a:r>
              <a:rPr lang="en-US" sz="3200" dirty="0"/>
              <a:t>, </a:t>
            </a:r>
          </a:p>
          <a:p>
            <a:pPr algn="ctr"/>
            <a:r>
              <a:rPr lang="en-US" sz="3200" dirty="0" err="1"/>
              <a:t>Klemen</a:t>
            </a:r>
            <a:r>
              <a:rPr lang="en-US" sz="3200" dirty="0"/>
              <a:t> </a:t>
            </a:r>
            <a:r>
              <a:rPr lang="en-US" sz="3200" dirty="0" err="1"/>
              <a:t>Kenda</a:t>
            </a:r>
            <a:r>
              <a:rPr lang="en-US" sz="3200" dirty="0"/>
              <a:t>, </a:t>
            </a:r>
            <a:r>
              <a:rPr lang="en-US" sz="3200" dirty="0" err="1"/>
              <a:t>Gregor</a:t>
            </a:r>
            <a:r>
              <a:rPr lang="en-US" sz="3200" dirty="0"/>
              <a:t> </a:t>
            </a:r>
            <a:r>
              <a:rPr lang="en-US" sz="3200" dirty="0" err="1"/>
              <a:t>Leban</a:t>
            </a:r>
            <a:r>
              <a:rPr lang="en-US" sz="3200" dirty="0"/>
              <a:t>, Andrej </a:t>
            </a:r>
            <a:r>
              <a:rPr lang="en-US" sz="3200" dirty="0" err="1"/>
              <a:t>Muhič</a:t>
            </a:r>
            <a:r>
              <a:rPr lang="en-US" sz="3200" dirty="0"/>
              <a:t>,  Blaz Novak, </a:t>
            </a:r>
            <a:r>
              <a:rPr lang="en-US" sz="3200" dirty="0" err="1"/>
              <a:t>Jošt</a:t>
            </a:r>
            <a:r>
              <a:rPr lang="en-US" sz="3200" dirty="0"/>
              <a:t> </a:t>
            </a:r>
            <a:r>
              <a:rPr lang="en-US" sz="3200" dirty="0" err="1"/>
              <a:t>Novljan</a:t>
            </a:r>
            <a:r>
              <a:rPr lang="en-US" sz="3200" dirty="0"/>
              <a:t>, </a:t>
            </a:r>
            <a:r>
              <a:rPr lang="en-US" sz="3200" dirty="0" err="1"/>
              <a:t>Miha</a:t>
            </a:r>
            <a:r>
              <a:rPr lang="en-US" sz="3200" dirty="0"/>
              <a:t> </a:t>
            </a:r>
            <a:r>
              <a:rPr lang="en-US" sz="3200" dirty="0" err="1"/>
              <a:t>Papler</a:t>
            </a:r>
            <a:r>
              <a:rPr lang="en-US" sz="3200" dirty="0"/>
              <a:t>, Luis </a:t>
            </a:r>
            <a:r>
              <a:rPr lang="en-US" sz="3200" dirty="0" err="1"/>
              <a:t>Rei</a:t>
            </a:r>
            <a:r>
              <a:rPr lang="en-US" sz="3200" dirty="0"/>
              <a:t>, Blaž </a:t>
            </a:r>
            <a:r>
              <a:rPr lang="en-US" sz="3200" dirty="0" err="1"/>
              <a:t>Sovdat</a:t>
            </a:r>
            <a:r>
              <a:rPr lang="en-US" sz="3200" dirty="0"/>
              <a:t>,</a:t>
            </a:r>
          </a:p>
          <a:p>
            <a:pPr algn="ctr"/>
            <a:r>
              <a:rPr lang="en-US" sz="3200" dirty="0"/>
              <a:t> Luka </a:t>
            </a:r>
            <a:r>
              <a:rPr lang="en-US" sz="3200" dirty="0" err="1"/>
              <a:t>Stopar</a:t>
            </a:r>
            <a:r>
              <a:rPr lang="en-US" sz="3200" dirty="0"/>
              <a:t>, Marko </a:t>
            </a:r>
            <a:r>
              <a:rPr lang="en-US" sz="3200" dirty="0" err="1"/>
              <a:t>Grobelnik</a:t>
            </a:r>
            <a:r>
              <a:rPr lang="en-US" sz="3200" dirty="0"/>
              <a:t>, </a:t>
            </a:r>
            <a:r>
              <a:rPr lang="en-US" sz="3200" dirty="0" err="1"/>
              <a:t>Dunja</a:t>
            </a:r>
            <a:r>
              <a:rPr lang="en-US" sz="3200" dirty="0"/>
              <a:t> </a:t>
            </a:r>
            <a:r>
              <a:rPr lang="en-US" sz="3200" dirty="0" err="1" smtClean="0"/>
              <a:t>Mladenić</a:t>
            </a:r>
            <a:endParaRPr lang="en-US" sz="3200" dirty="0" smtClean="0"/>
          </a:p>
          <a:p>
            <a:pPr algn="ctr"/>
            <a:endParaRPr lang="en-US" sz="1600" dirty="0"/>
          </a:p>
          <a:p>
            <a:pPr algn="ctr"/>
            <a:r>
              <a:rPr lang="en-US" sz="3200" b="1" dirty="0" smtClean="0"/>
              <a:t>AI Lab, </a:t>
            </a:r>
            <a:r>
              <a:rPr lang="en-US" sz="3200" b="1" dirty="0"/>
              <a:t>Jožef Stefan Institute, </a:t>
            </a:r>
            <a:r>
              <a:rPr lang="en-US" sz="3200" b="1" dirty="0" err="1"/>
              <a:t>Jamova</a:t>
            </a:r>
            <a:r>
              <a:rPr lang="en-US" sz="3200" b="1" dirty="0"/>
              <a:t> </a:t>
            </a:r>
            <a:r>
              <a:rPr lang="en-US" sz="3200" b="1" dirty="0" err="1"/>
              <a:t>cesta</a:t>
            </a:r>
            <a:r>
              <a:rPr lang="en-US" sz="3200" b="1" dirty="0"/>
              <a:t> 39, Ljubljana, Slovenia </a:t>
            </a:r>
          </a:p>
        </p:txBody>
      </p:sp>
      <p:pic>
        <p:nvPicPr>
          <p:cNvPr id="6" name="Picture 5" descr="testlogo3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76" y="28983484"/>
            <a:ext cx="3443149" cy="12698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384855" y="5465222"/>
            <a:ext cx="2062829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XLike logo wi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464" y="29038672"/>
            <a:ext cx="6363841" cy="12698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80179" y="29005387"/>
            <a:ext cx="3603560" cy="126982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601823" y="28983484"/>
            <a:ext cx="469401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b="1" dirty="0"/>
              <a:t>SYMPHONY</a:t>
            </a:r>
            <a:endParaRPr lang="en-US" sz="7200" dirty="0"/>
          </a:p>
        </p:txBody>
      </p:sp>
      <p:sp>
        <p:nvSpPr>
          <p:cNvPr id="13" name="Rectangle 12"/>
          <p:cNvSpPr/>
          <p:nvPr/>
        </p:nvSpPr>
        <p:spPr>
          <a:xfrm>
            <a:off x="384855" y="28722602"/>
            <a:ext cx="2062829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84855" y="27548903"/>
            <a:ext cx="6151356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qminer.ijs.si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084908" y="27548903"/>
            <a:ext cx="12928244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qminer</a:t>
            </a:r>
            <a:r>
              <a:rPr lang="en-US" dirty="0" smtClean="0"/>
              <a:t>/</a:t>
            </a:r>
            <a:r>
              <a:rPr lang="en-US" dirty="0" err="1" smtClean="0"/>
              <a:t>qminer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84855" y="27377577"/>
            <a:ext cx="2062829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38961" y="5893034"/>
            <a:ext cx="8582137" cy="415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400" b="1" dirty="0" smtClean="0"/>
              <a:t>Architecture components</a:t>
            </a:r>
          </a:p>
          <a:p>
            <a:pPr marL="571500" indent="-571500" algn="just">
              <a:buFont typeface="Arial"/>
              <a:buChar char="•"/>
            </a:pPr>
            <a:r>
              <a:rPr lang="en-US" sz="4400" dirty="0"/>
              <a:t>Storage and index </a:t>
            </a:r>
            <a:r>
              <a:rPr lang="en-US" sz="4400" dirty="0" smtClean="0"/>
              <a:t>layer</a:t>
            </a:r>
          </a:p>
          <a:p>
            <a:pPr marL="571500" indent="-571500" algn="just">
              <a:buFont typeface="Arial"/>
              <a:buChar char="•"/>
            </a:pPr>
            <a:r>
              <a:rPr lang="en-US" sz="4400" dirty="0"/>
              <a:t>Stream </a:t>
            </a:r>
            <a:r>
              <a:rPr lang="en-US" sz="4400" dirty="0" smtClean="0"/>
              <a:t>aggregates</a:t>
            </a:r>
          </a:p>
          <a:p>
            <a:pPr marL="571500" indent="-571500" algn="just">
              <a:buFont typeface="Arial"/>
              <a:buChar char="•"/>
            </a:pPr>
            <a:r>
              <a:rPr lang="en-US" sz="4400" dirty="0"/>
              <a:t>Feature </a:t>
            </a:r>
            <a:r>
              <a:rPr lang="en-US" sz="4400" dirty="0" smtClean="0"/>
              <a:t>extractors</a:t>
            </a:r>
          </a:p>
          <a:p>
            <a:pPr marL="571500" indent="-571500" algn="just">
              <a:buFont typeface="Arial"/>
              <a:buChar char="•"/>
            </a:pPr>
            <a:r>
              <a:rPr lang="en-US" sz="4400" dirty="0"/>
              <a:t>Linear </a:t>
            </a:r>
            <a:r>
              <a:rPr lang="en-US" sz="4400" dirty="0" smtClean="0"/>
              <a:t>algebra</a:t>
            </a:r>
          </a:p>
          <a:p>
            <a:pPr marL="571500" indent="-571500" algn="just">
              <a:buFont typeface="Arial"/>
              <a:buChar char="•"/>
            </a:pPr>
            <a:r>
              <a:rPr lang="en-US" sz="4400" dirty="0"/>
              <a:t>Analytics </a:t>
            </a:r>
            <a:endParaRPr lang="en-US" sz="44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9621408" y="5893034"/>
            <a:ext cx="11045374" cy="415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400" b="1" dirty="0" smtClean="0"/>
              <a:t>Main Features: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/>
              <a:t>Connecting storage, indexing and </a:t>
            </a:r>
            <a:r>
              <a:rPr lang="en-US" sz="4400" dirty="0" smtClean="0"/>
              <a:t>analytic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/>
              <a:t>Multi-modal data support </a:t>
            </a:r>
            <a:endParaRPr lang="en-US" sz="4400" dirty="0" smtClean="0"/>
          </a:p>
          <a:p>
            <a:pPr marL="571500" indent="-571500">
              <a:buFont typeface="Arial"/>
              <a:buChar char="•"/>
            </a:pPr>
            <a:r>
              <a:rPr lang="en-US" sz="4400" dirty="0"/>
              <a:t>Streaming </a:t>
            </a:r>
            <a:r>
              <a:rPr lang="en-US" sz="4400" dirty="0" smtClean="0"/>
              <a:t>processing</a:t>
            </a:r>
            <a:endParaRPr lang="en-US" sz="4400" dirty="0"/>
          </a:p>
          <a:p>
            <a:pPr marL="571500" indent="-571500">
              <a:buFont typeface="Arial"/>
              <a:buChar char="•"/>
            </a:pPr>
            <a:r>
              <a:rPr lang="en-US" sz="4400" dirty="0"/>
              <a:t>Probabilistic joins between tables </a:t>
            </a:r>
            <a:endParaRPr lang="en-US" sz="4400" dirty="0" smtClean="0"/>
          </a:p>
          <a:p>
            <a:pPr marL="571500" indent="-571500">
              <a:buFont typeface="Arial"/>
              <a:buChar char="•"/>
            </a:pPr>
            <a:r>
              <a:rPr lang="en-US" sz="4400" dirty="0"/>
              <a:t>Efficiency and fast prototyping </a:t>
            </a:r>
            <a:endParaRPr lang="en-US" sz="4400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423508" y="10400086"/>
            <a:ext cx="2062829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38961" y="10780234"/>
            <a:ext cx="796166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/>
              <a:t>Text processing and classification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38961" y="11689993"/>
            <a:ext cx="8782147" cy="5632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007F00"/>
                </a:solidFill>
                <a:effectLst/>
                <a:latin typeface="Consolas"/>
                <a:cs typeface="Consolas"/>
              </a:rPr>
              <a:t>// Loading in the dataset.</a:t>
            </a:r>
            <a:br>
              <a:rPr lang="en-US" sz="1800" dirty="0" smtClean="0">
                <a:solidFill>
                  <a:srgbClr val="007F00"/>
                </a:solidFill>
                <a:effectLst/>
                <a:latin typeface="Consolas"/>
                <a:cs typeface="Consolas"/>
              </a:rPr>
            </a:br>
            <a:r>
              <a:rPr lang="en-US" sz="1800" dirty="0" err="1" smtClean="0">
                <a:effectLst/>
                <a:latin typeface="Consolas"/>
                <a:cs typeface="Consolas"/>
              </a:rPr>
              <a:t>qm.load.jsonFile</a:t>
            </a:r>
            <a:r>
              <a:rPr lang="en-US" sz="1800" dirty="0" smtClean="0">
                <a:effectLst/>
                <a:latin typeface="Consolas"/>
                <a:cs typeface="Consolas"/>
              </a:rPr>
              <a:t>(Movies, 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"./sandbox/movies/</a:t>
            </a:r>
            <a:r>
              <a:rPr lang="en-US" sz="1800" dirty="0" err="1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movies.json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"</a:t>
            </a:r>
            <a:r>
              <a:rPr lang="en-US" sz="1800" dirty="0" smtClean="0">
                <a:effectLst/>
                <a:latin typeface="Consolas"/>
                <a:cs typeface="Consolas"/>
              </a:rPr>
              <a:t>);</a:t>
            </a:r>
            <a:br>
              <a:rPr lang="en-US" sz="1800" dirty="0" smtClean="0">
                <a:effectLst/>
                <a:latin typeface="Consolas"/>
                <a:cs typeface="Consolas"/>
              </a:rPr>
            </a:br>
            <a:r>
              <a:rPr lang="en-US" sz="1800" dirty="0" smtClean="0">
                <a:solidFill>
                  <a:srgbClr val="007F00"/>
                </a:solidFill>
                <a:effectLst/>
                <a:latin typeface="Consolas"/>
                <a:cs typeface="Consolas"/>
              </a:rPr>
              <a:t>// Declare the features we will use to build classification models</a:t>
            </a:r>
          </a:p>
          <a:p>
            <a:r>
              <a:rPr lang="en-US" sz="1800" b="1" dirty="0" err="1" smtClean="0">
                <a:solidFill>
                  <a:srgbClr val="0000FF"/>
                </a:solidFill>
                <a:effectLst/>
                <a:latin typeface="Consolas"/>
                <a:cs typeface="Consolas"/>
              </a:rPr>
              <a:t>var</a:t>
            </a:r>
            <a:r>
              <a:rPr lang="en-US" sz="1800" b="1" dirty="0" smtClean="0">
                <a:solidFill>
                  <a:srgbClr val="0000FF"/>
                </a:solidFill>
                <a:effectLst/>
                <a:latin typeface="Consolas"/>
                <a:cs typeface="Consolas"/>
              </a:rPr>
              <a:t> </a:t>
            </a:r>
            <a:r>
              <a:rPr lang="en-US" sz="1800" dirty="0" err="1" smtClean="0">
                <a:effectLst/>
                <a:latin typeface="Consolas"/>
                <a:cs typeface="Consolas"/>
              </a:rPr>
              <a:t>genreFeatures</a:t>
            </a:r>
            <a:r>
              <a:rPr lang="en-US" sz="1800" dirty="0" smtClean="0">
                <a:effectLst/>
                <a:latin typeface="Consolas"/>
                <a:cs typeface="Consolas"/>
              </a:rPr>
              <a:t> = [ </a:t>
            </a:r>
          </a:p>
          <a:p>
            <a:r>
              <a:rPr lang="en-US" sz="1800" dirty="0" smtClean="0">
                <a:effectLst/>
                <a:latin typeface="Consolas"/>
                <a:cs typeface="Consolas"/>
              </a:rPr>
              <a:t> { type: 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"constant"</a:t>
            </a:r>
            <a:r>
              <a:rPr lang="en-US" sz="1800" dirty="0" smtClean="0">
                <a:effectLst/>
                <a:latin typeface="Consolas"/>
                <a:cs typeface="Consolas"/>
              </a:rPr>
              <a:t>, source: 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"Movies" </a:t>
            </a:r>
            <a:r>
              <a:rPr lang="en-US" sz="1800" dirty="0" smtClean="0">
                <a:effectLst/>
                <a:latin typeface="Consolas"/>
                <a:cs typeface="Consolas"/>
              </a:rPr>
              <a:t>},</a:t>
            </a:r>
          </a:p>
          <a:p>
            <a:r>
              <a:rPr lang="en-US" sz="1800" dirty="0" smtClean="0">
                <a:effectLst/>
                <a:latin typeface="Consolas"/>
                <a:cs typeface="Consolas"/>
              </a:rPr>
              <a:t> { type: 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"text"</a:t>
            </a:r>
            <a:r>
              <a:rPr lang="en-US" sz="1800" dirty="0" smtClean="0">
                <a:effectLst/>
                <a:latin typeface="Consolas"/>
                <a:cs typeface="Consolas"/>
              </a:rPr>
              <a:t>, source: 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"Movies"</a:t>
            </a:r>
            <a:r>
              <a:rPr lang="en-US" sz="1800" dirty="0" smtClean="0">
                <a:effectLst/>
                <a:latin typeface="Consolas"/>
                <a:cs typeface="Consolas"/>
              </a:rPr>
              <a:t>, field: 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"Title" </a:t>
            </a:r>
            <a:r>
              <a:rPr lang="en-US" sz="1800" dirty="0" smtClean="0">
                <a:effectLst/>
                <a:latin typeface="Consolas"/>
                <a:cs typeface="Consolas"/>
              </a:rPr>
              <a:t>},</a:t>
            </a:r>
          </a:p>
          <a:p>
            <a:r>
              <a:rPr lang="en-US" sz="1800" dirty="0" smtClean="0">
                <a:effectLst/>
                <a:latin typeface="Consolas"/>
                <a:cs typeface="Consolas"/>
              </a:rPr>
              <a:t> { type: 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"text"</a:t>
            </a:r>
            <a:r>
              <a:rPr lang="en-US" sz="1800" dirty="0" smtClean="0">
                <a:effectLst/>
                <a:latin typeface="Consolas"/>
                <a:cs typeface="Consolas"/>
              </a:rPr>
              <a:t>, source: 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"Movies"</a:t>
            </a:r>
            <a:r>
              <a:rPr lang="en-US" sz="1800" dirty="0" smtClean="0">
                <a:effectLst/>
                <a:latin typeface="Consolas"/>
                <a:cs typeface="Consolas"/>
              </a:rPr>
              <a:t>, field: 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"Plot" </a:t>
            </a:r>
            <a:r>
              <a:rPr lang="en-US" sz="1800" dirty="0" smtClean="0">
                <a:effectLst/>
                <a:latin typeface="Consolas"/>
                <a:cs typeface="Consolas"/>
              </a:rPr>
              <a:t>},</a:t>
            </a:r>
          </a:p>
          <a:p>
            <a:r>
              <a:rPr lang="en-US" sz="1800" dirty="0" smtClean="0">
                <a:effectLst/>
                <a:latin typeface="Consolas"/>
                <a:cs typeface="Consolas"/>
              </a:rPr>
              <a:t> { type: 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"join"</a:t>
            </a:r>
            <a:r>
              <a:rPr lang="en-US" sz="1800" dirty="0" smtClean="0">
                <a:effectLst/>
                <a:latin typeface="Consolas"/>
                <a:cs typeface="Consolas"/>
              </a:rPr>
              <a:t>, source: { store: 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"Movies"</a:t>
            </a:r>
            <a:r>
              <a:rPr lang="en-US" sz="1800" dirty="0" smtClean="0">
                <a:effectLst/>
                <a:latin typeface="Consolas"/>
                <a:cs typeface="Consolas"/>
              </a:rPr>
              <a:t>, join: 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"Director"</a:t>
            </a:r>
            <a:r>
              <a:rPr lang="en-US" sz="1800" dirty="0" smtClean="0">
                <a:effectLst/>
                <a:latin typeface="Consolas"/>
                <a:cs typeface="Consolas"/>
              </a:rPr>
              <a:t>} } </a:t>
            </a:r>
          </a:p>
          <a:p>
            <a:r>
              <a:rPr lang="en-US" sz="1800" dirty="0" smtClean="0">
                <a:effectLst/>
                <a:latin typeface="Consolas"/>
                <a:cs typeface="Consolas"/>
              </a:rPr>
              <a:t>]; </a:t>
            </a:r>
          </a:p>
          <a:p>
            <a:r>
              <a:rPr lang="en-US" sz="1800" dirty="0" smtClean="0">
                <a:solidFill>
                  <a:srgbClr val="007F00"/>
                </a:solidFill>
                <a:effectLst/>
                <a:latin typeface="Consolas"/>
                <a:cs typeface="Consolas"/>
              </a:rPr>
              <a:t>// Create a model for the Genres field, by training on all movies</a:t>
            </a:r>
          </a:p>
          <a:p>
            <a:r>
              <a:rPr lang="en-US" sz="1800" b="1" dirty="0" err="1" smtClean="0">
                <a:solidFill>
                  <a:srgbClr val="0000FF"/>
                </a:solidFill>
                <a:effectLst/>
                <a:latin typeface="Consolas"/>
                <a:cs typeface="Consolas"/>
              </a:rPr>
              <a:t>var</a:t>
            </a:r>
            <a:r>
              <a:rPr lang="en-US" sz="1800" b="1" dirty="0" smtClean="0">
                <a:solidFill>
                  <a:srgbClr val="0000FF"/>
                </a:solidFill>
                <a:effectLst/>
                <a:latin typeface="Consolas"/>
                <a:cs typeface="Consolas"/>
              </a:rPr>
              <a:t> </a:t>
            </a:r>
            <a:r>
              <a:rPr lang="en-US" sz="1800" dirty="0" err="1" smtClean="0">
                <a:effectLst/>
                <a:latin typeface="Consolas"/>
                <a:cs typeface="Consolas"/>
              </a:rPr>
              <a:t>genreModel</a:t>
            </a:r>
            <a:r>
              <a:rPr lang="en-US" sz="1800" dirty="0" smtClean="0">
                <a:effectLst/>
                <a:latin typeface="Consolas"/>
                <a:cs typeface="Consolas"/>
              </a:rPr>
              <a:t> = </a:t>
            </a:r>
            <a:r>
              <a:rPr lang="en-US" sz="1800" dirty="0" err="1" smtClean="0">
                <a:effectLst/>
                <a:latin typeface="Consolas"/>
                <a:cs typeface="Consolas"/>
              </a:rPr>
              <a:t>analytics.newBatchModel</a:t>
            </a:r>
            <a:r>
              <a:rPr lang="en-US" sz="1800" dirty="0" smtClean="0">
                <a:effectLst/>
                <a:latin typeface="Consolas"/>
                <a:cs typeface="Consolas"/>
              </a:rPr>
              <a:t>(</a:t>
            </a:r>
          </a:p>
          <a:p>
            <a:r>
              <a:rPr lang="en-US" sz="1800" dirty="0" smtClean="0">
                <a:latin typeface="Consolas"/>
                <a:cs typeface="Consolas"/>
              </a:rPr>
              <a:t>  </a:t>
            </a:r>
            <a:r>
              <a:rPr lang="en-US" sz="1800" dirty="0" err="1" smtClean="0">
                <a:effectLst/>
                <a:latin typeface="Consolas"/>
                <a:cs typeface="Consolas"/>
              </a:rPr>
              <a:t>Movies.recs</a:t>
            </a:r>
            <a:r>
              <a:rPr lang="en-US" sz="1800" dirty="0" smtClean="0">
                <a:effectLst/>
                <a:latin typeface="Consolas"/>
                <a:cs typeface="Consolas"/>
              </a:rPr>
              <a:t>, </a:t>
            </a:r>
            <a:r>
              <a:rPr lang="en-US" sz="1800" dirty="0" err="1" smtClean="0">
                <a:effectLst/>
                <a:latin typeface="Consolas"/>
                <a:cs typeface="Consolas"/>
              </a:rPr>
              <a:t>genreFeatures</a:t>
            </a:r>
            <a:r>
              <a:rPr lang="en-US" sz="1800" dirty="0" smtClean="0">
                <a:effectLst/>
                <a:latin typeface="Consolas"/>
                <a:cs typeface="Consolas"/>
              </a:rPr>
              <a:t>, </a:t>
            </a:r>
            <a:r>
              <a:rPr lang="en-US" sz="1800" dirty="0" err="1" smtClean="0">
                <a:effectLst/>
                <a:latin typeface="Consolas"/>
                <a:cs typeface="Consolas"/>
              </a:rPr>
              <a:t>Movies.field</a:t>
            </a:r>
            <a:r>
              <a:rPr lang="en-US" sz="1800" dirty="0" smtClean="0">
                <a:effectLst/>
                <a:latin typeface="Consolas"/>
                <a:cs typeface="Consolas"/>
              </a:rPr>
              <a:t>(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"Genres"</a:t>
            </a:r>
            <a:r>
              <a:rPr lang="en-US" sz="1800" dirty="0" smtClean="0">
                <a:effectLst/>
                <a:latin typeface="Consolas"/>
                <a:cs typeface="Consolas"/>
              </a:rPr>
              <a:t>)); </a:t>
            </a:r>
          </a:p>
          <a:p>
            <a:r>
              <a:rPr lang="en-US" sz="1800" dirty="0" smtClean="0">
                <a:solidFill>
                  <a:srgbClr val="007F00"/>
                </a:solidFill>
                <a:effectLst/>
                <a:latin typeface="Consolas"/>
                <a:cs typeface="Consolas"/>
              </a:rPr>
              <a:t>// Predict genres of a new movie</a:t>
            </a:r>
          </a:p>
          <a:p>
            <a:r>
              <a:rPr lang="en-US" sz="1800" b="1" dirty="0" err="1" smtClean="0">
                <a:solidFill>
                  <a:srgbClr val="0000FF"/>
                </a:solidFill>
                <a:effectLst/>
                <a:latin typeface="Consolas"/>
                <a:cs typeface="Consolas"/>
              </a:rPr>
              <a:t>var</a:t>
            </a:r>
            <a:r>
              <a:rPr lang="en-US" sz="1800" b="1" dirty="0" smtClean="0">
                <a:solidFill>
                  <a:srgbClr val="0000FF"/>
                </a:solidFill>
                <a:effectLst/>
                <a:latin typeface="Consolas"/>
                <a:cs typeface="Consolas"/>
              </a:rPr>
              <a:t> </a:t>
            </a:r>
            <a:r>
              <a:rPr lang="en-US" sz="1800" dirty="0" err="1" smtClean="0">
                <a:effectLst/>
                <a:latin typeface="Consolas"/>
                <a:cs typeface="Consolas"/>
              </a:rPr>
              <a:t>newMovie</a:t>
            </a:r>
            <a:r>
              <a:rPr lang="en-US" sz="1800" dirty="0" smtClean="0">
                <a:effectLst/>
                <a:latin typeface="Consolas"/>
                <a:cs typeface="Consolas"/>
              </a:rPr>
              <a:t> = </a:t>
            </a:r>
            <a:r>
              <a:rPr lang="en-US" sz="1800" dirty="0" err="1" smtClean="0">
                <a:effectLst/>
                <a:latin typeface="Consolas"/>
                <a:cs typeface="Consolas"/>
              </a:rPr>
              <a:t>qm.store</a:t>
            </a:r>
            <a:r>
              <a:rPr lang="en-US" sz="1800" dirty="0" smtClean="0">
                <a:effectLst/>
                <a:latin typeface="Consolas"/>
                <a:cs typeface="Consolas"/>
              </a:rPr>
              <a:t>(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"Movies"</a:t>
            </a:r>
            <a:r>
              <a:rPr lang="en-US" sz="1800" dirty="0" smtClean="0">
                <a:effectLst/>
                <a:latin typeface="Consolas"/>
                <a:cs typeface="Consolas"/>
              </a:rPr>
              <a:t>).</a:t>
            </a:r>
            <a:r>
              <a:rPr lang="en-US" sz="1800" dirty="0" err="1" smtClean="0">
                <a:effectLst/>
                <a:latin typeface="Consolas"/>
                <a:cs typeface="Consolas"/>
              </a:rPr>
              <a:t>newRec</a:t>
            </a:r>
            <a:r>
              <a:rPr lang="en-US" sz="1800" dirty="0" smtClean="0">
                <a:effectLst/>
                <a:latin typeface="Consolas"/>
                <a:cs typeface="Consolas"/>
              </a:rPr>
              <a:t>({</a:t>
            </a:r>
          </a:p>
          <a:p>
            <a:r>
              <a:rPr lang="en-US" sz="1800" dirty="0" smtClean="0">
                <a:effectLst/>
                <a:latin typeface="Consolas"/>
                <a:cs typeface="Consolas"/>
              </a:rPr>
              <a:t> </a:t>
            </a:r>
            <a:r>
              <a:rPr lang="en-US" sz="1800" dirty="0" err="1" smtClean="0">
                <a:effectLst/>
                <a:latin typeface="Consolas"/>
                <a:cs typeface="Consolas"/>
              </a:rPr>
              <a:t>Title:</a:t>
            </a:r>
            <a:r>
              <a:rPr lang="en-US" sz="1800" dirty="0" err="1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"Unnatural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 Selection"</a:t>
            </a:r>
            <a:r>
              <a:rPr lang="en-US" sz="1800" dirty="0" smtClean="0">
                <a:effectLst/>
                <a:latin typeface="Consolas"/>
                <a:cs typeface="Consolas"/>
              </a:rPr>
              <a:t>,</a:t>
            </a:r>
          </a:p>
          <a:p>
            <a:r>
              <a:rPr lang="en-US" sz="1800" dirty="0" smtClean="0">
                <a:effectLst/>
                <a:latin typeface="Consolas"/>
                <a:cs typeface="Consolas"/>
              </a:rPr>
              <a:t> </a:t>
            </a:r>
            <a:r>
              <a:rPr lang="en-US" sz="1800" dirty="0" err="1" smtClean="0">
                <a:effectLst/>
                <a:latin typeface="Consolas"/>
                <a:cs typeface="Consolas"/>
              </a:rPr>
              <a:t>Plot:</a:t>
            </a:r>
            <a:r>
              <a:rPr lang="en-US" sz="1800" dirty="0" err="1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"When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 corpses are found with organs missing ..."</a:t>
            </a:r>
            <a:r>
              <a:rPr lang="en-US" sz="1800" dirty="0" smtClean="0">
                <a:effectLst/>
                <a:latin typeface="Consolas"/>
                <a:cs typeface="Consolas"/>
              </a:rPr>
              <a:t>,</a:t>
            </a:r>
          </a:p>
          <a:p>
            <a:r>
              <a:rPr lang="en-US" sz="1800" dirty="0" smtClean="0">
                <a:effectLst/>
                <a:latin typeface="Consolas"/>
                <a:cs typeface="Consolas"/>
              </a:rPr>
              <a:t> Genres:[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"Horror"</a:t>
            </a:r>
            <a:r>
              <a:rPr lang="en-US" sz="1800" dirty="0" smtClean="0">
                <a:effectLst/>
                <a:latin typeface="Consolas"/>
                <a:cs typeface="Consolas"/>
              </a:rPr>
              <a:t>, 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"Sci-Fi"</a:t>
            </a:r>
            <a:r>
              <a:rPr lang="en-US" sz="1800" dirty="0" smtClean="0">
                <a:effectLst/>
                <a:latin typeface="Consolas"/>
                <a:cs typeface="Consolas"/>
              </a:rPr>
              <a:t>],</a:t>
            </a:r>
            <a:br>
              <a:rPr lang="en-US" sz="1800" dirty="0" smtClean="0">
                <a:effectLst/>
                <a:latin typeface="Consolas"/>
                <a:cs typeface="Consolas"/>
              </a:rPr>
            </a:br>
            <a:r>
              <a:rPr lang="en-US" sz="1800" dirty="0" smtClean="0">
                <a:effectLst/>
                <a:latin typeface="Consolas"/>
                <a:cs typeface="Consolas"/>
              </a:rPr>
              <a:t> Director:{Name: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"</a:t>
            </a:r>
            <a:r>
              <a:rPr lang="en-US" sz="1800" dirty="0" err="1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Baggs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 Bill"</a:t>
            </a:r>
            <a:r>
              <a:rPr lang="en-US" sz="1800" dirty="0" smtClean="0">
                <a:effectLst/>
                <a:latin typeface="Consolas"/>
                <a:cs typeface="Consolas"/>
              </a:rPr>
              <a:t>, </a:t>
            </a:r>
            <a:r>
              <a:rPr lang="en-US" sz="1800" dirty="0" err="1" smtClean="0">
                <a:effectLst/>
                <a:latin typeface="Consolas"/>
                <a:cs typeface="Consolas"/>
              </a:rPr>
              <a:t>Gender:</a:t>
            </a:r>
            <a:r>
              <a:rPr lang="en-US" sz="1800" dirty="0" err="1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"Male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"</a:t>
            </a:r>
            <a:r>
              <a:rPr lang="en-US" sz="1800" dirty="0" smtClean="0">
                <a:effectLst/>
                <a:latin typeface="Consolas"/>
                <a:cs typeface="Consolas"/>
              </a:rPr>
              <a:t>} </a:t>
            </a:r>
          </a:p>
          <a:p>
            <a:r>
              <a:rPr lang="en-US" sz="1800" dirty="0" smtClean="0">
                <a:effectLst/>
                <a:latin typeface="Consolas"/>
                <a:cs typeface="Consolas"/>
              </a:rPr>
              <a:t>});</a:t>
            </a:r>
            <a:br>
              <a:rPr lang="en-US" sz="1800" dirty="0" smtClean="0">
                <a:effectLst/>
                <a:latin typeface="Consolas"/>
                <a:cs typeface="Consolas"/>
              </a:rPr>
            </a:br>
            <a:r>
              <a:rPr lang="en-US" sz="1800" b="1" dirty="0" err="1" smtClean="0">
                <a:solidFill>
                  <a:srgbClr val="0000FF"/>
                </a:solidFill>
                <a:effectLst/>
                <a:latin typeface="Consolas"/>
                <a:cs typeface="Consolas"/>
              </a:rPr>
              <a:t>var</a:t>
            </a:r>
            <a:r>
              <a:rPr lang="en-US" sz="1800" b="1" dirty="0" smtClean="0">
                <a:solidFill>
                  <a:srgbClr val="0000FF"/>
                </a:solidFill>
                <a:effectLst/>
                <a:latin typeface="Consolas"/>
                <a:cs typeface="Consolas"/>
              </a:rPr>
              <a:t> </a:t>
            </a:r>
            <a:r>
              <a:rPr lang="en-US" sz="1800" dirty="0" err="1" smtClean="0">
                <a:effectLst/>
                <a:latin typeface="Consolas"/>
                <a:cs typeface="Consolas"/>
              </a:rPr>
              <a:t>predictedGenre</a:t>
            </a:r>
            <a:r>
              <a:rPr lang="en-US" sz="1800" dirty="0" smtClean="0">
                <a:effectLst/>
                <a:latin typeface="Consolas"/>
                <a:cs typeface="Consolas"/>
              </a:rPr>
              <a:t> = </a:t>
            </a:r>
            <a:r>
              <a:rPr lang="en-US" sz="1800" dirty="0" err="1" smtClean="0">
                <a:effectLst/>
                <a:latin typeface="Consolas"/>
                <a:cs typeface="Consolas"/>
              </a:rPr>
              <a:t>genreModel.predict</a:t>
            </a:r>
            <a:r>
              <a:rPr lang="en-US" sz="1800" dirty="0" smtClean="0">
                <a:effectLst/>
                <a:latin typeface="Consolas"/>
                <a:cs typeface="Consolas"/>
              </a:rPr>
              <a:t>(</a:t>
            </a:r>
            <a:r>
              <a:rPr lang="en-US" sz="1800" dirty="0" err="1" smtClean="0">
                <a:effectLst/>
                <a:latin typeface="Consolas"/>
                <a:cs typeface="Consolas"/>
              </a:rPr>
              <a:t>newMovie</a:t>
            </a:r>
            <a:r>
              <a:rPr lang="en-US" sz="1800" dirty="0" smtClean="0">
                <a:effectLst/>
                <a:latin typeface="Consolas"/>
                <a:cs typeface="Consolas"/>
              </a:rPr>
              <a:t>);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0851567" y="10780234"/>
            <a:ext cx="544426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/>
              <a:t>Time series processing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740481" y="10780234"/>
            <a:ext cx="45719" cy="162853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0240296" y="17378521"/>
            <a:ext cx="10811509" cy="9233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007F00"/>
                </a:solidFill>
                <a:effectLst/>
                <a:latin typeface="Consolas"/>
                <a:cs typeface="Consolas"/>
              </a:rPr>
              <a:t>// Create and connect stream aggregates to the stores.</a:t>
            </a:r>
            <a:br>
              <a:rPr lang="en-US" sz="1800" dirty="0" smtClean="0">
                <a:solidFill>
                  <a:srgbClr val="007F00"/>
                </a:solidFill>
                <a:effectLst/>
                <a:latin typeface="Consolas"/>
                <a:cs typeface="Consolas"/>
              </a:rPr>
            </a:br>
            <a:r>
              <a:rPr lang="en-US" sz="1800" dirty="0" smtClean="0">
                <a:solidFill>
                  <a:srgbClr val="007F00"/>
                </a:solidFill>
                <a:effectLst/>
                <a:latin typeface="Consolas"/>
                <a:cs typeface="Consolas"/>
              </a:rPr>
              <a:t>// These correspond to blue boxes in figure 1.</a:t>
            </a:r>
            <a:br>
              <a:rPr lang="en-US" sz="1800" dirty="0" smtClean="0">
                <a:solidFill>
                  <a:srgbClr val="007F00"/>
                </a:solidFill>
                <a:effectLst/>
                <a:latin typeface="Consolas"/>
                <a:cs typeface="Consolas"/>
              </a:rPr>
            </a:br>
            <a:r>
              <a:rPr lang="en-US" sz="1800" b="1" dirty="0" err="1" smtClean="0">
                <a:solidFill>
                  <a:srgbClr val="0000FF"/>
                </a:solidFill>
                <a:effectLst/>
                <a:latin typeface="Consolas"/>
                <a:cs typeface="Consolas"/>
              </a:rPr>
              <a:t>var</a:t>
            </a:r>
            <a:r>
              <a:rPr lang="en-US" sz="1800" b="1" dirty="0" smtClean="0">
                <a:solidFill>
                  <a:srgbClr val="0000FF"/>
                </a:solidFill>
                <a:effectLst/>
                <a:latin typeface="Consolas"/>
                <a:cs typeface="Consolas"/>
              </a:rPr>
              <a:t> </a:t>
            </a:r>
            <a:r>
              <a:rPr lang="en-US" sz="1800" dirty="0" err="1" smtClean="0">
                <a:effectLst/>
                <a:latin typeface="Consolas"/>
                <a:cs typeface="Consolas"/>
              </a:rPr>
              <a:t>sr</a:t>
            </a:r>
            <a:r>
              <a:rPr lang="en-US" sz="1800" dirty="0" smtClean="0">
                <a:effectLst/>
                <a:latin typeface="Consolas"/>
                <a:cs typeface="Consolas"/>
              </a:rPr>
              <a:t> = </a:t>
            </a:r>
            <a:r>
              <a:rPr lang="en-US" sz="1800" dirty="0" err="1" smtClean="0">
                <a:effectLst/>
                <a:latin typeface="Consolas"/>
                <a:cs typeface="Consolas"/>
              </a:rPr>
              <a:t>Raw.addStreamAggr</a:t>
            </a:r>
            <a:r>
              <a:rPr lang="en-US" sz="1800" dirty="0" smtClean="0">
                <a:effectLst/>
                <a:latin typeface="Consolas"/>
                <a:cs typeface="Consolas"/>
              </a:rPr>
              <a:t>({name: 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”</a:t>
            </a:r>
            <a:r>
              <a:rPr lang="en-US" sz="1800" dirty="0" err="1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rs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"</a:t>
            </a:r>
            <a:r>
              <a:rPr lang="en-US" sz="1800" dirty="0" smtClean="0">
                <a:effectLst/>
                <a:latin typeface="Consolas"/>
                <a:cs typeface="Consolas"/>
              </a:rPr>
              <a:t>, type: 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"</a:t>
            </a:r>
            <a:r>
              <a:rPr lang="en-US" sz="1800" dirty="0" err="1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resampler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"</a:t>
            </a:r>
            <a:r>
              <a:rPr lang="en-US" sz="1800" dirty="0" smtClean="0">
                <a:effectLst/>
                <a:latin typeface="Consolas"/>
                <a:cs typeface="Consolas"/>
              </a:rPr>
              <a:t>, </a:t>
            </a:r>
            <a:r>
              <a:rPr lang="en-US" sz="1800" dirty="0" err="1" smtClean="0">
                <a:effectLst/>
                <a:latin typeface="Consolas"/>
                <a:cs typeface="Consolas"/>
              </a:rPr>
              <a:t>outStore</a:t>
            </a:r>
            <a:r>
              <a:rPr lang="en-US" sz="1800" dirty="0" smtClean="0">
                <a:effectLst/>
                <a:latin typeface="Consolas"/>
                <a:cs typeface="Consolas"/>
              </a:rPr>
              <a:t>: 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"Resampled" </a:t>
            </a:r>
            <a:r>
              <a:rPr lang="en-US" sz="1800" dirty="0" smtClean="0">
                <a:effectLst/>
                <a:latin typeface="Consolas"/>
                <a:cs typeface="Consolas"/>
              </a:rPr>
              <a:t>});</a:t>
            </a:r>
            <a:br>
              <a:rPr lang="en-US" sz="1800" dirty="0" smtClean="0">
                <a:effectLst/>
                <a:latin typeface="Consolas"/>
                <a:cs typeface="Consolas"/>
              </a:rPr>
            </a:br>
            <a:r>
              <a:rPr lang="en-US" sz="1800" b="1" dirty="0" err="1" smtClean="0">
                <a:solidFill>
                  <a:srgbClr val="0000FF"/>
                </a:solidFill>
                <a:effectLst/>
                <a:latin typeface="Consolas"/>
                <a:cs typeface="Consolas"/>
              </a:rPr>
              <a:t>var</a:t>
            </a:r>
            <a:r>
              <a:rPr lang="en-US" sz="1800" b="1" dirty="0" smtClean="0">
                <a:solidFill>
                  <a:srgbClr val="0000FF"/>
                </a:solidFill>
                <a:effectLst/>
                <a:latin typeface="Consolas"/>
                <a:cs typeface="Consolas"/>
              </a:rPr>
              <a:t> </a:t>
            </a:r>
            <a:r>
              <a:rPr lang="en-US" sz="1800" dirty="0" smtClean="0">
                <a:effectLst/>
                <a:latin typeface="Consolas"/>
                <a:cs typeface="Consolas"/>
              </a:rPr>
              <a:t>s0 = </a:t>
            </a:r>
            <a:r>
              <a:rPr lang="en-US" sz="1800" dirty="0" err="1" smtClean="0">
                <a:effectLst/>
                <a:latin typeface="Consolas"/>
                <a:cs typeface="Consolas"/>
              </a:rPr>
              <a:t>Resampled.addStreamAggr</a:t>
            </a:r>
            <a:r>
              <a:rPr lang="en-US" sz="1800" dirty="0" smtClean="0">
                <a:effectLst/>
                <a:latin typeface="Consolas"/>
                <a:cs typeface="Consolas"/>
              </a:rPr>
              <a:t>({name: 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”s0"</a:t>
            </a:r>
            <a:r>
              <a:rPr lang="en-US" sz="1800" dirty="0" smtClean="0">
                <a:effectLst/>
                <a:latin typeface="Consolas"/>
                <a:cs typeface="Consolas"/>
              </a:rPr>
              <a:t>, type: 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"</a:t>
            </a:r>
            <a:r>
              <a:rPr lang="en-US" sz="1800" dirty="0" err="1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timeSeriesTick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" </a:t>
            </a:r>
            <a:r>
              <a:rPr lang="en-US" sz="1800" dirty="0" smtClean="0">
                <a:effectLst/>
                <a:latin typeface="Consolas"/>
                <a:cs typeface="Consolas"/>
              </a:rPr>
              <a:t>});</a:t>
            </a:r>
            <a:br>
              <a:rPr lang="en-US" sz="1800" dirty="0" smtClean="0">
                <a:effectLst/>
                <a:latin typeface="Consolas"/>
                <a:cs typeface="Consolas"/>
              </a:rPr>
            </a:br>
            <a:r>
              <a:rPr lang="en-US" sz="1800" b="1" dirty="0" err="1" smtClean="0">
                <a:solidFill>
                  <a:srgbClr val="0000FF"/>
                </a:solidFill>
                <a:effectLst/>
                <a:latin typeface="Consolas"/>
                <a:cs typeface="Consolas"/>
              </a:rPr>
              <a:t>var</a:t>
            </a:r>
            <a:r>
              <a:rPr lang="en-US" sz="1800" b="1" dirty="0" smtClean="0">
                <a:solidFill>
                  <a:srgbClr val="0000FF"/>
                </a:solidFill>
                <a:effectLst/>
                <a:latin typeface="Consolas"/>
                <a:cs typeface="Consolas"/>
              </a:rPr>
              <a:t> </a:t>
            </a:r>
            <a:r>
              <a:rPr lang="en-US" sz="1800" dirty="0" smtClean="0">
                <a:effectLst/>
                <a:latin typeface="Consolas"/>
                <a:cs typeface="Consolas"/>
              </a:rPr>
              <a:t>s1 = </a:t>
            </a:r>
            <a:r>
              <a:rPr lang="en-US" sz="1800" dirty="0" err="1" smtClean="0">
                <a:effectLst/>
                <a:latin typeface="Consolas"/>
                <a:cs typeface="Consolas"/>
              </a:rPr>
              <a:t>Resampled.addStreamAggr</a:t>
            </a:r>
            <a:r>
              <a:rPr lang="en-US" sz="1800" dirty="0" smtClean="0">
                <a:effectLst/>
                <a:latin typeface="Consolas"/>
                <a:cs typeface="Consolas"/>
              </a:rPr>
              <a:t>({name: 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”s1"</a:t>
            </a:r>
            <a:r>
              <a:rPr lang="en-US" sz="1800" dirty="0" smtClean="0">
                <a:effectLst/>
                <a:latin typeface="Consolas"/>
                <a:cs typeface="Consolas"/>
              </a:rPr>
              <a:t>, type: 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"</a:t>
            </a:r>
            <a:r>
              <a:rPr lang="en-US" sz="1800" dirty="0" err="1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ema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"</a:t>
            </a:r>
            <a:r>
              <a:rPr lang="en-US" sz="1800" dirty="0" smtClean="0">
                <a:effectLst/>
                <a:latin typeface="Consolas"/>
                <a:cs typeface="Consolas"/>
              </a:rPr>
              <a:t>, interval: 60 });</a:t>
            </a:r>
            <a:br>
              <a:rPr lang="en-US" sz="1800" dirty="0" smtClean="0">
                <a:effectLst/>
                <a:latin typeface="Consolas"/>
                <a:cs typeface="Consolas"/>
              </a:rPr>
            </a:br>
            <a:r>
              <a:rPr lang="en-US" sz="1800" b="1" dirty="0" err="1" smtClean="0">
                <a:solidFill>
                  <a:srgbClr val="0000FF"/>
                </a:solidFill>
                <a:effectLst/>
                <a:latin typeface="Consolas"/>
                <a:cs typeface="Consolas"/>
              </a:rPr>
              <a:t>var</a:t>
            </a:r>
            <a:r>
              <a:rPr lang="en-US" sz="1800" b="1" dirty="0" smtClean="0">
                <a:solidFill>
                  <a:srgbClr val="0000FF"/>
                </a:solidFill>
                <a:effectLst/>
                <a:latin typeface="Consolas"/>
                <a:cs typeface="Consolas"/>
              </a:rPr>
              <a:t> </a:t>
            </a:r>
            <a:r>
              <a:rPr lang="en-US" sz="1800" dirty="0" smtClean="0">
                <a:effectLst/>
                <a:latin typeface="Consolas"/>
                <a:cs typeface="Consolas"/>
              </a:rPr>
              <a:t>s2 = </a:t>
            </a:r>
            <a:r>
              <a:rPr lang="en-US" sz="1800" dirty="0" err="1" smtClean="0">
                <a:effectLst/>
                <a:latin typeface="Consolas"/>
                <a:cs typeface="Consolas"/>
              </a:rPr>
              <a:t>Resampled.addStreamAggr</a:t>
            </a:r>
            <a:r>
              <a:rPr lang="en-US" sz="1800" dirty="0" smtClean="0">
                <a:effectLst/>
                <a:latin typeface="Consolas"/>
                <a:cs typeface="Consolas"/>
              </a:rPr>
              <a:t>({name: 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”s2"</a:t>
            </a:r>
            <a:r>
              <a:rPr lang="en-US" sz="1800" dirty="0" smtClean="0">
                <a:effectLst/>
                <a:latin typeface="Consolas"/>
                <a:cs typeface="Consolas"/>
              </a:rPr>
              <a:t>, type: 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"</a:t>
            </a:r>
            <a:r>
              <a:rPr lang="en-US" sz="1800" dirty="0" err="1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ema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"</a:t>
            </a:r>
            <a:r>
              <a:rPr lang="en-US" sz="1800" dirty="0" smtClean="0">
                <a:effectLst/>
                <a:latin typeface="Consolas"/>
                <a:cs typeface="Consolas"/>
              </a:rPr>
              <a:t>, interval: 600 });</a:t>
            </a:r>
            <a:br>
              <a:rPr lang="en-US" sz="1800" dirty="0" smtClean="0">
                <a:effectLst/>
                <a:latin typeface="Consolas"/>
                <a:cs typeface="Consolas"/>
              </a:rPr>
            </a:br>
            <a:r>
              <a:rPr lang="en-US" sz="1800" b="1" dirty="0" err="1" smtClean="0">
                <a:solidFill>
                  <a:srgbClr val="0000FF"/>
                </a:solidFill>
                <a:effectLst/>
                <a:latin typeface="Consolas"/>
                <a:cs typeface="Consolas"/>
              </a:rPr>
              <a:t>var</a:t>
            </a:r>
            <a:r>
              <a:rPr lang="en-US" sz="1800" b="1" dirty="0" smtClean="0">
                <a:solidFill>
                  <a:srgbClr val="0000FF"/>
                </a:solidFill>
                <a:effectLst/>
                <a:latin typeface="Consolas"/>
                <a:cs typeface="Consolas"/>
              </a:rPr>
              <a:t> </a:t>
            </a:r>
            <a:r>
              <a:rPr lang="en-US" sz="1800" dirty="0" smtClean="0">
                <a:effectLst/>
                <a:latin typeface="Consolas"/>
                <a:cs typeface="Consolas"/>
              </a:rPr>
              <a:t>s3 = </a:t>
            </a:r>
            <a:r>
              <a:rPr lang="en-US" sz="1800" dirty="0" err="1" smtClean="0">
                <a:effectLst/>
                <a:latin typeface="Consolas"/>
                <a:cs typeface="Consolas"/>
              </a:rPr>
              <a:t>Resampled.addStreamAggr</a:t>
            </a:r>
            <a:r>
              <a:rPr lang="en-US" sz="1800" dirty="0" smtClean="0">
                <a:effectLst/>
                <a:latin typeface="Consolas"/>
                <a:cs typeface="Consolas"/>
              </a:rPr>
              <a:t>({ name: 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”s3"</a:t>
            </a:r>
            <a:r>
              <a:rPr lang="en-US" sz="1800" dirty="0" smtClean="0">
                <a:effectLst/>
                <a:latin typeface="Consolas"/>
                <a:cs typeface="Consolas"/>
              </a:rPr>
              <a:t>, type: 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"</a:t>
            </a:r>
            <a:r>
              <a:rPr lang="en-US" sz="1800" dirty="0" err="1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recordBuffer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"</a:t>
            </a:r>
            <a:r>
              <a:rPr lang="en-US" sz="1800" dirty="0" smtClean="0">
                <a:effectLst/>
                <a:latin typeface="Consolas"/>
                <a:cs typeface="Consolas"/>
              </a:rPr>
              <a:t>, size: 6 }); </a:t>
            </a:r>
          </a:p>
          <a:p>
            <a:r>
              <a:rPr lang="en-US" sz="1800" dirty="0" smtClean="0">
                <a:solidFill>
                  <a:srgbClr val="007F00"/>
                </a:solidFill>
                <a:effectLst/>
                <a:latin typeface="Consolas"/>
                <a:cs typeface="Consolas"/>
              </a:rPr>
              <a:t>// Declare features from the resampled </a:t>
            </a:r>
            <a:r>
              <a:rPr lang="en-US" sz="1800" dirty="0" err="1" smtClean="0">
                <a:solidFill>
                  <a:srgbClr val="007F00"/>
                </a:solidFill>
                <a:effectLst/>
                <a:latin typeface="Consolas"/>
                <a:cs typeface="Consolas"/>
              </a:rPr>
              <a:t>timeseries</a:t>
            </a:r>
            <a:r>
              <a:rPr lang="en-US" sz="1800" dirty="0" smtClean="0">
                <a:solidFill>
                  <a:srgbClr val="007F00"/>
                </a:solidFill>
                <a:effectLst/>
                <a:latin typeface="Consolas"/>
                <a:cs typeface="Consolas"/>
              </a:rPr>
              <a:t> </a:t>
            </a:r>
          </a:p>
          <a:p>
            <a:r>
              <a:rPr lang="en-US" sz="1800" b="1" dirty="0" err="1" smtClean="0">
                <a:solidFill>
                  <a:srgbClr val="0000FF"/>
                </a:solidFill>
                <a:effectLst/>
                <a:latin typeface="Consolas"/>
                <a:cs typeface="Consolas"/>
              </a:rPr>
              <a:t>var</a:t>
            </a:r>
            <a:r>
              <a:rPr lang="en-US" sz="1800" b="1" dirty="0" smtClean="0">
                <a:solidFill>
                  <a:srgbClr val="0000FF"/>
                </a:solidFill>
                <a:effectLst/>
                <a:latin typeface="Consolas"/>
                <a:cs typeface="Consolas"/>
              </a:rPr>
              <a:t> </a:t>
            </a:r>
            <a:r>
              <a:rPr lang="en-US" sz="1800" dirty="0" err="1" smtClean="0">
                <a:effectLst/>
                <a:latin typeface="Consolas"/>
                <a:cs typeface="Consolas"/>
              </a:rPr>
              <a:t>ftrSpace</a:t>
            </a:r>
            <a:r>
              <a:rPr lang="en-US" sz="1800" dirty="0" smtClean="0">
                <a:effectLst/>
                <a:latin typeface="Consolas"/>
                <a:cs typeface="Consolas"/>
              </a:rPr>
              <a:t> = </a:t>
            </a:r>
            <a:r>
              <a:rPr lang="en-US" sz="1800" dirty="0" err="1" smtClean="0">
                <a:effectLst/>
                <a:latin typeface="Consolas"/>
                <a:cs typeface="Consolas"/>
              </a:rPr>
              <a:t>analytics.newFeatureSpace</a:t>
            </a:r>
            <a:r>
              <a:rPr lang="en-US" sz="1800" dirty="0" smtClean="0">
                <a:effectLst/>
                <a:latin typeface="Consolas"/>
                <a:cs typeface="Consolas"/>
              </a:rPr>
              <a:t>([</a:t>
            </a:r>
            <a:br>
              <a:rPr lang="en-US" sz="1800" dirty="0" smtClean="0">
                <a:effectLst/>
                <a:latin typeface="Consolas"/>
                <a:cs typeface="Consolas"/>
              </a:rPr>
            </a:br>
            <a:r>
              <a:rPr lang="en-US" sz="1800" dirty="0" smtClean="0">
                <a:effectLst/>
                <a:latin typeface="Consolas"/>
                <a:cs typeface="Consolas"/>
              </a:rPr>
              <a:t>  { type: 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"numeric"</a:t>
            </a:r>
            <a:r>
              <a:rPr lang="en-US" sz="1800" dirty="0" smtClean="0">
                <a:effectLst/>
                <a:latin typeface="Consolas"/>
                <a:cs typeface="Consolas"/>
              </a:rPr>
              <a:t>, source: 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"Resampled"</a:t>
            </a:r>
            <a:r>
              <a:rPr lang="en-US" sz="1800" dirty="0" smtClean="0">
                <a:effectLst/>
                <a:latin typeface="Consolas"/>
                <a:cs typeface="Consolas"/>
              </a:rPr>
              <a:t>, field: 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"Value" </a:t>
            </a:r>
            <a:r>
              <a:rPr lang="en-US" sz="1800" dirty="0" smtClean="0">
                <a:effectLst/>
                <a:latin typeface="Consolas"/>
                <a:cs typeface="Consolas"/>
              </a:rPr>
              <a:t>},</a:t>
            </a:r>
            <a:br>
              <a:rPr lang="en-US" sz="1800" dirty="0" smtClean="0">
                <a:effectLst/>
                <a:latin typeface="Consolas"/>
                <a:cs typeface="Consolas"/>
              </a:rPr>
            </a:br>
            <a:r>
              <a:rPr lang="en-US" sz="1800" dirty="0" smtClean="0">
                <a:effectLst/>
                <a:latin typeface="Consolas"/>
                <a:cs typeface="Consolas"/>
              </a:rPr>
              <a:t>  { type: 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"numeric"</a:t>
            </a:r>
            <a:r>
              <a:rPr lang="en-US" sz="1800" dirty="0" smtClean="0">
                <a:effectLst/>
                <a:latin typeface="Consolas"/>
                <a:cs typeface="Consolas"/>
              </a:rPr>
              <a:t>, source: 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"Resampled"</a:t>
            </a:r>
            <a:r>
              <a:rPr lang="en-US" sz="1800" dirty="0" smtClean="0">
                <a:effectLst/>
                <a:latin typeface="Consolas"/>
                <a:cs typeface="Consolas"/>
              </a:rPr>
              <a:t>, field: 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"Ema1" </a:t>
            </a:r>
            <a:r>
              <a:rPr lang="en-US" sz="1800" dirty="0" smtClean="0">
                <a:effectLst/>
                <a:latin typeface="Consolas"/>
                <a:cs typeface="Consolas"/>
              </a:rPr>
              <a:t>},</a:t>
            </a:r>
            <a:br>
              <a:rPr lang="en-US" sz="1800" dirty="0" smtClean="0">
                <a:effectLst/>
                <a:latin typeface="Consolas"/>
                <a:cs typeface="Consolas"/>
              </a:rPr>
            </a:br>
            <a:r>
              <a:rPr lang="en-US" sz="1800" dirty="0" smtClean="0">
                <a:effectLst/>
                <a:latin typeface="Consolas"/>
                <a:cs typeface="Consolas"/>
              </a:rPr>
              <a:t>  { type: 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"numeric"</a:t>
            </a:r>
            <a:r>
              <a:rPr lang="en-US" sz="1800" dirty="0" smtClean="0">
                <a:effectLst/>
                <a:latin typeface="Consolas"/>
                <a:cs typeface="Consolas"/>
              </a:rPr>
              <a:t>, source: 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"Resampled"</a:t>
            </a:r>
            <a:r>
              <a:rPr lang="en-US" sz="1800" dirty="0" smtClean="0">
                <a:effectLst/>
                <a:latin typeface="Consolas"/>
                <a:cs typeface="Consolas"/>
              </a:rPr>
              <a:t>, field: 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"Ema2" </a:t>
            </a:r>
            <a:r>
              <a:rPr lang="en-US" sz="1800" dirty="0" smtClean="0">
                <a:effectLst/>
                <a:latin typeface="Consolas"/>
                <a:cs typeface="Consolas"/>
              </a:rPr>
              <a:t>},</a:t>
            </a:r>
            <a:br>
              <a:rPr lang="en-US" sz="1800" dirty="0" smtClean="0">
                <a:effectLst/>
                <a:latin typeface="Consolas"/>
                <a:cs typeface="Consolas"/>
              </a:rPr>
            </a:br>
            <a:r>
              <a:rPr lang="en-US" sz="1800" dirty="0" smtClean="0">
                <a:effectLst/>
                <a:latin typeface="Consolas"/>
                <a:cs typeface="Consolas"/>
              </a:rPr>
              <a:t>  { type: 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"multinomial"</a:t>
            </a:r>
            <a:r>
              <a:rPr lang="en-US" sz="1800" dirty="0" smtClean="0">
                <a:effectLst/>
                <a:latin typeface="Consolas"/>
                <a:cs typeface="Consolas"/>
              </a:rPr>
              <a:t>, source: 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"Resampled"</a:t>
            </a:r>
            <a:r>
              <a:rPr lang="en-US" sz="1800" dirty="0" smtClean="0">
                <a:effectLst/>
                <a:latin typeface="Consolas"/>
                <a:cs typeface="Consolas"/>
              </a:rPr>
              <a:t>, field: 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"Time"</a:t>
            </a:r>
            <a:r>
              <a:rPr lang="en-US" sz="1800" dirty="0" smtClean="0">
                <a:effectLst/>
                <a:latin typeface="Consolas"/>
                <a:cs typeface="Consolas"/>
              </a:rPr>
              <a:t>, </a:t>
            </a:r>
            <a:r>
              <a:rPr lang="en-US" sz="1800" dirty="0" err="1" smtClean="0">
                <a:effectLst/>
                <a:latin typeface="Consolas"/>
                <a:cs typeface="Consolas"/>
              </a:rPr>
              <a:t>datetime</a:t>
            </a:r>
            <a:r>
              <a:rPr lang="en-US" sz="1800" dirty="0" smtClean="0">
                <a:effectLst/>
                <a:latin typeface="Consolas"/>
                <a:cs typeface="Consolas"/>
              </a:rPr>
              <a:t>: true } </a:t>
            </a:r>
          </a:p>
          <a:p>
            <a:r>
              <a:rPr lang="en-US" sz="1800" dirty="0" smtClean="0">
                <a:effectLst/>
                <a:latin typeface="Consolas"/>
                <a:cs typeface="Consolas"/>
              </a:rPr>
              <a:t>]); </a:t>
            </a:r>
          </a:p>
          <a:p>
            <a:r>
              <a:rPr lang="en-US" sz="1800" dirty="0" smtClean="0">
                <a:solidFill>
                  <a:srgbClr val="007F00"/>
                </a:solidFill>
                <a:effectLst/>
                <a:latin typeface="Consolas"/>
                <a:cs typeface="Consolas"/>
              </a:rPr>
              <a:t>// Initialize linear regression model</a:t>
            </a:r>
            <a:br>
              <a:rPr lang="en-US" sz="1800" dirty="0" smtClean="0">
                <a:solidFill>
                  <a:srgbClr val="007F00"/>
                </a:solidFill>
                <a:effectLst/>
                <a:latin typeface="Consolas"/>
                <a:cs typeface="Consolas"/>
              </a:rPr>
            </a:br>
            <a:r>
              <a:rPr lang="en-US" sz="1800" b="1" dirty="0" err="1" smtClean="0">
                <a:solidFill>
                  <a:srgbClr val="0000FF"/>
                </a:solidFill>
                <a:effectLst/>
                <a:latin typeface="Consolas"/>
                <a:cs typeface="Consolas"/>
              </a:rPr>
              <a:t>var</a:t>
            </a:r>
            <a:r>
              <a:rPr lang="en-US" sz="1800" b="1" dirty="0" smtClean="0">
                <a:solidFill>
                  <a:srgbClr val="0000FF"/>
                </a:solidFill>
                <a:effectLst/>
                <a:latin typeface="Consolas"/>
                <a:cs typeface="Consolas"/>
              </a:rPr>
              <a:t> </a:t>
            </a:r>
            <a:r>
              <a:rPr lang="en-US" sz="1800" dirty="0" err="1" smtClean="0">
                <a:effectLst/>
                <a:latin typeface="Consolas"/>
                <a:cs typeface="Consolas"/>
              </a:rPr>
              <a:t>linreg</a:t>
            </a:r>
            <a:r>
              <a:rPr lang="en-US" sz="1800" dirty="0" smtClean="0">
                <a:effectLst/>
                <a:latin typeface="Consolas"/>
                <a:cs typeface="Consolas"/>
              </a:rPr>
              <a:t> = </a:t>
            </a:r>
            <a:r>
              <a:rPr lang="en-US" sz="1800" dirty="0" err="1" smtClean="0">
                <a:effectLst/>
                <a:latin typeface="Consolas"/>
                <a:cs typeface="Consolas"/>
              </a:rPr>
              <a:t>analytics.newRecLinReg</a:t>
            </a:r>
            <a:r>
              <a:rPr lang="en-US" sz="1800" dirty="0" smtClean="0">
                <a:effectLst/>
                <a:latin typeface="Consolas"/>
                <a:cs typeface="Consolas"/>
              </a:rPr>
              <a:t>(</a:t>
            </a:r>
            <a:r>
              <a:rPr lang="en-US" sz="1800" dirty="0" smtClean="0">
                <a:solidFill>
                  <a:srgbClr val="007F00"/>
                </a:solidFill>
                <a:effectLst/>
                <a:latin typeface="Consolas"/>
                <a:cs typeface="Consolas"/>
              </a:rPr>
              <a:t>/*model parameters*/</a:t>
            </a:r>
            <a:r>
              <a:rPr lang="en-US" sz="1800" dirty="0" smtClean="0">
                <a:effectLst/>
                <a:latin typeface="Consolas"/>
                <a:cs typeface="Consolas"/>
              </a:rPr>
              <a:t>);</a:t>
            </a:r>
            <a:br>
              <a:rPr lang="en-US" sz="1800" dirty="0" smtClean="0">
                <a:effectLst/>
                <a:latin typeface="Consolas"/>
                <a:cs typeface="Consolas"/>
              </a:rPr>
            </a:br>
            <a:r>
              <a:rPr lang="en-US" sz="1800" dirty="0" smtClean="0">
                <a:solidFill>
                  <a:srgbClr val="007F00"/>
                </a:solidFill>
                <a:effectLst/>
                <a:latin typeface="Consolas"/>
                <a:cs typeface="Consolas"/>
              </a:rPr>
              <a:t>// Add the stream aggregate that enriches the record with current </a:t>
            </a:r>
          </a:p>
          <a:p>
            <a:r>
              <a:rPr lang="en-US" sz="1800" dirty="0" smtClean="0">
                <a:solidFill>
                  <a:srgbClr val="007F00"/>
                </a:solidFill>
                <a:effectLst/>
                <a:latin typeface="Consolas"/>
                <a:cs typeface="Consolas"/>
              </a:rPr>
              <a:t>// EMAs, computes its feature vector and updates the model</a:t>
            </a:r>
            <a:br>
              <a:rPr lang="en-US" sz="1800" dirty="0" smtClean="0">
                <a:solidFill>
                  <a:srgbClr val="007F00"/>
                </a:solidFill>
                <a:effectLst/>
                <a:latin typeface="Consolas"/>
                <a:cs typeface="Consolas"/>
              </a:rPr>
            </a:br>
            <a:r>
              <a:rPr lang="en-US" sz="1800" b="1" dirty="0" err="1" smtClean="0">
                <a:solidFill>
                  <a:srgbClr val="0000FF"/>
                </a:solidFill>
                <a:effectLst/>
                <a:latin typeface="Consolas"/>
                <a:cs typeface="Consolas"/>
              </a:rPr>
              <a:t>var</a:t>
            </a:r>
            <a:r>
              <a:rPr lang="en-US" sz="1800" b="1" dirty="0" smtClean="0">
                <a:solidFill>
                  <a:srgbClr val="0000FF"/>
                </a:solidFill>
                <a:effectLst/>
                <a:latin typeface="Consolas"/>
                <a:cs typeface="Consolas"/>
              </a:rPr>
              <a:t> </a:t>
            </a:r>
            <a:r>
              <a:rPr lang="en-US" sz="1800" dirty="0" smtClean="0">
                <a:effectLst/>
                <a:latin typeface="Consolas"/>
                <a:cs typeface="Consolas"/>
              </a:rPr>
              <a:t>s4 = </a:t>
            </a:r>
            <a:r>
              <a:rPr lang="en-US" sz="1800" dirty="0" err="1" smtClean="0">
                <a:effectLst/>
                <a:latin typeface="Consolas"/>
                <a:cs typeface="Consolas"/>
              </a:rPr>
              <a:t>Resampled.addStreamAggr</a:t>
            </a:r>
            <a:r>
              <a:rPr lang="en-US" sz="1800" dirty="0" smtClean="0">
                <a:effectLst/>
                <a:latin typeface="Consolas"/>
                <a:cs typeface="Consolas"/>
              </a:rPr>
              <a:t>(</a:t>
            </a:r>
            <a:r>
              <a:rPr lang="en-US" sz="1800" b="1" dirty="0" smtClean="0">
                <a:solidFill>
                  <a:srgbClr val="0000FF"/>
                </a:solidFill>
                <a:effectLst/>
                <a:latin typeface="Consolas"/>
                <a:cs typeface="Consolas"/>
              </a:rPr>
              <a:t>new function</a:t>
            </a:r>
            <a:r>
              <a:rPr lang="en-US" sz="1800" dirty="0" smtClean="0">
                <a:effectLst/>
                <a:latin typeface="Consolas"/>
                <a:cs typeface="Consolas"/>
              </a:rPr>
              <a:t>() { </a:t>
            </a:r>
          </a:p>
          <a:p>
            <a:r>
              <a:rPr lang="en-US" sz="1800" dirty="0" smtClean="0">
                <a:effectLst/>
                <a:latin typeface="Consolas"/>
                <a:cs typeface="Consolas"/>
              </a:rPr>
              <a:t>  </a:t>
            </a:r>
            <a:r>
              <a:rPr lang="en-US" sz="1800" dirty="0" err="1" smtClean="0">
                <a:effectLst/>
                <a:latin typeface="Consolas"/>
                <a:cs typeface="Consolas"/>
              </a:rPr>
              <a:t>onAdd</a:t>
            </a:r>
            <a:r>
              <a:rPr lang="en-US" sz="1800" dirty="0" smtClean="0">
                <a:effectLst/>
                <a:latin typeface="Consolas"/>
                <a:cs typeface="Consolas"/>
              </a:rPr>
              <a:t>: </a:t>
            </a:r>
            <a:r>
              <a:rPr lang="en-US" sz="1800" b="1" dirty="0" smtClean="0">
                <a:solidFill>
                  <a:srgbClr val="0000FF"/>
                </a:solidFill>
                <a:effectLst/>
                <a:latin typeface="Consolas"/>
                <a:cs typeface="Consolas"/>
              </a:rPr>
              <a:t>function </a:t>
            </a:r>
            <a:r>
              <a:rPr lang="en-US" sz="1800" dirty="0" smtClean="0">
                <a:effectLst/>
                <a:latin typeface="Consolas"/>
                <a:cs typeface="Consolas"/>
              </a:rPr>
              <a:t>(rec) {</a:t>
            </a:r>
            <a:br>
              <a:rPr lang="en-US" sz="1800" dirty="0" smtClean="0">
                <a:effectLst/>
                <a:latin typeface="Consolas"/>
                <a:cs typeface="Consolas"/>
              </a:rPr>
            </a:br>
            <a:r>
              <a:rPr lang="en-US" sz="1800" dirty="0" smtClean="0">
                <a:effectLst/>
                <a:latin typeface="Consolas"/>
                <a:cs typeface="Consolas"/>
              </a:rPr>
              <a:t>    </a:t>
            </a:r>
            <a:r>
              <a:rPr lang="en-US" sz="1800" dirty="0" smtClean="0">
                <a:solidFill>
                  <a:srgbClr val="007F00"/>
                </a:solidFill>
                <a:effectLst/>
                <a:latin typeface="Consolas"/>
                <a:cs typeface="Consolas"/>
              </a:rPr>
              <a:t>// Enrich record with latest EMAs</a:t>
            </a:r>
            <a:br>
              <a:rPr lang="en-US" sz="1800" dirty="0" smtClean="0">
                <a:solidFill>
                  <a:srgbClr val="007F00"/>
                </a:solidFill>
                <a:effectLst/>
                <a:latin typeface="Consolas"/>
                <a:cs typeface="Consolas"/>
              </a:rPr>
            </a:br>
            <a:r>
              <a:rPr lang="en-US" sz="1800" dirty="0" smtClean="0">
                <a:solidFill>
                  <a:srgbClr val="007F00"/>
                </a:solidFill>
                <a:effectLst/>
                <a:latin typeface="Consolas"/>
                <a:cs typeface="Consolas"/>
              </a:rPr>
              <a:t>    </a:t>
            </a:r>
            <a:r>
              <a:rPr lang="en-US" sz="1800" dirty="0" smtClean="0">
                <a:effectLst/>
                <a:latin typeface="Consolas"/>
                <a:cs typeface="Consolas"/>
              </a:rPr>
              <a:t>rec.Ema1 = s1.getFlt();</a:t>
            </a:r>
            <a:br>
              <a:rPr lang="en-US" sz="1800" dirty="0" smtClean="0">
                <a:effectLst/>
                <a:latin typeface="Consolas"/>
                <a:cs typeface="Consolas"/>
              </a:rPr>
            </a:br>
            <a:r>
              <a:rPr lang="en-US" sz="1800" dirty="0" smtClean="0">
                <a:effectLst/>
                <a:latin typeface="Consolas"/>
                <a:cs typeface="Consolas"/>
              </a:rPr>
              <a:t>    rec.Ema2 = s2.getFlt();</a:t>
            </a:r>
            <a:br>
              <a:rPr lang="en-US" sz="1800" dirty="0" smtClean="0">
                <a:effectLst/>
                <a:latin typeface="Consolas"/>
                <a:cs typeface="Consolas"/>
              </a:rPr>
            </a:br>
            <a:r>
              <a:rPr lang="en-US" sz="1800" dirty="0" smtClean="0">
                <a:effectLst/>
                <a:latin typeface="Consolas"/>
                <a:cs typeface="Consolas"/>
              </a:rPr>
              <a:t>    </a:t>
            </a:r>
            <a:r>
              <a:rPr lang="en-US" sz="1800" dirty="0" smtClean="0">
                <a:solidFill>
                  <a:srgbClr val="007F00"/>
                </a:solidFill>
                <a:effectLst/>
                <a:latin typeface="Consolas"/>
                <a:cs typeface="Consolas"/>
              </a:rPr>
              <a:t>// Get the ID of the record from a minute ago.</a:t>
            </a:r>
            <a:br>
              <a:rPr lang="en-US" sz="1800" dirty="0" smtClean="0">
                <a:solidFill>
                  <a:srgbClr val="007F00"/>
                </a:solidFill>
                <a:effectLst/>
                <a:latin typeface="Consolas"/>
                <a:cs typeface="Consolas"/>
              </a:rPr>
            </a:br>
            <a:r>
              <a:rPr lang="en-US" sz="1800" dirty="0" smtClean="0">
                <a:solidFill>
                  <a:srgbClr val="007F00"/>
                </a:solidFill>
                <a:effectLst/>
                <a:latin typeface="Consolas"/>
                <a:cs typeface="Consolas"/>
              </a:rPr>
              <a:t>    </a:t>
            </a:r>
            <a:r>
              <a:rPr lang="en-US" sz="1800" b="1" dirty="0" err="1" smtClean="0">
                <a:solidFill>
                  <a:srgbClr val="0000FF"/>
                </a:solidFill>
                <a:effectLst/>
                <a:latin typeface="Consolas"/>
                <a:cs typeface="Consolas"/>
              </a:rPr>
              <a:t>var</a:t>
            </a:r>
            <a:r>
              <a:rPr lang="en-US" sz="1800" b="1" dirty="0" smtClean="0">
                <a:solidFill>
                  <a:srgbClr val="0000FF"/>
                </a:solidFill>
                <a:effectLst/>
                <a:latin typeface="Consolas"/>
                <a:cs typeface="Consolas"/>
              </a:rPr>
              <a:t> </a:t>
            </a:r>
            <a:r>
              <a:rPr lang="en-US" sz="1800" dirty="0" err="1" smtClean="0">
                <a:effectLst/>
                <a:latin typeface="Consolas"/>
                <a:cs typeface="Consolas"/>
              </a:rPr>
              <a:t>trainRecId</a:t>
            </a:r>
            <a:r>
              <a:rPr lang="en-US" sz="1800" dirty="0" smtClean="0">
                <a:effectLst/>
                <a:latin typeface="Consolas"/>
                <a:cs typeface="Consolas"/>
              </a:rPr>
              <a:t> = s3.val.last;</a:t>
            </a:r>
            <a:br>
              <a:rPr lang="en-US" sz="1800" dirty="0" smtClean="0">
                <a:effectLst/>
                <a:latin typeface="Consolas"/>
                <a:cs typeface="Consolas"/>
              </a:rPr>
            </a:br>
            <a:r>
              <a:rPr lang="en-US" sz="1800" dirty="0" smtClean="0">
                <a:effectLst/>
                <a:latin typeface="Consolas"/>
                <a:cs typeface="Consolas"/>
              </a:rPr>
              <a:t>    </a:t>
            </a:r>
            <a:r>
              <a:rPr lang="en-US" sz="1800" dirty="0" smtClean="0">
                <a:solidFill>
                  <a:srgbClr val="007F00"/>
                </a:solidFill>
                <a:effectLst/>
                <a:latin typeface="Consolas"/>
                <a:cs typeface="Consolas"/>
              </a:rPr>
              <a:t>// Compute feature vector of the record</a:t>
            </a:r>
            <a:br>
              <a:rPr lang="en-US" sz="1800" dirty="0" smtClean="0">
                <a:solidFill>
                  <a:srgbClr val="007F00"/>
                </a:solidFill>
                <a:effectLst/>
                <a:latin typeface="Consolas"/>
                <a:cs typeface="Consolas"/>
              </a:rPr>
            </a:br>
            <a:r>
              <a:rPr lang="en-US" sz="1800" dirty="0" smtClean="0">
                <a:solidFill>
                  <a:srgbClr val="007F00"/>
                </a:solidFill>
                <a:effectLst/>
                <a:latin typeface="Consolas"/>
                <a:cs typeface="Consolas"/>
              </a:rPr>
              <a:t>    </a:t>
            </a:r>
            <a:r>
              <a:rPr lang="en-US" sz="1800" b="1" dirty="0" err="1" smtClean="0">
                <a:solidFill>
                  <a:srgbClr val="0000FF"/>
                </a:solidFill>
                <a:effectLst/>
                <a:latin typeface="Consolas"/>
                <a:cs typeface="Consolas"/>
              </a:rPr>
              <a:t>var</a:t>
            </a:r>
            <a:r>
              <a:rPr lang="en-US" sz="1800" b="1" dirty="0" smtClean="0">
                <a:solidFill>
                  <a:srgbClr val="0000FF"/>
                </a:solidFill>
                <a:effectLst/>
                <a:latin typeface="Consolas"/>
                <a:cs typeface="Consolas"/>
              </a:rPr>
              <a:t> </a:t>
            </a:r>
            <a:r>
              <a:rPr lang="en-US" sz="1800" dirty="0" err="1" smtClean="0">
                <a:effectLst/>
                <a:latin typeface="Consolas"/>
                <a:cs typeface="Consolas"/>
              </a:rPr>
              <a:t>ftrVec</a:t>
            </a:r>
            <a:r>
              <a:rPr lang="en-US" sz="1800" dirty="0" smtClean="0">
                <a:effectLst/>
                <a:latin typeface="Consolas"/>
                <a:cs typeface="Consolas"/>
              </a:rPr>
              <a:t> = </a:t>
            </a:r>
            <a:r>
              <a:rPr lang="en-US" sz="1800" dirty="0" err="1" smtClean="0">
                <a:effectLst/>
                <a:latin typeface="Consolas"/>
                <a:cs typeface="Consolas"/>
              </a:rPr>
              <a:t>ftrSpace.ftrVec</a:t>
            </a:r>
            <a:r>
              <a:rPr lang="en-US" sz="1800" dirty="0" smtClean="0">
                <a:effectLst/>
                <a:latin typeface="Consolas"/>
                <a:cs typeface="Consolas"/>
              </a:rPr>
              <a:t>(Resampled[</a:t>
            </a:r>
            <a:r>
              <a:rPr lang="en-US" sz="1800" dirty="0" err="1" smtClean="0">
                <a:effectLst/>
                <a:latin typeface="Consolas"/>
                <a:cs typeface="Consolas"/>
              </a:rPr>
              <a:t>trainRecId</a:t>
            </a:r>
            <a:r>
              <a:rPr lang="en-US" sz="1800" dirty="0" smtClean="0">
                <a:effectLst/>
                <a:latin typeface="Consolas"/>
                <a:cs typeface="Consolas"/>
              </a:rPr>
              <a:t>]);</a:t>
            </a:r>
          </a:p>
          <a:p>
            <a:r>
              <a:rPr lang="en-US" sz="1800" dirty="0">
                <a:solidFill>
                  <a:srgbClr val="007F00"/>
                </a:solidFill>
                <a:latin typeface="Consolas"/>
                <a:cs typeface="Consolas"/>
              </a:rPr>
              <a:t> </a:t>
            </a:r>
            <a:r>
              <a:rPr lang="en-US" sz="1800" dirty="0" smtClean="0">
                <a:solidFill>
                  <a:srgbClr val="007F00"/>
                </a:solidFill>
                <a:latin typeface="Consolas"/>
                <a:cs typeface="Consolas"/>
              </a:rPr>
              <a:t>   </a:t>
            </a:r>
            <a:r>
              <a:rPr lang="en-US" sz="1800" dirty="0" smtClean="0">
                <a:solidFill>
                  <a:srgbClr val="007F00"/>
                </a:solidFill>
                <a:effectLst/>
                <a:latin typeface="Consolas"/>
                <a:cs typeface="Consolas"/>
              </a:rPr>
              <a:t>// Update the regression model: the input is delayed</a:t>
            </a:r>
          </a:p>
          <a:p>
            <a:r>
              <a:rPr lang="en-US" sz="1800" dirty="0">
                <a:solidFill>
                  <a:srgbClr val="007F00"/>
                </a:solidFill>
                <a:latin typeface="Consolas"/>
                <a:cs typeface="Consolas"/>
              </a:rPr>
              <a:t> </a:t>
            </a:r>
            <a:r>
              <a:rPr lang="en-US" sz="1800" dirty="0" smtClean="0">
                <a:solidFill>
                  <a:srgbClr val="007F00"/>
                </a:solidFill>
                <a:latin typeface="Consolas"/>
                <a:cs typeface="Consolas"/>
              </a:rPr>
              <a:t>   </a:t>
            </a:r>
            <a:r>
              <a:rPr lang="en-US" sz="1800" dirty="0" smtClean="0">
                <a:solidFill>
                  <a:srgbClr val="007F00"/>
                </a:solidFill>
                <a:effectLst/>
                <a:latin typeface="Consolas"/>
                <a:cs typeface="Consolas"/>
              </a:rPr>
              <a:t>// by 1 minute and the output is the current value</a:t>
            </a:r>
          </a:p>
          <a:p>
            <a:r>
              <a:rPr lang="en-US" sz="1800" dirty="0">
                <a:solidFill>
                  <a:srgbClr val="007F00"/>
                </a:solidFill>
                <a:latin typeface="Consolas"/>
                <a:cs typeface="Consolas"/>
              </a:rPr>
              <a:t> </a:t>
            </a:r>
            <a:r>
              <a:rPr lang="en-US" sz="1800" dirty="0" smtClean="0">
                <a:solidFill>
                  <a:srgbClr val="007F00"/>
                </a:solidFill>
                <a:latin typeface="Consolas"/>
                <a:cs typeface="Consolas"/>
              </a:rPr>
              <a:t>   </a:t>
            </a:r>
            <a:r>
              <a:rPr lang="en-US" sz="1800" dirty="0" err="1" smtClean="0">
                <a:effectLst/>
                <a:latin typeface="Consolas"/>
                <a:cs typeface="Consolas"/>
              </a:rPr>
              <a:t>linreg.learn</a:t>
            </a:r>
            <a:r>
              <a:rPr lang="en-US" sz="1800" dirty="0" smtClean="0">
                <a:effectLst/>
                <a:latin typeface="Consolas"/>
                <a:cs typeface="Consolas"/>
              </a:rPr>
              <a:t>(</a:t>
            </a:r>
            <a:r>
              <a:rPr lang="en-US" sz="1800" dirty="0" err="1" smtClean="0">
                <a:effectLst/>
                <a:latin typeface="Consolas"/>
                <a:cs typeface="Consolas"/>
              </a:rPr>
              <a:t>ftrVec</a:t>
            </a:r>
            <a:r>
              <a:rPr lang="en-US" sz="1800" dirty="0" smtClean="0">
                <a:effectLst/>
                <a:latin typeface="Consolas"/>
                <a:cs typeface="Consolas"/>
              </a:rPr>
              <a:t>, </a:t>
            </a:r>
            <a:r>
              <a:rPr lang="en-US" sz="1800" dirty="0" err="1" smtClean="0">
                <a:effectLst/>
                <a:latin typeface="Consolas"/>
                <a:cs typeface="Consolas"/>
              </a:rPr>
              <a:t>rec.Value</a:t>
            </a:r>
            <a:r>
              <a:rPr lang="en-US" sz="1800" dirty="0" smtClean="0">
                <a:effectLst/>
                <a:latin typeface="Consolas"/>
                <a:cs typeface="Consolas"/>
              </a:rPr>
              <a:t>); </a:t>
            </a:r>
          </a:p>
          <a:p>
            <a:r>
              <a:rPr lang="en-US" sz="1800" dirty="0" smtClean="0">
                <a:effectLst/>
                <a:latin typeface="Consolas"/>
                <a:cs typeface="Consolas"/>
              </a:rPr>
              <a:t>} }); </a:t>
            </a:r>
          </a:p>
          <a:p>
            <a:endParaRPr lang="en-US" sz="1800" dirty="0">
              <a:latin typeface="Consolas"/>
              <a:cs typeface="Consolas"/>
            </a:endParaRPr>
          </a:p>
        </p:txBody>
      </p:sp>
      <p:grpSp>
        <p:nvGrpSpPr>
          <p:cNvPr id="228" name="Group 227"/>
          <p:cNvGrpSpPr/>
          <p:nvPr/>
        </p:nvGrpSpPr>
        <p:grpSpPr>
          <a:xfrm>
            <a:off x="11084585" y="12427068"/>
            <a:ext cx="9118320" cy="4209606"/>
            <a:chOff x="10971177" y="12068436"/>
            <a:chExt cx="9118320" cy="4209606"/>
          </a:xfrm>
        </p:grpSpPr>
        <p:sp>
          <p:nvSpPr>
            <p:cNvPr id="62" name="Rectangle 61"/>
            <p:cNvSpPr/>
            <p:nvPr/>
          </p:nvSpPr>
          <p:spPr>
            <a:xfrm>
              <a:off x="10971177" y="12170242"/>
              <a:ext cx="1694497" cy="500063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rgbClr val="ED7D31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Raw store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13776153" y="12219899"/>
              <a:ext cx="1716464" cy="414338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Resampler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[</a:t>
              </a: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sr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]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17019530" y="13410787"/>
              <a:ext cx="1042988" cy="414338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Tick [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s0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]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15877658" y="14527130"/>
              <a:ext cx="1578225" cy="414338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EMA 1m [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s3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]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17600567" y="14527130"/>
              <a:ext cx="1575410" cy="414338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EMA 10m [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s2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]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7" name="Straight Arrow Connector 66"/>
            <p:cNvCxnSpPr>
              <a:stCxn id="62" idx="3"/>
              <a:endCxn id="63" idx="1"/>
            </p:cNvCxnSpPr>
            <p:nvPr/>
          </p:nvCxnSpPr>
          <p:spPr>
            <a:xfrm>
              <a:off x="12665674" y="12420274"/>
              <a:ext cx="1110479" cy="6794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8" name="Straight Arrow Connector 67"/>
            <p:cNvCxnSpPr>
              <a:stCxn id="71" idx="2"/>
              <a:endCxn id="64" idx="0"/>
            </p:cNvCxnSpPr>
            <p:nvPr/>
          </p:nvCxnSpPr>
          <p:spPr>
            <a:xfrm>
              <a:off x="17541024" y="12677099"/>
              <a:ext cx="0" cy="733688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9" name="Straight Arrow Connector 68"/>
            <p:cNvCxnSpPr>
              <a:stCxn id="64" idx="2"/>
              <a:endCxn id="65" idx="0"/>
            </p:cNvCxnSpPr>
            <p:nvPr/>
          </p:nvCxnSpPr>
          <p:spPr>
            <a:xfrm flipH="1">
              <a:off x="16666771" y="13825125"/>
              <a:ext cx="874253" cy="70200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0" name="Straight Arrow Connector 69"/>
            <p:cNvCxnSpPr>
              <a:stCxn id="64" idx="2"/>
              <a:endCxn id="66" idx="0"/>
            </p:cNvCxnSpPr>
            <p:nvPr/>
          </p:nvCxnSpPr>
          <p:spPr>
            <a:xfrm>
              <a:off x="17541024" y="13825125"/>
              <a:ext cx="847248" cy="70200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71" name="Rectangle 70"/>
            <p:cNvSpPr/>
            <p:nvPr/>
          </p:nvSpPr>
          <p:spPr>
            <a:xfrm>
              <a:off x="16693775" y="12177036"/>
              <a:ext cx="1694497" cy="500063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rgbClr val="ED7D31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Resampled store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2" name="Straight Arrow Connector 71"/>
            <p:cNvCxnSpPr>
              <a:stCxn id="63" idx="3"/>
              <a:endCxn id="71" idx="1"/>
            </p:cNvCxnSpPr>
            <p:nvPr/>
          </p:nvCxnSpPr>
          <p:spPr>
            <a:xfrm>
              <a:off x="15492617" y="12427068"/>
              <a:ext cx="1201158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3" name="Curved Connector 72"/>
            <p:cNvCxnSpPr>
              <a:stCxn id="76" idx="3"/>
              <a:endCxn id="71" idx="3"/>
            </p:cNvCxnSpPr>
            <p:nvPr/>
          </p:nvCxnSpPr>
          <p:spPr>
            <a:xfrm flipH="1" flipV="1">
              <a:off x="18388272" y="12427068"/>
              <a:ext cx="74868" cy="3460938"/>
            </a:xfrm>
            <a:prstGeom prst="curvedConnector3">
              <a:avLst>
                <a:gd name="adj1" fmla="val -1456393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74" name="Rounded Rectangle 73"/>
            <p:cNvSpPr/>
            <p:nvPr/>
          </p:nvSpPr>
          <p:spPr>
            <a:xfrm>
              <a:off x="13781837" y="13410789"/>
              <a:ext cx="1316451" cy="414338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Delay [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s3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]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5" name="Straight Arrow Connector 74"/>
            <p:cNvCxnSpPr>
              <a:stCxn id="71" idx="2"/>
              <a:endCxn id="74" idx="3"/>
            </p:cNvCxnSpPr>
            <p:nvPr/>
          </p:nvCxnSpPr>
          <p:spPr>
            <a:xfrm flipH="1">
              <a:off x="15098288" y="12677099"/>
              <a:ext cx="2442736" cy="940859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76" name="Rounded Rectangle 75"/>
            <p:cNvSpPr/>
            <p:nvPr/>
          </p:nvSpPr>
          <p:spPr>
            <a:xfrm>
              <a:off x="16737994" y="15501838"/>
              <a:ext cx="1725146" cy="772335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Enrichment Regression [</a:t>
              </a:r>
              <a:r>
                <a: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s4</a:t>
              </a:r>
              <a:r>
                <a: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]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7" name="Curved Connector 76"/>
            <p:cNvCxnSpPr>
              <a:stCxn id="74" idx="2"/>
              <a:endCxn id="203" idx="0"/>
            </p:cNvCxnSpPr>
            <p:nvPr/>
          </p:nvCxnSpPr>
          <p:spPr>
            <a:xfrm rot="5400000">
              <a:off x="13598866" y="14660640"/>
              <a:ext cx="1676711" cy="5684"/>
            </a:xfrm>
            <a:prstGeom prst="curvedConnector3">
              <a:avLst>
                <a:gd name="adj1" fmla="val 50000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8" name="Curved Connector 77"/>
            <p:cNvCxnSpPr>
              <a:stCxn id="76" idx="1"/>
              <a:endCxn id="203" idx="3"/>
            </p:cNvCxnSpPr>
            <p:nvPr/>
          </p:nvCxnSpPr>
          <p:spPr>
            <a:xfrm rot="10800000" flipV="1">
              <a:off x="15092604" y="15888006"/>
              <a:ext cx="1645390" cy="1934"/>
            </a:xfrm>
            <a:prstGeom prst="curvedConnector3">
              <a:avLst>
                <a:gd name="adj1" fmla="val 50000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5" name="TextBox 84"/>
            <p:cNvSpPr txBox="1"/>
            <p:nvPr/>
          </p:nvSpPr>
          <p:spPr>
            <a:xfrm>
              <a:off x="12667906" y="12068436"/>
              <a:ext cx="1222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resample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5643745" y="12077549"/>
              <a:ext cx="913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add rec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7541024" y="12868187"/>
              <a:ext cx="1002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connect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8080655" y="13994457"/>
              <a:ext cx="1222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smooth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6233276" y="13997368"/>
              <a:ext cx="1222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smooth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8866890" y="15501838"/>
              <a:ext cx="1222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enrich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3279209" y="14366700"/>
              <a:ext cx="12226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update regression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5369056" y="15517288"/>
              <a:ext cx="12226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update regression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93" name="Straight Arrow Connector 92"/>
            <p:cNvCxnSpPr>
              <a:stCxn id="65" idx="2"/>
              <a:endCxn id="76" idx="0"/>
            </p:cNvCxnSpPr>
            <p:nvPr/>
          </p:nvCxnSpPr>
          <p:spPr>
            <a:xfrm>
              <a:off x="16666771" y="14941468"/>
              <a:ext cx="933796" cy="56037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4" name="Straight Arrow Connector 93"/>
            <p:cNvCxnSpPr>
              <a:stCxn id="66" idx="2"/>
              <a:endCxn id="76" idx="0"/>
            </p:cNvCxnSpPr>
            <p:nvPr/>
          </p:nvCxnSpPr>
          <p:spPr>
            <a:xfrm flipH="1">
              <a:off x="17600567" y="14941468"/>
              <a:ext cx="787705" cy="56037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03" name="Rounded Rectangle 202"/>
            <p:cNvSpPr/>
            <p:nvPr/>
          </p:nvSpPr>
          <p:spPr>
            <a:xfrm>
              <a:off x="13776153" y="15501838"/>
              <a:ext cx="1316451" cy="776204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Model [</a:t>
              </a: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linreg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]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29" name="Rectangle 228"/>
          <p:cNvSpPr/>
          <p:nvPr/>
        </p:nvSpPr>
        <p:spPr>
          <a:xfrm>
            <a:off x="538961" y="17914873"/>
            <a:ext cx="361098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/>
              <a:t>Graph analysis </a:t>
            </a:r>
          </a:p>
        </p:txBody>
      </p:sp>
      <p:sp>
        <p:nvSpPr>
          <p:cNvPr id="230" name="Rectangle 229"/>
          <p:cNvSpPr/>
          <p:nvPr/>
        </p:nvSpPr>
        <p:spPr>
          <a:xfrm flipV="1">
            <a:off x="384855" y="17599304"/>
            <a:ext cx="9000049" cy="478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31" name="Rectangle 230"/>
          <p:cNvSpPr/>
          <p:nvPr/>
        </p:nvSpPr>
        <p:spPr>
          <a:xfrm>
            <a:off x="538961" y="18819010"/>
            <a:ext cx="878214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007F00"/>
                </a:solidFill>
                <a:effectLst/>
                <a:latin typeface="Consolas"/>
                <a:cs typeface="Consolas"/>
              </a:rPr>
              <a:t>// Loading a graph file and creating a new undirected graph</a:t>
            </a:r>
            <a:br>
              <a:rPr lang="en-US" sz="1800" dirty="0" smtClean="0">
                <a:solidFill>
                  <a:srgbClr val="007F00"/>
                </a:solidFill>
                <a:effectLst/>
                <a:latin typeface="Consolas"/>
                <a:cs typeface="Consolas"/>
              </a:rPr>
            </a:br>
            <a:r>
              <a:rPr lang="en-US" sz="1800" b="1" dirty="0" err="1" smtClean="0">
                <a:solidFill>
                  <a:srgbClr val="0000FF"/>
                </a:solidFill>
                <a:effectLst/>
                <a:latin typeface="Consolas"/>
                <a:cs typeface="Consolas"/>
              </a:rPr>
              <a:t>var</a:t>
            </a:r>
            <a:r>
              <a:rPr lang="en-US" sz="1800" b="1" dirty="0" smtClean="0">
                <a:solidFill>
                  <a:srgbClr val="0000FF"/>
                </a:solidFill>
                <a:effectLst/>
                <a:latin typeface="Consolas"/>
                <a:cs typeface="Consolas"/>
              </a:rPr>
              <a:t> </a:t>
            </a:r>
            <a:r>
              <a:rPr lang="en-US" sz="1800" dirty="0" smtClean="0">
                <a:effectLst/>
                <a:latin typeface="Consolas"/>
                <a:cs typeface="Consolas"/>
              </a:rPr>
              <a:t>g = </a:t>
            </a:r>
            <a:r>
              <a:rPr lang="en-US" sz="1800" dirty="0" err="1" smtClean="0">
                <a:effectLst/>
                <a:latin typeface="Consolas"/>
                <a:cs typeface="Consolas"/>
              </a:rPr>
              <a:t>snap.newUGraph</a:t>
            </a:r>
            <a:r>
              <a:rPr lang="en-US" sz="1800" dirty="0" smtClean="0">
                <a:effectLst/>
                <a:latin typeface="Consolas"/>
                <a:cs typeface="Consolas"/>
              </a:rPr>
              <a:t>(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"biotechnology_2013.edg"</a:t>
            </a:r>
            <a:r>
              <a:rPr lang="en-US" sz="1800" dirty="0" smtClean="0">
                <a:effectLst/>
                <a:latin typeface="Consolas"/>
                <a:cs typeface="Consolas"/>
              </a:rPr>
              <a:t>);</a:t>
            </a:r>
            <a:br>
              <a:rPr lang="en-US" sz="1800" dirty="0" smtClean="0">
                <a:effectLst/>
                <a:latin typeface="Consolas"/>
                <a:cs typeface="Consolas"/>
              </a:rPr>
            </a:br>
            <a:r>
              <a:rPr lang="en-US" sz="1800" dirty="0" smtClean="0">
                <a:solidFill>
                  <a:srgbClr val="007F00"/>
                </a:solidFill>
                <a:effectLst/>
                <a:latin typeface="Consolas"/>
                <a:cs typeface="Consolas"/>
              </a:rPr>
              <a:t>// Simplifying graph by removing all the nodes with degree &lt;= 3</a:t>
            </a:r>
            <a:br>
              <a:rPr lang="en-US" sz="1800" dirty="0" smtClean="0">
                <a:solidFill>
                  <a:srgbClr val="007F00"/>
                </a:solidFill>
                <a:effectLst/>
                <a:latin typeface="Consolas"/>
                <a:cs typeface="Consolas"/>
              </a:rPr>
            </a:br>
            <a:r>
              <a:rPr lang="en-US" sz="1800" b="1" dirty="0" err="1" smtClean="0">
                <a:solidFill>
                  <a:srgbClr val="0000FF"/>
                </a:solidFill>
                <a:effectLst/>
                <a:latin typeface="Consolas"/>
                <a:cs typeface="Consolas"/>
              </a:rPr>
              <a:t>var</a:t>
            </a:r>
            <a:r>
              <a:rPr lang="en-US" sz="1800" b="1" dirty="0" smtClean="0">
                <a:solidFill>
                  <a:srgbClr val="0000FF"/>
                </a:solidFill>
                <a:effectLst/>
                <a:latin typeface="Consolas"/>
                <a:cs typeface="Consolas"/>
              </a:rPr>
              <a:t> </a:t>
            </a:r>
            <a:r>
              <a:rPr lang="en-US" sz="1800" dirty="0" smtClean="0">
                <a:effectLst/>
                <a:latin typeface="Consolas"/>
                <a:cs typeface="Consolas"/>
              </a:rPr>
              <a:t>g = </a:t>
            </a:r>
            <a:r>
              <a:rPr lang="en-US" sz="1800" dirty="0" err="1" smtClean="0">
                <a:effectLst/>
                <a:latin typeface="Consolas"/>
                <a:cs typeface="Consolas"/>
              </a:rPr>
              <a:t>snap.removeNodes</a:t>
            </a:r>
            <a:r>
              <a:rPr lang="en-US" sz="1800" dirty="0" smtClean="0">
                <a:effectLst/>
                <a:latin typeface="Consolas"/>
                <a:cs typeface="Consolas"/>
              </a:rPr>
              <a:t>(g, 3);</a:t>
            </a:r>
            <a:br>
              <a:rPr lang="en-US" sz="1800" dirty="0" smtClean="0">
                <a:effectLst/>
                <a:latin typeface="Consolas"/>
                <a:cs typeface="Consolas"/>
              </a:rPr>
            </a:br>
            <a:r>
              <a:rPr lang="en-US" sz="1800" dirty="0" smtClean="0">
                <a:solidFill>
                  <a:srgbClr val="007F00"/>
                </a:solidFill>
                <a:effectLst/>
                <a:latin typeface="Consolas"/>
                <a:cs typeface="Consolas"/>
              </a:rPr>
              <a:t>// computing communities using </a:t>
            </a:r>
            <a:r>
              <a:rPr lang="en-US" sz="1800" dirty="0" err="1" smtClean="0">
                <a:solidFill>
                  <a:srgbClr val="007F00"/>
                </a:solidFill>
                <a:effectLst/>
                <a:latin typeface="Consolas"/>
                <a:cs typeface="Consolas"/>
              </a:rPr>
              <a:t>Clauset</a:t>
            </a:r>
            <a:r>
              <a:rPr lang="en-US" sz="1800" dirty="0" smtClean="0">
                <a:solidFill>
                  <a:srgbClr val="007F00"/>
                </a:solidFill>
                <a:effectLst/>
                <a:latin typeface="Consolas"/>
                <a:cs typeface="Consolas"/>
              </a:rPr>
              <a:t>-Newman-Moore algorithm</a:t>
            </a:r>
            <a:br>
              <a:rPr lang="en-US" sz="1800" dirty="0" smtClean="0">
                <a:solidFill>
                  <a:srgbClr val="007F00"/>
                </a:solidFill>
                <a:effectLst/>
                <a:latin typeface="Consolas"/>
                <a:cs typeface="Consolas"/>
              </a:rPr>
            </a:br>
            <a:r>
              <a:rPr lang="en-US" sz="1800" b="1" dirty="0" err="1" smtClean="0">
                <a:solidFill>
                  <a:srgbClr val="0000FF"/>
                </a:solidFill>
                <a:effectLst/>
                <a:latin typeface="Consolas"/>
                <a:cs typeface="Consolas"/>
              </a:rPr>
              <a:t>var</a:t>
            </a:r>
            <a:r>
              <a:rPr lang="en-US" sz="1800" b="1" dirty="0" smtClean="0">
                <a:solidFill>
                  <a:srgbClr val="0000FF"/>
                </a:solidFill>
                <a:effectLst/>
                <a:latin typeface="Consolas"/>
                <a:cs typeface="Consolas"/>
              </a:rPr>
              <a:t> </a:t>
            </a:r>
            <a:r>
              <a:rPr lang="en-US" sz="1800" dirty="0" err="1" smtClean="0">
                <a:effectLst/>
                <a:latin typeface="Consolas"/>
                <a:cs typeface="Consolas"/>
              </a:rPr>
              <a:t>CmtyCNM</a:t>
            </a:r>
            <a:r>
              <a:rPr lang="en-US" sz="1800" dirty="0" smtClean="0">
                <a:effectLst/>
                <a:latin typeface="Consolas"/>
                <a:cs typeface="Consolas"/>
              </a:rPr>
              <a:t> = </a:t>
            </a:r>
            <a:r>
              <a:rPr lang="en-US" sz="1800" dirty="0" err="1" smtClean="0">
                <a:effectLst/>
                <a:latin typeface="Consolas"/>
                <a:cs typeface="Consolas"/>
              </a:rPr>
              <a:t>snap.communityDetection</a:t>
            </a:r>
            <a:r>
              <a:rPr lang="en-US" sz="1800" dirty="0" smtClean="0">
                <a:effectLst/>
                <a:latin typeface="Consolas"/>
                <a:cs typeface="Consolas"/>
              </a:rPr>
              <a:t>(g, 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"</a:t>
            </a:r>
            <a:r>
              <a:rPr lang="en-US" sz="1800" dirty="0" err="1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cnm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"</a:t>
            </a:r>
            <a:r>
              <a:rPr lang="en-US" sz="1800" dirty="0" smtClean="0">
                <a:effectLst/>
                <a:latin typeface="Consolas"/>
                <a:cs typeface="Consolas"/>
              </a:rPr>
              <a:t>);</a:t>
            </a:r>
            <a:br>
              <a:rPr lang="en-US" sz="1800" dirty="0" smtClean="0">
                <a:effectLst/>
                <a:latin typeface="Consolas"/>
                <a:cs typeface="Consolas"/>
              </a:rPr>
            </a:br>
            <a:r>
              <a:rPr lang="en-US" sz="1800" dirty="0" smtClean="0">
                <a:solidFill>
                  <a:srgbClr val="007F00"/>
                </a:solidFill>
                <a:effectLst/>
                <a:latin typeface="Consolas"/>
                <a:cs typeface="Consolas"/>
              </a:rPr>
              <a:t>// plotting the graph with colors corresponding to communities</a:t>
            </a:r>
          </a:p>
          <a:p>
            <a:r>
              <a:rPr lang="en-US" sz="1800" dirty="0" err="1" smtClean="0">
                <a:effectLst/>
                <a:latin typeface="Consolas"/>
                <a:cs typeface="Consolas"/>
              </a:rPr>
              <a:t>viz.drawGraph</a:t>
            </a:r>
            <a:r>
              <a:rPr lang="en-US" sz="1800" dirty="0" smtClean="0">
                <a:effectLst/>
                <a:latin typeface="Consolas"/>
                <a:cs typeface="Consolas"/>
              </a:rPr>
              <a:t>(g, 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"</a:t>
            </a:r>
            <a:r>
              <a:rPr lang="en-US" sz="1800" dirty="0" err="1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graphCNM.html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"</a:t>
            </a:r>
            <a:r>
              <a:rPr lang="en-US" sz="1800" dirty="0" smtClean="0">
                <a:effectLst/>
                <a:latin typeface="Consolas"/>
                <a:cs typeface="Consolas"/>
              </a:rPr>
              <a:t>, { </a:t>
            </a:r>
            <a:r>
              <a:rPr lang="en-US" sz="1800" dirty="0" smtClean="0">
                <a:solidFill>
                  <a:srgbClr val="A31414"/>
                </a:solidFill>
                <a:effectLst/>
                <a:latin typeface="Consolas"/>
                <a:cs typeface="Consolas"/>
              </a:rPr>
              <a:t>"color"</a:t>
            </a:r>
            <a:r>
              <a:rPr lang="en-US" sz="1800" dirty="0" smtClean="0">
                <a:effectLst/>
                <a:latin typeface="Consolas"/>
                <a:cs typeface="Consolas"/>
              </a:rPr>
              <a:t>: </a:t>
            </a:r>
            <a:r>
              <a:rPr lang="en-US" sz="1800" dirty="0" err="1" smtClean="0">
                <a:effectLst/>
                <a:latin typeface="Consolas"/>
                <a:cs typeface="Consolas"/>
              </a:rPr>
              <a:t>CmtyCNM</a:t>
            </a:r>
            <a:r>
              <a:rPr lang="en-US" sz="1800" dirty="0" smtClean="0">
                <a:effectLst/>
                <a:latin typeface="Consolas"/>
                <a:cs typeface="Consolas"/>
              </a:rPr>
              <a:t> }); </a:t>
            </a:r>
          </a:p>
        </p:txBody>
      </p:sp>
      <p:pic>
        <p:nvPicPr>
          <p:cNvPr id="232" name="Picture 231" descr="communitiestest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622" y="21474306"/>
            <a:ext cx="5891104" cy="5565629"/>
          </a:xfrm>
          <a:prstGeom prst="rect">
            <a:avLst/>
          </a:prstGeom>
        </p:spPr>
      </p:pic>
      <p:pic>
        <p:nvPicPr>
          <p:cNvPr id="2" name="Picture 1" descr="IJS_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1879" y="4072484"/>
            <a:ext cx="4107461" cy="1242789"/>
          </a:xfrm>
          <a:prstGeom prst="rect">
            <a:avLst/>
          </a:prstGeom>
        </p:spPr>
      </p:pic>
      <p:pic>
        <p:nvPicPr>
          <p:cNvPr id="3" name="Picture 2" descr="pillango_lightgreen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79" y="3983324"/>
            <a:ext cx="1493255" cy="145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17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222</Words>
  <Application>Microsoft Macintosh PowerPoint</Application>
  <PresentationFormat>Custom</PresentationFormat>
  <Paragraphs>73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UGENT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Blaz Fortuna</dc:creator>
  <cp:lastModifiedBy>Blaz Fortuna</cp:lastModifiedBy>
  <cp:revision>18</cp:revision>
  <dcterms:created xsi:type="dcterms:W3CDTF">2014-12-02T11:06:31Z</dcterms:created>
  <dcterms:modified xsi:type="dcterms:W3CDTF">2014-12-04T11:08:24Z</dcterms:modified>
</cp:coreProperties>
</file>