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364" r:id="rId3"/>
    <p:sldId id="368" r:id="rId4"/>
    <p:sldId id="363" r:id="rId5"/>
    <p:sldId id="362" r:id="rId6"/>
    <p:sldId id="317" r:id="rId7"/>
    <p:sldId id="318" r:id="rId8"/>
    <p:sldId id="302" r:id="rId9"/>
    <p:sldId id="281" r:id="rId10"/>
    <p:sldId id="259" r:id="rId11"/>
    <p:sldId id="295" r:id="rId12"/>
    <p:sldId id="294" r:id="rId13"/>
    <p:sldId id="315" r:id="rId14"/>
    <p:sldId id="265" r:id="rId15"/>
    <p:sldId id="270" r:id="rId16"/>
    <p:sldId id="288" r:id="rId17"/>
    <p:sldId id="272" r:id="rId18"/>
    <p:sldId id="273" r:id="rId19"/>
    <p:sldId id="319" r:id="rId20"/>
    <p:sldId id="292" r:id="rId21"/>
    <p:sldId id="297" r:id="rId22"/>
    <p:sldId id="298" r:id="rId23"/>
    <p:sldId id="274" r:id="rId24"/>
    <p:sldId id="299" r:id="rId25"/>
    <p:sldId id="276" r:id="rId26"/>
    <p:sldId id="365" r:id="rId27"/>
    <p:sldId id="310" r:id="rId28"/>
    <p:sldId id="304" r:id="rId29"/>
    <p:sldId id="305" r:id="rId30"/>
    <p:sldId id="306" r:id="rId31"/>
    <p:sldId id="307" r:id="rId32"/>
    <p:sldId id="308" r:id="rId33"/>
    <p:sldId id="309" r:id="rId34"/>
    <p:sldId id="303" r:id="rId35"/>
    <p:sldId id="311" r:id="rId36"/>
    <p:sldId id="312" r:id="rId37"/>
    <p:sldId id="366" r:id="rId38"/>
    <p:sldId id="367" r:id="rId39"/>
    <p:sldId id="314" r:id="rId40"/>
    <p:sldId id="360" r:id="rId41"/>
    <p:sldId id="359" r:id="rId42"/>
    <p:sldId id="35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25" autoAdjust="0"/>
    <p:restoredTop sz="94660"/>
  </p:normalViewPr>
  <p:slideViewPr>
    <p:cSldViewPr>
      <p:cViewPr varScale="1">
        <p:scale>
          <a:sx n="106" d="100"/>
          <a:sy n="106" d="100"/>
        </p:scale>
        <p:origin x="233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tableStyles" Target="tableStyle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5B673B-F0E0-4DC8-890B-C2F6C0DBE2A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5D8D3B0-6B0D-463B-AC24-76A9744B0BEE}">
      <dgm:prSet/>
      <dgm:spPr/>
      <dgm:t>
        <a:bodyPr/>
        <a:lstStyle/>
        <a:p>
          <a:r>
            <a:rPr lang="en-US" b="0" i="0" dirty="0"/>
            <a:t>As companies focus on improving their products and services for their most demanding (and usually most profitable) customers, they exceed the needs of some segments and ignore the needs of others. </a:t>
          </a:r>
          <a:endParaRPr lang="en-US" dirty="0"/>
        </a:p>
      </dgm:t>
    </dgm:pt>
    <dgm:pt modelId="{ECC3EB30-957D-481B-9777-3A05B1177BF5}" type="parTrans" cxnId="{9E50B069-8172-49C9-992C-AD89FEB8C2D4}">
      <dgm:prSet/>
      <dgm:spPr/>
      <dgm:t>
        <a:bodyPr/>
        <a:lstStyle/>
        <a:p>
          <a:endParaRPr lang="en-US"/>
        </a:p>
      </dgm:t>
    </dgm:pt>
    <dgm:pt modelId="{D53B155F-7A4F-4483-B70A-0259462E1BB9}" type="sibTrans" cxnId="{9E50B069-8172-49C9-992C-AD89FEB8C2D4}">
      <dgm:prSet/>
      <dgm:spPr/>
      <dgm:t>
        <a:bodyPr/>
        <a:lstStyle/>
        <a:p>
          <a:endParaRPr lang="en-US"/>
        </a:p>
      </dgm:t>
    </dgm:pt>
    <dgm:pt modelId="{5F61B6B1-8823-4AF0-BB34-EB2B4EF25DF8}">
      <dgm:prSet/>
      <dgm:spPr/>
      <dgm:t>
        <a:bodyPr/>
        <a:lstStyle/>
        <a:p>
          <a:r>
            <a:rPr lang="en-US" b="0" i="0"/>
            <a:t>Entrants that prove disruptive begin by successfully targeting those overlooked segments, gaining a foothold by delivering more-suitable functionality—frequently at a lower price. </a:t>
          </a:r>
          <a:endParaRPr lang="en-US"/>
        </a:p>
      </dgm:t>
    </dgm:pt>
    <dgm:pt modelId="{744797A3-7050-4BDB-990C-9CB11529F365}" type="parTrans" cxnId="{856A99DD-35C8-4E27-8891-81A759989EF5}">
      <dgm:prSet/>
      <dgm:spPr/>
      <dgm:t>
        <a:bodyPr/>
        <a:lstStyle/>
        <a:p>
          <a:endParaRPr lang="en-US"/>
        </a:p>
      </dgm:t>
    </dgm:pt>
    <dgm:pt modelId="{BBCCE510-8A0F-45C5-8E1C-4A00DDEAA79E}" type="sibTrans" cxnId="{856A99DD-35C8-4E27-8891-81A759989EF5}">
      <dgm:prSet/>
      <dgm:spPr/>
      <dgm:t>
        <a:bodyPr/>
        <a:lstStyle/>
        <a:p>
          <a:endParaRPr lang="en-US"/>
        </a:p>
      </dgm:t>
    </dgm:pt>
    <dgm:pt modelId="{C9437B10-A582-4D29-B8C3-E6B004104E68}">
      <dgm:prSet/>
      <dgm:spPr/>
      <dgm:t>
        <a:bodyPr/>
        <a:lstStyle/>
        <a:p>
          <a:r>
            <a:rPr lang="en-US" b="0" i="0" dirty="0"/>
            <a:t>Incumbents, chasing higher profitability in more-demanding segments, tend not to respond vigorously. </a:t>
          </a:r>
          <a:endParaRPr lang="en-US" dirty="0"/>
        </a:p>
      </dgm:t>
    </dgm:pt>
    <dgm:pt modelId="{42A17114-BB17-4931-A18B-FDEB70135CAA}" type="parTrans" cxnId="{30DDDDFE-ED0A-4876-A975-8A96B57A0807}">
      <dgm:prSet/>
      <dgm:spPr/>
      <dgm:t>
        <a:bodyPr/>
        <a:lstStyle/>
        <a:p>
          <a:endParaRPr lang="en-US"/>
        </a:p>
      </dgm:t>
    </dgm:pt>
    <dgm:pt modelId="{FBCA686C-D031-497D-8494-0A97BFE7CB73}" type="sibTrans" cxnId="{30DDDDFE-ED0A-4876-A975-8A96B57A0807}">
      <dgm:prSet/>
      <dgm:spPr/>
      <dgm:t>
        <a:bodyPr/>
        <a:lstStyle/>
        <a:p>
          <a:endParaRPr lang="en-US"/>
        </a:p>
      </dgm:t>
    </dgm:pt>
    <dgm:pt modelId="{B6EDF0BC-4951-4D9C-89A5-5FF4997A5601}">
      <dgm:prSet/>
      <dgm:spPr/>
      <dgm:t>
        <a:bodyPr/>
        <a:lstStyle/>
        <a:p>
          <a:r>
            <a:rPr lang="en-US" b="0" i="0" dirty="0"/>
            <a:t>Entrants then move upmarket, delivering the performance that incumbents’ mainstream customers require, while preserving the advantages that drove their early success. </a:t>
          </a:r>
          <a:endParaRPr lang="en-US" dirty="0"/>
        </a:p>
      </dgm:t>
    </dgm:pt>
    <dgm:pt modelId="{752931DB-0AAF-42F5-9FE0-29ACE8D2F8D0}" type="parTrans" cxnId="{1930E6C0-4DFC-41DE-823D-8B6D26832C87}">
      <dgm:prSet/>
      <dgm:spPr/>
      <dgm:t>
        <a:bodyPr/>
        <a:lstStyle/>
        <a:p>
          <a:endParaRPr lang="en-US"/>
        </a:p>
      </dgm:t>
    </dgm:pt>
    <dgm:pt modelId="{A67EA688-3076-4210-B5EF-2075A9ECC3A4}" type="sibTrans" cxnId="{1930E6C0-4DFC-41DE-823D-8B6D26832C87}">
      <dgm:prSet/>
      <dgm:spPr/>
      <dgm:t>
        <a:bodyPr/>
        <a:lstStyle/>
        <a:p>
          <a:endParaRPr lang="en-US"/>
        </a:p>
      </dgm:t>
    </dgm:pt>
    <dgm:pt modelId="{1AA00F70-9FE4-4FDC-AA0E-C645F5EF59AE}" type="pres">
      <dgm:prSet presAssocID="{D85B673B-F0E0-4DC8-890B-C2F6C0DBE2A6}" presName="diagram" presStyleCnt="0">
        <dgm:presLayoutVars>
          <dgm:dir/>
          <dgm:resizeHandles val="exact"/>
        </dgm:presLayoutVars>
      </dgm:prSet>
      <dgm:spPr/>
    </dgm:pt>
    <dgm:pt modelId="{10FE8B05-0AED-4429-A59C-C7074ABFB05C}" type="pres">
      <dgm:prSet presAssocID="{55D8D3B0-6B0D-463B-AC24-76A9744B0BEE}" presName="node" presStyleLbl="node1" presStyleIdx="0" presStyleCnt="4">
        <dgm:presLayoutVars>
          <dgm:bulletEnabled val="1"/>
        </dgm:presLayoutVars>
      </dgm:prSet>
      <dgm:spPr/>
    </dgm:pt>
    <dgm:pt modelId="{C4D1F2C7-D1CB-4AF1-BA76-C1E25AD2582A}" type="pres">
      <dgm:prSet presAssocID="{D53B155F-7A4F-4483-B70A-0259462E1BB9}" presName="sibTrans" presStyleCnt="0"/>
      <dgm:spPr/>
    </dgm:pt>
    <dgm:pt modelId="{4449C3FA-D0EF-4F07-8EB9-1EFED05704D3}" type="pres">
      <dgm:prSet presAssocID="{5F61B6B1-8823-4AF0-BB34-EB2B4EF25DF8}" presName="node" presStyleLbl="node1" presStyleIdx="1" presStyleCnt="4">
        <dgm:presLayoutVars>
          <dgm:bulletEnabled val="1"/>
        </dgm:presLayoutVars>
      </dgm:prSet>
      <dgm:spPr/>
    </dgm:pt>
    <dgm:pt modelId="{F6075875-F137-464A-A6C8-350E247514BE}" type="pres">
      <dgm:prSet presAssocID="{BBCCE510-8A0F-45C5-8E1C-4A00DDEAA79E}" presName="sibTrans" presStyleCnt="0"/>
      <dgm:spPr/>
    </dgm:pt>
    <dgm:pt modelId="{EAAFEE4D-B362-4279-B0BD-FAF2CA278171}" type="pres">
      <dgm:prSet presAssocID="{C9437B10-A582-4D29-B8C3-E6B004104E68}" presName="node" presStyleLbl="node1" presStyleIdx="2" presStyleCnt="4">
        <dgm:presLayoutVars>
          <dgm:bulletEnabled val="1"/>
        </dgm:presLayoutVars>
      </dgm:prSet>
      <dgm:spPr/>
    </dgm:pt>
    <dgm:pt modelId="{40008AD1-B7DE-48BC-9AAA-550825F9114F}" type="pres">
      <dgm:prSet presAssocID="{FBCA686C-D031-497D-8494-0A97BFE7CB73}" presName="sibTrans" presStyleCnt="0"/>
      <dgm:spPr/>
    </dgm:pt>
    <dgm:pt modelId="{61602FE7-014E-440C-B7C5-84DB2D610B30}" type="pres">
      <dgm:prSet presAssocID="{B6EDF0BC-4951-4D9C-89A5-5FF4997A5601}" presName="node" presStyleLbl="node1" presStyleIdx="3" presStyleCnt="4">
        <dgm:presLayoutVars>
          <dgm:bulletEnabled val="1"/>
        </dgm:presLayoutVars>
      </dgm:prSet>
      <dgm:spPr/>
    </dgm:pt>
  </dgm:ptLst>
  <dgm:cxnLst>
    <dgm:cxn modelId="{1F5DA748-77AF-429C-85C0-48536913AF62}" type="presOf" srcId="{5F61B6B1-8823-4AF0-BB34-EB2B4EF25DF8}" destId="{4449C3FA-D0EF-4F07-8EB9-1EFED05704D3}" srcOrd="0" destOrd="0" presId="urn:microsoft.com/office/officeart/2005/8/layout/default"/>
    <dgm:cxn modelId="{9E50B069-8172-49C9-992C-AD89FEB8C2D4}" srcId="{D85B673B-F0E0-4DC8-890B-C2F6C0DBE2A6}" destId="{55D8D3B0-6B0D-463B-AC24-76A9744B0BEE}" srcOrd="0" destOrd="0" parTransId="{ECC3EB30-957D-481B-9777-3A05B1177BF5}" sibTransId="{D53B155F-7A4F-4483-B70A-0259462E1BB9}"/>
    <dgm:cxn modelId="{06CEBF82-0FF3-4E55-8C12-CC8DDFF05E1F}" type="presOf" srcId="{55D8D3B0-6B0D-463B-AC24-76A9744B0BEE}" destId="{10FE8B05-0AED-4429-A59C-C7074ABFB05C}" srcOrd="0" destOrd="0" presId="urn:microsoft.com/office/officeart/2005/8/layout/default"/>
    <dgm:cxn modelId="{B5849088-1BEB-4D7F-BE00-3245F514F2BB}" type="presOf" srcId="{C9437B10-A582-4D29-B8C3-E6B004104E68}" destId="{EAAFEE4D-B362-4279-B0BD-FAF2CA278171}" srcOrd="0" destOrd="0" presId="urn:microsoft.com/office/officeart/2005/8/layout/default"/>
    <dgm:cxn modelId="{F2A4DA99-F1B9-4FB1-B925-1DAACAD65B5C}" type="presOf" srcId="{B6EDF0BC-4951-4D9C-89A5-5FF4997A5601}" destId="{61602FE7-014E-440C-B7C5-84DB2D610B30}" srcOrd="0" destOrd="0" presId="urn:microsoft.com/office/officeart/2005/8/layout/default"/>
    <dgm:cxn modelId="{1930E6C0-4DFC-41DE-823D-8B6D26832C87}" srcId="{D85B673B-F0E0-4DC8-890B-C2F6C0DBE2A6}" destId="{B6EDF0BC-4951-4D9C-89A5-5FF4997A5601}" srcOrd="3" destOrd="0" parTransId="{752931DB-0AAF-42F5-9FE0-29ACE8D2F8D0}" sibTransId="{A67EA688-3076-4210-B5EF-2075A9ECC3A4}"/>
    <dgm:cxn modelId="{856A99DD-35C8-4E27-8891-81A759989EF5}" srcId="{D85B673B-F0E0-4DC8-890B-C2F6C0DBE2A6}" destId="{5F61B6B1-8823-4AF0-BB34-EB2B4EF25DF8}" srcOrd="1" destOrd="0" parTransId="{744797A3-7050-4BDB-990C-9CB11529F365}" sibTransId="{BBCCE510-8A0F-45C5-8E1C-4A00DDEAA79E}"/>
    <dgm:cxn modelId="{3B3C90E2-500D-4FFF-8C7D-7E6F27646371}" type="presOf" srcId="{D85B673B-F0E0-4DC8-890B-C2F6C0DBE2A6}" destId="{1AA00F70-9FE4-4FDC-AA0E-C645F5EF59AE}" srcOrd="0" destOrd="0" presId="urn:microsoft.com/office/officeart/2005/8/layout/default"/>
    <dgm:cxn modelId="{30DDDDFE-ED0A-4876-A975-8A96B57A0807}" srcId="{D85B673B-F0E0-4DC8-890B-C2F6C0DBE2A6}" destId="{C9437B10-A582-4D29-B8C3-E6B004104E68}" srcOrd="2" destOrd="0" parTransId="{42A17114-BB17-4931-A18B-FDEB70135CAA}" sibTransId="{FBCA686C-D031-497D-8494-0A97BFE7CB73}"/>
    <dgm:cxn modelId="{8ECF5A19-5A6D-41A2-B14D-44B2FA272779}" type="presParOf" srcId="{1AA00F70-9FE4-4FDC-AA0E-C645F5EF59AE}" destId="{10FE8B05-0AED-4429-A59C-C7074ABFB05C}" srcOrd="0" destOrd="0" presId="urn:microsoft.com/office/officeart/2005/8/layout/default"/>
    <dgm:cxn modelId="{FB7D65D8-A1B0-4EE4-979B-DDE4D96FAB3C}" type="presParOf" srcId="{1AA00F70-9FE4-4FDC-AA0E-C645F5EF59AE}" destId="{C4D1F2C7-D1CB-4AF1-BA76-C1E25AD2582A}" srcOrd="1" destOrd="0" presId="urn:microsoft.com/office/officeart/2005/8/layout/default"/>
    <dgm:cxn modelId="{3239006F-B398-4187-B57E-D7A557C8E4C3}" type="presParOf" srcId="{1AA00F70-9FE4-4FDC-AA0E-C645F5EF59AE}" destId="{4449C3FA-D0EF-4F07-8EB9-1EFED05704D3}" srcOrd="2" destOrd="0" presId="urn:microsoft.com/office/officeart/2005/8/layout/default"/>
    <dgm:cxn modelId="{CC4834BD-DE3C-41BD-93E5-130B38687E31}" type="presParOf" srcId="{1AA00F70-9FE4-4FDC-AA0E-C645F5EF59AE}" destId="{F6075875-F137-464A-A6C8-350E247514BE}" srcOrd="3" destOrd="0" presId="urn:microsoft.com/office/officeart/2005/8/layout/default"/>
    <dgm:cxn modelId="{33D8CBF2-9C69-4E09-890E-D2EDE6F0F2B9}" type="presParOf" srcId="{1AA00F70-9FE4-4FDC-AA0E-C645F5EF59AE}" destId="{EAAFEE4D-B362-4279-B0BD-FAF2CA278171}" srcOrd="4" destOrd="0" presId="urn:microsoft.com/office/officeart/2005/8/layout/default"/>
    <dgm:cxn modelId="{71A05D60-0121-4470-BF30-AF3777F9DEA1}" type="presParOf" srcId="{1AA00F70-9FE4-4FDC-AA0E-C645F5EF59AE}" destId="{40008AD1-B7DE-48BC-9AAA-550825F9114F}" srcOrd="5" destOrd="0" presId="urn:microsoft.com/office/officeart/2005/8/layout/default"/>
    <dgm:cxn modelId="{94CDAB9D-4AD7-42D7-B755-558A11841745}" type="presParOf" srcId="{1AA00F70-9FE4-4FDC-AA0E-C645F5EF59AE}" destId="{61602FE7-014E-440C-B7C5-84DB2D610B30}"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FE8B05-0AED-4429-A59C-C7074ABFB05C}">
      <dsp:nvSpPr>
        <dsp:cNvPr id="0" name=""/>
        <dsp:cNvSpPr/>
      </dsp:nvSpPr>
      <dsp:spPr>
        <a:xfrm>
          <a:off x="460905" y="1047"/>
          <a:ext cx="3479899" cy="208793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dirty="0"/>
            <a:t>As companies focus on improving their products and services for their most demanding (and usually most profitable) customers, they exceed the needs of some segments and ignore the needs of others. </a:t>
          </a:r>
          <a:endParaRPr lang="en-US" sz="1900" kern="1200" dirty="0"/>
        </a:p>
      </dsp:txBody>
      <dsp:txXfrm>
        <a:off x="460905" y="1047"/>
        <a:ext cx="3479899" cy="2087939"/>
      </dsp:txXfrm>
    </dsp:sp>
    <dsp:sp modelId="{4449C3FA-D0EF-4F07-8EB9-1EFED05704D3}">
      <dsp:nvSpPr>
        <dsp:cNvPr id="0" name=""/>
        <dsp:cNvSpPr/>
      </dsp:nvSpPr>
      <dsp:spPr>
        <a:xfrm>
          <a:off x="4288794" y="1047"/>
          <a:ext cx="3479899" cy="208793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t>Entrants that prove disruptive begin by successfully targeting those overlooked segments, gaining a foothold by delivering more-suitable functionality—frequently at a lower price. </a:t>
          </a:r>
          <a:endParaRPr lang="en-US" sz="1900" kern="1200"/>
        </a:p>
      </dsp:txBody>
      <dsp:txXfrm>
        <a:off x="4288794" y="1047"/>
        <a:ext cx="3479899" cy="2087939"/>
      </dsp:txXfrm>
    </dsp:sp>
    <dsp:sp modelId="{EAAFEE4D-B362-4279-B0BD-FAF2CA278171}">
      <dsp:nvSpPr>
        <dsp:cNvPr id="0" name=""/>
        <dsp:cNvSpPr/>
      </dsp:nvSpPr>
      <dsp:spPr>
        <a:xfrm>
          <a:off x="460905" y="2436976"/>
          <a:ext cx="3479899" cy="208793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dirty="0"/>
            <a:t>Incumbents, chasing higher profitability in more-demanding segments, tend not to respond vigorously. </a:t>
          </a:r>
          <a:endParaRPr lang="en-US" sz="1900" kern="1200" dirty="0"/>
        </a:p>
      </dsp:txBody>
      <dsp:txXfrm>
        <a:off x="460905" y="2436976"/>
        <a:ext cx="3479899" cy="2087939"/>
      </dsp:txXfrm>
    </dsp:sp>
    <dsp:sp modelId="{61602FE7-014E-440C-B7C5-84DB2D610B30}">
      <dsp:nvSpPr>
        <dsp:cNvPr id="0" name=""/>
        <dsp:cNvSpPr/>
      </dsp:nvSpPr>
      <dsp:spPr>
        <a:xfrm>
          <a:off x="4288794" y="2436976"/>
          <a:ext cx="3479899" cy="208793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dirty="0"/>
            <a:t>Entrants then move upmarket, delivering the performance that incumbents’ mainstream customers require, while preserving the advantages that drove their early success. </a:t>
          </a:r>
          <a:endParaRPr lang="en-US" sz="1900" kern="1200" dirty="0"/>
        </a:p>
      </dsp:txBody>
      <dsp:txXfrm>
        <a:off x="4288794" y="2436976"/>
        <a:ext cx="3479899" cy="208793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30DB5F-06BB-46B8-AE39-AC1906A53C0B}" type="datetimeFigureOut">
              <a:rPr lang="en-US" smtClean="0"/>
              <a:pPr/>
              <a:t>1/5/2024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CC2DDA-96EC-408D-8A90-3515F02EB92C}"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CC2DDA-96EC-408D-8A90-3515F02EB92C}"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F3789DA-0C71-4F44-B9A7-35D2D137F947}" type="datetimeFigureOut">
              <a:rPr lang="en-US" smtClean="0"/>
              <a:pPr/>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8BCBCA-AE33-49BA-A541-C51DC982AC2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3789DA-0C71-4F44-B9A7-35D2D137F947}" type="datetimeFigureOut">
              <a:rPr lang="en-US" smtClean="0"/>
              <a:pPr/>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8BCBCA-AE33-49BA-A541-C51DC982AC2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3789DA-0C71-4F44-B9A7-35D2D137F947}" type="datetimeFigureOut">
              <a:rPr lang="en-US" smtClean="0"/>
              <a:pPr/>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8BCBCA-AE33-49BA-A541-C51DC982AC2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3789DA-0C71-4F44-B9A7-35D2D137F947}" type="datetimeFigureOut">
              <a:rPr lang="en-US" smtClean="0"/>
              <a:pPr/>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8BCBCA-AE33-49BA-A541-C51DC982AC2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3789DA-0C71-4F44-B9A7-35D2D137F947}" type="datetimeFigureOut">
              <a:rPr lang="en-US" smtClean="0"/>
              <a:pPr/>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8BCBCA-AE33-49BA-A541-C51DC982AC2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3789DA-0C71-4F44-B9A7-35D2D137F947}" type="datetimeFigureOut">
              <a:rPr lang="en-US" smtClean="0"/>
              <a:pPr/>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8BCBCA-AE33-49BA-A541-C51DC982AC2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3789DA-0C71-4F44-B9A7-35D2D137F947}" type="datetimeFigureOut">
              <a:rPr lang="en-US" smtClean="0"/>
              <a:pPr/>
              <a:t>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F8BCBCA-AE33-49BA-A541-C51DC982AC2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3789DA-0C71-4F44-B9A7-35D2D137F947}" type="datetimeFigureOut">
              <a:rPr lang="en-US" smtClean="0"/>
              <a:pPr/>
              <a:t>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F8BCBCA-AE33-49BA-A541-C51DC982AC2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3789DA-0C71-4F44-B9A7-35D2D137F947}" type="datetimeFigureOut">
              <a:rPr lang="en-US" smtClean="0"/>
              <a:pPr/>
              <a:t>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F8BCBCA-AE33-49BA-A541-C51DC982AC2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3789DA-0C71-4F44-B9A7-35D2D137F947}" type="datetimeFigureOut">
              <a:rPr lang="en-US" smtClean="0"/>
              <a:pPr/>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8BCBCA-AE33-49BA-A541-C51DC982AC2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3789DA-0C71-4F44-B9A7-35D2D137F947}" type="datetimeFigureOut">
              <a:rPr lang="en-US" smtClean="0"/>
              <a:pPr/>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8BCBCA-AE33-49BA-A541-C51DC982AC2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3789DA-0C71-4F44-B9A7-35D2D137F947}" type="datetimeFigureOut">
              <a:rPr lang="en-US" smtClean="0"/>
              <a:pPr/>
              <a:t>1/5/2024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8BCBCA-AE33-49BA-A541-C51DC982AC2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hyperlink" Target="https://he.wikipedia.org/wiki/%D7%94%D7%9E%D7%A6%D7%90%D7%94" TargetMode="Externa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hyperlink" Target="http://www.edwdebono.com/" TargetMode="Externa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hyperlink" Target="http://www.goldratt.com/" TargetMode="Externa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1.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5.jpeg" /><Relationship Id="rId1" Type="http://schemas.openxmlformats.org/officeDocument/2006/relationships/slideLayout" Target="../slideLayouts/slideLayout1.xml" /></Relationships>
</file>

<file path=ppt/slides/_rels/slide4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42.xml.rels><?xml version="1.0" encoding="UTF-8" standalone="yes"?>
<Relationships xmlns="http://schemas.openxmlformats.org/package/2006/relationships"><Relationship Id="rId3" Type="http://schemas.openxmlformats.org/officeDocument/2006/relationships/hyperlink" Target="https://commons.wikimedia.org/wiki/File:%D7%98%D7%99%D7%99%D7%A1%D7%99_%D7%94%D7%A4%D7%9C%D7%9E%D7%97_1_-_%D7%A7%D7%95%D7%A8%D7%A1_%D7%9E%D7%A1_1_-_%D7%A7%D7%95%D7%A8%D7%A1_%D7%94%D7%98%D7%99%D7%99%D7%A1_%D7%94%D7%9E%D7%95%D7%98%D7%95%D7%A8%D7%99_%D7%94%D7%A8%D7%90%D7%A9%D7%95%D7%9F_%D7%A9%D7%9C_%D7%9E%D7%97_%D7%94%D7%98%D7%99%D7%99%D7%A1_%D7%91%D7%A4%D7%9C%D7%9E%D7%97._%D7%A2%D7%95%D7%9E-146263.jpg" TargetMode="External" /><Relationship Id="rId2" Type="http://schemas.openxmlformats.org/officeDocument/2006/relationships/image" Target="../media/image14.jpg" /><Relationship Id="rId1" Type="http://schemas.openxmlformats.org/officeDocument/2006/relationships/slideLayout" Target="../slideLayouts/slideLayout2.xml" /><Relationship Id="rId4" Type="http://schemas.openxmlformats.org/officeDocument/2006/relationships/hyperlink" Target="https://creativecommons.org/licenses/by-sa/3.0/" TargetMode="External" /></Relationships>
</file>

<file path=ppt/slides/_rels/slide5.xml.rels><?xml version="1.0" encoding="UTF-8" standalone="yes"?>
<Relationships xmlns="http://schemas.openxmlformats.org/package/2006/relationships"><Relationship Id="rId3" Type="http://schemas.openxmlformats.org/officeDocument/2006/relationships/hyperlink" Target="http://www.magnespress.co.il/website/index.asp?action=author_page&amp;aet_id=2012" TargetMode="External" /><Relationship Id="rId2" Type="http://schemas.openxmlformats.org/officeDocument/2006/relationships/hyperlink" Target="http://www.magnespress.co.il/website/index.asp?action=author_page&amp;aet_id=2011" TargetMode="Externa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6B158B5-50B5-4927-A367-7C9F3AFE5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36368" y="1367673"/>
            <a:ext cx="3281363" cy="2665509"/>
          </a:xfrm>
        </p:spPr>
        <p:txBody>
          <a:bodyPr>
            <a:normAutofit/>
          </a:bodyPr>
          <a:lstStyle/>
          <a:p>
            <a:pPr algn="r" rtl="1"/>
            <a:r>
              <a:rPr lang="he-IL" sz="6300">
                <a:solidFill>
                  <a:schemeClr val="bg1"/>
                </a:solidFill>
                <a:cs typeface="+mn-cs"/>
              </a:rPr>
              <a:t>יזמות</a:t>
            </a:r>
            <a:br>
              <a:rPr lang="he-IL" sz="6300">
                <a:solidFill>
                  <a:schemeClr val="bg1"/>
                </a:solidFill>
                <a:cs typeface="+mn-cs"/>
              </a:rPr>
            </a:br>
            <a:endParaRPr lang="en-US" sz="6300">
              <a:solidFill>
                <a:schemeClr val="bg1"/>
              </a:solidFill>
              <a:cs typeface="+mn-cs"/>
            </a:endParaRPr>
          </a:p>
        </p:txBody>
      </p:sp>
      <p:sp>
        <p:nvSpPr>
          <p:cNvPr id="3" name="Subtitle 2"/>
          <p:cNvSpPr>
            <a:spLocks noGrp="1"/>
          </p:cNvSpPr>
          <p:nvPr>
            <p:ph type="subTitle" idx="1"/>
          </p:nvPr>
        </p:nvSpPr>
        <p:spPr>
          <a:xfrm>
            <a:off x="5234386" y="4414180"/>
            <a:ext cx="3283345" cy="884538"/>
          </a:xfrm>
        </p:spPr>
        <p:txBody>
          <a:bodyPr>
            <a:normAutofit/>
          </a:bodyPr>
          <a:lstStyle/>
          <a:p>
            <a:pPr algn="r" rtl="1">
              <a:lnSpc>
                <a:spcPct val="90000"/>
              </a:lnSpc>
            </a:pPr>
            <a:r>
              <a:rPr lang="he-IL" sz="2500">
                <a:solidFill>
                  <a:schemeClr val="bg1"/>
                </a:solidFill>
              </a:rPr>
              <a:t>עמית רכבי </a:t>
            </a:r>
          </a:p>
          <a:p>
            <a:pPr algn="r" rtl="1">
              <a:lnSpc>
                <a:spcPct val="90000"/>
              </a:lnSpc>
            </a:pPr>
            <a:r>
              <a:rPr lang="he-IL" sz="2500">
                <a:solidFill>
                  <a:schemeClr val="bg1"/>
                </a:solidFill>
              </a:rPr>
              <a:t>2024</a:t>
            </a:r>
            <a:endParaRPr lang="en-US" sz="2500">
              <a:solidFill>
                <a:schemeClr val="bg1"/>
              </a:solidFill>
            </a:endParaRPr>
          </a:p>
        </p:txBody>
      </p:sp>
      <p:pic>
        <p:nvPicPr>
          <p:cNvPr id="5" name="Picture 4" descr="אדם כותב בפנקס רשימות">
            <a:extLst>
              <a:ext uri="{FF2B5EF4-FFF2-40B4-BE49-F238E27FC236}">
                <a16:creationId xmlns:a16="http://schemas.microsoft.com/office/drawing/2014/main" id="{1C9F1908-D39E-98D2-284B-0B51CC5FC28E}"/>
              </a:ext>
            </a:extLst>
          </p:cNvPr>
          <p:cNvPicPr>
            <a:picLocks noChangeAspect="1"/>
          </p:cNvPicPr>
          <p:nvPr/>
        </p:nvPicPr>
        <p:blipFill rotWithShape="1">
          <a:blip r:embed="rId2"/>
          <a:srcRect l="28283" r="17555"/>
          <a:stretch/>
        </p:blipFill>
        <p:spPr>
          <a:xfrm>
            <a:off x="20" y="2"/>
            <a:ext cx="4686958" cy="6857998"/>
          </a:xfrm>
          <a:custGeom>
            <a:avLst/>
            <a:gdLst/>
            <a:ahLst/>
            <a:cxnLst/>
            <a:rect l="l" t="t" r="r" b="b"/>
            <a:pathLst>
              <a:path w="6249303" h="6857998">
                <a:moveTo>
                  <a:pt x="5497146" y="6118149"/>
                </a:moveTo>
                <a:cubicBezTo>
                  <a:pt x="5503695" y="6124102"/>
                  <a:pt x="5511317" y="6129341"/>
                  <a:pt x="5518366" y="6133723"/>
                </a:cubicBezTo>
                <a:cubicBezTo>
                  <a:pt x="5525509" y="6138152"/>
                  <a:pt x="5530855" y="6143474"/>
                  <a:pt x="5534525" y="6149380"/>
                </a:cubicBezTo>
                <a:lnTo>
                  <a:pt x="5540000" y="6166562"/>
                </a:lnTo>
                <a:lnTo>
                  <a:pt x="5534525" y="6149379"/>
                </a:lnTo>
                <a:cubicBezTo>
                  <a:pt x="5530855" y="6143474"/>
                  <a:pt x="5525509" y="6138152"/>
                  <a:pt x="5518366" y="6133722"/>
                </a:cubicBezTo>
                <a:cubicBezTo>
                  <a:pt x="5511317" y="6129341"/>
                  <a:pt x="5503695" y="6124102"/>
                  <a:pt x="5497146" y="6118149"/>
                </a:cubicBezTo>
                <a:close/>
                <a:moveTo>
                  <a:pt x="5405304" y="4941372"/>
                </a:moveTo>
                <a:lnTo>
                  <a:pt x="5408634" y="4950869"/>
                </a:lnTo>
                <a:lnTo>
                  <a:pt x="5418318" y="4991382"/>
                </a:lnTo>
                <a:lnTo>
                  <a:pt x="5408634" y="4950868"/>
                </a:lnTo>
                <a:close/>
                <a:moveTo>
                  <a:pt x="5409242" y="4749807"/>
                </a:moveTo>
                <a:cubicBezTo>
                  <a:pt x="5397106" y="4762826"/>
                  <a:pt x="5396249" y="4781365"/>
                  <a:pt x="5394535" y="4799797"/>
                </a:cubicBezTo>
                <a:cubicBezTo>
                  <a:pt x="5396249" y="4781365"/>
                  <a:pt x="5397106" y="4762827"/>
                  <a:pt x="5409242" y="4749807"/>
                </a:cubicBezTo>
                <a:close/>
                <a:moveTo>
                  <a:pt x="5427041" y="4543185"/>
                </a:moveTo>
                <a:cubicBezTo>
                  <a:pt x="5428019" y="4548281"/>
                  <a:pt x="5430065" y="4553662"/>
                  <a:pt x="5432447" y="4557092"/>
                </a:cubicBezTo>
                <a:cubicBezTo>
                  <a:pt x="5444067" y="4573618"/>
                  <a:pt x="5452855" y="4588275"/>
                  <a:pt x="5458810" y="4602021"/>
                </a:cubicBezTo>
                <a:cubicBezTo>
                  <a:pt x="5452855" y="4588275"/>
                  <a:pt x="5444067" y="4573618"/>
                  <a:pt x="5432447" y="4557091"/>
                </a:cubicBezTo>
                <a:close/>
                <a:moveTo>
                  <a:pt x="5893259" y="2819253"/>
                </a:moveTo>
                <a:lnTo>
                  <a:pt x="5904902" y="2827484"/>
                </a:lnTo>
                <a:lnTo>
                  <a:pt x="5904904" y="2827486"/>
                </a:lnTo>
                <a:lnTo>
                  <a:pt x="5933407" y="2861156"/>
                </a:lnTo>
                <a:lnTo>
                  <a:pt x="5923753" y="2842392"/>
                </a:lnTo>
                <a:lnTo>
                  <a:pt x="5904904" y="2827486"/>
                </a:lnTo>
                <a:lnTo>
                  <a:pt x="5904902" y="2827483"/>
                </a:lnTo>
                <a:close/>
                <a:moveTo>
                  <a:pt x="5823604" y="1974015"/>
                </a:moveTo>
                <a:lnTo>
                  <a:pt x="5817090" y="1999763"/>
                </a:lnTo>
                <a:cubicBezTo>
                  <a:pt x="5813281" y="2008056"/>
                  <a:pt x="5807601" y="2016020"/>
                  <a:pt x="5799362" y="2023547"/>
                </a:cubicBezTo>
                <a:cubicBezTo>
                  <a:pt x="5815841" y="2008497"/>
                  <a:pt x="5822079" y="1991685"/>
                  <a:pt x="5823604" y="1974015"/>
                </a:cubicBezTo>
                <a:close/>
                <a:moveTo>
                  <a:pt x="5806410" y="1768838"/>
                </a:moveTo>
                <a:cubicBezTo>
                  <a:pt x="5802029" y="1774411"/>
                  <a:pt x="5799266" y="1779948"/>
                  <a:pt x="5797809" y="1785412"/>
                </a:cubicBezTo>
                <a:lnTo>
                  <a:pt x="5797028" y="1801558"/>
                </a:lnTo>
                <a:cubicBezTo>
                  <a:pt x="5795361" y="1790986"/>
                  <a:pt x="5797647" y="1779981"/>
                  <a:pt x="5806410" y="1768838"/>
                </a:cubicBezTo>
                <a:close/>
                <a:moveTo>
                  <a:pt x="5915999" y="520953"/>
                </a:moveTo>
                <a:lnTo>
                  <a:pt x="5909271" y="549926"/>
                </a:lnTo>
                <a:lnTo>
                  <a:pt x="5903017" y="566616"/>
                </a:lnTo>
                <a:lnTo>
                  <a:pt x="5897067" y="581804"/>
                </a:lnTo>
                <a:lnTo>
                  <a:pt x="5896649" y="583595"/>
                </a:lnTo>
                <a:lnTo>
                  <a:pt x="5894474" y="589388"/>
                </a:lnTo>
                <a:cubicBezTo>
                  <a:pt x="5892074" y="597005"/>
                  <a:pt x="5890316" y="604728"/>
                  <a:pt x="5889851" y="612658"/>
                </a:cubicBezTo>
                <a:lnTo>
                  <a:pt x="5896649" y="583595"/>
                </a:lnTo>
                <a:lnTo>
                  <a:pt x="5902965" y="566754"/>
                </a:lnTo>
                <a:lnTo>
                  <a:pt x="5903017" y="566616"/>
                </a:lnTo>
                <a:lnTo>
                  <a:pt x="5908855" y="551717"/>
                </a:lnTo>
                <a:lnTo>
                  <a:pt x="5909271" y="549926"/>
                </a:lnTo>
                <a:lnTo>
                  <a:pt x="5911436" y="544146"/>
                </a:lnTo>
                <a:cubicBezTo>
                  <a:pt x="5913823" y="536547"/>
                  <a:pt x="5915561" y="528850"/>
                  <a:pt x="5915999" y="520953"/>
                </a:cubicBezTo>
                <a:close/>
                <a:moveTo>
                  <a:pt x="5864896" y="268794"/>
                </a:moveTo>
                <a:cubicBezTo>
                  <a:pt x="5862371" y="279176"/>
                  <a:pt x="5860668" y="289296"/>
                  <a:pt x="5860021" y="299164"/>
                </a:cubicBezTo>
                <a:cubicBezTo>
                  <a:pt x="5859371" y="309031"/>
                  <a:pt x="5859776" y="318646"/>
                  <a:pt x="5861466" y="328017"/>
                </a:cubicBezTo>
                <a:close/>
                <a:moveTo>
                  <a:pt x="0" y="0"/>
                </a:moveTo>
                <a:lnTo>
                  <a:pt x="6182312" y="0"/>
                </a:lnTo>
                <a:lnTo>
                  <a:pt x="6178097" y="24480"/>
                </a:lnTo>
                <a:cubicBezTo>
                  <a:pt x="6175612" y="32636"/>
                  <a:pt x="6171850" y="40471"/>
                  <a:pt x="6166086" y="47806"/>
                </a:cubicBezTo>
                <a:cubicBezTo>
                  <a:pt x="6151226" y="66857"/>
                  <a:pt x="6154655" y="85336"/>
                  <a:pt x="6156942" y="105718"/>
                </a:cubicBezTo>
                <a:cubicBezTo>
                  <a:pt x="6158656" y="121150"/>
                  <a:pt x="6158085" y="136963"/>
                  <a:pt x="6158277" y="152584"/>
                </a:cubicBezTo>
                <a:cubicBezTo>
                  <a:pt x="6158846" y="180017"/>
                  <a:pt x="6159037" y="207450"/>
                  <a:pt x="6159990" y="234883"/>
                </a:cubicBezTo>
                <a:cubicBezTo>
                  <a:pt x="6160370" y="243648"/>
                  <a:pt x="6165135" y="252600"/>
                  <a:pt x="6164373" y="261173"/>
                </a:cubicBezTo>
                <a:cubicBezTo>
                  <a:pt x="6160752" y="300800"/>
                  <a:pt x="6155037" y="340425"/>
                  <a:pt x="6151798" y="380050"/>
                </a:cubicBezTo>
                <a:cubicBezTo>
                  <a:pt x="6149894" y="402529"/>
                  <a:pt x="6153511" y="425581"/>
                  <a:pt x="6150846" y="447870"/>
                </a:cubicBezTo>
                <a:cubicBezTo>
                  <a:pt x="6147798" y="473587"/>
                  <a:pt x="6139988" y="498733"/>
                  <a:pt x="6135223" y="524262"/>
                </a:cubicBezTo>
                <a:cubicBezTo>
                  <a:pt x="6133891" y="531310"/>
                  <a:pt x="6135606" y="539121"/>
                  <a:pt x="6135985" y="546552"/>
                </a:cubicBezTo>
                <a:cubicBezTo>
                  <a:pt x="6136367" y="554933"/>
                  <a:pt x="6137129" y="563125"/>
                  <a:pt x="6137320" y="571508"/>
                </a:cubicBezTo>
                <a:cubicBezTo>
                  <a:pt x="6137702" y="597037"/>
                  <a:pt x="6137129" y="622564"/>
                  <a:pt x="6138464" y="648092"/>
                </a:cubicBezTo>
                <a:cubicBezTo>
                  <a:pt x="6139225" y="663713"/>
                  <a:pt x="6147035" y="680096"/>
                  <a:pt x="6144177" y="694576"/>
                </a:cubicBezTo>
                <a:cubicBezTo>
                  <a:pt x="6138654" y="724104"/>
                  <a:pt x="6151036" y="753633"/>
                  <a:pt x="6140750" y="783158"/>
                </a:cubicBezTo>
                <a:cubicBezTo>
                  <a:pt x="6137702" y="792306"/>
                  <a:pt x="6145322" y="804877"/>
                  <a:pt x="6145702" y="815929"/>
                </a:cubicBezTo>
                <a:cubicBezTo>
                  <a:pt x="6146654" y="843552"/>
                  <a:pt x="6146464" y="871173"/>
                  <a:pt x="6146274" y="898797"/>
                </a:cubicBezTo>
                <a:cubicBezTo>
                  <a:pt x="6146084" y="923562"/>
                  <a:pt x="6148750" y="949281"/>
                  <a:pt x="6143416" y="973095"/>
                </a:cubicBezTo>
                <a:cubicBezTo>
                  <a:pt x="6137702" y="998052"/>
                  <a:pt x="6138464" y="1020529"/>
                  <a:pt x="6144940" y="1044725"/>
                </a:cubicBezTo>
                <a:cubicBezTo>
                  <a:pt x="6149322" y="1061298"/>
                  <a:pt x="6149894" y="1078826"/>
                  <a:pt x="6151226" y="1095972"/>
                </a:cubicBezTo>
                <a:cubicBezTo>
                  <a:pt x="6152750" y="1114449"/>
                  <a:pt x="6148750" y="1134834"/>
                  <a:pt x="6155037" y="1151600"/>
                </a:cubicBezTo>
                <a:cubicBezTo>
                  <a:pt x="6173706" y="1201512"/>
                  <a:pt x="6177706" y="1252757"/>
                  <a:pt x="6177706" y="1304955"/>
                </a:cubicBezTo>
                <a:cubicBezTo>
                  <a:pt x="6177706" y="1314483"/>
                  <a:pt x="6175041" y="1324198"/>
                  <a:pt x="6172183" y="1333341"/>
                </a:cubicBezTo>
                <a:cubicBezTo>
                  <a:pt x="6155037" y="1386684"/>
                  <a:pt x="6156560" y="1440216"/>
                  <a:pt x="6167039" y="1494509"/>
                </a:cubicBezTo>
                <a:cubicBezTo>
                  <a:pt x="6169325" y="1505751"/>
                  <a:pt x="6169706" y="1518324"/>
                  <a:pt x="6167421" y="1529563"/>
                </a:cubicBezTo>
                <a:cubicBezTo>
                  <a:pt x="6160752" y="1561189"/>
                  <a:pt x="6149702" y="1591859"/>
                  <a:pt x="6144940" y="1623675"/>
                </a:cubicBezTo>
                <a:cubicBezTo>
                  <a:pt x="6137129" y="1676253"/>
                  <a:pt x="6163417" y="1721785"/>
                  <a:pt x="6180565" y="1768838"/>
                </a:cubicBezTo>
                <a:cubicBezTo>
                  <a:pt x="6196758" y="1813610"/>
                  <a:pt x="6233335" y="1851709"/>
                  <a:pt x="6225142" y="1904673"/>
                </a:cubicBezTo>
                <a:cubicBezTo>
                  <a:pt x="6224381" y="1910004"/>
                  <a:pt x="6229524" y="1915912"/>
                  <a:pt x="6230858" y="1921817"/>
                </a:cubicBezTo>
                <a:cubicBezTo>
                  <a:pt x="6234479" y="1938009"/>
                  <a:pt x="6238857" y="1954202"/>
                  <a:pt x="6240574" y="1970586"/>
                </a:cubicBezTo>
                <a:cubicBezTo>
                  <a:pt x="6242861" y="1990589"/>
                  <a:pt x="6242100" y="2010974"/>
                  <a:pt x="6244004" y="2030977"/>
                </a:cubicBezTo>
                <a:cubicBezTo>
                  <a:pt x="6245147" y="2043835"/>
                  <a:pt x="6247242" y="2056600"/>
                  <a:pt x="6249052" y="2069340"/>
                </a:cubicBezTo>
                <a:lnTo>
                  <a:pt x="6249303" y="2072225"/>
                </a:lnTo>
                <a:lnTo>
                  <a:pt x="6249303" y="2131532"/>
                </a:lnTo>
                <a:lnTo>
                  <a:pt x="6248432" y="2138304"/>
                </a:lnTo>
                <a:cubicBezTo>
                  <a:pt x="6246241" y="2148519"/>
                  <a:pt x="6243623" y="2158712"/>
                  <a:pt x="6241908" y="2168903"/>
                </a:cubicBezTo>
                <a:cubicBezTo>
                  <a:pt x="6237145" y="2197670"/>
                  <a:pt x="6238479" y="2229296"/>
                  <a:pt x="6226286" y="2254633"/>
                </a:cubicBezTo>
                <a:cubicBezTo>
                  <a:pt x="6213332" y="2281683"/>
                  <a:pt x="6207426" y="2307402"/>
                  <a:pt x="6211426" y="2335405"/>
                </a:cubicBezTo>
                <a:cubicBezTo>
                  <a:pt x="6212760" y="2344741"/>
                  <a:pt x="6220762" y="2356744"/>
                  <a:pt x="6228952" y="2360933"/>
                </a:cubicBezTo>
                <a:cubicBezTo>
                  <a:pt x="6247241" y="2370270"/>
                  <a:pt x="6250481" y="2383032"/>
                  <a:pt x="6244193" y="2400369"/>
                </a:cubicBezTo>
                <a:cubicBezTo>
                  <a:pt x="6238857" y="2415420"/>
                  <a:pt x="6236192" y="2433897"/>
                  <a:pt x="6225904" y="2444184"/>
                </a:cubicBezTo>
                <a:cubicBezTo>
                  <a:pt x="6196758" y="2473333"/>
                  <a:pt x="6195806" y="2510483"/>
                  <a:pt x="6187996" y="2546678"/>
                </a:cubicBezTo>
                <a:cubicBezTo>
                  <a:pt x="6183231" y="2568774"/>
                  <a:pt x="6183041" y="2589352"/>
                  <a:pt x="6186279" y="2611450"/>
                </a:cubicBezTo>
                <a:cubicBezTo>
                  <a:pt x="6193518" y="2659455"/>
                  <a:pt x="6183231" y="2706131"/>
                  <a:pt x="6170087" y="2752235"/>
                </a:cubicBezTo>
                <a:cubicBezTo>
                  <a:pt x="6161325" y="2782716"/>
                  <a:pt x="6155990" y="2813958"/>
                  <a:pt x="6147035" y="2844248"/>
                </a:cubicBezTo>
                <a:cubicBezTo>
                  <a:pt x="6140177" y="2866918"/>
                  <a:pt x="6131985" y="2889587"/>
                  <a:pt x="6120937" y="2910353"/>
                </a:cubicBezTo>
                <a:cubicBezTo>
                  <a:pt x="6104743" y="2940455"/>
                  <a:pt x="6080358" y="2966742"/>
                  <a:pt x="6086835" y="3005035"/>
                </a:cubicBezTo>
                <a:cubicBezTo>
                  <a:pt x="6092550" y="3038756"/>
                  <a:pt x="6080550" y="3069235"/>
                  <a:pt x="6069119" y="3100099"/>
                </a:cubicBezTo>
                <a:cubicBezTo>
                  <a:pt x="6060737" y="3122770"/>
                  <a:pt x="6052162" y="3145436"/>
                  <a:pt x="6046828" y="3168870"/>
                </a:cubicBezTo>
                <a:cubicBezTo>
                  <a:pt x="6040542" y="3196686"/>
                  <a:pt x="6043210" y="3228119"/>
                  <a:pt x="6031589" y="3252885"/>
                </a:cubicBezTo>
                <a:cubicBezTo>
                  <a:pt x="6019396" y="3278795"/>
                  <a:pt x="6027588" y="3300319"/>
                  <a:pt x="6031017" y="3323372"/>
                </a:cubicBezTo>
                <a:cubicBezTo>
                  <a:pt x="6036353" y="3360139"/>
                  <a:pt x="6046258" y="3396719"/>
                  <a:pt x="6033685" y="3433866"/>
                </a:cubicBezTo>
                <a:cubicBezTo>
                  <a:pt x="6018444" y="3479015"/>
                  <a:pt x="6002060" y="3523785"/>
                  <a:pt x="5987583" y="3569124"/>
                </a:cubicBezTo>
                <a:cubicBezTo>
                  <a:pt x="5982056" y="3586653"/>
                  <a:pt x="5979770" y="3605509"/>
                  <a:pt x="5977295" y="3623799"/>
                </a:cubicBezTo>
                <a:cubicBezTo>
                  <a:pt x="5975197" y="3641134"/>
                  <a:pt x="5980533" y="3661899"/>
                  <a:pt x="5972533" y="3675238"/>
                </a:cubicBezTo>
                <a:cubicBezTo>
                  <a:pt x="5951958" y="3709529"/>
                  <a:pt x="5941860" y="3744770"/>
                  <a:pt x="5941860" y="3784397"/>
                </a:cubicBezTo>
                <a:cubicBezTo>
                  <a:pt x="5941860" y="3799258"/>
                  <a:pt x="5933287" y="3813737"/>
                  <a:pt x="5931762" y="3828785"/>
                </a:cubicBezTo>
                <a:cubicBezTo>
                  <a:pt x="5929858" y="3849362"/>
                  <a:pt x="5924714" y="3872985"/>
                  <a:pt x="5931955" y="3890891"/>
                </a:cubicBezTo>
                <a:cubicBezTo>
                  <a:pt x="5949100" y="3932993"/>
                  <a:pt x="5934810" y="3967091"/>
                  <a:pt x="5917857" y="4003861"/>
                </a:cubicBezTo>
                <a:cubicBezTo>
                  <a:pt x="5901092" y="4040058"/>
                  <a:pt x="5887757" y="4078159"/>
                  <a:pt x="5876707" y="4116641"/>
                </a:cubicBezTo>
                <a:cubicBezTo>
                  <a:pt x="5872706" y="4131119"/>
                  <a:pt x="5879375" y="4148453"/>
                  <a:pt x="5880708" y="4164458"/>
                </a:cubicBezTo>
                <a:cubicBezTo>
                  <a:pt x="5881089" y="4170174"/>
                  <a:pt x="5881661" y="4176461"/>
                  <a:pt x="5879756" y="4181603"/>
                </a:cubicBezTo>
                <a:cubicBezTo>
                  <a:pt x="5861466" y="4231324"/>
                  <a:pt x="5847560" y="4281810"/>
                  <a:pt x="5857085" y="4335722"/>
                </a:cubicBezTo>
                <a:cubicBezTo>
                  <a:pt x="5858038" y="4340674"/>
                  <a:pt x="5855942" y="4346201"/>
                  <a:pt x="5854608" y="4351154"/>
                </a:cubicBezTo>
                <a:cubicBezTo>
                  <a:pt x="5847751" y="4375349"/>
                  <a:pt x="5836892" y="4398972"/>
                  <a:pt x="5834415" y="4423545"/>
                </a:cubicBezTo>
                <a:cubicBezTo>
                  <a:pt x="5828319" y="4484127"/>
                  <a:pt x="5825841" y="4545086"/>
                  <a:pt x="5821841" y="4606053"/>
                </a:cubicBezTo>
                <a:cubicBezTo>
                  <a:pt x="5821653" y="4609863"/>
                  <a:pt x="5821653" y="4613864"/>
                  <a:pt x="5820317" y="4617291"/>
                </a:cubicBezTo>
                <a:cubicBezTo>
                  <a:pt x="5812125" y="4639772"/>
                  <a:pt x="5814794" y="4659393"/>
                  <a:pt x="5830414" y="4678445"/>
                </a:cubicBezTo>
                <a:cubicBezTo>
                  <a:pt x="5837273" y="4686828"/>
                  <a:pt x="5840892" y="4698258"/>
                  <a:pt x="5844703" y="4708734"/>
                </a:cubicBezTo>
                <a:cubicBezTo>
                  <a:pt x="5850418" y="4724167"/>
                  <a:pt x="5855942" y="4739978"/>
                  <a:pt x="5859562" y="4755980"/>
                </a:cubicBezTo>
                <a:cubicBezTo>
                  <a:pt x="5862991" y="4771793"/>
                  <a:pt x="5867753" y="4788747"/>
                  <a:pt x="5865088" y="4803988"/>
                </a:cubicBezTo>
                <a:cubicBezTo>
                  <a:pt x="5860326" y="4831420"/>
                  <a:pt x="5849657" y="4857522"/>
                  <a:pt x="5842606" y="4884572"/>
                </a:cubicBezTo>
                <a:cubicBezTo>
                  <a:pt x="5840129" y="4893907"/>
                  <a:pt x="5840512" y="4904195"/>
                  <a:pt x="5840321" y="4913909"/>
                </a:cubicBezTo>
                <a:cubicBezTo>
                  <a:pt x="5839750" y="4936201"/>
                  <a:pt x="5845274" y="4959061"/>
                  <a:pt x="5829462" y="4979253"/>
                </a:cubicBezTo>
                <a:cubicBezTo>
                  <a:pt x="5814602" y="4997922"/>
                  <a:pt x="5818983" y="5016785"/>
                  <a:pt x="5830223" y="5036405"/>
                </a:cubicBezTo>
                <a:cubicBezTo>
                  <a:pt x="5838225" y="5050504"/>
                  <a:pt x="5844513" y="5066505"/>
                  <a:pt x="5847560" y="5082317"/>
                </a:cubicBezTo>
                <a:cubicBezTo>
                  <a:pt x="5851752" y="5104036"/>
                  <a:pt x="5853466" y="5125562"/>
                  <a:pt x="5850988" y="5148995"/>
                </a:cubicBezTo>
                <a:cubicBezTo>
                  <a:pt x="5849275" y="5165570"/>
                  <a:pt x="5848512" y="5179097"/>
                  <a:pt x="5838416" y="5192051"/>
                </a:cubicBezTo>
                <a:cubicBezTo>
                  <a:pt x="5836892" y="5194145"/>
                  <a:pt x="5836510" y="5197955"/>
                  <a:pt x="5836703" y="5200813"/>
                </a:cubicBezTo>
                <a:cubicBezTo>
                  <a:pt x="5839941" y="5238343"/>
                  <a:pt x="5838225" y="5275491"/>
                  <a:pt x="5835937" y="5313403"/>
                </a:cubicBezTo>
                <a:cubicBezTo>
                  <a:pt x="5832892" y="5361598"/>
                  <a:pt x="5841844" y="5412276"/>
                  <a:pt x="5873849" y="5453995"/>
                </a:cubicBezTo>
                <a:cubicBezTo>
                  <a:pt x="5878613" y="5460092"/>
                  <a:pt x="5880708" y="5469236"/>
                  <a:pt x="5881852" y="5477239"/>
                </a:cubicBezTo>
                <a:cubicBezTo>
                  <a:pt x="5886804" y="5514957"/>
                  <a:pt x="5890233" y="5552869"/>
                  <a:pt x="5895758" y="5590590"/>
                </a:cubicBezTo>
                <a:cubicBezTo>
                  <a:pt x="5898806" y="5611164"/>
                  <a:pt x="5901474" y="5632691"/>
                  <a:pt x="5909856" y="5651360"/>
                </a:cubicBezTo>
                <a:cubicBezTo>
                  <a:pt x="5918047" y="5669647"/>
                  <a:pt x="5927762" y="5684320"/>
                  <a:pt x="5910618" y="5695178"/>
                </a:cubicBezTo>
                <a:cubicBezTo>
                  <a:pt x="5919762" y="5714607"/>
                  <a:pt x="5927383" y="5731564"/>
                  <a:pt x="5935573" y="5748136"/>
                </a:cubicBezTo>
                <a:cubicBezTo>
                  <a:pt x="5938620" y="5754234"/>
                  <a:pt x="5943575" y="5759378"/>
                  <a:pt x="5946433" y="5765474"/>
                </a:cubicBezTo>
                <a:cubicBezTo>
                  <a:pt x="5949481" y="5771953"/>
                  <a:pt x="5951385" y="5779191"/>
                  <a:pt x="5952911" y="5786239"/>
                </a:cubicBezTo>
                <a:cubicBezTo>
                  <a:pt x="5959768" y="5817674"/>
                  <a:pt x="5966054" y="5849107"/>
                  <a:pt x="5973485" y="5880348"/>
                </a:cubicBezTo>
                <a:cubicBezTo>
                  <a:pt x="5975008" y="5886447"/>
                  <a:pt x="5981104" y="5891590"/>
                  <a:pt x="5985103" y="5897114"/>
                </a:cubicBezTo>
                <a:cubicBezTo>
                  <a:pt x="5987772" y="5900735"/>
                  <a:pt x="5991773" y="5904353"/>
                  <a:pt x="5992345" y="5908355"/>
                </a:cubicBezTo>
                <a:cubicBezTo>
                  <a:pt x="5996917" y="5938836"/>
                  <a:pt x="6002252" y="5969124"/>
                  <a:pt x="6004537" y="5999796"/>
                </a:cubicBezTo>
                <a:cubicBezTo>
                  <a:pt x="6006440" y="6025515"/>
                  <a:pt x="6005871" y="6050282"/>
                  <a:pt x="6039018" y="6056948"/>
                </a:cubicBezTo>
                <a:cubicBezTo>
                  <a:pt x="6044734" y="6058092"/>
                  <a:pt x="6050831" y="6066284"/>
                  <a:pt x="6053687" y="6072569"/>
                </a:cubicBezTo>
                <a:cubicBezTo>
                  <a:pt x="6061879" y="6090477"/>
                  <a:pt x="6067404" y="6109530"/>
                  <a:pt x="6075785" y="6127247"/>
                </a:cubicBezTo>
                <a:cubicBezTo>
                  <a:pt x="6103790" y="6185351"/>
                  <a:pt x="6121508" y="6246121"/>
                  <a:pt x="6118269" y="6311084"/>
                </a:cubicBezTo>
                <a:cubicBezTo>
                  <a:pt x="6117317" y="6331277"/>
                  <a:pt x="6107028" y="6350899"/>
                  <a:pt x="6103217" y="6363664"/>
                </a:cubicBezTo>
                <a:cubicBezTo>
                  <a:pt x="6118269" y="6400429"/>
                  <a:pt x="6132747" y="6431292"/>
                  <a:pt x="6143606" y="6463490"/>
                </a:cubicBezTo>
                <a:cubicBezTo>
                  <a:pt x="6153322" y="6491874"/>
                  <a:pt x="6159418" y="6521593"/>
                  <a:pt x="6166466" y="6550742"/>
                </a:cubicBezTo>
                <a:cubicBezTo>
                  <a:pt x="6169135" y="6561411"/>
                  <a:pt x="6170658" y="6572269"/>
                  <a:pt x="6171993" y="6583128"/>
                </a:cubicBezTo>
                <a:cubicBezTo>
                  <a:pt x="6176183" y="6617036"/>
                  <a:pt x="6166086" y="6652472"/>
                  <a:pt x="6182089" y="6685617"/>
                </a:cubicBezTo>
                <a:cubicBezTo>
                  <a:pt x="6190471" y="6702955"/>
                  <a:pt x="6200567" y="6720103"/>
                  <a:pt x="6204949" y="6738388"/>
                </a:cubicBezTo>
                <a:cubicBezTo>
                  <a:pt x="6209712" y="6758011"/>
                  <a:pt x="6217142" y="6777207"/>
                  <a:pt x="6222453" y="6796804"/>
                </a:cubicBezTo>
                <a:lnTo>
                  <a:pt x="6227224" y="6857457"/>
                </a:lnTo>
                <a:lnTo>
                  <a:pt x="6099985" y="6857457"/>
                </a:lnTo>
                <a:lnTo>
                  <a:pt x="6099985" y="6857998"/>
                </a:lnTo>
                <a:lnTo>
                  <a:pt x="0" y="6857998"/>
                </a:lnTo>
                <a:close/>
              </a:path>
            </a:pathLst>
          </a:custGeom>
          <a:effectLst>
            <a:outerShdw blurRad="381000" dist="152400" algn="tl" rotWithShape="0">
              <a:prstClr val="black">
                <a:alpha val="10000"/>
              </a:prstClr>
            </a:outerShdw>
          </a:effectLst>
        </p:spPr>
      </p:pic>
      <p:sp>
        <p:nvSpPr>
          <p:cNvPr id="18" name="Freeform: Shape 17">
            <a:extLst>
              <a:ext uri="{FF2B5EF4-FFF2-40B4-BE49-F238E27FC236}">
                <a16:creationId xmlns:a16="http://schemas.microsoft.com/office/drawing/2014/main" id="{B01367A3-F670-4BD9-9972-F7E97FC22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45818" y="3100710"/>
            <a:ext cx="6857455" cy="656037"/>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38C3DB02-606C-40EC-8381-7A29A1ADF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45817" y="3100710"/>
            <a:ext cx="6857455" cy="656037"/>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8B7BA18-82AC-4F73-A843-CD22FEA67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0A18D471-708A-40E6-B998-65CD717785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3997" cy="6858000"/>
            <a:chOff x="1" y="0"/>
            <a:chExt cx="12191996" cy="6858000"/>
          </a:xfrm>
        </p:grpSpPr>
        <p:sp useBgFill="1">
          <p:nvSpPr>
            <p:cNvPr id="24" name="Rectangle 23">
              <a:extLst>
                <a:ext uri="{FF2B5EF4-FFF2-40B4-BE49-F238E27FC236}">
                  <a16:creationId xmlns:a16="http://schemas.microsoft.com/office/drawing/2014/main" id="{2BA89D80-A205-4952-A46F-A135B693B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25" name="Rectangle 24">
              <a:extLst>
                <a:ext uri="{FF2B5EF4-FFF2-40B4-BE49-F238E27FC236}">
                  <a16:creationId xmlns:a16="http://schemas.microsoft.com/office/drawing/2014/main" id="{FFF73490-1CDC-4DA0-A5DC-3F4139460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grpSp>
      <p:sp>
        <p:nvSpPr>
          <p:cNvPr id="2" name="Title 1"/>
          <p:cNvSpPr>
            <a:spLocks noGrp="1"/>
          </p:cNvSpPr>
          <p:nvPr>
            <p:ph type="title"/>
          </p:nvPr>
        </p:nvSpPr>
        <p:spPr>
          <a:xfrm>
            <a:off x="570945" y="776436"/>
            <a:ext cx="3961890" cy="1204764"/>
          </a:xfrm>
        </p:spPr>
        <p:txBody>
          <a:bodyPr vert="horz" lIns="91440" tIns="45720" rIns="91440" bIns="45720" rtlCol="0" anchor="ctr">
            <a:normAutofit/>
          </a:bodyPr>
          <a:lstStyle/>
          <a:p>
            <a:pPr rtl="1">
              <a:lnSpc>
                <a:spcPct val="90000"/>
              </a:lnSpc>
            </a:pPr>
            <a:r>
              <a:rPr lang="en-US" sz="7700" dirty="0" err="1"/>
              <a:t>ת.א.א</a:t>
            </a:r>
            <a:r>
              <a:rPr lang="en-US" sz="7700" dirty="0"/>
              <a:t>.</a:t>
            </a:r>
          </a:p>
        </p:txBody>
      </p:sp>
      <p:sp>
        <p:nvSpPr>
          <p:cNvPr id="27" name="Freeform: Shape 26">
            <a:extLst>
              <a:ext uri="{FF2B5EF4-FFF2-40B4-BE49-F238E27FC236}">
                <a16:creationId xmlns:a16="http://schemas.microsoft.com/office/drawing/2014/main" id="{79D730AC-06E5-4840-86DF-F67855B1D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74630" y="0"/>
            <a:ext cx="3961889" cy="6858000"/>
          </a:xfrm>
          <a:custGeom>
            <a:avLst/>
            <a:gdLst>
              <a:gd name="connsiteX0" fmla="*/ 189795 w 5282519"/>
              <a:gd name="connsiteY0" fmla="*/ 0 h 6858000"/>
              <a:gd name="connsiteX1" fmla="*/ 5282519 w 5282519"/>
              <a:gd name="connsiteY1" fmla="*/ 0 h 6858000"/>
              <a:gd name="connsiteX2" fmla="*/ 5282519 w 5282519"/>
              <a:gd name="connsiteY2" fmla="*/ 6858000 h 6858000"/>
              <a:gd name="connsiteX3" fmla="*/ 189795 w 5282519"/>
              <a:gd name="connsiteY3" fmla="*/ 6858000 h 6858000"/>
              <a:gd name="connsiteX4" fmla="*/ 184756 w 5282519"/>
              <a:gd name="connsiteY4" fmla="*/ 6791325 h 6858000"/>
              <a:gd name="connsiteX5" fmla="*/ 176358 w 5282519"/>
              <a:gd name="connsiteY5" fmla="*/ 6735762 h 6858000"/>
              <a:gd name="connsiteX6" fmla="*/ 166281 w 5282519"/>
              <a:gd name="connsiteY6" fmla="*/ 6683375 h 6858000"/>
              <a:gd name="connsiteX7" fmla="*/ 149485 w 5282519"/>
              <a:gd name="connsiteY7" fmla="*/ 6640512 h 6858000"/>
              <a:gd name="connsiteX8" fmla="*/ 132689 w 5282519"/>
              <a:gd name="connsiteY8" fmla="*/ 6597650 h 6858000"/>
              <a:gd name="connsiteX9" fmla="*/ 112534 w 5282519"/>
              <a:gd name="connsiteY9" fmla="*/ 6561137 h 6858000"/>
              <a:gd name="connsiteX10" fmla="*/ 92379 w 5282519"/>
              <a:gd name="connsiteY10" fmla="*/ 6523037 h 6858000"/>
              <a:gd name="connsiteX11" fmla="*/ 73903 w 5282519"/>
              <a:gd name="connsiteY11" fmla="*/ 6488112 h 6858000"/>
              <a:gd name="connsiteX12" fmla="*/ 55427 w 5282519"/>
              <a:gd name="connsiteY12" fmla="*/ 6448425 h 6858000"/>
              <a:gd name="connsiteX13" fmla="*/ 38632 w 5282519"/>
              <a:gd name="connsiteY13" fmla="*/ 6407150 h 6858000"/>
              <a:gd name="connsiteX14" fmla="*/ 23515 w 5282519"/>
              <a:gd name="connsiteY14" fmla="*/ 6361112 h 6858000"/>
              <a:gd name="connsiteX15" fmla="*/ 11758 w 5282519"/>
              <a:gd name="connsiteY15" fmla="*/ 6311900 h 6858000"/>
              <a:gd name="connsiteX16" fmla="*/ 3359 w 5282519"/>
              <a:gd name="connsiteY16" fmla="*/ 6251575 h 6858000"/>
              <a:gd name="connsiteX17" fmla="*/ 0 w 5282519"/>
              <a:gd name="connsiteY17" fmla="*/ 6183312 h 6858000"/>
              <a:gd name="connsiteX18" fmla="*/ 3359 w 5282519"/>
              <a:gd name="connsiteY18" fmla="*/ 6113462 h 6858000"/>
              <a:gd name="connsiteX19" fmla="*/ 11758 w 5282519"/>
              <a:gd name="connsiteY19" fmla="*/ 6056312 h 6858000"/>
              <a:gd name="connsiteX20" fmla="*/ 23515 w 5282519"/>
              <a:gd name="connsiteY20" fmla="*/ 6003925 h 6858000"/>
              <a:gd name="connsiteX21" fmla="*/ 38632 w 5282519"/>
              <a:gd name="connsiteY21" fmla="*/ 5956300 h 6858000"/>
              <a:gd name="connsiteX22" fmla="*/ 55427 w 5282519"/>
              <a:gd name="connsiteY22" fmla="*/ 5915025 h 6858000"/>
              <a:gd name="connsiteX23" fmla="*/ 75583 w 5282519"/>
              <a:gd name="connsiteY23" fmla="*/ 5876925 h 6858000"/>
              <a:gd name="connsiteX24" fmla="*/ 95738 w 5282519"/>
              <a:gd name="connsiteY24" fmla="*/ 5840412 h 6858000"/>
              <a:gd name="connsiteX25" fmla="*/ 115893 w 5282519"/>
              <a:gd name="connsiteY25" fmla="*/ 5802312 h 6858000"/>
              <a:gd name="connsiteX26" fmla="*/ 134368 w 5282519"/>
              <a:gd name="connsiteY26" fmla="*/ 5762625 h 6858000"/>
              <a:gd name="connsiteX27" fmla="*/ 152844 w 5282519"/>
              <a:gd name="connsiteY27" fmla="*/ 5721350 h 6858000"/>
              <a:gd name="connsiteX28" fmla="*/ 167960 w 5282519"/>
              <a:gd name="connsiteY28" fmla="*/ 5675312 h 6858000"/>
              <a:gd name="connsiteX29" fmla="*/ 178038 w 5282519"/>
              <a:gd name="connsiteY29" fmla="*/ 5622925 h 6858000"/>
              <a:gd name="connsiteX30" fmla="*/ 188115 w 5282519"/>
              <a:gd name="connsiteY30" fmla="*/ 5562600 h 6858000"/>
              <a:gd name="connsiteX31" fmla="*/ 189795 w 5282519"/>
              <a:gd name="connsiteY31" fmla="*/ 5494337 h 6858000"/>
              <a:gd name="connsiteX32" fmla="*/ 188115 w 5282519"/>
              <a:gd name="connsiteY32" fmla="*/ 5426075 h 6858000"/>
              <a:gd name="connsiteX33" fmla="*/ 178038 w 5282519"/>
              <a:gd name="connsiteY33" fmla="*/ 5365750 h 6858000"/>
              <a:gd name="connsiteX34" fmla="*/ 167960 w 5282519"/>
              <a:gd name="connsiteY34" fmla="*/ 5313362 h 6858000"/>
              <a:gd name="connsiteX35" fmla="*/ 152844 w 5282519"/>
              <a:gd name="connsiteY35" fmla="*/ 5268912 h 6858000"/>
              <a:gd name="connsiteX36" fmla="*/ 134368 w 5282519"/>
              <a:gd name="connsiteY36" fmla="*/ 5226050 h 6858000"/>
              <a:gd name="connsiteX37" fmla="*/ 115893 w 5282519"/>
              <a:gd name="connsiteY37" fmla="*/ 5186362 h 6858000"/>
              <a:gd name="connsiteX38" fmla="*/ 95738 w 5282519"/>
              <a:gd name="connsiteY38" fmla="*/ 5149850 h 6858000"/>
              <a:gd name="connsiteX39" fmla="*/ 75583 w 5282519"/>
              <a:gd name="connsiteY39" fmla="*/ 5114925 h 6858000"/>
              <a:gd name="connsiteX40" fmla="*/ 55427 w 5282519"/>
              <a:gd name="connsiteY40" fmla="*/ 5075237 h 6858000"/>
              <a:gd name="connsiteX41" fmla="*/ 38632 w 5282519"/>
              <a:gd name="connsiteY41" fmla="*/ 5033962 h 6858000"/>
              <a:gd name="connsiteX42" fmla="*/ 23515 w 5282519"/>
              <a:gd name="connsiteY42" fmla="*/ 4987925 h 6858000"/>
              <a:gd name="connsiteX43" fmla="*/ 11758 w 5282519"/>
              <a:gd name="connsiteY43" fmla="*/ 4935537 h 6858000"/>
              <a:gd name="connsiteX44" fmla="*/ 3359 w 5282519"/>
              <a:gd name="connsiteY44" fmla="*/ 4875212 h 6858000"/>
              <a:gd name="connsiteX45" fmla="*/ 0 w 5282519"/>
              <a:gd name="connsiteY45" fmla="*/ 4806950 h 6858000"/>
              <a:gd name="connsiteX46" fmla="*/ 3359 w 5282519"/>
              <a:gd name="connsiteY46" fmla="*/ 4738687 h 6858000"/>
              <a:gd name="connsiteX47" fmla="*/ 11758 w 5282519"/>
              <a:gd name="connsiteY47" fmla="*/ 4678362 h 6858000"/>
              <a:gd name="connsiteX48" fmla="*/ 23515 w 5282519"/>
              <a:gd name="connsiteY48" fmla="*/ 4625975 h 6858000"/>
              <a:gd name="connsiteX49" fmla="*/ 38632 w 5282519"/>
              <a:gd name="connsiteY49" fmla="*/ 4579937 h 6858000"/>
              <a:gd name="connsiteX50" fmla="*/ 55427 w 5282519"/>
              <a:gd name="connsiteY50" fmla="*/ 4537075 h 6858000"/>
              <a:gd name="connsiteX51" fmla="*/ 75583 w 5282519"/>
              <a:gd name="connsiteY51" fmla="*/ 4498975 h 6858000"/>
              <a:gd name="connsiteX52" fmla="*/ 115893 w 5282519"/>
              <a:gd name="connsiteY52" fmla="*/ 4424362 h 6858000"/>
              <a:gd name="connsiteX53" fmla="*/ 134368 w 5282519"/>
              <a:gd name="connsiteY53" fmla="*/ 4386262 h 6858000"/>
              <a:gd name="connsiteX54" fmla="*/ 152844 w 5282519"/>
              <a:gd name="connsiteY54" fmla="*/ 4343400 h 6858000"/>
              <a:gd name="connsiteX55" fmla="*/ 167960 w 5282519"/>
              <a:gd name="connsiteY55" fmla="*/ 4297362 h 6858000"/>
              <a:gd name="connsiteX56" fmla="*/ 178038 w 5282519"/>
              <a:gd name="connsiteY56" fmla="*/ 4244975 h 6858000"/>
              <a:gd name="connsiteX57" fmla="*/ 188115 w 5282519"/>
              <a:gd name="connsiteY57" fmla="*/ 4186237 h 6858000"/>
              <a:gd name="connsiteX58" fmla="*/ 189795 w 5282519"/>
              <a:gd name="connsiteY58" fmla="*/ 4116387 h 6858000"/>
              <a:gd name="connsiteX59" fmla="*/ 188115 w 5282519"/>
              <a:gd name="connsiteY59" fmla="*/ 4048125 h 6858000"/>
              <a:gd name="connsiteX60" fmla="*/ 178038 w 5282519"/>
              <a:gd name="connsiteY60" fmla="*/ 3987800 h 6858000"/>
              <a:gd name="connsiteX61" fmla="*/ 167960 w 5282519"/>
              <a:gd name="connsiteY61" fmla="*/ 3935412 h 6858000"/>
              <a:gd name="connsiteX62" fmla="*/ 152844 w 5282519"/>
              <a:gd name="connsiteY62" fmla="*/ 3890962 h 6858000"/>
              <a:gd name="connsiteX63" fmla="*/ 134368 w 5282519"/>
              <a:gd name="connsiteY63" fmla="*/ 3848100 h 6858000"/>
              <a:gd name="connsiteX64" fmla="*/ 115893 w 5282519"/>
              <a:gd name="connsiteY64" fmla="*/ 3811587 h 6858000"/>
              <a:gd name="connsiteX65" fmla="*/ 75583 w 5282519"/>
              <a:gd name="connsiteY65" fmla="*/ 3736975 h 6858000"/>
              <a:gd name="connsiteX66" fmla="*/ 55427 w 5282519"/>
              <a:gd name="connsiteY66" fmla="*/ 3697287 h 6858000"/>
              <a:gd name="connsiteX67" fmla="*/ 38632 w 5282519"/>
              <a:gd name="connsiteY67" fmla="*/ 3656012 h 6858000"/>
              <a:gd name="connsiteX68" fmla="*/ 23515 w 5282519"/>
              <a:gd name="connsiteY68" fmla="*/ 3609975 h 6858000"/>
              <a:gd name="connsiteX69" fmla="*/ 11758 w 5282519"/>
              <a:gd name="connsiteY69" fmla="*/ 3557587 h 6858000"/>
              <a:gd name="connsiteX70" fmla="*/ 3359 w 5282519"/>
              <a:gd name="connsiteY70" fmla="*/ 3497262 h 6858000"/>
              <a:gd name="connsiteX71" fmla="*/ 0 w 5282519"/>
              <a:gd name="connsiteY71" fmla="*/ 3427412 h 6858000"/>
              <a:gd name="connsiteX72" fmla="*/ 3359 w 5282519"/>
              <a:gd name="connsiteY72" fmla="*/ 3360737 h 6858000"/>
              <a:gd name="connsiteX73" fmla="*/ 11758 w 5282519"/>
              <a:gd name="connsiteY73" fmla="*/ 3300412 h 6858000"/>
              <a:gd name="connsiteX74" fmla="*/ 23515 w 5282519"/>
              <a:gd name="connsiteY74" fmla="*/ 3248025 h 6858000"/>
              <a:gd name="connsiteX75" fmla="*/ 38632 w 5282519"/>
              <a:gd name="connsiteY75" fmla="*/ 3201987 h 6858000"/>
              <a:gd name="connsiteX76" fmla="*/ 55427 w 5282519"/>
              <a:gd name="connsiteY76" fmla="*/ 3160712 h 6858000"/>
              <a:gd name="connsiteX77" fmla="*/ 75583 w 5282519"/>
              <a:gd name="connsiteY77" fmla="*/ 3121025 h 6858000"/>
              <a:gd name="connsiteX78" fmla="*/ 95738 w 5282519"/>
              <a:gd name="connsiteY78" fmla="*/ 3084512 h 6858000"/>
              <a:gd name="connsiteX79" fmla="*/ 115893 w 5282519"/>
              <a:gd name="connsiteY79" fmla="*/ 3046412 h 6858000"/>
              <a:gd name="connsiteX80" fmla="*/ 134368 w 5282519"/>
              <a:gd name="connsiteY80" fmla="*/ 3009900 h 6858000"/>
              <a:gd name="connsiteX81" fmla="*/ 152844 w 5282519"/>
              <a:gd name="connsiteY81" fmla="*/ 2967037 h 6858000"/>
              <a:gd name="connsiteX82" fmla="*/ 167960 w 5282519"/>
              <a:gd name="connsiteY82" fmla="*/ 2922587 h 6858000"/>
              <a:gd name="connsiteX83" fmla="*/ 178038 w 5282519"/>
              <a:gd name="connsiteY83" fmla="*/ 2868612 h 6858000"/>
              <a:gd name="connsiteX84" fmla="*/ 188115 w 5282519"/>
              <a:gd name="connsiteY84" fmla="*/ 2809875 h 6858000"/>
              <a:gd name="connsiteX85" fmla="*/ 189795 w 5282519"/>
              <a:gd name="connsiteY85" fmla="*/ 2741612 h 6858000"/>
              <a:gd name="connsiteX86" fmla="*/ 188115 w 5282519"/>
              <a:gd name="connsiteY86" fmla="*/ 2671762 h 6858000"/>
              <a:gd name="connsiteX87" fmla="*/ 178038 w 5282519"/>
              <a:gd name="connsiteY87" fmla="*/ 2613025 h 6858000"/>
              <a:gd name="connsiteX88" fmla="*/ 167960 w 5282519"/>
              <a:gd name="connsiteY88" fmla="*/ 2560637 h 6858000"/>
              <a:gd name="connsiteX89" fmla="*/ 152844 w 5282519"/>
              <a:gd name="connsiteY89" fmla="*/ 2513012 h 6858000"/>
              <a:gd name="connsiteX90" fmla="*/ 134368 w 5282519"/>
              <a:gd name="connsiteY90" fmla="*/ 2471737 h 6858000"/>
              <a:gd name="connsiteX91" fmla="*/ 115893 w 5282519"/>
              <a:gd name="connsiteY91" fmla="*/ 2433637 h 6858000"/>
              <a:gd name="connsiteX92" fmla="*/ 95738 w 5282519"/>
              <a:gd name="connsiteY92" fmla="*/ 2395537 h 6858000"/>
              <a:gd name="connsiteX93" fmla="*/ 75583 w 5282519"/>
              <a:gd name="connsiteY93" fmla="*/ 2359025 h 6858000"/>
              <a:gd name="connsiteX94" fmla="*/ 55427 w 5282519"/>
              <a:gd name="connsiteY94" fmla="*/ 2319337 h 6858000"/>
              <a:gd name="connsiteX95" fmla="*/ 38632 w 5282519"/>
              <a:gd name="connsiteY95" fmla="*/ 2278062 h 6858000"/>
              <a:gd name="connsiteX96" fmla="*/ 23515 w 5282519"/>
              <a:gd name="connsiteY96" fmla="*/ 2232025 h 6858000"/>
              <a:gd name="connsiteX97" fmla="*/ 11758 w 5282519"/>
              <a:gd name="connsiteY97" fmla="*/ 2179637 h 6858000"/>
              <a:gd name="connsiteX98" fmla="*/ 3359 w 5282519"/>
              <a:gd name="connsiteY98" fmla="*/ 2119312 h 6858000"/>
              <a:gd name="connsiteX99" fmla="*/ 0 w 5282519"/>
              <a:gd name="connsiteY99" fmla="*/ 2051050 h 6858000"/>
              <a:gd name="connsiteX100" fmla="*/ 3359 w 5282519"/>
              <a:gd name="connsiteY100" fmla="*/ 1982787 h 6858000"/>
              <a:gd name="connsiteX101" fmla="*/ 11758 w 5282519"/>
              <a:gd name="connsiteY101" fmla="*/ 1922462 h 6858000"/>
              <a:gd name="connsiteX102" fmla="*/ 23515 w 5282519"/>
              <a:gd name="connsiteY102" fmla="*/ 1870075 h 6858000"/>
              <a:gd name="connsiteX103" fmla="*/ 38632 w 5282519"/>
              <a:gd name="connsiteY103" fmla="*/ 1824037 h 6858000"/>
              <a:gd name="connsiteX104" fmla="*/ 55427 w 5282519"/>
              <a:gd name="connsiteY104" fmla="*/ 1782762 h 6858000"/>
              <a:gd name="connsiteX105" fmla="*/ 75583 w 5282519"/>
              <a:gd name="connsiteY105" fmla="*/ 1743075 h 6858000"/>
              <a:gd name="connsiteX106" fmla="*/ 95738 w 5282519"/>
              <a:gd name="connsiteY106" fmla="*/ 1708150 h 6858000"/>
              <a:gd name="connsiteX107" fmla="*/ 115893 w 5282519"/>
              <a:gd name="connsiteY107" fmla="*/ 1671637 h 6858000"/>
              <a:gd name="connsiteX108" fmla="*/ 134368 w 5282519"/>
              <a:gd name="connsiteY108" fmla="*/ 1631950 h 6858000"/>
              <a:gd name="connsiteX109" fmla="*/ 152844 w 5282519"/>
              <a:gd name="connsiteY109" fmla="*/ 1589087 h 6858000"/>
              <a:gd name="connsiteX110" fmla="*/ 167960 w 5282519"/>
              <a:gd name="connsiteY110" fmla="*/ 1544637 h 6858000"/>
              <a:gd name="connsiteX111" fmla="*/ 178038 w 5282519"/>
              <a:gd name="connsiteY111" fmla="*/ 1492250 h 6858000"/>
              <a:gd name="connsiteX112" fmla="*/ 188115 w 5282519"/>
              <a:gd name="connsiteY112" fmla="*/ 1431925 h 6858000"/>
              <a:gd name="connsiteX113" fmla="*/ 189795 w 5282519"/>
              <a:gd name="connsiteY113" fmla="*/ 1363662 h 6858000"/>
              <a:gd name="connsiteX114" fmla="*/ 188115 w 5282519"/>
              <a:gd name="connsiteY114" fmla="*/ 1295400 h 6858000"/>
              <a:gd name="connsiteX115" fmla="*/ 178038 w 5282519"/>
              <a:gd name="connsiteY115" fmla="*/ 1235075 h 6858000"/>
              <a:gd name="connsiteX116" fmla="*/ 167960 w 5282519"/>
              <a:gd name="connsiteY116" fmla="*/ 1182687 h 6858000"/>
              <a:gd name="connsiteX117" fmla="*/ 152844 w 5282519"/>
              <a:gd name="connsiteY117" fmla="*/ 1136650 h 6858000"/>
              <a:gd name="connsiteX118" fmla="*/ 134368 w 5282519"/>
              <a:gd name="connsiteY118" fmla="*/ 1095375 h 6858000"/>
              <a:gd name="connsiteX119" fmla="*/ 115893 w 5282519"/>
              <a:gd name="connsiteY119" fmla="*/ 1055687 h 6858000"/>
              <a:gd name="connsiteX120" fmla="*/ 95738 w 5282519"/>
              <a:gd name="connsiteY120" fmla="*/ 1017587 h 6858000"/>
              <a:gd name="connsiteX121" fmla="*/ 75583 w 5282519"/>
              <a:gd name="connsiteY121" fmla="*/ 981075 h 6858000"/>
              <a:gd name="connsiteX122" fmla="*/ 55427 w 5282519"/>
              <a:gd name="connsiteY122" fmla="*/ 942975 h 6858000"/>
              <a:gd name="connsiteX123" fmla="*/ 38632 w 5282519"/>
              <a:gd name="connsiteY123" fmla="*/ 901700 h 6858000"/>
              <a:gd name="connsiteX124" fmla="*/ 23515 w 5282519"/>
              <a:gd name="connsiteY124" fmla="*/ 854075 h 6858000"/>
              <a:gd name="connsiteX125" fmla="*/ 11758 w 5282519"/>
              <a:gd name="connsiteY125" fmla="*/ 801687 h 6858000"/>
              <a:gd name="connsiteX126" fmla="*/ 3359 w 5282519"/>
              <a:gd name="connsiteY126" fmla="*/ 744537 h 6858000"/>
              <a:gd name="connsiteX127" fmla="*/ 0 w 5282519"/>
              <a:gd name="connsiteY127" fmla="*/ 673100 h 6858000"/>
              <a:gd name="connsiteX128" fmla="*/ 3359 w 5282519"/>
              <a:gd name="connsiteY128" fmla="*/ 606425 h 6858000"/>
              <a:gd name="connsiteX129" fmla="*/ 11758 w 5282519"/>
              <a:gd name="connsiteY129" fmla="*/ 546100 h 6858000"/>
              <a:gd name="connsiteX130" fmla="*/ 23515 w 5282519"/>
              <a:gd name="connsiteY130" fmla="*/ 496887 h 6858000"/>
              <a:gd name="connsiteX131" fmla="*/ 38632 w 5282519"/>
              <a:gd name="connsiteY131" fmla="*/ 450850 h 6858000"/>
              <a:gd name="connsiteX132" fmla="*/ 55427 w 5282519"/>
              <a:gd name="connsiteY132" fmla="*/ 409575 h 6858000"/>
              <a:gd name="connsiteX133" fmla="*/ 73903 w 5282519"/>
              <a:gd name="connsiteY133" fmla="*/ 369887 h 6858000"/>
              <a:gd name="connsiteX134" fmla="*/ 92379 w 5282519"/>
              <a:gd name="connsiteY134" fmla="*/ 334962 h 6858000"/>
              <a:gd name="connsiteX135" fmla="*/ 112534 w 5282519"/>
              <a:gd name="connsiteY135" fmla="*/ 296862 h 6858000"/>
              <a:gd name="connsiteX136" fmla="*/ 132689 w 5282519"/>
              <a:gd name="connsiteY136" fmla="*/ 260350 h 6858000"/>
              <a:gd name="connsiteX137" fmla="*/ 149485 w 5282519"/>
              <a:gd name="connsiteY137" fmla="*/ 217487 h 6858000"/>
              <a:gd name="connsiteX138" fmla="*/ 166281 w 5282519"/>
              <a:gd name="connsiteY138" fmla="*/ 174625 h 6858000"/>
              <a:gd name="connsiteX139" fmla="*/ 176358 w 5282519"/>
              <a:gd name="connsiteY139" fmla="*/ 122237 h 6858000"/>
              <a:gd name="connsiteX140" fmla="*/ 184756 w 5282519"/>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5282519" h="6858000">
                <a:moveTo>
                  <a:pt x="189795" y="0"/>
                </a:moveTo>
                <a:lnTo>
                  <a:pt x="5282519" y="0"/>
                </a:lnTo>
                <a:lnTo>
                  <a:pt x="5282519"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images (3).jpg"/>
          <p:cNvPicPr>
            <a:picLocks noChangeAspect="1"/>
          </p:cNvPicPr>
          <p:nvPr/>
        </p:nvPicPr>
        <p:blipFill rotWithShape="1">
          <a:blip r:embed="rId2" cstate="print"/>
          <a:srcRect l="17491" r="8400"/>
          <a:stretch/>
        </p:blipFill>
        <p:spPr>
          <a:xfrm>
            <a:off x="5182110" y="10"/>
            <a:ext cx="3961890" cy="6857990"/>
          </a:xfrm>
          <a:custGeom>
            <a:avLst/>
            <a:gdLst/>
            <a:ahLst/>
            <a:cxnLst/>
            <a:rect l="l" t="t" r="r" b="b"/>
            <a:pathLst>
              <a:path w="5282519" h="6858000">
                <a:moveTo>
                  <a:pt x="189795" y="0"/>
                </a:moveTo>
                <a:lnTo>
                  <a:pt x="5282519" y="0"/>
                </a:lnTo>
                <a:lnTo>
                  <a:pt x="5282519"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close/>
              </a:path>
            </a:pathLst>
          </a:cu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קצת מושגי יסוד</a:t>
            </a:r>
            <a:endParaRPr lang="en-US" dirty="0"/>
          </a:p>
        </p:txBody>
      </p:sp>
      <p:sp>
        <p:nvSpPr>
          <p:cNvPr id="3" name="Content Placeholder 2"/>
          <p:cNvSpPr>
            <a:spLocks noGrp="1"/>
          </p:cNvSpPr>
          <p:nvPr>
            <p:ph idx="1"/>
          </p:nvPr>
        </p:nvSpPr>
        <p:spPr>
          <a:xfrm>
            <a:off x="304800" y="1600200"/>
            <a:ext cx="8382000" cy="4525963"/>
          </a:xfrm>
        </p:spPr>
        <p:txBody>
          <a:bodyPr>
            <a:normAutofit/>
          </a:bodyPr>
          <a:lstStyle/>
          <a:p>
            <a:pPr algn="r" rtl="1"/>
            <a:r>
              <a:rPr lang="he-IL" b="1" dirty="0"/>
              <a:t>יצירתיות</a:t>
            </a:r>
            <a:r>
              <a:rPr lang="he-IL" dirty="0"/>
              <a:t> - </a:t>
            </a:r>
            <a:r>
              <a:rPr lang="he-IL" b="0" i="0" dirty="0">
                <a:solidFill>
                  <a:srgbClr val="202122"/>
                </a:solidFill>
                <a:effectLst/>
                <a:latin typeface="Arial" panose="020B0604020202020204" pitchFamily="34" charset="0"/>
              </a:rPr>
              <a:t>תהליך חילול של רעיונות מקוריים למצב נתון, הנשען על גמישות מחשבתית </a:t>
            </a:r>
            <a:r>
              <a:rPr lang="he-IL" dirty="0"/>
              <a:t>המובילה להפקת תוצר מקורי בעל </a:t>
            </a:r>
            <a:r>
              <a:rPr lang="he-IL" dirty="0">
                <a:solidFill>
                  <a:srgbClr val="FF0000"/>
                </a:solidFill>
              </a:rPr>
              <a:t>ערך</a:t>
            </a:r>
            <a:r>
              <a:rPr lang="he-IL" dirty="0"/>
              <a:t>. </a:t>
            </a:r>
          </a:p>
          <a:p>
            <a:pPr algn="r" rtl="1"/>
            <a:endParaRPr lang="he-IL" dirty="0"/>
          </a:p>
          <a:p>
            <a:pPr algn="r" rtl="1"/>
            <a:r>
              <a:rPr lang="he-IL" b="1" dirty="0"/>
              <a:t>המצאה</a:t>
            </a:r>
            <a:r>
              <a:rPr lang="he-IL" dirty="0"/>
              <a:t>  - פתרון חדש ובלתי צפוי </a:t>
            </a:r>
            <a:r>
              <a:rPr lang="he-IL" dirty="0">
                <a:solidFill>
                  <a:srgbClr val="FF0000"/>
                </a:solidFill>
              </a:rPr>
              <a:t>לבעיה או קושי </a:t>
            </a:r>
            <a:r>
              <a:rPr lang="he-IL" dirty="0"/>
              <a:t>בעולם המוחשי, הנהגה במחשבתו של אדם. </a:t>
            </a:r>
          </a:p>
          <a:p>
            <a:pPr algn="r" rtl="1"/>
            <a:r>
              <a:rPr lang="he-IL" dirty="0"/>
              <a:t>"המצאה מורכבת מאחוז אחד של השראה ותשעים ותשעה אחוזים של זעה" (</a:t>
            </a:r>
            <a:r>
              <a:rPr lang="he-IL" dirty="0" err="1"/>
              <a:t>ת.א.א</a:t>
            </a:r>
            <a:r>
              <a:rPr lang="he-IL" dirty="0"/>
              <a:t>)</a:t>
            </a:r>
          </a:p>
          <a:p>
            <a:pPr algn="r" rtl="1">
              <a:buNone/>
            </a:pPr>
            <a:endParaRPr lang="he-IL"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קצת מושגי יסוד</a:t>
            </a:r>
            <a:endParaRPr lang="en-US" dirty="0"/>
          </a:p>
        </p:txBody>
      </p:sp>
      <p:sp>
        <p:nvSpPr>
          <p:cNvPr id="3" name="Content Placeholder 2"/>
          <p:cNvSpPr>
            <a:spLocks noGrp="1"/>
          </p:cNvSpPr>
          <p:nvPr>
            <p:ph idx="1"/>
          </p:nvPr>
        </p:nvSpPr>
        <p:spPr/>
        <p:txBody>
          <a:bodyPr>
            <a:normAutofit fontScale="85000" lnSpcReduction="20000"/>
          </a:bodyPr>
          <a:lstStyle/>
          <a:p>
            <a:pPr algn="r" rtl="1"/>
            <a:r>
              <a:rPr lang="he-IL" b="1" dirty="0"/>
              <a:t>חדשנות</a:t>
            </a:r>
            <a:r>
              <a:rPr lang="he-IL" dirty="0"/>
              <a:t> - יצירת ערך מוסף באמצעות פתרונות חדשים </a:t>
            </a:r>
            <a:r>
              <a:rPr lang="he-IL" dirty="0">
                <a:solidFill>
                  <a:srgbClr val="FF0000"/>
                </a:solidFill>
              </a:rPr>
              <a:t>לצרכים קיימים </a:t>
            </a:r>
            <a:r>
              <a:rPr lang="he-IL" dirty="0"/>
              <a:t>או באמצעות יצירת פתרונות </a:t>
            </a:r>
            <a:r>
              <a:rPr lang="he-IL" dirty="0">
                <a:solidFill>
                  <a:srgbClr val="FF0000"/>
                </a:solidFill>
              </a:rPr>
              <a:t>לצרכים חדשים</a:t>
            </a:r>
            <a:r>
              <a:rPr lang="he-IL" dirty="0"/>
              <a:t>. </a:t>
            </a:r>
          </a:p>
          <a:p>
            <a:pPr algn="r" rtl="1"/>
            <a:r>
              <a:rPr lang="he-IL" b="0" i="0" dirty="0">
                <a:solidFill>
                  <a:srgbClr val="202122"/>
                </a:solidFill>
                <a:effectLst/>
                <a:latin typeface="Arial" panose="020B0604020202020204" pitchFamily="34" charset="0"/>
              </a:rPr>
              <a:t>חדשנות שונה מ</a:t>
            </a:r>
            <a:r>
              <a:rPr lang="he-IL" b="0" i="0" u="none" strike="noStrike" dirty="0">
                <a:solidFill>
                  <a:srgbClr val="0645AD"/>
                </a:solidFill>
                <a:effectLst/>
                <a:latin typeface="Arial" panose="020B0604020202020204" pitchFamily="34" charset="0"/>
                <a:hlinkClick r:id="rId2"/>
              </a:rPr>
              <a:t>המצאה</a:t>
            </a:r>
            <a:r>
              <a:rPr lang="he-IL" b="0" i="0" dirty="0">
                <a:solidFill>
                  <a:srgbClr val="202122"/>
                </a:solidFill>
                <a:effectLst/>
                <a:latin typeface="Arial" panose="020B0604020202020204" pitchFamily="34" charset="0"/>
              </a:rPr>
              <a:t>. עיקר החדשנות הוא השימוש בשיטה או ברעיון. עיקר ההמצאה הוא בתהליך חילול שיטה או רעיון.</a:t>
            </a:r>
            <a:endParaRPr lang="he-IL" dirty="0"/>
          </a:p>
          <a:p>
            <a:pPr algn="r" rtl="1"/>
            <a:endParaRPr lang="he-IL" dirty="0"/>
          </a:p>
          <a:p>
            <a:pPr algn="r" rtl="1"/>
            <a:r>
              <a:rPr lang="he-IL" b="1" dirty="0"/>
              <a:t>פטנט</a:t>
            </a:r>
            <a:r>
              <a:rPr lang="he-IL" dirty="0"/>
              <a:t>  - זכות שימוש בלעדית הניתנת על ידי המדינה לבעל המצאה לשימוש בהמצאתו לזמן קצוב (20 שנה בישראל‏) בין שהיא מוצר ובין שהיא תהליך בכל תחום טכנולוגי.</a:t>
            </a:r>
          </a:p>
          <a:p>
            <a:pPr algn="r" rtl="1"/>
            <a:r>
              <a:rPr lang="he-IL" dirty="0"/>
              <a:t>מהו פטנט? </a:t>
            </a:r>
            <a:r>
              <a:rPr lang="he-IL" dirty="0">
                <a:sym typeface="Wingdings" panose="05000000000000000000" pitchFamily="2" charset="2"/>
              </a:rPr>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קצת מושגי יסוד</a:t>
            </a:r>
            <a:endParaRPr lang="en-US" dirty="0"/>
          </a:p>
        </p:txBody>
      </p:sp>
      <p:sp>
        <p:nvSpPr>
          <p:cNvPr id="3" name="Content Placeholder 2"/>
          <p:cNvSpPr>
            <a:spLocks noGrp="1"/>
          </p:cNvSpPr>
          <p:nvPr>
            <p:ph idx="1"/>
          </p:nvPr>
        </p:nvSpPr>
        <p:spPr/>
        <p:txBody>
          <a:bodyPr>
            <a:normAutofit fontScale="92500" lnSpcReduction="10000"/>
          </a:bodyPr>
          <a:lstStyle/>
          <a:p>
            <a:pPr algn="r" rtl="1">
              <a:lnSpc>
                <a:spcPct val="124000"/>
              </a:lnSpc>
              <a:spcBef>
                <a:spcPts val="600"/>
              </a:spcBef>
              <a:spcAft>
                <a:spcPts val="600"/>
              </a:spcAft>
            </a:pPr>
            <a:r>
              <a:rPr lang="he-IL" b="1" dirty="0"/>
              <a:t>פטנט, </a:t>
            </a:r>
            <a:r>
              <a:rPr lang="he-IL" dirty="0"/>
              <a:t>בסעיף 3 לחוק הפטנטים:</a:t>
            </a:r>
            <a:br>
              <a:rPr lang="he-IL" dirty="0"/>
            </a:br>
            <a:r>
              <a:rPr lang="he-IL" dirty="0"/>
              <a:t>"אמצאה, בין שהיא מוצר או בין שהיא תהליך, בכל תחום טכנולוגי, שהיא חדשה, מועילה, ניתנת לשימוש תעשייתי ויש בה התקדמות </a:t>
            </a:r>
            <a:r>
              <a:rPr lang="he-IL" dirty="0" err="1"/>
              <a:t>המצאתית</a:t>
            </a:r>
            <a:r>
              <a:rPr lang="he-IL" dirty="0"/>
              <a:t>*"</a:t>
            </a:r>
          </a:p>
          <a:p>
            <a:pPr marL="0" indent="0" algn="r" rtl="1">
              <a:lnSpc>
                <a:spcPct val="124000"/>
              </a:lnSpc>
              <a:spcBef>
                <a:spcPts val="600"/>
              </a:spcBef>
              <a:spcAft>
                <a:spcPts val="600"/>
              </a:spcAft>
              <a:buNone/>
            </a:pPr>
            <a:endParaRPr lang="he-IL" dirty="0"/>
          </a:p>
          <a:p>
            <a:pPr marL="0" indent="0" algn="r" rtl="1">
              <a:lnSpc>
                <a:spcPct val="124000"/>
              </a:lnSpc>
              <a:spcBef>
                <a:spcPts val="600"/>
              </a:spcBef>
              <a:spcAft>
                <a:spcPts val="600"/>
              </a:spcAft>
              <a:buNone/>
            </a:pPr>
            <a:r>
              <a:rPr lang="he-IL" sz="2600" dirty="0"/>
              <a:t>*סעיף 5 לחוק הנ"ל: התקדמות </a:t>
            </a:r>
            <a:r>
              <a:rPr lang="he-IL" sz="2600" dirty="0" err="1"/>
              <a:t>המצאתית</a:t>
            </a:r>
            <a:r>
              <a:rPr lang="he-IL" sz="2600" dirty="0"/>
              <a:t> היא התקדמות שאינה נראית </a:t>
            </a:r>
            <a:r>
              <a:rPr lang="he-IL" sz="2600" dirty="0" err="1"/>
              <a:t>כענין</a:t>
            </a:r>
            <a:r>
              <a:rPr lang="he-IL" sz="2600" dirty="0"/>
              <a:t> המובן מאליו לבעל-מקצוע ממוצע על סמך הידיעות שכבר </a:t>
            </a:r>
            <a:r>
              <a:rPr lang="he-IL" sz="2600" dirty="0" err="1"/>
              <a:t>נתפרסמו</a:t>
            </a:r>
            <a:r>
              <a:rPr lang="he-IL" sz="2600" dirty="0"/>
              <a:t>, לפני תאריך הבקשה. </a:t>
            </a:r>
            <a:r>
              <a:rPr lang="he-IL" dirty="0"/>
              <a:t> </a:t>
            </a:r>
            <a:endParaRPr lang="en-US" dirty="0"/>
          </a:p>
        </p:txBody>
      </p:sp>
    </p:spTree>
    <p:extLst>
      <p:ext uri="{BB962C8B-B14F-4D97-AF65-F5344CB8AC3E}">
        <p14:creationId xmlns:p14="http://schemas.microsoft.com/office/powerpoint/2010/main" val="4113290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normAutofit/>
          </a:bodyPr>
          <a:lstStyle/>
          <a:p>
            <a:r>
              <a:rPr lang="he-IL" sz="6600" dirty="0"/>
              <a:t>היכן אפשר לחדש</a:t>
            </a:r>
            <a:endParaRPr lang="en-US" sz="6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normAutofit/>
          </a:bodyPr>
          <a:lstStyle/>
          <a:p>
            <a:r>
              <a:rPr lang="he-IL" sz="6600" dirty="0"/>
              <a:t>כיצד לחדש</a:t>
            </a:r>
            <a:endParaRPr lang="en-US" sz="6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מחוץ למסגרת</a:t>
            </a:r>
            <a:endParaRPr lang="en-US" dirty="0"/>
          </a:p>
        </p:txBody>
      </p:sp>
      <p:sp>
        <p:nvSpPr>
          <p:cNvPr id="3" name="Content Placeholder 2"/>
          <p:cNvSpPr>
            <a:spLocks noGrp="1"/>
          </p:cNvSpPr>
          <p:nvPr>
            <p:ph idx="1"/>
          </p:nvPr>
        </p:nvSpPr>
        <p:spPr>
          <a:xfrm>
            <a:off x="228600" y="1600200"/>
            <a:ext cx="8458200" cy="4525963"/>
          </a:xfrm>
        </p:spPr>
        <p:txBody>
          <a:bodyPr/>
          <a:lstStyle/>
          <a:p>
            <a:pPr algn="r" rtl="1"/>
            <a:r>
              <a:rPr lang="he-IL" dirty="0"/>
              <a:t>החדשנות נוצרת באמצעות תהליך מסודר וממושמע</a:t>
            </a:r>
          </a:p>
          <a:p>
            <a:pPr algn="r" rtl="1"/>
            <a:r>
              <a:rPr lang="he-IL" dirty="0"/>
              <a:t>על מנת "לחשוב מחוץ למסגרת" צריך שתהיה מסגרת....</a:t>
            </a:r>
          </a:p>
          <a:p>
            <a:pPr algn="r" rtl="1"/>
            <a:r>
              <a:rPr lang="he-IL" dirty="0"/>
              <a:t>כוחן של ההנחות הסמויות:</a:t>
            </a:r>
          </a:p>
          <a:p>
            <a:pPr algn="r" rtl="1"/>
            <a:endParaRPr lang="he-IL" dirty="0"/>
          </a:p>
          <a:p>
            <a:pPr algn="r" rtl="1"/>
            <a:endParaRPr lang="he-IL" dirty="0"/>
          </a:p>
          <a:p>
            <a:pPr algn="r" rtl="1"/>
            <a:endParaRPr lang="he-IL" dirty="0"/>
          </a:p>
          <a:p>
            <a:endParaRPr lang="en-US" dirty="0"/>
          </a:p>
        </p:txBody>
      </p:sp>
      <p:sp>
        <p:nvSpPr>
          <p:cNvPr id="7" name="Oval 6"/>
          <p:cNvSpPr/>
          <p:nvPr/>
        </p:nvSpPr>
        <p:spPr>
          <a:xfrm>
            <a:off x="1143000" y="3962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143000" y="5105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438400" y="3886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438400" y="5029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143000" y="6172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38400" y="6172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57600" y="6172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657600" y="5029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657600" y="3886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לשמוע את קולות החדשנות</a:t>
            </a:r>
            <a:endParaRPr lang="en-US" dirty="0"/>
          </a:p>
        </p:txBody>
      </p:sp>
      <p:sp>
        <p:nvSpPr>
          <p:cNvPr id="3" name="Content Placeholder 2"/>
          <p:cNvSpPr>
            <a:spLocks noGrp="1"/>
          </p:cNvSpPr>
          <p:nvPr>
            <p:ph idx="1"/>
          </p:nvPr>
        </p:nvSpPr>
        <p:spPr/>
        <p:txBody>
          <a:bodyPr/>
          <a:lstStyle/>
          <a:p>
            <a:pPr algn="r" rtl="1"/>
            <a:r>
              <a:rPr lang="he-IL" dirty="0"/>
              <a:t>קול המוצר*  </a:t>
            </a:r>
          </a:p>
          <a:p>
            <a:pPr algn="r" rtl="1"/>
            <a:r>
              <a:rPr lang="he-IL" dirty="0"/>
              <a:t>קול הלקוח</a:t>
            </a:r>
          </a:p>
          <a:p>
            <a:pPr algn="r" rtl="1"/>
            <a:r>
              <a:rPr lang="he-IL" dirty="0"/>
              <a:t>קול המתחרים</a:t>
            </a:r>
          </a:p>
          <a:p>
            <a:pPr algn="r" rtl="1"/>
            <a:r>
              <a:rPr lang="he-IL" dirty="0"/>
              <a:t>הקול הפנימי</a:t>
            </a:r>
          </a:p>
          <a:p>
            <a:pPr algn="r" rtl="1"/>
            <a:endParaRPr lang="he-IL" dirty="0"/>
          </a:p>
          <a:p>
            <a:pPr algn="r" rtl="1"/>
            <a:endParaRPr lang="he-IL" dirty="0"/>
          </a:p>
          <a:p>
            <a:pPr algn="r" rtl="1"/>
            <a:r>
              <a:rPr lang="he-IL" dirty="0"/>
              <a:t>* ראו במודל 2 מקורות להרחבה.</a:t>
            </a:r>
            <a:endParaRPr lang="en-US" dirty="0"/>
          </a:p>
        </p:txBody>
      </p:sp>
      <p:sp>
        <p:nvSpPr>
          <p:cNvPr id="4" name="תיבת טקסט 3">
            <a:extLst>
              <a:ext uri="{FF2B5EF4-FFF2-40B4-BE49-F238E27FC236}">
                <a16:creationId xmlns:a16="http://schemas.microsoft.com/office/drawing/2014/main" id="{488F5555-E81F-BD88-2450-132BE0A154C0}"/>
              </a:ext>
            </a:extLst>
          </p:cNvPr>
          <p:cNvSpPr txBox="1"/>
          <p:nvPr/>
        </p:nvSpPr>
        <p:spPr>
          <a:xfrm>
            <a:off x="5143500" y="1714240"/>
            <a:ext cx="1219200" cy="369332"/>
          </a:xfrm>
          <a:prstGeom prst="rect">
            <a:avLst/>
          </a:prstGeom>
          <a:solidFill>
            <a:schemeClr val="accent3">
              <a:lumMod val="20000"/>
              <a:lumOff val="80000"/>
            </a:schemeClr>
          </a:solidFill>
          <a:ln w="3175">
            <a:solidFill>
              <a:schemeClr val="tx1"/>
            </a:solidFill>
          </a:ln>
        </p:spPr>
        <p:txBody>
          <a:bodyPr wrap="square" rtlCol="1">
            <a:spAutoFit/>
          </a:bodyPr>
          <a:lstStyle/>
          <a:p>
            <a:r>
              <a:rPr lang="he-IL" dirty="0"/>
              <a:t>קול המוצר</a:t>
            </a:r>
          </a:p>
        </p:txBody>
      </p:sp>
      <p:sp>
        <p:nvSpPr>
          <p:cNvPr id="5" name="תיבת טקסט 4">
            <a:extLst>
              <a:ext uri="{FF2B5EF4-FFF2-40B4-BE49-F238E27FC236}">
                <a16:creationId xmlns:a16="http://schemas.microsoft.com/office/drawing/2014/main" id="{11804243-E25E-E2FA-524F-28734CFAB2F7}"/>
              </a:ext>
            </a:extLst>
          </p:cNvPr>
          <p:cNvSpPr txBox="1"/>
          <p:nvPr/>
        </p:nvSpPr>
        <p:spPr>
          <a:xfrm>
            <a:off x="5105400" y="2313861"/>
            <a:ext cx="1219200" cy="369332"/>
          </a:xfrm>
          <a:prstGeom prst="rect">
            <a:avLst/>
          </a:prstGeom>
          <a:solidFill>
            <a:schemeClr val="accent2">
              <a:lumMod val="20000"/>
              <a:lumOff val="80000"/>
            </a:schemeClr>
          </a:solidFill>
          <a:ln w="3175">
            <a:solidFill>
              <a:schemeClr val="tx1"/>
            </a:solidFill>
          </a:ln>
        </p:spPr>
        <p:txBody>
          <a:bodyPr wrap="square" rtlCol="1">
            <a:spAutoFit/>
          </a:bodyPr>
          <a:lstStyle/>
          <a:p>
            <a:r>
              <a:rPr lang="he-IL" dirty="0"/>
              <a:t>קול הלקוח</a:t>
            </a:r>
          </a:p>
        </p:txBody>
      </p:sp>
      <p:sp>
        <p:nvSpPr>
          <p:cNvPr id="6" name="תיבת טקסט 5">
            <a:extLst>
              <a:ext uri="{FF2B5EF4-FFF2-40B4-BE49-F238E27FC236}">
                <a16:creationId xmlns:a16="http://schemas.microsoft.com/office/drawing/2014/main" id="{71447AAC-BDE6-4304-0858-BD5BE61A963B}"/>
              </a:ext>
            </a:extLst>
          </p:cNvPr>
          <p:cNvSpPr txBox="1"/>
          <p:nvPr/>
        </p:nvSpPr>
        <p:spPr>
          <a:xfrm>
            <a:off x="4419600" y="2943820"/>
            <a:ext cx="1447800" cy="369332"/>
          </a:xfrm>
          <a:prstGeom prst="rect">
            <a:avLst/>
          </a:prstGeom>
          <a:solidFill>
            <a:schemeClr val="accent1">
              <a:lumMod val="20000"/>
              <a:lumOff val="80000"/>
            </a:schemeClr>
          </a:solidFill>
          <a:ln w="3175">
            <a:solidFill>
              <a:schemeClr val="tx1"/>
            </a:solidFill>
          </a:ln>
        </p:spPr>
        <p:txBody>
          <a:bodyPr wrap="square" rtlCol="1">
            <a:spAutoFit/>
          </a:bodyPr>
          <a:lstStyle/>
          <a:p>
            <a:r>
              <a:rPr lang="he-IL" dirty="0"/>
              <a:t>קול המתחרים</a:t>
            </a:r>
          </a:p>
        </p:txBody>
      </p:sp>
      <p:sp>
        <p:nvSpPr>
          <p:cNvPr id="7" name="תיבת טקסט 6">
            <a:extLst>
              <a:ext uri="{FF2B5EF4-FFF2-40B4-BE49-F238E27FC236}">
                <a16:creationId xmlns:a16="http://schemas.microsoft.com/office/drawing/2014/main" id="{FAAC25A0-62A6-9CF5-A512-0FB89722474A}"/>
              </a:ext>
            </a:extLst>
          </p:cNvPr>
          <p:cNvSpPr txBox="1"/>
          <p:nvPr/>
        </p:nvSpPr>
        <p:spPr>
          <a:xfrm>
            <a:off x="4582115" y="3495714"/>
            <a:ext cx="1447800" cy="369332"/>
          </a:xfrm>
          <a:prstGeom prst="rect">
            <a:avLst/>
          </a:prstGeom>
          <a:solidFill>
            <a:schemeClr val="bg2">
              <a:lumMod val="90000"/>
            </a:schemeClr>
          </a:solidFill>
          <a:ln w="3175">
            <a:solidFill>
              <a:schemeClr val="tx1"/>
            </a:solidFill>
          </a:ln>
        </p:spPr>
        <p:txBody>
          <a:bodyPr wrap="square" rtlCol="1">
            <a:spAutoFit/>
          </a:bodyPr>
          <a:lstStyle/>
          <a:p>
            <a:r>
              <a:rPr lang="he-IL" dirty="0"/>
              <a:t>הקול הפנימי</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דוגמא 1 לקול המוצר</a:t>
            </a:r>
            <a:endParaRPr lang="en-US" dirty="0"/>
          </a:p>
        </p:txBody>
      </p:sp>
      <p:sp>
        <p:nvSpPr>
          <p:cNvPr id="3" name="Content Placeholder 2"/>
          <p:cNvSpPr>
            <a:spLocks noGrp="1"/>
          </p:cNvSpPr>
          <p:nvPr>
            <p:ph idx="1"/>
          </p:nvPr>
        </p:nvSpPr>
        <p:spPr>
          <a:xfrm>
            <a:off x="304800" y="1600200"/>
            <a:ext cx="8382000" cy="4525963"/>
          </a:xfrm>
        </p:spPr>
        <p:txBody>
          <a:bodyPr>
            <a:normAutofit fontScale="92500" lnSpcReduction="10000"/>
          </a:bodyPr>
          <a:lstStyle/>
          <a:p>
            <a:pPr algn="r" rtl="1"/>
            <a:r>
              <a:rPr lang="he-IL" dirty="0"/>
              <a:t>גישת </a:t>
            </a:r>
            <a:r>
              <a:rPr lang="he-IL" dirty="0" err="1"/>
              <a:t>אלטשולר</a:t>
            </a:r>
            <a:r>
              <a:rPr lang="en-US" dirty="0"/>
              <a:t> </a:t>
            </a:r>
            <a:r>
              <a:rPr lang="he-IL" dirty="0"/>
              <a:t>(במקור ברה"מ) – </a:t>
            </a:r>
            <a:r>
              <a:rPr lang="en-US" dirty="0"/>
              <a:t>TRIZ</a:t>
            </a:r>
            <a:r>
              <a:rPr lang="he-IL" dirty="0"/>
              <a:t> – גישה אלגוריתמית שעיקרה שימוש בתכונות המוצר/שרות.</a:t>
            </a:r>
          </a:p>
          <a:p>
            <a:pPr algn="r" rtl="1">
              <a:buNone/>
            </a:pPr>
            <a:r>
              <a:rPr lang="he-IL" dirty="0"/>
              <a:t>1. השיטה אספה את טכניקות שהיו משותפות להרבה פתרונות יצירתיים</a:t>
            </a:r>
          </a:p>
          <a:p>
            <a:pPr algn="r" rtl="1">
              <a:buNone/>
            </a:pPr>
            <a:r>
              <a:rPr lang="he-IL" dirty="0"/>
              <a:t>2. הפתרון היצירתי – חשיבה בתוך הקופסא</a:t>
            </a:r>
          </a:p>
          <a:p>
            <a:pPr algn="r" rtl="1">
              <a:buNone/>
            </a:pPr>
            <a:r>
              <a:rPr lang="he-IL" dirty="0"/>
              <a:t>3. הבעיה היא הפתרון. עולם הבעיה הוא עולם הפתרון.</a:t>
            </a:r>
          </a:p>
          <a:p>
            <a:pPr algn="r" rtl="1">
              <a:buNone/>
            </a:pPr>
            <a:r>
              <a:rPr lang="he-IL" dirty="0"/>
              <a:t>4. אידיאלי מבחינת ניצול המשאבים – המרכיב הנדרש לפתרון - מופיע כשזקוקים לו ונעלם </a:t>
            </a:r>
            <a:r>
              <a:rPr lang="he-IL" dirty="0" err="1"/>
              <a:t>כשלא</a:t>
            </a:r>
            <a:r>
              <a:rPr lang="he-IL" dirty="0"/>
              <a:t> זקוקים לו</a:t>
            </a:r>
          </a:p>
          <a:p>
            <a:pPr algn="r" rtl="1">
              <a:buNone/>
            </a:pPr>
            <a:r>
              <a:rPr lang="he-IL" dirty="0"/>
              <a:t>5. אינו מבוסס על מומחיות מיוחדת</a:t>
            </a:r>
          </a:p>
          <a:p>
            <a:pPr algn="r" rtl="1"/>
            <a:endParaRPr lang="he-IL" dirty="0"/>
          </a:p>
        </p:txBody>
      </p:sp>
      <p:sp>
        <p:nvSpPr>
          <p:cNvPr id="15" name="תיבת טקסט 14">
            <a:extLst>
              <a:ext uri="{FF2B5EF4-FFF2-40B4-BE49-F238E27FC236}">
                <a16:creationId xmlns:a16="http://schemas.microsoft.com/office/drawing/2014/main" id="{27640AD4-D539-2C79-8933-8AD53DBBC34B}"/>
              </a:ext>
            </a:extLst>
          </p:cNvPr>
          <p:cNvSpPr txBox="1"/>
          <p:nvPr/>
        </p:nvSpPr>
        <p:spPr>
          <a:xfrm>
            <a:off x="7162800" y="152399"/>
            <a:ext cx="1676400" cy="523220"/>
          </a:xfrm>
          <a:prstGeom prst="rect">
            <a:avLst/>
          </a:prstGeom>
          <a:solidFill>
            <a:schemeClr val="accent3">
              <a:lumMod val="20000"/>
              <a:lumOff val="80000"/>
            </a:schemeClr>
          </a:solidFill>
          <a:ln w="3175">
            <a:solidFill>
              <a:schemeClr val="tx1"/>
            </a:solidFill>
          </a:ln>
        </p:spPr>
        <p:txBody>
          <a:bodyPr wrap="square" rtlCol="1">
            <a:spAutoFit/>
          </a:bodyPr>
          <a:lstStyle/>
          <a:p>
            <a:r>
              <a:rPr lang="he-IL" sz="2800" dirty="0"/>
              <a:t>קול המוצר</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קול המוצר</a:t>
            </a:r>
            <a:endParaRPr lang="en-US" dirty="0"/>
          </a:p>
        </p:txBody>
      </p:sp>
      <p:sp>
        <p:nvSpPr>
          <p:cNvPr id="3" name="Content Placeholder 2"/>
          <p:cNvSpPr>
            <a:spLocks noGrp="1"/>
          </p:cNvSpPr>
          <p:nvPr>
            <p:ph idx="1"/>
          </p:nvPr>
        </p:nvSpPr>
        <p:spPr/>
        <p:txBody>
          <a:bodyPr>
            <a:normAutofit/>
          </a:bodyPr>
          <a:lstStyle/>
          <a:p>
            <a:pPr algn="r" rtl="1"/>
            <a:r>
              <a:rPr lang="he-IL" dirty="0"/>
              <a:t>חברת </a:t>
            </a:r>
            <a:r>
              <a:rPr lang="en-US" dirty="0"/>
              <a:t>SIT</a:t>
            </a:r>
            <a:r>
              <a:rPr lang="he-IL" dirty="0"/>
              <a:t> עובדת במתודולוגיה זו - 5 טכניקות:</a:t>
            </a:r>
          </a:p>
          <a:p>
            <a:pPr lvl="1" algn="r" rtl="1"/>
            <a:r>
              <a:rPr lang="he-IL" dirty="0"/>
              <a:t>חיסור תכונה – ללא פיצוי</a:t>
            </a:r>
          </a:p>
          <a:p>
            <a:pPr lvl="1" algn="r" rtl="1"/>
            <a:r>
              <a:rPr lang="he-IL" dirty="0"/>
              <a:t>איחוד – חיסור רכיב ורכיב קיים מקבל שני שימושים</a:t>
            </a:r>
          </a:p>
          <a:p>
            <a:pPr lvl="1" algn="r" rtl="1"/>
            <a:r>
              <a:rPr lang="he-IL" dirty="0"/>
              <a:t>חלוקת מימד/תכונה והרכבה מחדש</a:t>
            </a:r>
          </a:p>
          <a:p>
            <a:pPr lvl="1" algn="r" rtl="1"/>
            <a:r>
              <a:rPr lang="he-IL" dirty="0"/>
              <a:t>הכפלת תכונה / מימד</a:t>
            </a:r>
          </a:p>
          <a:p>
            <a:pPr lvl="1" algn="r" rtl="1"/>
            <a:r>
              <a:rPr lang="he-IL" dirty="0"/>
              <a:t>תלות – יצירת תלות בין שתי תכונות</a:t>
            </a:r>
            <a:endParaRPr lang="en-US" dirty="0"/>
          </a:p>
        </p:txBody>
      </p:sp>
      <p:sp>
        <p:nvSpPr>
          <p:cNvPr id="5" name="תיבת טקסט 14">
            <a:extLst>
              <a:ext uri="{FF2B5EF4-FFF2-40B4-BE49-F238E27FC236}">
                <a16:creationId xmlns:a16="http://schemas.microsoft.com/office/drawing/2014/main" id="{BCF19950-2698-245F-A87B-3B21D3A2D2A5}"/>
              </a:ext>
            </a:extLst>
          </p:cNvPr>
          <p:cNvSpPr txBox="1"/>
          <p:nvPr/>
        </p:nvSpPr>
        <p:spPr>
          <a:xfrm>
            <a:off x="7162800" y="152399"/>
            <a:ext cx="1676400" cy="523220"/>
          </a:xfrm>
          <a:prstGeom prst="rect">
            <a:avLst/>
          </a:prstGeom>
          <a:solidFill>
            <a:schemeClr val="accent3">
              <a:lumMod val="20000"/>
              <a:lumOff val="80000"/>
            </a:schemeClr>
          </a:solidFill>
          <a:ln w="3175">
            <a:solidFill>
              <a:schemeClr val="tx1"/>
            </a:solidFill>
          </a:ln>
        </p:spPr>
        <p:txBody>
          <a:bodyPr wrap="square" rtlCol="1">
            <a:spAutoFit/>
          </a:bodyPr>
          <a:lstStyle/>
          <a:p>
            <a:r>
              <a:rPr lang="he-IL" sz="2800" dirty="0"/>
              <a:t>קול המוצר</a:t>
            </a:r>
          </a:p>
        </p:txBody>
      </p:sp>
    </p:spTree>
    <p:extLst>
      <p:ext uri="{BB962C8B-B14F-4D97-AF65-F5344CB8AC3E}">
        <p14:creationId xmlns:p14="http://schemas.microsoft.com/office/powerpoint/2010/main" val="596015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תמונה 6" descr="פרוסת מלון על צלחת כחולה">
            <a:extLst>
              <a:ext uri="{FF2B5EF4-FFF2-40B4-BE49-F238E27FC236}">
                <a16:creationId xmlns:a16="http://schemas.microsoft.com/office/drawing/2014/main" id="{63516278-3804-20E6-AD40-248CA251F8E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59" t="9091" r="12057" b="-3"/>
          <a:stretch/>
        </p:blipFill>
        <p:spPr>
          <a:xfrm>
            <a:off x="2642616" y="0"/>
            <a:ext cx="6501384" cy="6857990"/>
          </a:xfrm>
          <a:prstGeom prst="rect">
            <a:avLst/>
          </a:prstGeom>
        </p:spPr>
      </p:pic>
      <p:sp>
        <p:nvSpPr>
          <p:cNvPr id="14" name="Rectangle 1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52614" y="381000"/>
            <a:ext cx="3810000" cy="5715000"/>
          </a:xfrm>
        </p:spPr>
        <p:txBody>
          <a:bodyPr>
            <a:noAutofit/>
          </a:bodyPr>
          <a:lstStyle/>
          <a:p>
            <a:pPr algn="r" rtl="1">
              <a:lnSpc>
                <a:spcPct val="90000"/>
              </a:lnSpc>
            </a:pPr>
            <a:r>
              <a:rPr lang="he-IL" sz="2400" b="1" dirty="0"/>
              <a:t>דגשים לקורס</a:t>
            </a:r>
          </a:p>
          <a:p>
            <a:pPr algn="r" rtl="1">
              <a:lnSpc>
                <a:spcPct val="90000"/>
              </a:lnSpc>
            </a:pPr>
            <a:r>
              <a:rPr lang="he-IL" sz="2000" dirty="0"/>
              <a:t>אין מטלה סופית- שני תרגילים</a:t>
            </a:r>
          </a:p>
          <a:p>
            <a:pPr algn="r" rtl="1">
              <a:lnSpc>
                <a:spcPct val="90000"/>
              </a:lnSpc>
            </a:pPr>
            <a:r>
              <a:rPr lang="he-IL" sz="2000" dirty="0"/>
              <a:t>החומר : מצגות, שיחות ולינקים לחומרים חיצונים (אם קיימים)</a:t>
            </a:r>
          </a:p>
          <a:p>
            <a:pPr algn="r" rtl="1">
              <a:lnSpc>
                <a:spcPct val="90000"/>
              </a:lnSpc>
            </a:pPr>
            <a:r>
              <a:rPr lang="he-IL" sz="2000" dirty="0"/>
              <a:t>-----------------------</a:t>
            </a:r>
          </a:p>
          <a:p>
            <a:pPr algn="r" rtl="1">
              <a:lnSpc>
                <a:spcPct val="90000"/>
              </a:lnSpc>
            </a:pPr>
            <a:r>
              <a:rPr lang="he-IL" sz="2000" dirty="0"/>
              <a:t>5 שעורים ארוכים</a:t>
            </a:r>
          </a:p>
          <a:p>
            <a:pPr algn="r" rtl="1">
              <a:lnSpc>
                <a:spcPct val="90000"/>
              </a:lnSpc>
            </a:pPr>
            <a:r>
              <a:rPr lang="he-IL" sz="2000" dirty="0"/>
              <a:t>כל שעור מורכב משלושה מקטעים</a:t>
            </a:r>
          </a:p>
          <a:p>
            <a:pPr algn="r" rtl="1">
              <a:lnSpc>
                <a:spcPct val="90000"/>
              </a:lnSpc>
            </a:pPr>
            <a:r>
              <a:rPr lang="he-IL" sz="2000" dirty="0"/>
              <a:t>אורך כל מקטע לימודי 50 דקות ואחריו 10 דקות הפסקה</a:t>
            </a:r>
          </a:p>
          <a:p>
            <a:pPr algn="r" rtl="1">
              <a:lnSpc>
                <a:spcPct val="90000"/>
              </a:lnSpc>
            </a:pPr>
            <a:r>
              <a:rPr lang="he-IL" sz="2000" dirty="0"/>
              <a:t>-----------------------</a:t>
            </a:r>
          </a:p>
          <a:p>
            <a:pPr algn="r" rtl="1">
              <a:lnSpc>
                <a:spcPct val="90000"/>
              </a:lnSpc>
            </a:pPr>
            <a:r>
              <a:rPr lang="he-IL" sz="2000" dirty="0"/>
              <a:t>אין תוכנה ו/או חישובים אלגבריים/ סטטיסטיים / מדריכי משתמש</a:t>
            </a:r>
          </a:p>
          <a:p>
            <a:pPr algn="r" rtl="1">
              <a:lnSpc>
                <a:spcPct val="90000"/>
              </a:lnSpc>
            </a:pPr>
            <a:endParaRPr lang="en-US" sz="2000" dirty="0"/>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342892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he-IL" dirty="0"/>
              <a:t>קול המוצר - על פי גישת </a:t>
            </a:r>
            <a:r>
              <a:rPr lang="en-US" dirty="0"/>
              <a:t>TRIZ</a:t>
            </a:r>
          </a:p>
        </p:txBody>
      </p:sp>
      <p:sp>
        <p:nvSpPr>
          <p:cNvPr id="3" name="Content Placeholder 2"/>
          <p:cNvSpPr>
            <a:spLocks noGrp="1"/>
          </p:cNvSpPr>
          <p:nvPr>
            <p:ph idx="1"/>
          </p:nvPr>
        </p:nvSpPr>
        <p:spPr/>
        <p:txBody>
          <a:bodyPr>
            <a:normAutofit/>
          </a:bodyPr>
          <a:lstStyle/>
          <a:p>
            <a:pPr algn="r" rtl="1">
              <a:buNone/>
            </a:pPr>
            <a:r>
              <a:rPr lang="he-IL" dirty="0"/>
              <a:t>לדוגמא: מחסומי המשטרה.</a:t>
            </a:r>
          </a:p>
          <a:p>
            <a:pPr algn="r" rtl="1">
              <a:buNone/>
            </a:pPr>
            <a:r>
              <a:rPr lang="he-IL" dirty="0"/>
              <a:t>לדוגמא: כסא לים</a:t>
            </a:r>
            <a:endParaRPr lang="en-US" dirty="0"/>
          </a:p>
        </p:txBody>
      </p:sp>
      <p:sp>
        <p:nvSpPr>
          <p:cNvPr id="5" name="תיבת טקסט 14">
            <a:extLst>
              <a:ext uri="{FF2B5EF4-FFF2-40B4-BE49-F238E27FC236}">
                <a16:creationId xmlns:a16="http://schemas.microsoft.com/office/drawing/2014/main" id="{5060DC1B-1701-7050-3311-29A8B5A6C2CC}"/>
              </a:ext>
            </a:extLst>
          </p:cNvPr>
          <p:cNvSpPr txBox="1"/>
          <p:nvPr/>
        </p:nvSpPr>
        <p:spPr>
          <a:xfrm>
            <a:off x="7162800" y="152399"/>
            <a:ext cx="1676400" cy="523220"/>
          </a:xfrm>
          <a:prstGeom prst="rect">
            <a:avLst/>
          </a:prstGeom>
          <a:solidFill>
            <a:schemeClr val="accent3">
              <a:lumMod val="20000"/>
              <a:lumOff val="80000"/>
            </a:schemeClr>
          </a:solidFill>
          <a:ln w="3175">
            <a:solidFill>
              <a:schemeClr val="tx1"/>
            </a:solidFill>
          </a:ln>
        </p:spPr>
        <p:txBody>
          <a:bodyPr wrap="square" rtlCol="1">
            <a:spAutoFit/>
          </a:bodyPr>
          <a:lstStyle/>
          <a:p>
            <a:r>
              <a:rPr lang="he-IL" sz="2800" dirty="0"/>
              <a:t>קול המוצר</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1"/>
            <a:r>
              <a:rPr lang="en-US" sz="3600" dirty="0"/>
              <a:t>Six Thinking Hats</a:t>
            </a:r>
            <a:r>
              <a:rPr lang="he-IL" sz="3600" dirty="0"/>
              <a:t> - דוגמא 2 לקול המוצר</a:t>
            </a:r>
            <a:endParaRPr lang="en-US" sz="3600" dirty="0"/>
          </a:p>
        </p:txBody>
      </p:sp>
      <p:sp>
        <p:nvSpPr>
          <p:cNvPr id="3" name="Content Placeholder 2"/>
          <p:cNvSpPr>
            <a:spLocks noGrp="1"/>
          </p:cNvSpPr>
          <p:nvPr>
            <p:ph idx="1"/>
          </p:nvPr>
        </p:nvSpPr>
        <p:spPr>
          <a:xfrm>
            <a:off x="1447800" y="1371599"/>
            <a:ext cx="7239000" cy="5334001"/>
          </a:xfrm>
        </p:spPr>
        <p:txBody>
          <a:bodyPr>
            <a:normAutofit fontScale="62500" lnSpcReduction="20000"/>
          </a:bodyPr>
          <a:lstStyle/>
          <a:p>
            <a:pPr algn="r" rtl="1">
              <a:lnSpc>
                <a:spcPct val="124000"/>
              </a:lnSpc>
              <a:spcBef>
                <a:spcPts val="600"/>
              </a:spcBef>
            </a:pPr>
            <a:r>
              <a:rPr lang="he-IL" sz="2800" dirty="0"/>
              <a:t>שיטה למציאת פתרונות בדרך שיטתית ומקורית</a:t>
            </a:r>
          </a:p>
          <a:p>
            <a:pPr algn="r" rtl="1">
              <a:lnSpc>
                <a:spcPct val="124000"/>
              </a:lnSpc>
              <a:spcBef>
                <a:spcPts val="600"/>
              </a:spcBef>
            </a:pPr>
            <a:r>
              <a:rPr lang="he-IL" sz="2800" dirty="0"/>
              <a:t> פותחה ע"י אדווארד דה-בונו ועיקרה</a:t>
            </a:r>
            <a:r>
              <a:rPr lang="en-US" sz="2800" dirty="0"/>
              <a:t> </a:t>
            </a:r>
            <a:r>
              <a:rPr lang="he-IL" sz="2800" dirty="0"/>
              <a:t>חלוקת החשיבה לאפיקים כאשר מתקיים סיעור מוחות בכל נושא שהוא :</a:t>
            </a:r>
          </a:p>
          <a:p>
            <a:pPr lvl="1" algn="r" rtl="1">
              <a:lnSpc>
                <a:spcPct val="132000"/>
              </a:lnSpc>
              <a:buNone/>
            </a:pPr>
            <a:r>
              <a:rPr lang="he-IL" dirty="0"/>
              <a:t>כובע לבן - איסוף נתונים ושימוש בהם</a:t>
            </a:r>
          </a:p>
          <a:p>
            <a:pPr lvl="1" algn="r" rtl="1">
              <a:lnSpc>
                <a:spcPct val="132000"/>
              </a:lnSpc>
              <a:buNone/>
            </a:pPr>
            <a:r>
              <a:rPr lang="he-IL" dirty="0"/>
              <a:t>כובע אדום - מתן לגיטימציה לרגשות ותחושות בטן</a:t>
            </a:r>
          </a:p>
          <a:p>
            <a:pPr lvl="1" algn="r" rtl="1">
              <a:lnSpc>
                <a:spcPct val="132000"/>
              </a:lnSpc>
              <a:buNone/>
            </a:pPr>
            <a:r>
              <a:rPr lang="he-IL" dirty="0"/>
              <a:t>כובע שחור - התייחסות לכל המגבלות/ הסיכונים/ המגרעות</a:t>
            </a:r>
          </a:p>
          <a:p>
            <a:pPr lvl="1" algn="r" rtl="1">
              <a:lnSpc>
                <a:spcPct val="132000"/>
              </a:lnSpc>
              <a:buNone/>
            </a:pPr>
            <a:r>
              <a:rPr lang="he-IL" dirty="0"/>
              <a:t>כובע צהוב  - התייחסות לתועלות</a:t>
            </a:r>
          </a:p>
          <a:p>
            <a:pPr lvl="1" algn="r" rtl="1">
              <a:lnSpc>
                <a:spcPct val="132000"/>
              </a:lnSpc>
              <a:buNone/>
            </a:pPr>
            <a:r>
              <a:rPr lang="he-IL" dirty="0"/>
              <a:t>כובע ירוק - חדשנות</a:t>
            </a:r>
          </a:p>
          <a:p>
            <a:pPr lvl="1" algn="r" rtl="1">
              <a:lnSpc>
                <a:spcPct val="132000"/>
              </a:lnSpc>
              <a:buNone/>
            </a:pPr>
            <a:r>
              <a:rPr lang="he-IL" dirty="0"/>
              <a:t>כובע כחול - כובע המשמש בתחילת ישיבה ובסופה המבצע </a:t>
            </a:r>
          </a:p>
          <a:p>
            <a:pPr lvl="1" algn="r" rtl="1">
              <a:lnSpc>
                <a:spcPct val="132000"/>
              </a:lnSpc>
              <a:buNone/>
            </a:pPr>
            <a:r>
              <a:rPr lang="he-IL" dirty="0"/>
              <a:t>		אינטגרציה לשלל הכובעים</a:t>
            </a:r>
          </a:p>
          <a:p>
            <a:pPr lvl="1" algn="r" rtl="1">
              <a:lnSpc>
                <a:spcPct val="132000"/>
              </a:lnSpc>
              <a:buNone/>
            </a:pPr>
            <a:endParaRPr lang="he-IL" dirty="0"/>
          </a:p>
          <a:p>
            <a:pPr lvl="1" algn="r" rtl="1">
              <a:lnSpc>
                <a:spcPct val="132000"/>
              </a:lnSpc>
              <a:buNone/>
            </a:pPr>
            <a:endParaRPr lang="he-IL" dirty="0"/>
          </a:p>
          <a:p>
            <a:pPr marL="0" indent="0">
              <a:buNone/>
            </a:pPr>
            <a:endParaRPr lang="he-IL" dirty="0"/>
          </a:p>
          <a:p>
            <a:pPr marL="0" indent="0">
              <a:buNone/>
            </a:pPr>
            <a:r>
              <a:rPr lang="nl-NL" dirty="0"/>
              <a:t>Edward de Bono’s web site: </a:t>
            </a:r>
            <a:r>
              <a:rPr lang="nl-NL" dirty="0">
                <a:hlinkClick r:id="rId2"/>
              </a:rPr>
              <a:t>www.edwdebono.com</a:t>
            </a:r>
            <a:endParaRPr lang="en-US" dirty="0"/>
          </a:p>
        </p:txBody>
      </p:sp>
      <p:sp>
        <p:nvSpPr>
          <p:cNvPr id="5" name="תיבת טקסט 14">
            <a:extLst>
              <a:ext uri="{FF2B5EF4-FFF2-40B4-BE49-F238E27FC236}">
                <a16:creationId xmlns:a16="http://schemas.microsoft.com/office/drawing/2014/main" id="{48B7EC11-04AE-86E4-0AC1-9CDE09CD1438}"/>
              </a:ext>
            </a:extLst>
          </p:cNvPr>
          <p:cNvSpPr txBox="1"/>
          <p:nvPr/>
        </p:nvSpPr>
        <p:spPr>
          <a:xfrm>
            <a:off x="7162800" y="152399"/>
            <a:ext cx="1676400" cy="523220"/>
          </a:xfrm>
          <a:prstGeom prst="rect">
            <a:avLst/>
          </a:prstGeom>
          <a:solidFill>
            <a:schemeClr val="accent3">
              <a:lumMod val="20000"/>
              <a:lumOff val="80000"/>
            </a:schemeClr>
          </a:solidFill>
          <a:ln w="3175">
            <a:solidFill>
              <a:schemeClr val="tx1"/>
            </a:solidFill>
          </a:ln>
        </p:spPr>
        <p:txBody>
          <a:bodyPr wrap="square" rtlCol="1">
            <a:spAutoFit/>
          </a:bodyPr>
          <a:lstStyle/>
          <a:p>
            <a:r>
              <a:rPr lang="he-IL" sz="2800" dirty="0"/>
              <a:t>קול המוצר</a:t>
            </a:r>
          </a:p>
        </p:txBody>
      </p:sp>
      <p:pic>
        <p:nvPicPr>
          <p:cNvPr id="7" name="Picture 6">
            <a:extLst>
              <a:ext uri="{FF2B5EF4-FFF2-40B4-BE49-F238E27FC236}">
                <a16:creationId xmlns:a16="http://schemas.microsoft.com/office/drawing/2014/main" id="{27F0E9F4-9BB4-85DE-8EB3-1A046C54029B}"/>
              </a:ext>
            </a:extLst>
          </p:cNvPr>
          <p:cNvPicPr>
            <a:picLocks noChangeAspect="1"/>
          </p:cNvPicPr>
          <p:nvPr/>
        </p:nvPicPr>
        <p:blipFill>
          <a:blip r:embed="rId3"/>
          <a:stretch>
            <a:fillRect/>
          </a:stretch>
        </p:blipFill>
        <p:spPr>
          <a:xfrm>
            <a:off x="228600" y="2196115"/>
            <a:ext cx="2362200" cy="359632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1020762"/>
          </a:xfrm>
        </p:spPr>
        <p:txBody>
          <a:bodyPr>
            <a:noAutofit/>
          </a:bodyPr>
          <a:lstStyle/>
          <a:p>
            <a:pPr rtl="1"/>
            <a:r>
              <a:rPr lang="he-IL" sz="3600" dirty="0"/>
              <a:t>דוגמא 3 לקול המוצר* </a:t>
            </a:r>
            <a:r>
              <a:rPr lang="en-US" sz="3600" dirty="0"/>
              <a:t>Theory Of Constrains -</a:t>
            </a:r>
          </a:p>
        </p:txBody>
      </p:sp>
      <p:sp>
        <p:nvSpPr>
          <p:cNvPr id="3" name="Content Placeholder 2"/>
          <p:cNvSpPr>
            <a:spLocks noGrp="1"/>
          </p:cNvSpPr>
          <p:nvPr>
            <p:ph idx="1"/>
          </p:nvPr>
        </p:nvSpPr>
        <p:spPr>
          <a:xfrm>
            <a:off x="457200" y="1295401"/>
            <a:ext cx="8229600" cy="4572000"/>
          </a:xfrm>
        </p:spPr>
        <p:txBody>
          <a:bodyPr>
            <a:normAutofit fontScale="85000" lnSpcReduction="20000"/>
          </a:bodyPr>
          <a:lstStyle/>
          <a:p>
            <a:pPr algn="r" rtl="1">
              <a:buNone/>
            </a:pPr>
            <a:r>
              <a:rPr lang="he-IL" dirty="0"/>
              <a:t>1. בכל מערכת/ שרות / מוצר ישנם אילוצים המונעי מהם להיות טובים יותר.</a:t>
            </a:r>
          </a:p>
          <a:p>
            <a:pPr algn="r" rtl="1">
              <a:buNone/>
            </a:pPr>
            <a:r>
              <a:rPr lang="he-IL" dirty="0"/>
              <a:t>2. בכל רגע נתון יש אילוץ אחד מגביל</a:t>
            </a:r>
          </a:p>
          <a:p>
            <a:pPr algn="r" rtl="1">
              <a:buNone/>
            </a:pPr>
            <a:r>
              <a:rPr lang="he-IL" dirty="0"/>
              <a:t>3. שחרור האילוץ – יטייב את המערכת</a:t>
            </a:r>
          </a:p>
          <a:p>
            <a:pPr algn="r" rtl="1">
              <a:buNone/>
            </a:pPr>
            <a:r>
              <a:rPr lang="he-IL" dirty="0"/>
              <a:t>4. הבעיה היא- ש</a:t>
            </a:r>
            <a:r>
              <a:rPr lang="he-IL" b="0" i="0" dirty="0">
                <a:solidFill>
                  <a:srgbClr val="000000"/>
                </a:solidFill>
                <a:effectLst/>
                <a:latin typeface="OpenSansHebrew"/>
              </a:rPr>
              <a:t>צווארי הבקבוק "נודדים", כלומר כשחיזקת את החוליה הכי חלשה בשרשרת שלך, והיא כבר לא הכי חלשה, הרי שישנה חוליה אחרת שהיא הכי חלשה, וכל תהליך מציאתה, ארגון העבודה סביבה וחיזוקה מתחיל מחדש </a:t>
            </a:r>
          </a:p>
          <a:p>
            <a:pPr algn="r" rtl="1">
              <a:buNone/>
            </a:pPr>
            <a:r>
              <a:rPr lang="he-IL" dirty="0"/>
              <a:t>5. הוגה השיטה דר' אליהו </a:t>
            </a:r>
            <a:r>
              <a:rPr lang="he-IL" dirty="0" err="1"/>
              <a:t>גולדרט</a:t>
            </a:r>
            <a:r>
              <a:rPr lang="he-IL" dirty="0"/>
              <a:t> (ז"ל). במקור פיזיקאי שתרם רבות לעולם הניהול והתעשייה.</a:t>
            </a:r>
          </a:p>
          <a:p>
            <a:pPr algn="r" rtl="1">
              <a:buNone/>
            </a:pPr>
            <a:r>
              <a:rPr lang="en-US" dirty="0">
                <a:hlinkClick r:id="rId2"/>
              </a:rPr>
              <a:t>www.goldratt.com</a:t>
            </a:r>
            <a:endParaRPr lang="he-IL" dirty="0"/>
          </a:p>
        </p:txBody>
      </p:sp>
      <p:sp>
        <p:nvSpPr>
          <p:cNvPr id="5" name="תיבת טקסט 14">
            <a:extLst>
              <a:ext uri="{FF2B5EF4-FFF2-40B4-BE49-F238E27FC236}">
                <a16:creationId xmlns:a16="http://schemas.microsoft.com/office/drawing/2014/main" id="{96F220C8-C878-1F8C-8802-B7A2EB99BD44}"/>
              </a:ext>
            </a:extLst>
          </p:cNvPr>
          <p:cNvSpPr txBox="1"/>
          <p:nvPr/>
        </p:nvSpPr>
        <p:spPr>
          <a:xfrm>
            <a:off x="7315200" y="122239"/>
            <a:ext cx="1676400" cy="523220"/>
          </a:xfrm>
          <a:prstGeom prst="rect">
            <a:avLst/>
          </a:prstGeom>
          <a:solidFill>
            <a:schemeClr val="accent3">
              <a:lumMod val="20000"/>
              <a:lumOff val="80000"/>
            </a:schemeClr>
          </a:solidFill>
          <a:ln w="3175">
            <a:solidFill>
              <a:schemeClr val="tx1"/>
            </a:solidFill>
          </a:ln>
        </p:spPr>
        <p:txBody>
          <a:bodyPr wrap="square" rtlCol="1">
            <a:spAutoFit/>
          </a:bodyPr>
          <a:lstStyle/>
          <a:p>
            <a:r>
              <a:rPr lang="he-IL" sz="2800" dirty="0"/>
              <a:t>קול המוצר</a:t>
            </a:r>
          </a:p>
        </p:txBody>
      </p:sp>
      <p:sp>
        <p:nvSpPr>
          <p:cNvPr id="6" name="TextBox 5">
            <a:extLst>
              <a:ext uri="{FF2B5EF4-FFF2-40B4-BE49-F238E27FC236}">
                <a16:creationId xmlns:a16="http://schemas.microsoft.com/office/drawing/2014/main" id="{AA4FF4C5-36D5-4B42-105E-D945362FC607}"/>
              </a:ext>
            </a:extLst>
          </p:cNvPr>
          <p:cNvSpPr txBox="1"/>
          <p:nvPr/>
        </p:nvSpPr>
        <p:spPr>
          <a:xfrm>
            <a:off x="4343400" y="6019800"/>
            <a:ext cx="4343400" cy="369332"/>
          </a:xfrm>
          <a:prstGeom prst="rect">
            <a:avLst/>
          </a:prstGeom>
          <a:noFill/>
        </p:spPr>
        <p:txBody>
          <a:bodyPr wrap="square" rtlCol="0">
            <a:spAutoFit/>
          </a:bodyPr>
          <a:lstStyle/>
          <a:p>
            <a:pPr algn="r" rtl="1"/>
            <a:r>
              <a:rPr lang="he-IL" dirty="0">
                <a:solidFill>
                  <a:srgbClr val="FF0000"/>
                </a:solidFill>
              </a:rPr>
              <a:t>*במה השיטה שונה מקולות המוצר האחרים ?</a:t>
            </a:r>
            <a:endParaRPr lang="en-IL"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קול הלקוח</a:t>
            </a:r>
            <a:endParaRPr lang="en-US" dirty="0"/>
          </a:p>
        </p:txBody>
      </p:sp>
      <p:sp>
        <p:nvSpPr>
          <p:cNvPr id="3" name="Content Placeholder 2"/>
          <p:cNvSpPr>
            <a:spLocks noGrp="1"/>
          </p:cNvSpPr>
          <p:nvPr>
            <p:ph idx="1"/>
          </p:nvPr>
        </p:nvSpPr>
        <p:spPr/>
        <p:txBody>
          <a:bodyPr>
            <a:normAutofit/>
          </a:bodyPr>
          <a:lstStyle/>
          <a:p>
            <a:pPr algn="r" rtl="1"/>
            <a:r>
              <a:rPr lang="he-IL" dirty="0"/>
              <a:t>הבעיה-  כיצד ללמוד מהלקוחות ? לעיתים הם עצמם אינם ערים לבעיות...</a:t>
            </a:r>
          </a:p>
          <a:p>
            <a:pPr algn="r" rtl="1"/>
            <a:r>
              <a:rPr lang="he-IL" dirty="0"/>
              <a:t>"אמפטיה" – התבוננות כיצד משתמשים במוצר/ שרות ולמידה מתבוננת מהלקוחות</a:t>
            </a:r>
            <a:r>
              <a:rPr lang="en-US" dirty="0"/>
              <a:t> </a:t>
            </a:r>
            <a:r>
              <a:rPr lang="he-IL" dirty="0"/>
              <a:t>מה אפשר לעשות טוב יותר.</a:t>
            </a:r>
          </a:p>
          <a:p>
            <a:pPr algn="r" rtl="1"/>
            <a:r>
              <a:rPr lang="he-IL" dirty="0"/>
              <a:t>מקביל ל </a:t>
            </a:r>
            <a:r>
              <a:rPr lang="en-US" dirty="0"/>
              <a:t>QFD</a:t>
            </a:r>
            <a:r>
              <a:rPr lang="he-IL" dirty="0"/>
              <a:t> - </a:t>
            </a:r>
            <a:r>
              <a:rPr lang="en-US" dirty="0"/>
              <a:t>Quality Function Deployment </a:t>
            </a:r>
            <a:r>
              <a:rPr lang="he-IL" dirty="0"/>
              <a:t> בתכן הנדסי - הבנת ציפיות וצורכי הלקוח ו"תרגומם" לפתרונות הניתנים ע"י הארגון.</a:t>
            </a:r>
          </a:p>
        </p:txBody>
      </p:sp>
      <p:sp>
        <p:nvSpPr>
          <p:cNvPr id="4" name="תיבת טקסט 3">
            <a:extLst>
              <a:ext uri="{FF2B5EF4-FFF2-40B4-BE49-F238E27FC236}">
                <a16:creationId xmlns:a16="http://schemas.microsoft.com/office/drawing/2014/main" id="{B364F916-E41F-3997-AD39-15DF2CD3AFC3}"/>
              </a:ext>
            </a:extLst>
          </p:cNvPr>
          <p:cNvSpPr txBox="1"/>
          <p:nvPr/>
        </p:nvSpPr>
        <p:spPr>
          <a:xfrm>
            <a:off x="7162800" y="152399"/>
            <a:ext cx="1676400" cy="523220"/>
          </a:xfrm>
          <a:prstGeom prst="rect">
            <a:avLst/>
          </a:prstGeom>
          <a:solidFill>
            <a:schemeClr val="accent2">
              <a:lumMod val="20000"/>
              <a:lumOff val="80000"/>
            </a:schemeClr>
          </a:solidFill>
          <a:ln w="3175">
            <a:solidFill>
              <a:schemeClr val="tx1"/>
            </a:solidFill>
          </a:ln>
        </p:spPr>
        <p:txBody>
          <a:bodyPr wrap="square" rtlCol="1">
            <a:spAutoFit/>
          </a:bodyPr>
          <a:lstStyle/>
          <a:p>
            <a:r>
              <a:rPr lang="he-IL" sz="2800" dirty="0"/>
              <a:t>קול הלקוח</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 - קול המתחרים (</a:t>
            </a:r>
            <a:r>
              <a:rPr lang="he-IL" dirty="0" err="1"/>
              <a:t>ג'ף</a:t>
            </a:r>
            <a:r>
              <a:rPr lang="he-IL" dirty="0"/>
              <a:t> </a:t>
            </a:r>
            <a:r>
              <a:rPr lang="he-IL" dirty="0" err="1"/>
              <a:t>בזוס</a:t>
            </a:r>
            <a:r>
              <a:rPr lang="he-IL" dirty="0"/>
              <a:t>) </a:t>
            </a:r>
            <a:r>
              <a:rPr lang="en-US" dirty="0"/>
              <a:t>outside In </a:t>
            </a:r>
          </a:p>
        </p:txBody>
      </p:sp>
      <p:sp>
        <p:nvSpPr>
          <p:cNvPr id="3" name="Content Placeholder 2"/>
          <p:cNvSpPr>
            <a:spLocks noGrp="1"/>
          </p:cNvSpPr>
          <p:nvPr>
            <p:ph idx="1"/>
          </p:nvPr>
        </p:nvSpPr>
        <p:spPr/>
        <p:txBody>
          <a:bodyPr>
            <a:normAutofit fontScale="92500" lnSpcReduction="20000"/>
          </a:bodyPr>
          <a:lstStyle/>
          <a:p>
            <a:pPr algn="r" rtl="1"/>
            <a:r>
              <a:rPr lang="he-IL" dirty="0"/>
              <a:t>התחרות בין חברות כיום היא כלל־עולמית. כדי לשרוד בה כל חברה חייבת לחדש. אם היא לא תחדש והמתחרים כן יחדשו, היא תאבד את מקומה בשוק הגלובלי.</a:t>
            </a:r>
            <a:endParaRPr lang="en-US" dirty="0"/>
          </a:p>
          <a:p>
            <a:pPr algn="r" rtl="1"/>
            <a:r>
              <a:rPr lang="he-IL" b="1" dirty="0"/>
              <a:t>הקפיטליזם הגלובלי הוא המאיץ הגדול של החדשנות - </a:t>
            </a:r>
            <a:r>
              <a:rPr lang="he-IL" dirty="0"/>
              <a:t>השונוּת התרבותית והאישית ושיטות החשיבה והעבודה המגוונות מאפשרות שילוב של מחשבה וידע שלא היה בעבר. </a:t>
            </a:r>
          </a:p>
          <a:p>
            <a:pPr algn="r" rtl="1"/>
            <a:r>
              <a:rPr lang="he-IL" dirty="0"/>
              <a:t>הגדלת השוק לממדים גלובליים מאפשרת פיתוח ויישום של רעיונות חדשים, של מחקר ופיתוח.</a:t>
            </a:r>
          </a:p>
          <a:p>
            <a:pPr algn="r" rtl="1"/>
            <a:r>
              <a:rPr lang="he-IL" dirty="0"/>
              <a:t>השראה מבחוץ</a:t>
            </a:r>
          </a:p>
        </p:txBody>
      </p:sp>
      <p:sp>
        <p:nvSpPr>
          <p:cNvPr id="4" name="תיבת טקסט 3">
            <a:extLst>
              <a:ext uri="{FF2B5EF4-FFF2-40B4-BE49-F238E27FC236}">
                <a16:creationId xmlns:a16="http://schemas.microsoft.com/office/drawing/2014/main" id="{B89A224E-A41B-FBB9-D52E-B7AE2A4F6476}"/>
              </a:ext>
            </a:extLst>
          </p:cNvPr>
          <p:cNvSpPr txBox="1"/>
          <p:nvPr/>
        </p:nvSpPr>
        <p:spPr>
          <a:xfrm>
            <a:off x="6858000" y="92076"/>
            <a:ext cx="2133600" cy="523220"/>
          </a:xfrm>
          <a:prstGeom prst="rect">
            <a:avLst/>
          </a:prstGeom>
          <a:solidFill>
            <a:schemeClr val="accent1">
              <a:lumMod val="20000"/>
              <a:lumOff val="80000"/>
            </a:schemeClr>
          </a:solidFill>
          <a:ln w="3175">
            <a:solidFill>
              <a:schemeClr val="tx1"/>
            </a:solidFill>
          </a:ln>
        </p:spPr>
        <p:txBody>
          <a:bodyPr wrap="square" rtlCol="1">
            <a:spAutoFit/>
          </a:bodyPr>
          <a:lstStyle/>
          <a:p>
            <a:r>
              <a:rPr lang="he-IL" sz="2800" dirty="0"/>
              <a:t>קול המתחרים</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 - הקול הפנימי (סטיב </a:t>
            </a:r>
            <a:r>
              <a:rPr lang="he-IL" dirty="0" err="1"/>
              <a:t>ג'ובס</a:t>
            </a:r>
            <a:r>
              <a:rPr lang="he-IL" dirty="0"/>
              <a:t>) </a:t>
            </a:r>
            <a:r>
              <a:rPr lang="en-US" dirty="0"/>
              <a:t>Inside Out</a:t>
            </a:r>
          </a:p>
        </p:txBody>
      </p:sp>
      <p:sp>
        <p:nvSpPr>
          <p:cNvPr id="3" name="Content Placeholder 2"/>
          <p:cNvSpPr>
            <a:spLocks noGrp="1"/>
          </p:cNvSpPr>
          <p:nvPr>
            <p:ph idx="1"/>
          </p:nvPr>
        </p:nvSpPr>
        <p:spPr/>
        <p:txBody>
          <a:bodyPr/>
          <a:lstStyle/>
          <a:p>
            <a:pPr algn="r" rtl="1"/>
            <a:r>
              <a:rPr lang="he-IL" dirty="0"/>
              <a:t>מה זה ?</a:t>
            </a:r>
          </a:p>
          <a:p>
            <a:pPr algn="r" rtl="1"/>
            <a:r>
              <a:rPr lang="he-IL" dirty="0"/>
              <a:t>אין לנו מושג</a:t>
            </a:r>
          </a:p>
          <a:p>
            <a:pPr algn="r" rtl="1"/>
            <a:r>
              <a:rPr lang="he-IL" dirty="0"/>
              <a:t>השראה מבפנים</a:t>
            </a:r>
          </a:p>
          <a:p>
            <a:pPr algn="r" rtl="1"/>
            <a:r>
              <a:rPr lang="he-IL" dirty="0"/>
              <a:t>מתוך 30,000 מוצרים שהושקו בארה"ב בשנות האלפיים, רק 300 השיגו צמיחה ורווחיות. </a:t>
            </a:r>
            <a:endParaRPr lang="en-US" dirty="0"/>
          </a:p>
        </p:txBody>
      </p:sp>
      <p:sp>
        <p:nvSpPr>
          <p:cNvPr id="4" name="תיבת טקסט 3">
            <a:extLst>
              <a:ext uri="{FF2B5EF4-FFF2-40B4-BE49-F238E27FC236}">
                <a16:creationId xmlns:a16="http://schemas.microsoft.com/office/drawing/2014/main" id="{F26C85A0-FFD5-5264-8F36-D502158CEC55}"/>
              </a:ext>
            </a:extLst>
          </p:cNvPr>
          <p:cNvSpPr txBox="1"/>
          <p:nvPr/>
        </p:nvSpPr>
        <p:spPr>
          <a:xfrm>
            <a:off x="6629400" y="92076"/>
            <a:ext cx="2209800" cy="523220"/>
          </a:xfrm>
          <a:prstGeom prst="rect">
            <a:avLst/>
          </a:prstGeom>
          <a:solidFill>
            <a:schemeClr val="bg2">
              <a:lumMod val="90000"/>
            </a:schemeClr>
          </a:solidFill>
          <a:ln w="3175">
            <a:solidFill>
              <a:schemeClr val="tx1"/>
            </a:solidFill>
          </a:ln>
        </p:spPr>
        <p:txBody>
          <a:bodyPr wrap="square" rtlCol="1">
            <a:spAutoFit/>
          </a:bodyPr>
          <a:lstStyle/>
          <a:p>
            <a:r>
              <a:rPr lang="he-IL" sz="2800" dirty="0"/>
              <a:t>הקול הפנימי</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סיכום – עברנו על ארבעת קולות חדשנות</a:t>
            </a:r>
            <a:endParaRPr lang="en-US" dirty="0"/>
          </a:p>
        </p:txBody>
      </p:sp>
      <p:sp>
        <p:nvSpPr>
          <p:cNvPr id="3" name="Content Placeholder 2"/>
          <p:cNvSpPr>
            <a:spLocks noGrp="1"/>
          </p:cNvSpPr>
          <p:nvPr>
            <p:ph idx="1"/>
          </p:nvPr>
        </p:nvSpPr>
        <p:spPr/>
        <p:txBody>
          <a:bodyPr/>
          <a:lstStyle/>
          <a:p>
            <a:pPr algn="r" rtl="1"/>
            <a:r>
              <a:rPr lang="he-IL" dirty="0"/>
              <a:t>קול המוצר</a:t>
            </a:r>
          </a:p>
          <a:p>
            <a:pPr algn="r" rtl="1"/>
            <a:r>
              <a:rPr lang="he-IL" dirty="0"/>
              <a:t>קול הלקוחות</a:t>
            </a:r>
          </a:p>
          <a:p>
            <a:pPr algn="r" rtl="1"/>
            <a:r>
              <a:rPr lang="he-IL" dirty="0"/>
              <a:t>קול המתחרים</a:t>
            </a:r>
          </a:p>
          <a:p>
            <a:pPr algn="r" rtl="1"/>
            <a:r>
              <a:rPr lang="he-IL" dirty="0"/>
              <a:t>הקול הפנימי</a:t>
            </a:r>
            <a:endParaRPr lang="en-US" dirty="0"/>
          </a:p>
        </p:txBody>
      </p:sp>
    </p:spTree>
    <p:extLst>
      <p:ext uri="{BB962C8B-B14F-4D97-AF65-F5344CB8AC3E}">
        <p14:creationId xmlns:p14="http://schemas.microsoft.com/office/powerpoint/2010/main" val="1965588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0"/>
            <a:ext cx="8763000" cy="1143000"/>
          </a:xfrm>
        </p:spPr>
        <p:txBody>
          <a:bodyPr>
            <a:normAutofit fontScale="90000"/>
          </a:bodyPr>
          <a:lstStyle/>
          <a:p>
            <a:r>
              <a:rPr lang="he-IL" sz="6600" dirty="0">
                <a:cs typeface="+mn-cs"/>
              </a:rPr>
              <a:t>למה לחדש בעולם העסקים ?</a:t>
            </a:r>
            <a:endParaRPr lang="en-US" sz="6600" dirty="0">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cs typeface="+mn-cs"/>
              </a:rPr>
              <a:t>סיבות לחדשנות</a:t>
            </a:r>
            <a:endParaRPr lang="en-US" dirty="0">
              <a:cs typeface="+mn-cs"/>
            </a:endParaRPr>
          </a:p>
        </p:txBody>
      </p:sp>
      <p:sp>
        <p:nvSpPr>
          <p:cNvPr id="3" name="Content Placeholder 2"/>
          <p:cNvSpPr>
            <a:spLocks noGrp="1"/>
          </p:cNvSpPr>
          <p:nvPr>
            <p:ph idx="1"/>
          </p:nvPr>
        </p:nvSpPr>
        <p:spPr/>
        <p:txBody>
          <a:bodyPr/>
          <a:lstStyle/>
          <a:p>
            <a:pPr algn="r" rtl="1"/>
            <a:r>
              <a:rPr lang="he-IL" dirty="0"/>
              <a:t>השרדות</a:t>
            </a:r>
          </a:p>
          <a:p>
            <a:pPr algn="r" rtl="1"/>
            <a:r>
              <a:rPr lang="he-IL" dirty="0"/>
              <a:t>צמיחה</a:t>
            </a:r>
          </a:p>
          <a:p>
            <a:pPr algn="r" rtl="1"/>
            <a:r>
              <a:rPr lang="he-IL" dirty="0"/>
              <a:t>המרצת עובדים</a:t>
            </a:r>
          </a:p>
          <a:p>
            <a:pPr algn="r" rtl="1"/>
            <a:r>
              <a:rPr lang="he-IL" dirty="0"/>
              <a:t>מוניטין</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1. תרומת חדשנות להשרדות</a:t>
            </a:r>
            <a:endParaRPr lang="en-US" dirty="0"/>
          </a:p>
        </p:txBody>
      </p:sp>
      <p:sp>
        <p:nvSpPr>
          <p:cNvPr id="3" name="Content Placeholder 2"/>
          <p:cNvSpPr>
            <a:spLocks noGrp="1"/>
          </p:cNvSpPr>
          <p:nvPr>
            <p:ph idx="1"/>
          </p:nvPr>
        </p:nvSpPr>
        <p:spPr>
          <a:xfrm>
            <a:off x="228600" y="1600200"/>
            <a:ext cx="8458200" cy="4525963"/>
          </a:xfrm>
        </p:spPr>
        <p:txBody>
          <a:bodyPr>
            <a:normAutofit fontScale="85000" lnSpcReduction="10000"/>
          </a:bodyPr>
          <a:lstStyle/>
          <a:p>
            <a:pPr algn="r" rtl="1">
              <a:lnSpc>
                <a:spcPct val="120000"/>
              </a:lnSpc>
            </a:pPr>
            <a:r>
              <a:rPr lang="he-IL" dirty="0"/>
              <a:t>בעולם התחרותי מכיון שהשוק נפתח, מתחוללת שחיקת רווחיות וקיימת תחרות מול ענקים בכפר הגלובאלי בו כולם יודעים הכל בזמן קצר - חייבים לחדש</a:t>
            </a:r>
          </a:p>
          <a:p>
            <a:pPr algn="r" rtl="1">
              <a:lnSpc>
                <a:spcPct val="120000"/>
              </a:lnSpc>
            </a:pPr>
            <a:r>
              <a:rPr lang="he-IL" dirty="0"/>
              <a:t>יישום אסטרטגיה תחרותית – ע"י בידול שירותים או מוצרים של החברה.</a:t>
            </a:r>
          </a:p>
          <a:p>
            <a:pPr algn="r" rtl="1">
              <a:lnSpc>
                <a:spcPct val="120000"/>
              </a:lnSpc>
            </a:pPr>
            <a:r>
              <a:rPr lang="he-IL" dirty="0"/>
              <a:t>שאלות של חדשנות:</a:t>
            </a:r>
          </a:p>
          <a:p>
            <a:pPr lvl="1" algn="r" rtl="1">
              <a:lnSpc>
                <a:spcPct val="120000"/>
              </a:lnSpc>
            </a:pPr>
            <a:r>
              <a:rPr lang="he-IL" dirty="0"/>
              <a:t>איך לחדש ? אבולוציה או רבולוציה</a:t>
            </a:r>
          </a:p>
          <a:p>
            <a:pPr lvl="1" algn="r" rtl="1">
              <a:lnSpc>
                <a:spcPct val="120000"/>
              </a:lnSpc>
            </a:pPr>
            <a:r>
              <a:rPr lang="he-IL" dirty="0"/>
              <a:t>מול המתחרים או קניבליזציה - לדוגמא: מעבדי אינטל</a:t>
            </a:r>
          </a:p>
          <a:p>
            <a:pPr lvl="1" algn="r" rtl="1">
              <a:lnSpc>
                <a:spcPct val="120000"/>
              </a:lnSpc>
            </a:pPr>
            <a:r>
              <a:rPr lang="he-IL" dirty="0"/>
              <a:t>אנדי גרוב </a:t>
            </a:r>
            <a:r>
              <a:rPr lang="he-IL" b="1" dirty="0"/>
              <a:t>מנכ"ל אינטל</a:t>
            </a:r>
            <a:r>
              <a:rPr lang="he-IL" dirty="0"/>
              <a:t> האגדי -"</a:t>
            </a:r>
            <a:r>
              <a:rPr lang="he-IL" b="1" dirty="0"/>
              <a:t>רק פראנואידים שורדים</a:t>
            </a:r>
            <a:r>
              <a:rPr lang="he-IL" dirty="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rot="16200000">
            <a:off x="-178263" y="2464263"/>
            <a:ext cx="6429730" cy="2568004"/>
          </a:xfrm>
        </p:spPr>
        <p:txBody>
          <a:bodyPr>
            <a:noAutofit/>
          </a:bodyPr>
          <a:lstStyle/>
          <a:p>
            <a:pPr algn="r" rtl="1">
              <a:lnSpc>
                <a:spcPct val="90000"/>
              </a:lnSpc>
            </a:pPr>
            <a:r>
              <a:rPr lang="he-IL" sz="14000" b="1" dirty="0"/>
              <a:t>חידות</a:t>
            </a:r>
            <a:endParaRPr lang="he-IL" sz="14000" dirty="0"/>
          </a:p>
          <a:p>
            <a:pPr algn="r" rtl="1">
              <a:lnSpc>
                <a:spcPct val="90000"/>
              </a:lnSpc>
            </a:pPr>
            <a:endParaRPr lang="en-US" sz="9600" dirty="0"/>
          </a:p>
        </p:txBody>
      </p:sp>
      <p:pic>
        <p:nvPicPr>
          <p:cNvPr id="1026" name="Picture 2" descr="01-gold-bar">
            <a:extLst>
              <a:ext uri="{FF2B5EF4-FFF2-40B4-BE49-F238E27FC236}">
                <a16:creationId xmlns:a16="http://schemas.microsoft.com/office/drawing/2014/main" id="{C6DBD85E-061E-FC7D-8DC4-59A18ABDC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799" y="705784"/>
            <a:ext cx="4838831" cy="340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628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2. תרומת חדשנות לבניית צמיחה ורווחים</a:t>
            </a:r>
            <a:endParaRPr lang="en-US" dirty="0"/>
          </a:p>
        </p:txBody>
      </p:sp>
      <p:sp>
        <p:nvSpPr>
          <p:cNvPr id="3" name="Content Placeholder 2"/>
          <p:cNvSpPr>
            <a:spLocks noGrp="1"/>
          </p:cNvSpPr>
          <p:nvPr>
            <p:ph idx="1"/>
          </p:nvPr>
        </p:nvSpPr>
        <p:spPr>
          <a:xfrm>
            <a:off x="457200" y="1371600"/>
            <a:ext cx="8229600" cy="4876800"/>
          </a:xfrm>
        </p:spPr>
        <p:txBody>
          <a:bodyPr>
            <a:normAutofit fontScale="92500" lnSpcReduction="10000"/>
          </a:bodyPr>
          <a:lstStyle/>
          <a:p>
            <a:pPr algn="r" rtl="1">
              <a:lnSpc>
                <a:spcPct val="124000"/>
              </a:lnSpc>
            </a:pPr>
            <a:r>
              <a:rPr lang="he-IL" dirty="0"/>
              <a:t>נמצא קשר סטטיסטי הדוק בין חברות מחדשות לחברות מצליחות עסקית. </a:t>
            </a:r>
          </a:p>
          <a:p>
            <a:pPr algn="r" rtl="1">
              <a:lnSpc>
                <a:spcPct val="124000"/>
              </a:lnSpc>
            </a:pPr>
            <a:r>
              <a:rPr lang="he-IL" dirty="0"/>
              <a:t>חדשנות מאפשרת הובלת שוק, מיצוב ומיתוג.</a:t>
            </a:r>
            <a:endParaRPr lang="en-US" dirty="0"/>
          </a:p>
          <a:p>
            <a:pPr algn="r" rtl="1"/>
            <a:r>
              <a:rPr lang="he-IL" dirty="0"/>
              <a:t>לכאורה ברור: הביקוש עולה מחיר המכירה - עולה </a:t>
            </a:r>
            <a:r>
              <a:rPr lang="he-IL" dirty="0">
                <a:sym typeface="Wingdings" pitchFamily="2" charset="2"/>
              </a:rPr>
              <a:t> והרווח עולה. </a:t>
            </a:r>
          </a:p>
          <a:p>
            <a:pPr algn="r" rtl="1"/>
            <a:r>
              <a:rPr lang="he-IL" dirty="0"/>
              <a:t>אבל יש לזכור את העלות: </a:t>
            </a:r>
          </a:p>
          <a:p>
            <a:pPr lvl="1" algn="r" rtl="1"/>
            <a:r>
              <a:rPr lang="he-IL" dirty="0"/>
              <a:t>חדשנות אינה מאפשרת ייצור סטדנרטי לכל השווקים – פוגע ברווחיות (ראו "מגנום" בישראל)</a:t>
            </a:r>
          </a:p>
          <a:p>
            <a:pPr lvl="1" algn="r" rtl="1"/>
            <a:r>
              <a:rPr lang="he-IL" dirty="0"/>
              <a:t>חדשנות חייבת יכולות ניהול גבוהות – עלויות עולות.</a:t>
            </a:r>
          </a:p>
          <a:p>
            <a:pPr lvl="1" algn="r" rtl="1"/>
            <a:r>
              <a:rPr lang="he-IL" dirty="0"/>
              <a:t>חדשנות אינה ודאית ובעלת סיכון מובנה</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he-IL" dirty="0"/>
              <a:t>3. תרומת חדשנות להמרצת עובדים</a:t>
            </a:r>
            <a:endParaRPr lang="en-US" dirty="0"/>
          </a:p>
        </p:txBody>
      </p:sp>
      <p:sp>
        <p:nvSpPr>
          <p:cNvPr id="3" name="Content Placeholder 2"/>
          <p:cNvSpPr>
            <a:spLocks noGrp="1"/>
          </p:cNvSpPr>
          <p:nvPr>
            <p:ph idx="1"/>
          </p:nvPr>
        </p:nvSpPr>
        <p:spPr/>
        <p:txBody>
          <a:bodyPr/>
          <a:lstStyle/>
          <a:p>
            <a:pPr algn="r" rtl="1"/>
            <a:r>
              <a:rPr lang="he-IL" dirty="0"/>
              <a:t>להמריץ את העובדים ולמשוך אנשים טובים יותר</a:t>
            </a:r>
          </a:p>
          <a:p>
            <a:pPr algn="r" rtl="1"/>
            <a:r>
              <a:rPr lang="en-US" dirty="0"/>
              <a:t>IBM Global services</a:t>
            </a:r>
            <a:r>
              <a:rPr lang="he-IL" dirty="0"/>
              <a:t>  - כיצד היא הוקמה </a:t>
            </a:r>
          </a:p>
          <a:p>
            <a:pPr algn="r" rtl="1"/>
            <a:r>
              <a:rPr lang="he-IL" dirty="0">
                <a:solidFill>
                  <a:srgbClr val="FF0000"/>
                </a:solidFill>
              </a:rPr>
              <a:t>מה הקשר לדויד גרוסמן ?</a:t>
            </a:r>
          </a:p>
          <a:p>
            <a:pPr algn="r" rtl="1"/>
            <a:endParaRPr lang="he-IL" dirty="0">
              <a:solidFill>
                <a:srgbClr val="FF0000"/>
              </a:solidFill>
            </a:endParaRPr>
          </a:p>
          <a:p>
            <a:r>
              <a:rPr lang="en-US" sz="2800" dirty="0"/>
              <a:t>Revenue 58.8</a:t>
            </a:r>
            <a:r>
              <a:rPr lang="he-IL" sz="2000" dirty="0"/>
              <a:t>$</a:t>
            </a:r>
            <a:r>
              <a:rPr lang="en-US" sz="2800" dirty="0"/>
              <a:t> billion 2012</a:t>
            </a:r>
            <a:r>
              <a:rPr lang="he-IL" sz="2800" dirty="0"/>
              <a:t> </a:t>
            </a:r>
            <a:r>
              <a:rPr lang="en-US" sz="2800" dirty="0"/>
              <a:t>Employees</a:t>
            </a:r>
            <a:r>
              <a:rPr lang="he-IL" sz="2800" dirty="0"/>
              <a:t> </a:t>
            </a:r>
            <a:r>
              <a:rPr lang="en-US" sz="2800" dirty="0"/>
              <a:t>190,000</a:t>
            </a:r>
            <a:endParaRPr lang="en-US" sz="2800"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4. תרומת חדשנות למוניטין</a:t>
            </a:r>
            <a:endParaRPr lang="en-US" dirty="0"/>
          </a:p>
        </p:txBody>
      </p:sp>
      <p:sp>
        <p:nvSpPr>
          <p:cNvPr id="3" name="Content Placeholder 2"/>
          <p:cNvSpPr>
            <a:spLocks noGrp="1"/>
          </p:cNvSpPr>
          <p:nvPr>
            <p:ph idx="1"/>
          </p:nvPr>
        </p:nvSpPr>
        <p:spPr>
          <a:xfrm>
            <a:off x="152400" y="1600200"/>
            <a:ext cx="8534400" cy="4525963"/>
          </a:xfrm>
        </p:spPr>
        <p:txBody>
          <a:bodyPr>
            <a:normAutofit/>
          </a:bodyPr>
          <a:lstStyle/>
          <a:p>
            <a:pPr algn="r" rtl="1">
              <a:lnSpc>
                <a:spcPct val="120000"/>
              </a:lnSpc>
            </a:pPr>
            <a:r>
              <a:rPr lang="he-IL" dirty="0"/>
              <a:t>החדשנות יוצרת נכסים אינטלקטואליים כמו פטנטים, ידע, מדגמים רשומים ועוד. </a:t>
            </a:r>
          </a:p>
          <a:p>
            <a:pPr algn="r" rtl="1">
              <a:lnSpc>
                <a:spcPct val="120000"/>
              </a:lnSpc>
            </a:pPr>
            <a:r>
              <a:rPr lang="he-IL" dirty="0"/>
              <a:t>החדשנות מעלה את אטרקטיביות הארגון כלפי:</a:t>
            </a:r>
          </a:p>
          <a:p>
            <a:pPr marL="514350" indent="-514350" algn="ctr" rtl="1">
              <a:lnSpc>
                <a:spcPct val="120000"/>
              </a:lnSpc>
              <a:buFont typeface="+mj-lt"/>
              <a:buAutoNum type="arabicPeriod"/>
            </a:pPr>
            <a:r>
              <a:rPr lang="he-IL" dirty="0"/>
              <a:t> עובדיו</a:t>
            </a:r>
          </a:p>
          <a:p>
            <a:pPr marL="514350" indent="-514350" algn="ctr" rtl="1">
              <a:lnSpc>
                <a:spcPct val="120000"/>
              </a:lnSpc>
              <a:buFont typeface="+mj-lt"/>
              <a:buAutoNum type="arabicPeriod"/>
            </a:pPr>
            <a:r>
              <a:rPr lang="he-IL" dirty="0"/>
              <a:t>לקוחותיו </a:t>
            </a:r>
          </a:p>
          <a:p>
            <a:pPr marL="514350" indent="-514350" algn="ctr" rtl="1">
              <a:lnSpc>
                <a:spcPct val="120000"/>
              </a:lnSpc>
              <a:buFont typeface="+mj-lt"/>
              <a:buAutoNum type="arabicPeriod"/>
            </a:pPr>
            <a:r>
              <a:rPr lang="he-IL" dirty="0"/>
              <a:t> משקיעים פוטנציאליים.</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צמח ניצנים מהקרקע">
            <a:extLst>
              <a:ext uri="{FF2B5EF4-FFF2-40B4-BE49-F238E27FC236}">
                <a16:creationId xmlns:a16="http://schemas.microsoft.com/office/drawing/2014/main" id="{1E1526F2-54C7-54E1-B195-E968CAB25FBA}"/>
              </a:ext>
            </a:extLst>
          </p:cNvPr>
          <p:cNvPicPr>
            <a:picLocks noChangeAspect="1"/>
          </p:cNvPicPr>
          <p:nvPr/>
        </p:nvPicPr>
        <p:blipFill rotWithShape="1">
          <a:blip r:embed="rId2"/>
          <a:srcRect l="21262" r="8150" b="-1"/>
          <a:stretch/>
        </p:blipFill>
        <p:spPr>
          <a:xfrm>
            <a:off x="20" y="10"/>
            <a:ext cx="725221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3764" y="0"/>
            <a:ext cx="530023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334000" y="381000"/>
            <a:ext cx="3704842" cy="1143000"/>
          </a:xfrm>
        </p:spPr>
        <p:txBody>
          <a:bodyPr>
            <a:normAutofit fontScale="90000"/>
          </a:bodyPr>
          <a:lstStyle/>
          <a:p>
            <a:r>
              <a:rPr lang="he-IL" sz="3500" dirty="0" err="1">
                <a:cs typeface="+mn-cs"/>
              </a:rPr>
              <a:t>סיכומון</a:t>
            </a:r>
            <a:r>
              <a:rPr lang="he-IL" sz="3500" dirty="0">
                <a:cs typeface="+mn-cs"/>
              </a:rPr>
              <a:t> - למה לחדש ?</a:t>
            </a:r>
            <a:endParaRPr lang="en-US" sz="3500" dirty="0">
              <a:cs typeface="+mn-cs"/>
            </a:endParaRPr>
          </a:p>
        </p:txBody>
      </p:sp>
      <p:sp>
        <p:nvSpPr>
          <p:cNvPr id="3" name="Content Placeholder 2"/>
          <p:cNvSpPr>
            <a:spLocks noGrp="1"/>
          </p:cNvSpPr>
          <p:nvPr>
            <p:ph idx="1"/>
          </p:nvPr>
        </p:nvSpPr>
        <p:spPr>
          <a:xfrm>
            <a:off x="5670321" y="1524000"/>
            <a:ext cx="3266693" cy="3742762"/>
          </a:xfrm>
        </p:spPr>
        <p:txBody>
          <a:bodyPr>
            <a:normAutofit fontScale="92500" lnSpcReduction="10000"/>
          </a:bodyPr>
          <a:lstStyle/>
          <a:p>
            <a:pPr algn="r" rtl="1">
              <a:lnSpc>
                <a:spcPct val="150000"/>
              </a:lnSpc>
              <a:spcBef>
                <a:spcPts val="600"/>
              </a:spcBef>
              <a:spcAft>
                <a:spcPts val="600"/>
              </a:spcAft>
            </a:pPr>
            <a:r>
              <a:rPr lang="he-IL" sz="2400" dirty="0" err="1"/>
              <a:t>השרדות</a:t>
            </a:r>
            <a:endParaRPr lang="he-IL" sz="2400" dirty="0"/>
          </a:p>
          <a:p>
            <a:pPr algn="r" rtl="1">
              <a:lnSpc>
                <a:spcPct val="150000"/>
              </a:lnSpc>
              <a:spcBef>
                <a:spcPts val="600"/>
              </a:spcBef>
              <a:spcAft>
                <a:spcPts val="600"/>
              </a:spcAft>
            </a:pPr>
            <a:r>
              <a:rPr lang="he-IL" sz="2400" dirty="0"/>
              <a:t>צמיחה</a:t>
            </a:r>
          </a:p>
          <a:p>
            <a:pPr algn="r" rtl="1">
              <a:lnSpc>
                <a:spcPct val="150000"/>
              </a:lnSpc>
              <a:spcBef>
                <a:spcPts val="600"/>
              </a:spcBef>
              <a:spcAft>
                <a:spcPts val="600"/>
              </a:spcAft>
            </a:pPr>
            <a:r>
              <a:rPr lang="he-IL" sz="2400" dirty="0"/>
              <a:t>המרצה</a:t>
            </a:r>
          </a:p>
          <a:p>
            <a:pPr algn="r" rtl="1">
              <a:lnSpc>
                <a:spcPct val="150000"/>
              </a:lnSpc>
              <a:spcBef>
                <a:spcPts val="600"/>
              </a:spcBef>
              <a:spcAft>
                <a:spcPts val="600"/>
              </a:spcAft>
            </a:pPr>
            <a:r>
              <a:rPr lang="he-IL" sz="2400" dirty="0"/>
              <a:t>מוניטין</a:t>
            </a:r>
          </a:p>
          <a:p>
            <a:pPr algn="r" rtl="1">
              <a:lnSpc>
                <a:spcPct val="150000"/>
              </a:lnSpc>
              <a:spcBef>
                <a:spcPts val="600"/>
              </a:spcBef>
              <a:spcAft>
                <a:spcPts val="600"/>
              </a:spcAft>
              <a:buNone/>
            </a:pPr>
            <a:r>
              <a:rPr lang="he-IL" sz="2400" dirty="0">
                <a:sym typeface="Wingdings" pitchFamily="2" charset="2"/>
              </a:rPr>
              <a:t> בגדול - </a:t>
            </a:r>
            <a:r>
              <a:rPr lang="he-IL" sz="2400" dirty="0"/>
              <a:t>יש להוביל תהליך שינוי </a:t>
            </a:r>
            <a:r>
              <a:rPr lang="he-IL" sz="2400" u="sng" dirty="0"/>
              <a:t>באופן יזום</a:t>
            </a:r>
          </a:p>
          <a:p>
            <a:pPr algn="r"/>
            <a:endParaRPr lang="en-US" sz="17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4168866" cy="1325563"/>
          </a:xfrm>
        </p:spPr>
        <p:txBody>
          <a:bodyPr>
            <a:normAutofit/>
          </a:bodyPr>
          <a:lstStyle/>
          <a:p>
            <a:pPr>
              <a:lnSpc>
                <a:spcPct val="90000"/>
              </a:lnSpc>
            </a:pPr>
            <a:r>
              <a:rPr lang="he-IL">
                <a:cs typeface="+mn-cs"/>
              </a:rPr>
              <a:t>חדשנות והצעת ערך ייחודית</a:t>
            </a:r>
            <a:endParaRPr lang="en-US">
              <a:cs typeface="+mn-cs"/>
            </a:endParaRPr>
          </a:p>
        </p:txBody>
      </p:sp>
      <p:sp>
        <p:nvSpPr>
          <p:cNvPr id="17" name="Freeform: Shape 16">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76200" y="1835500"/>
            <a:ext cx="4689261" cy="4351338"/>
          </a:xfrm>
        </p:spPr>
        <p:txBody>
          <a:bodyPr>
            <a:normAutofit/>
          </a:bodyPr>
          <a:lstStyle/>
          <a:p>
            <a:pPr marL="0" indent="0" algn="r" rtl="1">
              <a:lnSpc>
                <a:spcPct val="90000"/>
              </a:lnSpc>
              <a:buNone/>
            </a:pPr>
            <a:r>
              <a:rPr lang="he-IL" sz="2700" u="sng" dirty="0"/>
              <a:t>הצעת ערך ייחודית - </a:t>
            </a:r>
            <a:r>
              <a:rPr lang="en-US" sz="2700" u="sng" dirty="0"/>
              <a:t>UVP</a:t>
            </a:r>
            <a:endParaRPr lang="he-IL" sz="2700" u="sng" dirty="0"/>
          </a:p>
          <a:p>
            <a:pPr marL="0" indent="0" algn="r" rtl="1">
              <a:lnSpc>
                <a:spcPct val="90000"/>
              </a:lnSpc>
              <a:buNone/>
            </a:pPr>
            <a:r>
              <a:rPr lang="he-IL" sz="2700" dirty="0"/>
              <a:t>המוצר או השרות מציעים ללקוחות שלכם ערך שהמתחרים אינם מציעים. </a:t>
            </a:r>
          </a:p>
          <a:p>
            <a:pPr marL="0" indent="0" algn="r" rtl="1">
              <a:lnSpc>
                <a:spcPct val="90000"/>
              </a:lnSpc>
              <a:buNone/>
            </a:pPr>
            <a:r>
              <a:rPr lang="he-IL" sz="2700" dirty="0"/>
              <a:t>"החדשנים" צופים את הצורך לפני שהלקוחות מבינים אותו.</a:t>
            </a:r>
          </a:p>
          <a:p>
            <a:pPr marL="0" indent="0" algn="r" rtl="1">
              <a:lnSpc>
                <a:spcPct val="90000"/>
              </a:lnSpc>
              <a:buNone/>
            </a:pPr>
            <a:r>
              <a:rPr lang="he-IL" sz="2700" dirty="0"/>
              <a:t>לפעמים הלקוח כלל אינו מבין את הערך. </a:t>
            </a:r>
          </a:p>
          <a:p>
            <a:pPr marL="0" indent="0" algn="r" rtl="1">
              <a:lnSpc>
                <a:spcPct val="90000"/>
              </a:lnSpc>
              <a:buNone/>
            </a:pPr>
            <a:r>
              <a:rPr lang="he-IL" sz="2700" dirty="0"/>
              <a:t>שאלה פתוחה - מי קובע את "הערך"?</a:t>
            </a:r>
          </a:p>
          <a:p>
            <a:pPr marL="0" indent="0" algn="r" rtl="1">
              <a:lnSpc>
                <a:spcPct val="90000"/>
              </a:lnSpc>
              <a:buNone/>
            </a:pPr>
            <a:endParaRPr lang="en-US" sz="2700" dirty="0"/>
          </a:p>
        </p:txBody>
      </p:sp>
      <p:sp>
        <p:nvSpPr>
          <p:cNvPr id="19" name="Oval 18">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2624479"/>
            <a:ext cx="609320"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Block Arc 20">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85863" y="1516981"/>
            <a:ext cx="2387600" cy="17907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0"/>
            <a:ext cx="1736438"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5" name="Straight Connector 24">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9347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4162" y="4112081"/>
            <a:ext cx="889838"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9" name="Arc 28">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4565205" y="4145122"/>
            <a:ext cx="3062574"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4962670"/>
            <a:ext cx="1982514"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42713" y="-1142284"/>
            <a:ext cx="68580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125298" y="-161647"/>
            <a:ext cx="4894564"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enry-ford-quote-disruptive-innovation-finno"/>
          <p:cNvPicPr>
            <a:picLocks noChangeAspect="1" noChangeArrowheads="1"/>
          </p:cNvPicPr>
          <p:nvPr/>
        </p:nvPicPr>
        <p:blipFill>
          <a:blip r:embed="rId2" cstate="print"/>
          <a:stretch>
            <a:fillRect/>
          </a:stretch>
        </p:blipFill>
        <p:spPr bwMode="auto">
          <a:xfrm>
            <a:off x="342900" y="1050132"/>
            <a:ext cx="8458200" cy="4757736"/>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1600200"/>
          </a:xfrm>
        </p:spPr>
        <p:txBody>
          <a:bodyPr>
            <a:normAutofit/>
          </a:bodyPr>
          <a:lstStyle/>
          <a:p>
            <a:pPr marL="0" indent="0" algn="r" rtl="1">
              <a:buNone/>
            </a:pPr>
            <a:r>
              <a:rPr lang="he-IL" b="0" i="0" dirty="0">
                <a:solidFill>
                  <a:srgbClr val="202122"/>
                </a:solidFill>
                <a:effectLst/>
                <a:latin typeface="Arial" panose="020B0604020202020204" pitchFamily="34" charset="0"/>
              </a:rPr>
              <a:t>תהליך המתאר כיצד חידוש זורם בין חברים בקהילה וחוקר את הסיבות והמנגנונים באמצעותם חדשנות מתפשטת ברשת. (למשל על פי </a:t>
            </a:r>
            <a:r>
              <a:rPr lang="en-US" b="0" i="0" dirty="0">
                <a:solidFill>
                  <a:srgbClr val="202122"/>
                </a:solidFill>
                <a:effectLst/>
                <a:latin typeface="Arial" panose="020B0604020202020204" pitchFamily="34" charset="0"/>
              </a:rPr>
              <a:t>(Rogers</a:t>
            </a:r>
            <a:r>
              <a:rPr lang="he-IL" b="0" i="0" dirty="0">
                <a:solidFill>
                  <a:srgbClr val="202122"/>
                </a:solidFill>
                <a:effectLst/>
                <a:latin typeface="Arial" panose="020B0604020202020204" pitchFamily="34" charset="0"/>
              </a:rPr>
              <a:t>: </a:t>
            </a:r>
            <a:endParaRPr lang="en-US" dirty="0"/>
          </a:p>
        </p:txBody>
      </p:sp>
      <p:sp>
        <p:nvSpPr>
          <p:cNvPr id="4" name="Title 1">
            <a:extLst>
              <a:ext uri="{FF2B5EF4-FFF2-40B4-BE49-F238E27FC236}">
                <a16:creationId xmlns:a16="http://schemas.microsoft.com/office/drawing/2014/main" id="{99DFA62B-DAFE-8063-886B-2CCCB8A5D56B}"/>
              </a:ext>
            </a:extLst>
          </p:cNvPr>
          <p:cNvSpPr>
            <a:spLocks noGrp="1"/>
          </p:cNvSpPr>
          <p:nvPr>
            <p:ph type="title"/>
          </p:nvPr>
        </p:nvSpPr>
        <p:spPr>
          <a:xfrm>
            <a:off x="76200" y="228600"/>
            <a:ext cx="8991600" cy="801786"/>
          </a:xfrm>
        </p:spPr>
        <p:txBody>
          <a:bodyPr>
            <a:normAutofit fontScale="90000"/>
          </a:bodyPr>
          <a:lstStyle/>
          <a:p>
            <a:pPr rtl="1"/>
            <a:r>
              <a:rPr lang="he-IL" b="1" dirty="0">
                <a:solidFill>
                  <a:srgbClr val="202122"/>
                </a:solidFill>
                <a:latin typeface="Arial" panose="020B0604020202020204" pitchFamily="34" charset="0"/>
                <a:cs typeface="+mn-cs"/>
              </a:rPr>
              <a:t>פעפוע החדשנות</a:t>
            </a:r>
            <a:r>
              <a:rPr lang="he-IL" dirty="0">
                <a:solidFill>
                  <a:srgbClr val="202122"/>
                </a:solidFill>
                <a:latin typeface="Arial" panose="020B0604020202020204" pitchFamily="34" charset="0"/>
                <a:cs typeface="+mn-cs"/>
              </a:rPr>
              <a:t> </a:t>
            </a:r>
            <a:r>
              <a:rPr lang="en-US" dirty="0">
                <a:solidFill>
                  <a:srgbClr val="202122"/>
                </a:solidFill>
                <a:latin typeface="Arial" panose="020B0604020202020204" pitchFamily="34" charset="0"/>
                <a:cs typeface="+mn-cs"/>
              </a:rPr>
              <a:t>Diffusion of Innovations</a:t>
            </a:r>
            <a:br>
              <a:rPr lang="he-IL" dirty="0">
                <a:solidFill>
                  <a:srgbClr val="202122"/>
                </a:solidFill>
                <a:latin typeface="Arial" panose="020B0604020202020204" pitchFamily="34" charset="0"/>
                <a:cs typeface="+mn-cs"/>
              </a:rPr>
            </a:br>
            <a:endParaRPr lang="en-US" dirty="0">
              <a:cs typeface="+mn-cs"/>
            </a:endParaRPr>
          </a:p>
        </p:txBody>
      </p:sp>
      <p:sp>
        <p:nvSpPr>
          <p:cNvPr id="5" name="Content Placeholder 2">
            <a:extLst>
              <a:ext uri="{FF2B5EF4-FFF2-40B4-BE49-F238E27FC236}">
                <a16:creationId xmlns:a16="http://schemas.microsoft.com/office/drawing/2014/main" id="{D66F1B01-16A2-DACF-8BBB-4A98A4065229}"/>
              </a:ext>
            </a:extLst>
          </p:cNvPr>
          <p:cNvSpPr txBox="1">
            <a:spLocks/>
          </p:cNvSpPr>
          <p:nvPr/>
        </p:nvSpPr>
        <p:spPr>
          <a:xfrm>
            <a:off x="457200" y="2819400"/>
            <a:ext cx="8229600" cy="3502501"/>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buFont typeface="+mj-lt"/>
              <a:buAutoNum type="arabicPeriod"/>
            </a:pPr>
            <a:r>
              <a:rPr lang="he-IL" b="0" i="0" dirty="0">
                <a:solidFill>
                  <a:srgbClr val="202122"/>
                </a:solidFill>
                <a:effectLst/>
                <a:latin typeface="Arial" panose="020B0604020202020204" pitchFamily="34" charset="0"/>
              </a:rPr>
              <a:t>ידע </a:t>
            </a:r>
            <a:r>
              <a:rPr lang="en-US" b="0" i="0" dirty="0">
                <a:solidFill>
                  <a:srgbClr val="202122"/>
                </a:solidFill>
                <a:effectLst/>
                <a:latin typeface="Arial" panose="020B0604020202020204" pitchFamily="34" charset="0"/>
              </a:rPr>
              <a:t>Knowledge</a:t>
            </a:r>
            <a:r>
              <a:rPr lang="he-IL" b="0" i="0" dirty="0">
                <a:solidFill>
                  <a:srgbClr val="202122"/>
                </a:solidFill>
                <a:effectLst/>
                <a:latin typeface="Arial" panose="020B0604020202020204" pitchFamily="34" charset="0"/>
              </a:rPr>
              <a:t> החשיפה לחידוש </a:t>
            </a:r>
            <a:r>
              <a:rPr lang="he-IL" b="0" i="0" dirty="0" err="1">
                <a:solidFill>
                  <a:srgbClr val="202122"/>
                </a:solidFill>
                <a:effectLst/>
                <a:latin typeface="Arial" panose="020B0604020202020204" pitchFamily="34" charset="0"/>
              </a:rPr>
              <a:t>ול</a:t>
            </a:r>
            <a:r>
              <a:rPr lang="he-IL" b="0" i="0" dirty="0">
                <a:solidFill>
                  <a:srgbClr val="202122"/>
                </a:solidFill>
                <a:effectLst/>
                <a:latin typeface="Arial" panose="020B0604020202020204" pitchFamily="34" charset="0"/>
              </a:rPr>
              <a:t> </a:t>
            </a:r>
            <a:r>
              <a:rPr lang="en-US" b="0" i="0" dirty="0">
                <a:solidFill>
                  <a:srgbClr val="202122"/>
                </a:solidFill>
                <a:effectLst/>
                <a:latin typeface="Arial" panose="020B0604020202020204" pitchFamily="34" charset="0"/>
              </a:rPr>
              <a:t>DATA</a:t>
            </a:r>
            <a:r>
              <a:rPr lang="he-IL" b="0" i="0" dirty="0">
                <a:solidFill>
                  <a:srgbClr val="202122"/>
                </a:solidFill>
                <a:effectLst/>
                <a:latin typeface="Arial" panose="020B0604020202020204" pitchFamily="34" charset="0"/>
              </a:rPr>
              <a:t> בסיסי.</a:t>
            </a:r>
          </a:p>
          <a:p>
            <a:pPr algn="r" rtl="1">
              <a:buFont typeface="+mj-lt"/>
              <a:buAutoNum type="arabicPeriod"/>
            </a:pPr>
            <a:r>
              <a:rPr lang="he-IL" b="0" i="0" dirty="0">
                <a:solidFill>
                  <a:srgbClr val="202122"/>
                </a:solidFill>
                <a:effectLst/>
                <a:latin typeface="Arial" panose="020B0604020202020204" pitchFamily="34" charset="0"/>
              </a:rPr>
              <a:t>שכנוע</a:t>
            </a:r>
            <a:r>
              <a:rPr lang="en-US" b="0" i="0" dirty="0">
                <a:solidFill>
                  <a:srgbClr val="202122"/>
                </a:solidFill>
                <a:effectLst/>
                <a:latin typeface="Arial" panose="020B0604020202020204" pitchFamily="34" charset="0"/>
              </a:rPr>
              <a:t>Persuasion </a:t>
            </a:r>
            <a:r>
              <a:rPr lang="he-IL" b="0" i="0" dirty="0">
                <a:solidFill>
                  <a:srgbClr val="202122"/>
                </a:solidFill>
                <a:effectLst/>
                <a:latin typeface="Arial" panose="020B0604020202020204" pitchFamily="34" charset="0"/>
              </a:rPr>
              <a:t> התעניינות בחידוש וחיפוש </a:t>
            </a:r>
            <a:r>
              <a:rPr lang="en-US" b="0" i="0" dirty="0">
                <a:solidFill>
                  <a:srgbClr val="202122"/>
                </a:solidFill>
                <a:effectLst/>
                <a:latin typeface="Arial" panose="020B0604020202020204" pitchFamily="34" charset="0"/>
              </a:rPr>
              <a:t>DATA</a:t>
            </a:r>
            <a:r>
              <a:rPr lang="he-IL" b="0" i="0" dirty="0">
                <a:solidFill>
                  <a:srgbClr val="202122"/>
                </a:solidFill>
                <a:effectLst/>
                <a:latin typeface="Arial" panose="020B0604020202020204" pitchFamily="34" charset="0"/>
              </a:rPr>
              <a:t> עליו</a:t>
            </a:r>
          </a:p>
          <a:p>
            <a:pPr algn="r" rtl="1">
              <a:buFont typeface="+mj-lt"/>
              <a:buAutoNum type="arabicPeriod"/>
            </a:pPr>
            <a:r>
              <a:rPr lang="he-IL" b="0" i="0" dirty="0">
                <a:solidFill>
                  <a:srgbClr val="202122"/>
                </a:solidFill>
                <a:effectLst/>
                <a:latin typeface="Arial" panose="020B0604020202020204" pitchFamily="34" charset="0"/>
              </a:rPr>
              <a:t>קבלת החלטה</a:t>
            </a:r>
            <a:r>
              <a:rPr lang="en-US" b="0" i="0" dirty="0">
                <a:solidFill>
                  <a:srgbClr val="202122"/>
                </a:solidFill>
                <a:effectLst/>
                <a:latin typeface="Arial" panose="020B0604020202020204" pitchFamily="34" charset="0"/>
              </a:rPr>
              <a:t>Decision Making </a:t>
            </a:r>
            <a:r>
              <a:rPr lang="he-IL" b="0" i="0" dirty="0">
                <a:solidFill>
                  <a:srgbClr val="202122"/>
                </a:solidFill>
                <a:effectLst/>
                <a:latin typeface="Arial" panose="020B0604020202020204" pitchFamily="34" charset="0"/>
              </a:rPr>
              <a:t> הערכה ואימוץ פעולה</a:t>
            </a:r>
          </a:p>
          <a:p>
            <a:pPr algn="r" rtl="1">
              <a:buFont typeface="+mj-lt"/>
              <a:buAutoNum type="arabicPeriod"/>
            </a:pPr>
            <a:r>
              <a:rPr lang="he-IL" b="0" i="0" dirty="0">
                <a:solidFill>
                  <a:srgbClr val="202122"/>
                </a:solidFill>
                <a:effectLst/>
                <a:latin typeface="Arial" panose="020B0604020202020204" pitchFamily="34" charset="0"/>
              </a:rPr>
              <a:t>הטמעה</a:t>
            </a:r>
            <a:r>
              <a:rPr lang="en-US" b="0" i="0" dirty="0">
                <a:solidFill>
                  <a:srgbClr val="202122"/>
                </a:solidFill>
                <a:effectLst/>
                <a:latin typeface="Arial" panose="020B0604020202020204" pitchFamily="34" charset="0"/>
              </a:rPr>
              <a:t>Implementation </a:t>
            </a:r>
            <a:r>
              <a:rPr lang="he-IL" b="0" i="0" dirty="0">
                <a:solidFill>
                  <a:srgbClr val="202122"/>
                </a:solidFill>
                <a:effectLst/>
                <a:latin typeface="Arial" panose="020B0604020202020204" pitchFamily="34" charset="0"/>
              </a:rPr>
              <a:t> אימוץ כחלק משגרה</a:t>
            </a:r>
          </a:p>
          <a:p>
            <a:pPr algn="r" rtl="1">
              <a:buFont typeface="+mj-lt"/>
              <a:buAutoNum type="arabicPeriod"/>
            </a:pPr>
            <a:r>
              <a:rPr lang="he-IL" b="0" i="0" dirty="0" err="1">
                <a:solidFill>
                  <a:srgbClr val="202122"/>
                </a:solidFill>
                <a:effectLst/>
                <a:latin typeface="Arial" panose="020B0604020202020204" pitchFamily="34" charset="0"/>
              </a:rPr>
              <a:t>אישרור</a:t>
            </a:r>
            <a:r>
              <a:rPr lang="en-US" b="0" i="0" dirty="0">
                <a:solidFill>
                  <a:srgbClr val="202122"/>
                </a:solidFill>
                <a:effectLst/>
                <a:latin typeface="Arial" panose="020B0604020202020204" pitchFamily="34" charset="0"/>
              </a:rPr>
              <a:t>Confirmation </a:t>
            </a:r>
            <a:r>
              <a:rPr lang="he-IL" b="0" i="0" dirty="0">
                <a:solidFill>
                  <a:srgbClr val="202122"/>
                </a:solidFill>
                <a:effectLst/>
                <a:latin typeface="Arial" panose="020B0604020202020204" pitchFamily="34" charset="0"/>
              </a:rPr>
              <a:t> חיפוש חיזוקים מהסביבה</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תיבת טקסט 5">
            <a:extLst>
              <a:ext uri="{FF2B5EF4-FFF2-40B4-BE49-F238E27FC236}">
                <a16:creationId xmlns:a16="http://schemas.microsoft.com/office/drawing/2014/main" id="{C890B799-26C8-943A-F1D4-30A5E0A0F7C0}"/>
              </a:ext>
            </a:extLst>
          </p:cNvPr>
          <p:cNvSpPr txBox="1"/>
          <p:nvPr/>
        </p:nvSpPr>
        <p:spPr>
          <a:xfrm>
            <a:off x="190498" y="990600"/>
            <a:ext cx="8763000" cy="1754326"/>
          </a:xfrm>
          <a:prstGeom prst="rect">
            <a:avLst/>
          </a:prstGeom>
          <a:noFill/>
        </p:spPr>
        <p:txBody>
          <a:bodyPr wrap="square">
            <a:spAutoFit/>
          </a:bodyPr>
          <a:lstStyle/>
          <a:p>
            <a:pPr algn="r" rtl="1"/>
            <a:r>
              <a:rPr lang="he-IL" b="0" i="0" dirty="0">
                <a:solidFill>
                  <a:srgbClr val="202122"/>
                </a:solidFill>
                <a:effectLst/>
                <a:latin typeface="Arial" panose="020B0604020202020204" pitchFamily="34" charset="0"/>
              </a:rPr>
              <a:t>חמישה פרופילים של משתמשים בנוגע לחדשנות: </a:t>
            </a:r>
          </a:p>
          <a:p>
            <a:pPr algn="r" rtl="1"/>
            <a:r>
              <a:rPr lang="he-IL" b="1" i="0" dirty="0">
                <a:solidFill>
                  <a:schemeClr val="accent1">
                    <a:lumMod val="40000"/>
                    <a:lumOff val="60000"/>
                  </a:schemeClr>
                </a:solidFill>
                <a:effectLst/>
                <a:latin typeface="Arial" panose="020B0604020202020204" pitchFamily="34" charset="0"/>
              </a:rPr>
              <a:t>המזנקים/מחדשים</a:t>
            </a:r>
            <a:r>
              <a:rPr lang="en-US" b="0" i="0" dirty="0">
                <a:solidFill>
                  <a:srgbClr val="202122"/>
                </a:solidFill>
                <a:effectLst/>
                <a:latin typeface="Arial" panose="020B0604020202020204" pitchFamily="34" charset="0"/>
              </a:rPr>
              <a:t> </a:t>
            </a:r>
            <a:r>
              <a:rPr lang="en-US" dirty="0">
                <a:solidFill>
                  <a:srgbClr val="202122"/>
                </a:solidFill>
                <a:latin typeface="Arial" panose="020B0604020202020204" pitchFamily="34" charset="0"/>
              </a:rPr>
              <a:t>Innovators </a:t>
            </a:r>
            <a:r>
              <a:rPr lang="he-IL" dirty="0">
                <a:solidFill>
                  <a:srgbClr val="202122"/>
                </a:solidFill>
                <a:latin typeface="Arial" panose="020B0604020202020204" pitchFamily="34" charset="0"/>
              </a:rPr>
              <a:t>חובבי אי וודאות וחידושים הסומכים על עצמם</a:t>
            </a:r>
            <a:endParaRPr lang="he-IL" b="0" i="0" dirty="0">
              <a:solidFill>
                <a:srgbClr val="202122"/>
              </a:solidFill>
              <a:effectLst/>
              <a:latin typeface="Arial" panose="020B0604020202020204" pitchFamily="34" charset="0"/>
            </a:endParaRPr>
          </a:p>
          <a:p>
            <a:pPr algn="r" rtl="1"/>
            <a:r>
              <a:rPr lang="he-IL" b="1" i="0" dirty="0">
                <a:solidFill>
                  <a:schemeClr val="tx2">
                    <a:lumMod val="60000"/>
                    <a:lumOff val="40000"/>
                  </a:schemeClr>
                </a:solidFill>
                <a:effectLst/>
                <a:latin typeface="Arial" panose="020B0604020202020204" pitchFamily="34" charset="0"/>
              </a:rPr>
              <a:t>המאמצים</a:t>
            </a:r>
            <a:r>
              <a:rPr lang="he-IL" b="0" i="0" dirty="0">
                <a:solidFill>
                  <a:srgbClr val="202122"/>
                </a:solidFill>
                <a:effectLst/>
                <a:latin typeface="Arial" panose="020B0604020202020204" pitchFamily="34" charset="0"/>
              </a:rPr>
              <a:t> </a:t>
            </a:r>
            <a:r>
              <a:rPr lang="he-IL" b="1" i="0" dirty="0">
                <a:solidFill>
                  <a:schemeClr val="tx2">
                    <a:lumMod val="60000"/>
                    <a:lumOff val="40000"/>
                  </a:schemeClr>
                </a:solidFill>
                <a:effectLst/>
                <a:latin typeface="Arial" panose="020B0604020202020204" pitchFamily="34" charset="0"/>
              </a:rPr>
              <a:t>המוקדמים</a:t>
            </a:r>
            <a:r>
              <a:rPr lang="en-US" b="0" i="0" dirty="0">
                <a:solidFill>
                  <a:srgbClr val="202122"/>
                </a:solidFill>
                <a:effectLst/>
                <a:latin typeface="Arial" panose="020B0604020202020204" pitchFamily="34" charset="0"/>
              </a:rPr>
              <a:t>Early adopters </a:t>
            </a:r>
            <a:r>
              <a:rPr lang="he-IL" b="0" i="0" dirty="0">
                <a:solidFill>
                  <a:srgbClr val="202122"/>
                </a:solidFill>
                <a:effectLst/>
                <a:latin typeface="Arial" panose="020B0604020202020204" pitchFamily="34" charset="0"/>
              </a:rPr>
              <a:t> לרוב צעירים, ניזונים מהמחדשים לעיתים מובילי דעה</a:t>
            </a:r>
          </a:p>
          <a:p>
            <a:pPr algn="r" rtl="1"/>
            <a:r>
              <a:rPr lang="he-IL" b="1" i="0" dirty="0">
                <a:solidFill>
                  <a:srgbClr val="FFC000"/>
                </a:solidFill>
                <a:effectLst/>
                <a:latin typeface="Arial" panose="020B0604020202020204" pitchFamily="34" charset="0"/>
              </a:rPr>
              <a:t>מיישמים</a:t>
            </a:r>
            <a:r>
              <a:rPr lang="en-US" b="0" i="0" dirty="0">
                <a:solidFill>
                  <a:srgbClr val="202122"/>
                </a:solidFill>
                <a:effectLst/>
                <a:latin typeface="Arial" panose="020B0604020202020204" pitchFamily="34" charset="0"/>
              </a:rPr>
              <a:t>Early majority </a:t>
            </a:r>
            <a:r>
              <a:rPr lang="he-IL" b="0" i="0" dirty="0">
                <a:solidFill>
                  <a:srgbClr val="202122"/>
                </a:solidFill>
                <a:effectLst/>
                <a:latin typeface="Arial" panose="020B0604020202020204" pitchFamily="34" charset="0"/>
              </a:rPr>
              <a:t> נוטים לאמץ חידושים בתמיכת המאמצים המוקדמים. </a:t>
            </a:r>
          </a:p>
          <a:p>
            <a:pPr algn="r" rtl="1"/>
            <a:r>
              <a:rPr lang="he-IL" b="1" i="0" dirty="0">
                <a:solidFill>
                  <a:schemeClr val="accent6">
                    <a:lumMod val="75000"/>
                  </a:schemeClr>
                </a:solidFill>
                <a:effectLst/>
                <a:latin typeface="Arial" panose="020B0604020202020204" pitchFamily="34" charset="0"/>
              </a:rPr>
              <a:t>מחקים</a:t>
            </a:r>
            <a:r>
              <a:rPr lang="en-US" b="0" i="0" dirty="0">
                <a:solidFill>
                  <a:srgbClr val="202122"/>
                </a:solidFill>
                <a:effectLst/>
                <a:latin typeface="Arial" panose="020B0604020202020204" pitchFamily="34" charset="0"/>
              </a:rPr>
              <a:t>Late majority </a:t>
            </a:r>
            <a:r>
              <a:rPr lang="he-IL" b="0" i="0" dirty="0">
                <a:solidFill>
                  <a:srgbClr val="202122"/>
                </a:solidFill>
                <a:effectLst/>
                <a:latin typeface="Arial" panose="020B0604020202020204" pitchFamily="34" charset="0"/>
              </a:rPr>
              <a:t> נוטים לאמץ חידושים בחשדנות רבה. </a:t>
            </a:r>
          </a:p>
          <a:p>
            <a:pPr algn="r" rtl="1"/>
            <a:r>
              <a:rPr lang="he-IL" b="1" i="0" dirty="0">
                <a:solidFill>
                  <a:srgbClr val="C00000"/>
                </a:solidFill>
                <a:effectLst/>
                <a:latin typeface="Arial" panose="020B0604020202020204" pitchFamily="34" charset="0"/>
              </a:rPr>
              <a:t>המשתהים</a:t>
            </a:r>
            <a:r>
              <a:rPr lang="en-US" dirty="0">
                <a:solidFill>
                  <a:srgbClr val="202122"/>
                </a:solidFill>
                <a:latin typeface="Arial" panose="020B0604020202020204" pitchFamily="34" charset="0"/>
              </a:rPr>
              <a:t>L</a:t>
            </a:r>
            <a:r>
              <a:rPr lang="en-US" b="0" i="0" dirty="0">
                <a:solidFill>
                  <a:srgbClr val="202122"/>
                </a:solidFill>
                <a:effectLst/>
                <a:latin typeface="Arial" panose="020B0604020202020204" pitchFamily="34" charset="0"/>
              </a:rPr>
              <a:t>aggards </a:t>
            </a:r>
            <a:r>
              <a:rPr lang="he-IL" b="0" i="0" dirty="0">
                <a:solidFill>
                  <a:srgbClr val="202122"/>
                </a:solidFill>
                <a:effectLst/>
                <a:latin typeface="Arial" panose="020B0604020202020204" pitchFamily="34" charset="0"/>
              </a:rPr>
              <a:t> הנרתעים מחידוש ולא יאמצו אלא מתוך הכרח (טכנולוגי, </a:t>
            </a:r>
            <a:r>
              <a:rPr lang="he-IL" b="0" i="0" dirty="0" err="1">
                <a:solidFill>
                  <a:srgbClr val="202122"/>
                </a:solidFill>
                <a:effectLst/>
                <a:latin typeface="Arial" panose="020B0604020202020204" pitchFamily="34" charset="0"/>
              </a:rPr>
              <a:t>רגלוטורי</a:t>
            </a:r>
            <a:r>
              <a:rPr lang="he-IL" b="0" i="0" dirty="0">
                <a:solidFill>
                  <a:srgbClr val="202122"/>
                </a:solidFill>
                <a:effectLst/>
                <a:latin typeface="Arial" panose="020B0604020202020204" pitchFamily="34" charset="0"/>
              </a:rPr>
              <a:t>)</a:t>
            </a:r>
          </a:p>
        </p:txBody>
      </p:sp>
      <p:sp>
        <p:nvSpPr>
          <p:cNvPr id="8" name="תיבת טקסט 7">
            <a:extLst>
              <a:ext uri="{FF2B5EF4-FFF2-40B4-BE49-F238E27FC236}">
                <a16:creationId xmlns:a16="http://schemas.microsoft.com/office/drawing/2014/main" id="{B7430DD8-028E-7048-6A9B-97BD133161C6}"/>
              </a:ext>
            </a:extLst>
          </p:cNvPr>
          <p:cNvSpPr txBox="1"/>
          <p:nvPr/>
        </p:nvSpPr>
        <p:spPr>
          <a:xfrm>
            <a:off x="1143000" y="6565207"/>
            <a:ext cx="7086600" cy="276999"/>
          </a:xfrm>
          <a:prstGeom prst="rect">
            <a:avLst/>
          </a:prstGeom>
          <a:noFill/>
        </p:spPr>
        <p:txBody>
          <a:bodyPr wrap="square">
            <a:spAutoFit/>
          </a:bodyPr>
          <a:lstStyle/>
          <a:p>
            <a:r>
              <a:rPr lang="en-US" sz="1200" b="0" i="0" dirty="0">
                <a:solidFill>
                  <a:srgbClr val="54595D"/>
                </a:solidFill>
                <a:effectLst/>
                <a:latin typeface="Arial" panose="020B0604020202020204" pitchFamily="34" charset="0"/>
              </a:rPr>
              <a:t>Rogers Everett - Based on Rogers, E. (1962) Diffusion of innovations. Free Press, London, NY, USA</a:t>
            </a:r>
            <a:endParaRPr lang="he-IL" sz="1200" dirty="0"/>
          </a:p>
        </p:txBody>
      </p:sp>
      <p:pic>
        <p:nvPicPr>
          <p:cNvPr id="10" name="תמונה 9">
            <a:extLst>
              <a:ext uri="{FF2B5EF4-FFF2-40B4-BE49-F238E27FC236}">
                <a16:creationId xmlns:a16="http://schemas.microsoft.com/office/drawing/2014/main" id="{D8B80A6B-D0E0-EEAF-263E-85076BE1AA8C}"/>
              </a:ext>
            </a:extLst>
          </p:cNvPr>
          <p:cNvPicPr>
            <a:picLocks noChangeAspect="1"/>
          </p:cNvPicPr>
          <p:nvPr/>
        </p:nvPicPr>
        <p:blipFill>
          <a:blip r:embed="rId2"/>
          <a:stretch>
            <a:fillRect/>
          </a:stretch>
        </p:blipFill>
        <p:spPr>
          <a:xfrm>
            <a:off x="804861" y="2667000"/>
            <a:ext cx="7534275" cy="3971925"/>
          </a:xfrm>
          <a:prstGeom prst="rect">
            <a:avLst/>
          </a:prstGeom>
        </p:spPr>
      </p:pic>
      <p:sp>
        <p:nvSpPr>
          <p:cNvPr id="12" name="Title 1">
            <a:extLst>
              <a:ext uri="{FF2B5EF4-FFF2-40B4-BE49-F238E27FC236}">
                <a16:creationId xmlns:a16="http://schemas.microsoft.com/office/drawing/2014/main" id="{0D1D23AF-A5DC-64DB-A0FD-60DD2B62FAE7}"/>
              </a:ext>
            </a:extLst>
          </p:cNvPr>
          <p:cNvSpPr>
            <a:spLocks noGrp="1"/>
          </p:cNvSpPr>
          <p:nvPr>
            <p:ph type="title"/>
          </p:nvPr>
        </p:nvSpPr>
        <p:spPr>
          <a:xfrm>
            <a:off x="76200" y="456526"/>
            <a:ext cx="8991600" cy="381674"/>
          </a:xfrm>
        </p:spPr>
        <p:txBody>
          <a:bodyPr>
            <a:normAutofit fontScale="90000"/>
          </a:bodyPr>
          <a:lstStyle/>
          <a:p>
            <a:pPr rtl="1"/>
            <a:r>
              <a:rPr lang="he-IL" b="1" dirty="0">
                <a:solidFill>
                  <a:srgbClr val="202122"/>
                </a:solidFill>
                <a:latin typeface="Arial" panose="020B0604020202020204" pitchFamily="34" charset="0"/>
                <a:cs typeface="+mn-cs"/>
              </a:rPr>
              <a:t>פעפוע החדשנות</a:t>
            </a:r>
            <a:r>
              <a:rPr lang="he-IL" dirty="0">
                <a:solidFill>
                  <a:srgbClr val="202122"/>
                </a:solidFill>
                <a:latin typeface="Arial" panose="020B0604020202020204" pitchFamily="34" charset="0"/>
                <a:cs typeface="+mn-cs"/>
              </a:rPr>
              <a:t> </a:t>
            </a:r>
            <a:r>
              <a:rPr lang="en-US" dirty="0">
                <a:solidFill>
                  <a:srgbClr val="202122"/>
                </a:solidFill>
                <a:latin typeface="Arial" panose="020B0604020202020204" pitchFamily="34" charset="0"/>
                <a:cs typeface="+mn-cs"/>
              </a:rPr>
              <a:t>Diffusion of Innovations</a:t>
            </a:r>
            <a:endParaRPr lang="en-US" dirty="0">
              <a:cs typeface="+mn-cs"/>
            </a:endParaRPr>
          </a:p>
        </p:txBody>
      </p:sp>
    </p:spTree>
    <p:extLst>
      <p:ext uri="{BB962C8B-B14F-4D97-AF65-F5344CB8AC3E}">
        <p14:creationId xmlns:p14="http://schemas.microsoft.com/office/powerpoint/2010/main" val="6407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rtl="1">
              <a:buNone/>
            </a:pPr>
            <a:r>
              <a:rPr lang="he-IL" sz="7200" u="sng" dirty="0"/>
              <a:t>חדשנות משבשת</a:t>
            </a:r>
            <a:endParaRPr lang="he-IL" sz="7200" dirty="0"/>
          </a:p>
          <a:p>
            <a:pPr algn="r" rtl="1"/>
            <a:endParaRPr lang="en-US" dirty="0"/>
          </a:p>
        </p:txBody>
      </p:sp>
    </p:spTree>
    <p:extLst>
      <p:ext uri="{BB962C8B-B14F-4D97-AF65-F5344CB8AC3E}">
        <p14:creationId xmlns:p14="http://schemas.microsoft.com/office/powerpoint/2010/main" val="41434538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686800" cy="1143000"/>
          </a:xfrm>
        </p:spPr>
        <p:txBody>
          <a:bodyPr>
            <a:noAutofit/>
          </a:bodyPr>
          <a:lstStyle/>
          <a:p>
            <a:pPr rtl="1"/>
            <a:r>
              <a:rPr lang="he-IL" dirty="0"/>
              <a:t>חדשנות משבשת</a:t>
            </a:r>
            <a:endParaRPr lang="en-US" dirty="0"/>
          </a:p>
        </p:txBody>
      </p:sp>
      <p:sp>
        <p:nvSpPr>
          <p:cNvPr id="4" name="Content Placeholder 2">
            <a:extLst>
              <a:ext uri="{FF2B5EF4-FFF2-40B4-BE49-F238E27FC236}">
                <a16:creationId xmlns:a16="http://schemas.microsoft.com/office/drawing/2014/main" id="{8682C5A0-15FB-4A6A-806C-67FF43EEBF34}"/>
              </a:ext>
            </a:extLst>
          </p:cNvPr>
          <p:cNvSpPr>
            <a:spLocks noGrp="1"/>
          </p:cNvSpPr>
          <p:nvPr>
            <p:ph idx="1"/>
          </p:nvPr>
        </p:nvSpPr>
        <p:spPr>
          <a:xfrm>
            <a:off x="457200" y="1600200"/>
            <a:ext cx="8229600" cy="4525963"/>
          </a:xfrm>
        </p:spPr>
        <p:txBody>
          <a:bodyPr>
            <a:normAutofit fontScale="70000" lnSpcReduction="20000"/>
          </a:bodyPr>
          <a:lstStyle/>
          <a:p>
            <a:pPr marL="0" indent="0" algn="ctr" rtl="1">
              <a:buNone/>
            </a:pPr>
            <a:r>
              <a:rPr lang="en-US" dirty="0"/>
              <a:t>Disruptive Innovation</a:t>
            </a:r>
            <a:r>
              <a:rPr lang="he-IL" dirty="0"/>
              <a:t>  - </a:t>
            </a:r>
            <a:r>
              <a:rPr lang="he-IL" dirty="0" err="1"/>
              <a:t>קלייטון</a:t>
            </a:r>
            <a:r>
              <a:rPr lang="he-IL" dirty="0"/>
              <a:t> </a:t>
            </a:r>
            <a:r>
              <a:rPr lang="he-IL" dirty="0" err="1"/>
              <a:t>כריסטנסן</a:t>
            </a:r>
            <a:r>
              <a:rPr lang="en-US" dirty="0"/>
              <a:t>Clayton Christensen </a:t>
            </a:r>
            <a:r>
              <a:rPr lang="he-IL" dirty="0"/>
              <a:t> מבית הספר </a:t>
            </a:r>
            <a:r>
              <a:rPr lang="he-IL" dirty="0" err="1"/>
              <a:t>למינהל</a:t>
            </a:r>
            <a:r>
              <a:rPr lang="he-IL" dirty="0"/>
              <a:t> עסקים בהרווארד</a:t>
            </a:r>
          </a:p>
          <a:p>
            <a:pPr marL="0" indent="0" algn="ctr" rtl="1">
              <a:buNone/>
            </a:pPr>
            <a:r>
              <a:rPr lang="he-IL" dirty="0"/>
              <a:t>*</a:t>
            </a:r>
          </a:p>
          <a:p>
            <a:pPr marL="0" indent="0" algn="ctr" rtl="1">
              <a:buNone/>
            </a:pPr>
            <a:r>
              <a:rPr lang="he-IL" dirty="0"/>
              <a:t>קיימת חדשנות אינקרמנטלית (אבולוציונית) המתפתחת בתוך התעשייה על ידי השחקנים הקיימים ובצורה מדודה.</a:t>
            </a:r>
          </a:p>
          <a:p>
            <a:pPr marL="0" indent="0" algn="ctr" rtl="1">
              <a:buNone/>
            </a:pPr>
            <a:r>
              <a:rPr lang="he-IL" dirty="0"/>
              <a:t>*</a:t>
            </a:r>
          </a:p>
          <a:p>
            <a:pPr marL="0" indent="0" algn="ctr" rtl="1">
              <a:buNone/>
            </a:pPr>
            <a:r>
              <a:rPr lang="he-IL" dirty="0"/>
              <a:t>החדשנות המשבשת מגיעה לשוק מלמטה. צומחת מתוך הפריפריה, צוברת </a:t>
            </a:r>
            <a:r>
              <a:rPr lang="he-IL" dirty="0" err="1"/>
              <a:t>כח</a:t>
            </a:r>
            <a:r>
              <a:rPr lang="he-IL" dirty="0"/>
              <a:t>, מתגבשת ומותאמת למספר צרכים ומשבשת את המודל העסקי הקיים בליבת העשייה.</a:t>
            </a:r>
          </a:p>
          <a:p>
            <a:pPr marL="0" indent="0" algn="ctr" rtl="1">
              <a:buNone/>
            </a:pPr>
            <a:endParaRPr lang="he-IL" dirty="0"/>
          </a:p>
          <a:p>
            <a:pPr marL="0" indent="0" algn="ctr" rtl="1">
              <a:buNone/>
            </a:pPr>
            <a:r>
              <a:rPr lang="he-IL" dirty="0"/>
              <a:t>הטכנולוגיה לא חייבת להיות חדשנית היא רק גורמת לשינוי של המודל העסקי</a:t>
            </a:r>
          </a:p>
          <a:p>
            <a:pPr marL="0" indent="0" algn="ctr" rtl="1">
              <a:buNone/>
            </a:pPr>
            <a:r>
              <a:rPr lang="he-IL" dirty="0"/>
              <a:t>*</a:t>
            </a:r>
          </a:p>
          <a:p>
            <a:pPr marL="0" indent="0" algn="ctr" rtl="1">
              <a:buNone/>
            </a:pPr>
            <a:r>
              <a:rPr lang="he-IL" b="1" dirty="0"/>
              <a:t>בוא נחשוב על דוגמאות</a:t>
            </a:r>
          </a:p>
        </p:txBody>
      </p:sp>
    </p:spTree>
    <p:extLst>
      <p:ext uri="{BB962C8B-B14F-4D97-AF65-F5344CB8AC3E}">
        <p14:creationId xmlns:p14="http://schemas.microsoft.com/office/powerpoint/2010/main" val="232351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15A88-001A-4EEF-8984-D87E6435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147858" y="228600"/>
            <a:ext cx="5900047" cy="4953000"/>
          </a:xfrm>
        </p:spPr>
        <p:txBody>
          <a:bodyPr>
            <a:noAutofit/>
          </a:bodyPr>
          <a:lstStyle/>
          <a:p>
            <a:pPr algn="r" rtl="1">
              <a:lnSpc>
                <a:spcPct val="90000"/>
              </a:lnSpc>
            </a:pPr>
            <a:r>
              <a:rPr lang="he-IL" sz="2800" b="1" dirty="0">
                <a:solidFill>
                  <a:schemeClr val="bg1"/>
                </a:solidFill>
              </a:rPr>
              <a:t>תוכן השעורים:</a:t>
            </a:r>
          </a:p>
          <a:p>
            <a:pPr algn="r" rtl="1">
              <a:spcBef>
                <a:spcPts val="600"/>
              </a:spcBef>
              <a:spcAft>
                <a:spcPts val="600"/>
              </a:spcAft>
            </a:pPr>
            <a:r>
              <a:rPr lang="he-IL" sz="2800" dirty="0">
                <a:solidFill>
                  <a:schemeClr val="bg1"/>
                </a:solidFill>
              </a:rPr>
              <a:t>חדשנות (מוטיבציה, פנים ארגונית, פעפוע)</a:t>
            </a:r>
          </a:p>
          <a:p>
            <a:pPr algn="r" rtl="1">
              <a:spcBef>
                <a:spcPts val="600"/>
              </a:spcBef>
              <a:spcAft>
                <a:spcPts val="600"/>
              </a:spcAft>
            </a:pPr>
            <a:r>
              <a:rPr lang="he-IL" sz="2800" dirty="0">
                <a:solidFill>
                  <a:schemeClr val="bg1"/>
                </a:solidFill>
              </a:rPr>
              <a:t>חדשנות משבשת </a:t>
            </a:r>
          </a:p>
          <a:p>
            <a:pPr algn="r" rtl="1">
              <a:spcBef>
                <a:spcPts val="600"/>
              </a:spcBef>
              <a:spcAft>
                <a:spcPts val="600"/>
              </a:spcAft>
            </a:pPr>
            <a:r>
              <a:rPr lang="he-IL" sz="2800" dirty="0">
                <a:solidFill>
                  <a:schemeClr val="bg1"/>
                </a:solidFill>
              </a:rPr>
              <a:t>"הערך"</a:t>
            </a:r>
          </a:p>
          <a:p>
            <a:pPr algn="r" rtl="1">
              <a:spcBef>
                <a:spcPts val="600"/>
              </a:spcBef>
              <a:spcAft>
                <a:spcPts val="600"/>
              </a:spcAft>
            </a:pPr>
            <a:r>
              <a:rPr lang="he-IL" sz="2800" dirty="0">
                <a:solidFill>
                  <a:schemeClr val="bg1"/>
                </a:solidFill>
              </a:rPr>
              <a:t>יזמות - מודל ה </a:t>
            </a:r>
            <a:r>
              <a:rPr lang="en-US" sz="2800" dirty="0">
                <a:solidFill>
                  <a:schemeClr val="bg1"/>
                </a:solidFill>
              </a:rPr>
              <a:t>CANVAS</a:t>
            </a:r>
            <a:r>
              <a:rPr lang="he-IL" sz="2800" dirty="0">
                <a:solidFill>
                  <a:schemeClr val="bg1"/>
                </a:solidFill>
              </a:rPr>
              <a:t> </a:t>
            </a:r>
          </a:p>
          <a:p>
            <a:pPr algn="r" rtl="1">
              <a:spcBef>
                <a:spcPts val="600"/>
              </a:spcBef>
              <a:spcAft>
                <a:spcPts val="600"/>
              </a:spcAft>
            </a:pPr>
            <a:r>
              <a:rPr lang="he-IL" sz="2800" dirty="0">
                <a:solidFill>
                  <a:schemeClr val="bg1"/>
                </a:solidFill>
              </a:rPr>
              <a:t>יזמות – מודל ה </a:t>
            </a:r>
            <a:r>
              <a:rPr lang="en-US" sz="2800" dirty="0">
                <a:solidFill>
                  <a:schemeClr val="bg1"/>
                </a:solidFill>
              </a:rPr>
              <a:t>DATA-Canvas</a:t>
            </a:r>
            <a:endParaRPr lang="he-IL" sz="2800" dirty="0">
              <a:solidFill>
                <a:schemeClr val="bg1"/>
              </a:solidFill>
            </a:endParaRPr>
          </a:p>
          <a:p>
            <a:pPr algn="r" rtl="1">
              <a:spcBef>
                <a:spcPts val="600"/>
              </a:spcBef>
              <a:spcAft>
                <a:spcPts val="600"/>
              </a:spcAft>
            </a:pPr>
            <a:r>
              <a:rPr lang="he-IL" sz="2800" dirty="0">
                <a:solidFill>
                  <a:schemeClr val="bg1"/>
                </a:solidFill>
              </a:rPr>
              <a:t>מודלים משלימים למודל ה </a:t>
            </a:r>
            <a:r>
              <a:rPr lang="en-US" sz="2800" dirty="0">
                <a:solidFill>
                  <a:schemeClr val="bg1"/>
                </a:solidFill>
              </a:rPr>
              <a:t>CANVAS</a:t>
            </a:r>
            <a:endParaRPr lang="he-IL" sz="2800" dirty="0">
              <a:solidFill>
                <a:schemeClr val="bg1"/>
              </a:solidFill>
            </a:endParaRPr>
          </a:p>
          <a:p>
            <a:pPr algn="r" rtl="1">
              <a:spcBef>
                <a:spcPts val="600"/>
              </a:spcBef>
              <a:spcAft>
                <a:spcPts val="600"/>
              </a:spcAft>
            </a:pPr>
            <a:r>
              <a:rPr lang="he-IL" sz="2800" dirty="0">
                <a:solidFill>
                  <a:schemeClr val="bg1"/>
                </a:solidFill>
              </a:rPr>
              <a:t>חשיבה המצאתית כולל תירגול</a:t>
            </a:r>
          </a:p>
          <a:p>
            <a:pPr algn="r" rtl="1">
              <a:spcBef>
                <a:spcPts val="600"/>
              </a:spcBef>
              <a:spcAft>
                <a:spcPts val="600"/>
              </a:spcAft>
            </a:pPr>
            <a:r>
              <a:rPr lang="he-IL" sz="2800" dirty="0">
                <a:solidFill>
                  <a:schemeClr val="bg1"/>
                </a:solidFill>
              </a:rPr>
              <a:t>מודלים של הכנסה ביזמות </a:t>
            </a:r>
            <a:r>
              <a:rPr lang="en-US" sz="2800" dirty="0">
                <a:solidFill>
                  <a:schemeClr val="bg1"/>
                </a:solidFill>
              </a:rPr>
              <a:t>DATA</a:t>
            </a:r>
            <a:endParaRPr lang="he-IL" sz="2800" dirty="0">
              <a:solidFill>
                <a:schemeClr val="bg1"/>
              </a:solidFill>
            </a:endParaRPr>
          </a:p>
          <a:p>
            <a:pPr algn="r" rtl="1">
              <a:spcBef>
                <a:spcPts val="600"/>
              </a:spcBef>
              <a:spcAft>
                <a:spcPts val="600"/>
              </a:spcAft>
            </a:pPr>
            <a:r>
              <a:rPr lang="he-IL" sz="2800" dirty="0">
                <a:solidFill>
                  <a:schemeClr val="bg1"/>
                </a:solidFill>
              </a:rPr>
              <a:t>מה מחפשים משקיעים ביזמות טכנולוגית</a:t>
            </a:r>
            <a:endParaRPr lang="en-US" sz="2800" dirty="0">
              <a:solidFill>
                <a:schemeClr val="bg1"/>
              </a:solidFill>
            </a:endParaRPr>
          </a:p>
        </p:txBody>
      </p:sp>
      <p:pic>
        <p:nvPicPr>
          <p:cNvPr id="5" name="Picture 4">
            <a:extLst>
              <a:ext uri="{FF2B5EF4-FFF2-40B4-BE49-F238E27FC236}">
                <a16:creationId xmlns:a16="http://schemas.microsoft.com/office/drawing/2014/main" id="{E7A9676E-E63F-77A3-9C2E-C00CFCD06385}"/>
              </a:ext>
            </a:extLst>
          </p:cNvPr>
          <p:cNvPicPr>
            <a:picLocks noChangeAspect="1"/>
          </p:cNvPicPr>
          <p:nvPr/>
        </p:nvPicPr>
        <p:blipFill rotWithShape="1">
          <a:blip r:embed="rId2"/>
          <a:srcRect l="41404" r="18777" b="-1"/>
          <a:stretch/>
        </p:blipFill>
        <p:spPr>
          <a:xfrm>
            <a:off x="20" y="10"/>
            <a:ext cx="3413395" cy="6857990"/>
          </a:xfrm>
          <a:custGeom>
            <a:avLst/>
            <a:gdLst/>
            <a:ahLst/>
            <a:cxnLst/>
            <a:rect l="l" t="t" r="r" b="b"/>
            <a:pathLst>
              <a:path w="4551219" h="6858000">
                <a:moveTo>
                  <a:pt x="4194211" y="6564619"/>
                </a:moveTo>
                <a:lnTo>
                  <a:pt x="4194211" y="6564620"/>
                </a:lnTo>
                <a:cubicBezTo>
                  <a:pt x="4204498" y="6575478"/>
                  <a:pt x="4210595" y="6582146"/>
                  <a:pt x="4216690" y="6588625"/>
                </a:cubicBezTo>
                <a:lnTo>
                  <a:pt x="4233312" y="6625224"/>
                </a:lnTo>
                <a:lnTo>
                  <a:pt x="4226218" y="6662539"/>
                </a:lnTo>
                <a:lnTo>
                  <a:pt x="4226217" y="6662540"/>
                </a:lnTo>
                <a:lnTo>
                  <a:pt x="4226216" y="6662543"/>
                </a:lnTo>
                <a:lnTo>
                  <a:pt x="4214767" y="6683026"/>
                </a:lnTo>
                <a:lnTo>
                  <a:pt x="4211619" y="6702975"/>
                </a:lnTo>
                <a:lnTo>
                  <a:pt x="4211619" y="6702976"/>
                </a:lnTo>
                <a:cubicBezTo>
                  <a:pt x="4212024" y="6716168"/>
                  <a:pt x="4217168" y="6729218"/>
                  <a:pt x="4225455" y="6742552"/>
                </a:cubicBezTo>
                <a:lnTo>
                  <a:pt x="4225456" y="6742554"/>
                </a:lnTo>
                <a:lnTo>
                  <a:pt x="4244933" y="6812061"/>
                </a:lnTo>
                <a:lnTo>
                  <a:pt x="4244933" y="6812063"/>
                </a:lnTo>
                <a:lnTo>
                  <a:pt x="4244933" y="6812062"/>
                </a:lnTo>
                <a:lnTo>
                  <a:pt x="4244933" y="6812061"/>
                </a:lnTo>
                <a:lnTo>
                  <a:pt x="4240159" y="6776799"/>
                </a:lnTo>
                <a:lnTo>
                  <a:pt x="4225456" y="6742554"/>
                </a:lnTo>
                <a:lnTo>
                  <a:pt x="4225455" y="6742551"/>
                </a:lnTo>
                <a:lnTo>
                  <a:pt x="4211619" y="6702975"/>
                </a:lnTo>
                <a:lnTo>
                  <a:pt x="4226216" y="6662543"/>
                </a:lnTo>
                <a:lnTo>
                  <a:pt x="4226217" y="6662541"/>
                </a:lnTo>
                <a:lnTo>
                  <a:pt x="4226218" y="6662539"/>
                </a:lnTo>
                <a:lnTo>
                  <a:pt x="4233301" y="6645551"/>
                </a:lnTo>
                <a:lnTo>
                  <a:pt x="4233312" y="6625224"/>
                </a:lnTo>
                <a:lnTo>
                  <a:pt x="4233312" y="6625223"/>
                </a:lnTo>
                <a:cubicBezTo>
                  <a:pt x="4231216" y="6611340"/>
                  <a:pt x="4225168" y="6597577"/>
                  <a:pt x="4216690" y="6588624"/>
                </a:cubicBezTo>
                <a:close/>
                <a:moveTo>
                  <a:pt x="4274532" y="6438980"/>
                </a:moveTo>
                <a:lnTo>
                  <a:pt x="4254602" y="6463839"/>
                </a:lnTo>
                <a:lnTo>
                  <a:pt x="4254600" y="6463848"/>
                </a:lnTo>
                <a:lnTo>
                  <a:pt x="4240803" y="6513011"/>
                </a:lnTo>
                <a:lnTo>
                  <a:pt x="4221998" y="6546193"/>
                </a:lnTo>
                <a:lnTo>
                  <a:pt x="4221998" y="6546194"/>
                </a:lnTo>
                <a:lnTo>
                  <a:pt x="4238336" y="6521803"/>
                </a:lnTo>
                <a:lnTo>
                  <a:pt x="4240803" y="6513011"/>
                </a:lnTo>
                <a:lnTo>
                  <a:pt x="4243614" y="6508051"/>
                </a:lnTo>
                <a:lnTo>
                  <a:pt x="4254600" y="6463848"/>
                </a:lnTo>
                <a:lnTo>
                  <a:pt x="4254602" y="6463840"/>
                </a:lnTo>
                <a:cubicBezTo>
                  <a:pt x="4257553" y="6451649"/>
                  <a:pt x="4265030" y="6444076"/>
                  <a:pt x="4274532" y="6438980"/>
                </a:cubicBezTo>
                <a:close/>
                <a:moveTo>
                  <a:pt x="4360506" y="6365203"/>
                </a:moveTo>
                <a:lnTo>
                  <a:pt x="4359224" y="6387909"/>
                </a:lnTo>
                <a:lnTo>
                  <a:pt x="4357461" y="6391548"/>
                </a:lnTo>
                <a:lnTo>
                  <a:pt x="4349806" y="6407331"/>
                </a:lnTo>
                <a:lnTo>
                  <a:pt x="4349806" y="6407332"/>
                </a:lnTo>
                <a:lnTo>
                  <a:pt x="4357461" y="6391548"/>
                </a:lnTo>
                <a:lnTo>
                  <a:pt x="4359225" y="6387909"/>
                </a:lnTo>
                <a:close/>
                <a:moveTo>
                  <a:pt x="4121437" y="4221390"/>
                </a:moveTo>
                <a:lnTo>
                  <a:pt x="4121437" y="4221391"/>
                </a:lnTo>
                <a:cubicBezTo>
                  <a:pt x="4122199" y="4232060"/>
                  <a:pt x="4122389" y="4243872"/>
                  <a:pt x="4127153" y="4253014"/>
                </a:cubicBezTo>
                <a:cubicBezTo>
                  <a:pt x="4139346" y="4277401"/>
                  <a:pt x="4154966" y="4300070"/>
                  <a:pt x="4166969" y="4324645"/>
                </a:cubicBezTo>
                <a:lnTo>
                  <a:pt x="4175923" y="4363890"/>
                </a:lnTo>
                <a:lnTo>
                  <a:pt x="4175161" y="4482003"/>
                </a:lnTo>
                <a:cubicBezTo>
                  <a:pt x="4172493" y="4546775"/>
                  <a:pt x="4171921" y="4612499"/>
                  <a:pt x="4115151" y="4659173"/>
                </a:cubicBezTo>
                <a:cubicBezTo>
                  <a:pt x="4110579" y="4662985"/>
                  <a:pt x="4107911" y="4671175"/>
                  <a:pt x="4107149" y="4677654"/>
                </a:cubicBezTo>
                <a:cubicBezTo>
                  <a:pt x="4103530" y="4707563"/>
                  <a:pt x="4103148" y="4738234"/>
                  <a:pt x="4097242" y="4767763"/>
                </a:cubicBezTo>
                <a:cubicBezTo>
                  <a:pt x="4094861" y="4779574"/>
                  <a:pt x="4094052" y="4790386"/>
                  <a:pt x="4095933" y="4800482"/>
                </a:cubicBezTo>
                <a:lnTo>
                  <a:pt x="4095933" y="4800483"/>
                </a:lnTo>
                <a:cubicBezTo>
                  <a:pt x="4097814" y="4810580"/>
                  <a:pt x="4102387" y="4819963"/>
                  <a:pt x="4110769" y="4828916"/>
                </a:cubicBezTo>
                <a:lnTo>
                  <a:pt x="4132950" y="4863342"/>
                </a:lnTo>
                <a:lnTo>
                  <a:pt x="4140479" y="4889274"/>
                </a:lnTo>
                <a:lnTo>
                  <a:pt x="4138774" y="4912167"/>
                </a:lnTo>
                <a:cubicBezTo>
                  <a:pt x="4137059" y="4919977"/>
                  <a:pt x="4136702" y="4927121"/>
                  <a:pt x="4137372" y="4933803"/>
                </a:cubicBezTo>
                <a:lnTo>
                  <a:pt x="4137372" y="4933804"/>
                </a:lnTo>
                <a:lnTo>
                  <a:pt x="4142131" y="4952672"/>
                </a:lnTo>
                <a:lnTo>
                  <a:pt x="4144924" y="4957453"/>
                </a:lnTo>
                <a:lnTo>
                  <a:pt x="4146202" y="4961455"/>
                </a:lnTo>
                <a:cubicBezTo>
                  <a:pt x="4150713" y="4970096"/>
                  <a:pt x="4156419" y="4978393"/>
                  <a:pt x="4162206" y="4987037"/>
                </a:cubicBezTo>
                <a:cubicBezTo>
                  <a:pt x="4173445" y="5003801"/>
                  <a:pt x="4187543" y="5022852"/>
                  <a:pt x="4188685" y="5041521"/>
                </a:cubicBezTo>
                <a:cubicBezTo>
                  <a:pt x="4189304" y="5052095"/>
                  <a:pt x="4192222" y="5062299"/>
                  <a:pt x="4195901" y="5072375"/>
                </a:cubicBezTo>
                <a:lnTo>
                  <a:pt x="4201805" y="5087442"/>
                </a:lnTo>
                <a:lnTo>
                  <a:pt x="4214832" y="5133219"/>
                </a:lnTo>
                <a:lnTo>
                  <a:pt x="4214833" y="5133224"/>
                </a:lnTo>
                <a:lnTo>
                  <a:pt x="4208118" y="5166112"/>
                </a:lnTo>
                <a:lnTo>
                  <a:pt x="4208118" y="5166113"/>
                </a:lnTo>
                <a:cubicBezTo>
                  <a:pt x="4207356" y="5167637"/>
                  <a:pt x="4207928" y="5169780"/>
                  <a:pt x="4208809" y="5172090"/>
                </a:cubicBezTo>
                <a:lnTo>
                  <a:pt x="4211356" y="5179067"/>
                </a:lnTo>
                <a:cubicBezTo>
                  <a:pt x="4214976" y="5196594"/>
                  <a:pt x="4215024" y="5213597"/>
                  <a:pt x="4211190" y="5229433"/>
                </a:cubicBezTo>
                <a:lnTo>
                  <a:pt x="4200644" y="5248928"/>
                </a:lnTo>
                <a:lnTo>
                  <a:pt x="4187733" y="5272795"/>
                </a:lnTo>
                <a:cubicBezTo>
                  <a:pt x="4176088" y="5285440"/>
                  <a:pt x="4168382" y="5298594"/>
                  <a:pt x="4163830" y="5312287"/>
                </a:cubicBezTo>
                <a:lnTo>
                  <a:pt x="4162774" y="5321350"/>
                </a:lnTo>
                <a:lnTo>
                  <a:pt x="4160300" y="5326162"/>
                </a:lnTo>
                <a:lnTo>
                  <a:pt x="4158854" y="5355013"/>
                </a:lnTo>
                <a:lnTo>
                  <a:pt x="4158854" y="5355014"/>
                </a:lnTo>
                <a:cubicBezTo>
                  <a:pt x="4159503" y="5364882"/>
                  <a:pt x="4161206" y="5375002"/>
                  <a:pt x="4163730" y="5385384"/>
                </a:cubicBezTo>
                <a:cubicBezTo>
                  <a:pt x="4166969" y="5398721"/>
                  <a:pt x="4169255" y="5412057"/>
                  <a:pt x="4171921" y="5425582"/>
                </a:cubicBezTo>
                <a:cubicBezTo>
                  <a:pt x="4175731" y="5443870"/>
                  <a:pt x="4179733" y="5462351"/>
                  <a:pt x="4183543" y="5480637"/>
                </a:cubicBezTo>
                <a:lnTo>
                  <a:pt x="4188067" y="5507667"/>
                </a:lnTo>
                <a:lnTo>
                  <a:pt x="4177448" y="5531691"/>
                </a:lnTo>
                <a:lnTo>
                  <a:pt x="4177447" y="5531692"/>
                </a:lnTo>
                <a:cubicBezTo>
                  <a:pt x="4170398" y="5537599"/>
                  <a:pt x="4167206" y="5542648"/>
                  <a:pt x="4167302" y="5547577"/>
                </a:cubicBezTo>
                <a:lnTo>
                  <a:pt x="4167302" y="5547578"/>
                </a:lnTo>
                <a:cubicBezTo>
                  <a:pt x="4167397" y="5552507"/>
                  <a:pt x="4170779" y="5557317"/>
                  <a:pt x="4176875" y="5562746"/>
                </a:cubicBezTo>
                <a:cubicBezTo>
                  <a:pt x="4219548" y="5600467"/>
                  <a:pt x="4246219" y="5646189"/>
                  <a:pt x="4248123" y="5704483"/>
                </a:cubicBezTo>
                <a:cubicBezTo>
                  <a:pt x="4248505" y="5716485"/>
                  <a:pt x="4251171" y="5728678"/>
                  <a:pt x="4254029" y="5740488"/>
                </a:cubicBezTo>
                <a:cubicBezTo>
                  <a:pt x="4255744" y="5747728"/>
                  <a:pt x="4257650" y="5756493"/>
                  <a:pt x="4262794" y="5760873"/>
                </a:cubicBezTo>
                <a:cubicBezTo>
                  <a:pt x="4302037" y="5794974"/>
                  <a:pt x="4329280" y="5837457"/>
                  <a:pt x="4351189" y="5883751"/>
                </a:cubicBezTo>
                <a:lnTo>
                  <a:pt x="4351191" y="5883755"/>
                </a:lnTo>
                <a:lnTo>
                  <a:pt x="4369094" y="5935945"/>
                </a:lnTo>
                <a:lnTo>
                  <a:pt x="4369096" y="5935949"/>
                </a:lnTo>
                <a:lnTo>
                  <a:pt x="4365476" y="5993289"/>
                </a:lnTo>
                <a:lnTo>
                  <a:pt x="4365475" y="5993290"/>
                </a:lnTo>
                <a:cubicBezTo>
                  <a:pt x="4364334" y="6004530"/>
                  <a:pt x="4364524" y="6017484"/>
                  <a:pt x="4358999" y="6026439"/>
                </a:cubicBezTo>
                <a:cubicBezTo>
                  <a:pt x="4341662" y="6054824"/>
                  <a:pt x="4322994" y="6082257"/>
                  <a:pt x="4302799" y="6108737"/>
                </a:cubicBezTo>
                <a:cubicBezTo>
                  <a:pt x="4294131" y="6120073"/>
                  <a:pt x="4289178" y="6126883"/>
                  <a:pt x="4289107" y="6133313"/>
                </a:cubicBezTo>
                <a:lnTo>
                  <a:pt x="4289107" y="6133314"/>
                </a:lnTo>
                <a:lnTo>
                  <a:pt x="4292807" y="6143189"/>
                </a:lnTo>
                <a:lnTo>
                  <a:pt x="4304703" y="6155599"/>
                </a:lnTo>
                <a:lnTo>
                  <a:pt x="4304706" y="6155602"/>
                </a:lnTo>
                <a:cubicBezTo>
                  <a:pt x="4326994" y="6175797"/>
                  <a:pt x="4338614" y="6200944"/>
                  <a:pt x="4343376" y="6228756"/>
                </a:cubicBezTo>
                <a:lnTo>
                  <a:pt x="4360713" y="6361539"/>
                </a:lnTo>
                <a:lnTo>
                  <a:pt x="4360713" y="6361538"/>
                </a:lnTo>
                <a:cubicBezTo>
                  <a:pt x="4357093" y="6317150"/>
                  <a:pt x="4350808" y="6272763"/>
                  <a:pt x="4343376" y="6228755"/>
                </a:cubicBezTo>
                <a:cubicBezTo>
                  <a:pt x="4338614" y="6200943"/>
                  <a:pt x="4326994" y="6175796"/>
                  <a:pt x="4304706" y="6155601"/>
                </a:cubicBezTo>
                <a:lnTo>
                  <a:pt x="4304703" y="6155599"/>
                </a:lnTo>
                <a:lnTo>
                  <a:pt x="4289107" y="6133314"/>
                </a:lnTo>
                <a:lnTo>
                  <a:pt x="4302799" y="6108738"/>
                </a:lnTo>
                <a:cubicBezTo>
                  <a:pt x="4322994" y="6082258"/>
                  <a:pt x="4341662" y="6054825"/>
                  <a:pt x="4358999" y="6026440"/>
                </a:cubicBezTo>
                <a:cubicBezTo>
                  <a:pt x="4364524" y="6017485"/>
                  <a:pt x="4364334" y="6004531"/>
                  <a:pt x="4365475" y="5993291"/>
                </a:cubicBezTo>
                <a:lnTo>
                  <a:pt x="4365476" y="5993289"/>
                </a:lnTo>
                <a:lnTo>
                  <a:pt x="4368929" y="5964476"/>
                </a:lnTo>
                <a:lnTo>
                  <a:pt x="4369096" y="5935949"/>
                </a:lnTo>
                <a:lnTo>
                  <a:pt x="4369096" y="5935948"/>
                </a:lnTo>
                <a:lnTo>
                  <a:pt x="4369094" y="5935945"/>
                </a:lnTo>
                <a:lnTo>
                  <a:pt x="4362214" y="5909350"/>
                </a:lnTo>
                <a:lnTo>
                  <a:pt x="4351191" y="5883755"/>
                </a:lnTo>
                <a:lnTo>
                  <a:pt x="4351189" y="5883750"/>
                </a:lnTo>
                <a:cubicBezTo>
                  <a:pt x="4329280" y="5837456"/>
                  <a:pt x="4302037" y="5794973"/>
                  <a:pt x="4262794" y="5760872"/>
                </a:cubicBezTo>
                <a:cubicBezTo>
                  <a:pt x="4257650" y="5756492"/>
                  <a:pt x="4255744" y="5747727"/>
                  <a:pt x="4254029" y="5740487"/>
                </a:cubicBezTo>
                <a:cubicBezTo>
                  <a:pt x="4251171" y="5728677"/>
                  <a:pt x="4248505" y="5716484"/>
                  <a:pt x="4248123" y="5704482"/>
                </a:cubicBezTo>
                <a:cubicBezTo>
                  <a:pt x="4246219" y="5646188"/>
                  <a:pt x="4219548" y="5600466"/>
                  <a:pt x="4176875" y="5562745"/>
                </a:cubicBezTo>
                <a:lnTo>
                  <a:pt x="4167302" y="5547577"/>
                </a:lnTo>
                <a:lnTo>
                  <a:pt x="4177447" y="5531693"/>
                </a:lnTo>
                <a:lnTo>
                  <a:pt x="4177448" y="5531691"/>
                </a:lnTo>
                <a:lnTo>
                  <a:pt x="4185847" y="5520421"/>
                </a:lnTo>
                <a:lnTo>
                  <a:pt x="4188067" y="5507667"/>
                </a:lnTo>
                <a:lnTo>
                  <a:pt x="4188067" y="5507666"/>
                </a:lnTo>
                <a:cubicBezTo>
                  <a:pt x="4188020" y="5498831"/>
                  <a:pt x="4185448" y="5489496"/>
                  <a:pt x="4183543" y="5480636"/>
                </a:cubicBezTo>
                <a:cubicBezTo>
                  <a:pt x="4179733" y="5462350"/>
                  <a:pt x="4175731" y="5443869"/>
                  <a:pt x="4171921" y="5425581"/>
                </a:cubicBezTo>
                <a:cubicBezTo>
                  <a:pt x="4169255" y="5412056"/>
                  <a:pt x="4166969" y="5398720"/>
                  <a:pt x="4163730" y="5385383"/>
                </a:cubicBezTo>
                <a:lnTo>
                  <a:pt x="4158854" y="5355013"/>
                </a:lnTo>
                <a:lnTo>
                  <a:pt x="4162774" y="5321350"/>
                </a:lnTo>
                <a:lnTo>
                  <a:pt x="4187733" y="5272796"/>
                </a:lnTo>
                <a:lnTo>
                  <a:pt x="4200644" y="5248928"/>
                </a:lnTo>
                <a:lnTo>
                  <a:pt x="4211191" y="5229432"/>
                </a:lnTo>
                <a:lnTo>
                  <a:pt x="4211356" y="5179067"/>
                </a:lnTo>
                <a:lnTo>
                  <a:pt x="4211356" y="5179066"/>
                </a:lnTo>
                <a:cubicBezTo>
                  <a:pt x="4210880" y="5176875"/>
                  <a:pt x="4209690" y="5174399"/>
                  <a:pt x="4208809" y="5172089"/>
                </a:cubicBezTo>
                <a:lnTo>
                  <a:pt x="4208118" y="5166113"/>
                </a:lnTo>
                <a:lnTo>
                  <a:pt x="4214833" y="5133224"/>
                </a:lnTo>
                <a:lnTo>
                  <a:pt x="4214833" y="5133223"/>
                </a:lnTo>
                <a:lnTo>
                  <a:pt x="4214832" y="5133219"/>
                </a:lnTo>
                <a:lnTo>
                  <a:pt x="4207690" y="5102460"/>
                </a:lnTo>
                <a:lnTo>
                  <a:pt x="4201805" y="5087442"/>
                </a:lnTo>
                <a:lnTo>
                  <a:pt x="4201799" y="5087422"/>
                </a:lnTo>
                <a:cubicBezTo>
                  <a:pt x="4195713" y="5072410"/>
                  <a:pt x="4189614" y="5057380"/>
                  <a:pt x="4188685" y="5041520"/>
                </a:cubicBezTo>
                <a:cubicBezTo>
                  <a:pt x="4187543" y="5022851"/>
                  <a:pt x="4173445" y="5003800"/>
                  <a:pt x="4162206" y="4987036"/>
                </a:cubicBezTo>
                <a:lnTo>
                  <a:pt x="4144924" y="4957453"/>
                </a:lnTo>
                <a:lnTo>
                  <a:pt x="4137372" y="4933804"/>
                </a:lnTo>
                <a:lnTo>
                  <a:pt x="4138774" y="4912168"/>
                </a:lnTo>
                <a:cubicBezTo>
                  <a:pt x="4140536" y="4904357"/>
                  <a:pt x="4141048" y="4896713"/>
                  <a:pt x="4140479" y="4889275"/>
                </a:cubicBezTo>
                <a:lnTo>
                  <a:pt x="4140479" y="4889274"/>
                </a:lnTo>
                <a:lnTo>
                  <a:pt x="4135701" y="4867613"/>
                </a:lnTo>
                <a:lnTo>
                  <a:pt x="4132950" y="4863342"/>
                </a:lnTo>
                <a:lnTo>
                  <a:pt x="4131200" y="4857316"/>
                </a:lnTo>
                <a:cubicBezTo>
                  <a:pt x="4126057" y="4847213"/>
                  <a:pt x="4119056" y="4837702"/>
                  <a:pt x="4110769" y="4828915"/>
                </a:cubicBezTo>
                <a:lnTo>
                  <a:pt x="4095933" y="4800482"/>
                </a:lnTo>
                <a:lnTo>
                  <a:pt x="4097242" y="4767764"/>
                </a:lnTo>
                <a:cubicBezTo>
                  <a:pt x="4103148" y="4738235"/>
                  <a:pt x="4103530" y="4707564"/>
                  <a:pt x="4107149" y="4677655"/>
                </a:cubicBezTo>
                <a:cubicBezTo>
                  <a:pt x="4107911" y="4671176"/>
                  <a:pt x="4110579" y="4662986"/>
                  <a:pt x="4115151" y="4659174"/>
                </a:cubicBezTo>
                <a:cubicBezTo>
                  <a:pt x="4171921" y="4612500"/>
                  <a:pt x="4172493" y="4546776"/>
                  <a:pt x="4175161" y="4482004"/>
                </a:cubicBezTo>
                <a:cubicBezTo>
                  <a:pt x="4176875" y="4442761"/>
                  <a:pt x="4176875" y="4403325"/>
                  <a:pt x="4175923" y="4363890"/>
                </a:cubicBezTo>
                <a:lnTo>
                  <a:pt x="4175923" y="4363889"/>
                </a:lnTo>
                <a:cubicBezTo>
                  <a:pt x="4175731" y="4350553"/>
                  <a:pt x="4172683" y="4336456"/>
                  <a:pt x="4166969" y="4324644"/>
                </a:cubicBezTo>
                <a:cubicBezTo>
                  <a:pt x="4154966" y="4300069"/>
                  <a:pt x="4139346" y="4277400"/>
                  <a:pt x="4127153" y="4253013"/>
                </a:cubicBezTo>
                <a:close/>
                <a:moveTo>
                  <a:pt x="4190328" y="2836171"/>
                </a:moveTo>
                <a:lnTo>
                  <a:pt x="4181637" y="2848792"/>
                </a:lnTo>
                <a:cubicBezTo>
                  <a:pt x="4176637" y="2865009"/>
                  <a:pt x="4170779" y="2881306"/>
                  <a:pt x="4166033" y="2897784"/>
                </a:cubicBezTo>
                <a:lnTo>
                  <a:pt x="4165004" y="2903549"/>
                </a:lnTo>
                <a:lnTo>
                  <a:pt x="4161730" y="2914327"/>
                </a:lnTo>
                <a:lnTo>
                  <a:pt x="4157099" y="2947858"/>
                </a:lnTo>
                <a:lnTo>
                  <a:pt x="4157098" y="2947861"/>
                </a:lnTo>
                <a:lnTo>
                  <a:pt x="4157098" y="2947862"/>
                </a:lnTo>
                <a:cubicBezTo>
                  <a:pt x="4156729" y="2959156"/>
                  <a:pt x="4157729" y="2970575"/>
                  <a:pt x="4160682" y="2982148"/>
                </a:cubicBezTo>
                <a:lnTo>
                  <a:pt x="4172375" y="3077401"/>
                </a:lnTo>
                <a:lnTo>
                  <a:pt x="4159920" y="3172653"/>
                </a:lnTo>
                <a:cubicBezTo>
                  <a:pt x="4134011" y="3276479"/>
                  <a:pt x="4106579" y="3380304"/>
                  <a:pt x="4112293" y="3489466"/>
                </a:cubicBezTo>
                <a:cubicBezTo>
                  <a:pt x="4113245" y="3507562"/>
                  <a:pt x="4101624" y="3529089"/>
                  <a:pt x="4090194" y="3544712"/>
                </a:cubicBezTo>
                <a:cubicBezTo>
                  <a:pt x="4079336" y="3559667"/>
                  <a:pt x="4073477" y="3566811"/>
                  <a:pt x="4072572" y="3574407"/>
                </a:cubicBezTo>
                <a:lnTo>
                  <a:pt x="4072572" y="3574408"/>
                </a:lnTo>
                <a:cubicBezTo>
                  <a:pt x="4071667" y="3582004"/>
                  <a:pt x="4075716" y="3590053"/>
                  <a:pt x="4084670" y="3606817"/>
                </a:cubicBezTo>
                <a:cubicBezTo>
                  <a:pt x="4089052" y="3614819"/>
                  <a:pt x="4091718" y="3624725"/>
                  <a:pt x="4098196" y="3630632"/>
                </a:cubicBezTo>
                <a:lnTo>
                  <a:pt x="4115925" y="3654415"/>
                </a:lnTo>
                <a:lnTo>
                  <a:pt x="4118836" y="3665923"/>
                </a:lnTo>
                <a:lnTo>
                  <a:pt x="4122437" y="3680163"/>
                </a:lnTo>
                <a:lnTo>
                  <a:pt x="4118389" y="3734836"/>
                </a:lnTo>
                <a:lnTo>
                  <a:pt x="4118389" y="3734837"/>
                </a:lnTo>
                <a:cubicBezTo>
                  <a:pt x="4117437" y="3741315"/>
                  <a:pt x="4116103" y="3749125"/>
                  <a:pt x="4118771" y="3754652"/>
                </a:cubicBezTo>
                <a:lnTo>
                  <a:pt x="4125128" y="3789775"/>
                </a:lnTo>
                <a:lnTo>
                  <a:pt x="4110197" y="3822471"/>
                </a:lnTo>
                <a:cubicBezTo>
                  <a:pt x="4103149" y="3831901"/>
                  <a:pt x="4097529" y="3842045"/>
                  <a:pt x="4095862" y="3852618"/>
                </a:cubicBezTo>
                <a:lnTo>
                  <a:pt x="4095862" y="3852619"/>
                </a:lnTo>
                <a:lnTo>
                  <a:pt x="4096642" y="3868763"/>
                </a:lnTo>
                <a:lnTo>
                  <a:pt x="4105245" y="3885336"/>
                </a:lnTo>
                <a:lnTo>
                  <a:pt x="4105245" y="3885338"/>
                </a:lnTo>
                <a:cubicBezTo>
                  <a:pt x="4114961" y="3897721"/>
                  <a:pt x="4122367" y="3910318"/>
                  <a:pt x="4127626" y="3923124"/>
                </a:cubicBezTo>
                <a:lnTo>
                  <a:pt x="4137130" y="3962159"/>
                </a:lnTo>
                <a:lnTo>
                  <a:pt x="4121438" y="4043837"/>
                </a:lnTo>
                <a:lnTo>
                  <a:pt x="4121437" y="4043838"/>
                </a:lnTo>
                <a:cubicBezTo>
                  <a:pt x="4112674" y="4063841"/>
                  <a:pt x="4107292" y="4083701"/>
                  <a:pt x="4106316" y="4103824"/>
                </a:cubicBezTo>
                <a:lnTo>
                  <a:pt x="4106316" y="4103825"/>
                </a:lnTo>
                <a:lnTo>
                  <a:pt x="4108283" y="4134255"/>
                </a:lnTo>
                <a:lnTo>
                  <a:pt x="4117627" y="4165381"/>
                </a:lnTo>
                <a:lnTo>
                  <a:pt x="4117627" y="4165383"/>
                </a:lnTo>
                <a:lnTo>
                  <a:pt x="4121532" y="4192387"/>
                </a:lnTo>
                <a:lnTo>
                  <a:pt x="4121532" y="4192386"/>
                </a:lnTo>
                <a:cubicBezTo>
                  <a:pt x="4121628" y="4182766"/>
                  <a:pt x="4121056" y="4173479"/>
                  <a:pt x="4117627" y="4165382"/>
                </a:cubicBezTo>
                <a:lnTo>
                  <a:pt x="4117627" y="4165381"/>
                </a:lnTo>
                <a:lnTo>
                  <a:pt x="4106316" y="4103825"/>
                </a:lnTo>
                <a:lnTo>
                  <a:pt x="4121437" y="4043839"/>
                </a:lnTo>
                <a:lnTo>
                  <a:pt x="4121438" y="4043837"/>
                </a:lnTo>
                <a:lnTo>
                  <a:pt x="4134740" y="4002409"/>
                </a:lnTo>
                <a:lnTo>
                  <a:pt x="4137130" y="3962159"/>
                </a:lnTo>
                <a:lnTo>
                  <a:pt x="4137130" y="3962158"/>
                </a:lnTo>
                <a:cubicBezTo>
                  <a:pt x="4134868" y="3935726"/>
                  <a:pt x="4124677" y="3910103"/>
                  <a:pt x="4105245" y="3885337"/>
                </a:cubicBezTo>
                <a:lnTo>
                  <a:pt x="4105245" y="3885336"/>
                </a:lnTo>
                <a:lnTo>
                  <a:pt x="4095862" y="3852619"/>
                </a:lnTo>
                <a:lnTo>
                  <a:pt x="4110197" y="3822472"/>
                </a:lnTo>
                <a:cubicBezTo>
                  <a:pt x="4118389" y="3811613"/>
                  <a:pt x="4123533" y="3800896"/>
                  <a:pt x="4125128" y="3789776"/>
                </a:cubicBezTo>
                <a:lnTo>
                  <a:pt x="4125128" y="3789775"/>
                </a:lnTo>
                <a:cubicBezTo>
                  <a:pt x="4126724" y="3778654"/>
                  <a:pt x="4124771" y="3767129"/>
                  <a:pt x="4118771" y="3754651"/>
                </a:cubicBezTo>
                <a:lnTo>
                  <a:pt x="4118389" y="3734837"/>
                </a:lnTo>
                <a:lnTo>
                  <a:pt x="4122437" y="3680163"/>
                </a:lnTo>
                <a:lnTo>
                  <a:pt x="4122437" y="3680162"/>
                </a:lnTo>
                <a:lnTo>
                  <a:pt x="4118836" y="3665923"/>
                </a:lnTo>
                <a:lnTo>
                  <a:pt x="4115925" y="3654415"/>
                </a:lnTo>
                <a:lnTo>
                  <a:pt x="4115925" y="3654415"/>
                </a:lnTo>
                <a:lnTo>
                  <a:pt x="4115925" y="3654415"/>
                </a:lnTo>
                <a:cubicBezTo>
                  <a:pt x="4112115" y="3646122"/>
                  <a:pt x="4106436" y="3638156"/>
                  <a:pt x="4098196" y="3630631"/>
                </a:cubicBezTo>
                <a:cubicBezTo>
                  <a:pt x="4091718" y="3624724"/>
                  <a:pt x="4089052" y="3614818"/>
                  <a:pt x="4084670" y="3606816"/>
                </a:cubicBezTo>
                <a:cubicBezTo>
                  <a:pt x="4080193" y="3598434"/>
                  <a:pt x="4076942" y="3592231"/>
                  <a:pt x="4074924" y="3587173"/>
                </a:cubicBezTo>
                <a:lnTo>
                  <a:pt x="4072572" y="3574407"/>
                </a:lnTo>
                <a:lnTo>
                  <a:pt x="4077651" y="3562320"/>
                </a:lnTo>
                <a:cubicBezTo>
                  <a:pt x="4080586" y="3557715"/>
                  <a:pt x="4084765" y="3552190"/>
                  <a:pt x="4090194" y="3544713"/>
                </a:cubicBezTo>
                <a:cubicBezTo>
                  <a:pt x="4101624" y="3529090"/>
                  <a:pt x="4113245" y="3507563"/>
                  <a:pt x="4112293" y="3489467"/>
                </a:cubicBezTo>
                <a:cubicBezTo>
                  <a:pt x="4106579" y="3380305"/>
                  <a:pt x="4134011" y="3276480"/>
                  <a:pt x="4159920" y="3172654"/>
                </a:cubicBezTo>
                <a:cubicBezTo>
                  <a:pt x="4167922" y="3140649"/>
                  <a:pt x="4172160" y="3109025"/>
                  <a:pt x="4172375" y="3077401"/>
                </a:cubicBezTo>
                <a:lnTo>
                  <a:pt x="4172375" y="3077400"/>
                </a:lnTo>
                <a:cubicBezTo>
                  <a:pt x="4172589" y="3045776"/>
                  <a:pt x="4168779" y="3014152"/>
                  <a:pt x="4160682" y="2982147"/>
                </a:cubicBezTo>
                <a:lnTo>
                  <a:pt x="4157098" y="2947862"/>
                </a:lnTo>
                <a:lnTo>
                  <a:pt x="4157099" y="2947858"/>
                </a:lnTo>
                <a:lnTo>
                  <a:pt x="4165004" y="2903549"/>
                </a:lnTo>
                <a:lnTo>
                  <a:pt x="4181637" y="2848793"/>
                </a:lnTo>
                <a:cubicBezTo>
                  <a:pt x="4182970" y="2844316"/>
                  <a:pt x="4186256" y="2839982"/>
                  <a:pt x="4190328" y="2836172"/>
                </a:cubicBezTo>
                <a:close/>
                <a:moveTo>
                  <a:pt x="3705842" y="1508457"/>
                </a:moveTo>
                <a:lnTo>
                  <a:pt x="3677748" y="1596213"/>
                </a:lnTo>
                <a:cubicBezTo>
                  <a:pt x="3675271" y="1604978"/>
                  <a:pt x="3676796" y="1615836"/>
                  <a:pt x="3679653" y="1624980"/>
                </a:cubicBezTo>
                <a:cubicBezTo>
                  <a:pt x="3689369" y="1656223"/>
                  <a:pt x="3713754" y="1676036"/>
                  <a:pt x="3736234" y="1697753"/>
                </a:cubicBezTo>
                <a:cubicBezTo>
                  <a:pt x="3746141" y="1707279"/>
                  <a:pt x="3753189" y="1720423"/>
                  <a:pt x="3758903" y="1733188"/>
                </a:cubicBezTo>
                <a:cubicBezTo>
                  <a:pt x="3773574" y="1766335"/>
                  <a:pt x="3786718" y="1800246"/>
                  <a:pt x="3800624" y="1833775"/>
                </a:cubicBezTo>
                <a:cubicBezTo>
                  <a:pt x="3801958" y="1837013"/>
                  <a:pt x="3805387" y="1839679"/>
                  <a:pt x="3808245" y="1842158"/>
                </a:cubicBezTo>
                <a:cubicBezTo>
                  <a:pt x="3838346" y="1866922"/>
                  <a:pt x="3868635" y="1891497"/>
                  <a:pt x="3898736" y="1916454"/>
                </a:cubicBezTo>
                <a:cubicBezTo>
                  <a:pt x="3904450" y="1921216"/>
                  <a:pt x="3908642" y="1928076"/>
                  <a:pt x="3914166" y="1933219"/>
                </a:cubicBezTo>
                <a:cubicBezTo>
                  <a:pt x="3921786" y="1940459"/>
                  <a:pt x="3929027" y="1949603"/>
                  <a:pt x="3938171" y="1953413"/>
                </a:cubicBezTo>
                <a:cubicBezTo>
                  <a:pt x="3966936" y="1965224"/>
                  <a:pt x="3979320" y="1987894"/>
                  <a:pt x="3984654" y="2016469"/>
                </a:cubicBezTo>
                <a:cubicBezTo>
                  <a:pt x="3989607" y="2042570"/>
                  <a:pt x="3993799" y="2068669"/>
                  <a:pt x="3999513" y="2094578"/>
                </a:cubicBezTo>
                <a:cubicBezTo>
                  <a:pt x="4006371" y="2126201"/>
                  <a:pt x="4013801" y="2157636"/>
                  <a:pt x="4022184" y="2188879"/>
                </a:cubicBezTo>
                <a:cubicBezTo>
                  <a:pt x="4025804" y="2202404"/>
                  <a:pt x="4029994" y="2216692"/>
                  <a:pt x="4037424" y="2228314"/>
                </a:cubicBezTo>
                <a:cubicBezTo>
                  <a:pt x="4057999" y="2260890"/>
                  <a:pt x="4071905" y="2295753"/>
                  <a:pt x="4066381" y="2334044"/>
                </a:cubicBezTo>
                <a:cubicBezTo>
                  <a:pt x="4061999" y="2364715"/>
                  <a:pt x="4073239" y="2390434"/>
                  <a:pt x="4090766" y="2409485"/>
                </a:cubicBezTo>
                <a:cubicBezTo>
                  <a:pt x="4098720" y="2418154"/>
                  <a:pt x="4104233" y="2426976"/>
                  <a:pt x="4107867" y="2435912"/>
                </a:cubicBezTo>
                <a:lnTo>
                  <a:pt x="4113698" y="2463017"/>
                </a:lnTo>
                <a:lnTo>
                  <a:pt x="4105056" y="2518262"/>
                </a:lnTo>
                <a:lnTo>
                  <a:pt x="4105055" y="2518263"/>
                </a:lnTo>
                <a:cubicBezTo>
                  <a:pt x="4102388" y="2527789"/>
                  <a:pt x="4101244" y="2536456"/>
                  <a:pt x="4101411" y="2545005"/>
                </a:cubicBezTo>
                <a:lnTo>
                  <a:pt x="4101411" y="2545006"/>
                </a:lnTo>
                <a:cubicBezTo>
                  <a:pt x="4101577" y="2553555"/>
                  <a:pt x="4103054" y="2561985"/>
                  <a:pt x="4105625" y="2571034"/>
                </a:cubicBezTo>
                <a:cubicBezTo>
                  <a:pt x="4117627" y="2612945"/>
                  <a:pt x="4150204" y="2640950"/>
                  <a:pt x="4178779" y="2668001"/>
                </a:cubicBezTo>
                <a:cubicBezTo>
                  <a:pt x="4203164" y="2691054"/>
                  <a:pt x="4216880" y="2716963"/>
                  <a:pt x="4227170" y="2745348"/>
                </a:cubicBezTo>
                <a:lnTo>
                  <a:pt x="4227170" y="2745351"/>
                </a:lnTo>
                <a:lnTo>
                  <a:pt x="4233090" y="2778005"/>
                </a:lnTo>
                <a:lnTo>
                  <a:pt x="4232670" y="2785439"/>
                </a:lnTo>
                <a:lnTo>
                  <a:pt x="4222591" y="2811779"/>
                </a:lnTo>
                <a:lnTo>
                  <a:pt x="4222587" y="2811786"/>
                </a:lnTo>
                <a:lnTo>
                  <a:pt x="4222588" y="2811786"/>
                </a:lnTo>
                <a:lnTo>
                  <a:pt x="4222591" y="2811779"/>
                </a:lnTo>
                <a:lnTo>
                  <a:pt x="4232241" y="2793022"/>
                </a:lnTo>
                <a:lnTo>
                  <a:pt x="4232670" y="2785439"/>
                </a:lnTo>
                <a:lnTo>
                  <a:pt x="4233870" y="2782304"/>
                </a:lnTo>
                <a:lnTo>
                  <a:pt x="4233090" y="2778005"/>
                </a:lnTo>
                <a:lnTo>
                  <a:pt x="4233500" y="2770757"/>
                </a:lnTo>
                <a:lnTo>
                  <a:pt x="4227170" y="2745351"/>
                </a:lnTo>
                <a:lnTo>
                  <a:pt x="4227170" y="2745347"/>
                </a:lnTo>
                <a:cubicBezTo>
                  <a:pt x="4216880" y="2716962"/>
                  <a:pt x="4203164" y="2691053"/>
                  <a:pt x="4178779" y="2668000"/>
                </a:cubicBezTo>
                <a:cubicBezTo>
                  <a:pt x="4150204" y="2640949"/>
                  <a:pt x="4117627" y="2612944"/>
                  <a:pt x="4105625" y="2571033"/>
                </a:cubicBezTo>
                <a:lnTo>
                  <a:pt x="4101411" y="2545006"/>
                </a:lnTo>
                <a:lnTo>
                  <a:pt x="4105055" y="2518264"/>
                </a:lnTo>
                <a:lnTo>
                  <a:pt x="4105056" y="2518262"/>
                </a:lnTo>
                <a:lnTo>
                  <a:pt x="4111636" y="2490550"/>
                </a:lnTo>
                <a:lnTo>
                  <a:pt x="4113698" y="2463017"/>
                </a:lnTo>
                <a:lnTo>
                  <a:pt x="4113698" y="2463016"/>
                </a:lnTo>
                <a:cubicBezTo>
                  <a:pt x="4112817" y="2444776"/>
                  <a:pt x="4106674" y="2426821"/>
                  <a:pt x="4090766" y="2409484"/>
                </a:cubicBezTo>
                <a:cubicBezTo>
                  <a:pt x="4073239" y="2390433"/>
                  <a:pt x="4061999" y="2364714"/>
                  <a:pt x="4066381" y="2334043"/>
                </a:cubicBezTo>
                <a:cubicBezTo>
                  <a:pt x="4071905" y="2295752"/>
                  <a:pt x="4057999" y="2260889"/>
                  <a:pt x="4037424" y="2228313"/>
                </a:cubicBezTo>
                <a:cubicBezTo>
                  <a:pt x="4029994" y="2216691"/>
                  <a:pt x="4025804" y="2202403"/>
                  <a:pt x="4022184" y="2188878"/>
                </a:cubicBezTo>
                <a:cubicBezTo>
                  <a:pt x="4013801" y="2157635"/>
                  <a:pt x="4006371" y="2126200"/>
                  <a:pt x="3999513" y="2094577"/>
                </a:cubicBezTo>
                <a:cubicBezTo>
                  <a:pt x="3993799" y="2068668"/>
                  <a:pt x="3989607" y="2042569"/>
                  <a:pt x="3984654" y="2016468"/>
                </a:cubicBezTo>
                <a:cubicBezTo>
                  <a:pt x="3979320" y="1987893"/>
                  <a:pt x="3966936" y="1965223"/>
                  <a:pt x="3938171" y="1953412"/>
                </a:cubicBezTo>
                <a:cubicBezTo>
                  <a:pt x="3929027" y="1949602"/>
                  <a:pt x="3921786" y="1940458"/>
                  <a:pt x="3914166" y="1933218"/>
                </a:cubicBezTo>
                <a:cubicBezTo>
                  <a:pt x="3908642" y="1928075"/>
                  <a:pt x="3904450" y="1921215"/>
                  <a:pt x="3898736" y="1916453"/>
                </a:cubicBezTo>
                <a:cubicBezTo>
                  <a:pt x="3868635" y="1891496"/>
                  <a:pt x="3838346" y="1866921"/>
                  <a:pt x="3808245" y="1842157"/>
                </a:cubicBezTo>
                <a:cubicBezTo>
                  <a:pt x="3805387" y="1839678"/>
                  <a:pt x="3801958" y="1837012"/>
                  <a:pt x="3800624" y="1833774"/>
                </a:cubicBezTo>
                <a:cubicBezTo>
                  <a:pt x="3786718" y="1800245"/>
                  <a:pt x="3773575" y="1766334"/>
                  <a:pt x="3758903" y="1733187"/>
                </a:cubicBezTo>
                <a:cubicBezTo>
                  <a:pt x="3753189" y="1720422"/>
                  <a:pt x="3746141" y="1707278"/>
                  <a:pt x="3736235" y="1697752"/>
                </a:cubicBezTo>
                <a:cubicBezTo>
                  <a:pt x="3713755" y="1676035"/>
                  <a:pt x="3689369" y="1656222"/>
                  <a:pt x="3679653" y="1624979"/>
                </a:cubicBezTo>
                <a:cubicBezTo>
                  <a:pt x="3676797" y="1615835"/>
                  <a:pt x="3675272" y="1604977"/>
                  <a:pt x="3677749" y="1596212"/>
                </a:cubicBezTo>
                <a:close/>
                <a:moveTo>
                  <a:pt x="3724447" y="1459072"/>
                </a:moveTo>
                <a:lnTo>
                  <a:pt x="3724446" y="1459073"/>
                </a:lnTo>
                <a:lnTo>
                  <a:pt x="3715229" y="1481571"/>
                </a:lnTo>
                <a:close/>
                <a:moveTo>
                  <a:pt x="3743640" y="1268757"/>
                </a:moveTo>
                <a:cubicBezTo>
                  <a:pt x="3744092" y="1275401"/>
                  <a:pt x="3745664" y="1281688"/>
                  <a:pt x="3748807" y="1286069"/>
                </a:cubicBezTo>
                <a:cubicBezTo>
                  <a:pt x="3763380" y="1306929"/>
                  <a:pt x="3769620" y="1328552"/>
                  <a:pt x="3771144" y="1350627"/>
                </a:cubicBezTo>
                <a:lnTo>
                  <a:pt x="3765550" y="1413839"/>
                </a:lnTo>
                <a:lnTo>
                  <a:pt x="3771145" y="1350626"/>
                </a:lnTo>
                <a:cubicBezTo>
                  <a:pt x="3769620" y="1328551"/>
                  <a:pt x="3763381" y="1306929"/>
                  <a:pt x="3748807" y="1286068"/>
                </a:cubicBezTo>
                <a:close/>
                <a:moveTo>
                  <a:pt x="3685369" y="773034"/>
                </a:moveTo>
                <a:lnTo>
                  <a:pt x="3685369" y="773035"/>
                </a:lnTo>
                <a:cubicBezTo>
                  <a:pt x="3687655" y="800276"/>
                  <a:pt x="3690893" y="827329"/>
                  <a:pt x="3693369" y="854379"/>
                </a:cubicBezTo>
                <a:cubicBezTo>
                  <a:pt x="3695655" y="878956"/>
                  <a:pt x="3696417" y="903722"/>
                  <a:pt x="3724422" y="915343"/>
                </a:cubicBezTo>
                <a:cubicBezTo>
                  <a:pt x="3728804" y="917059"/>
                  <a:pt x="3732042" y="922773"/>
                  <a:pt x="3734900" y="927155"/>
                </a:cubicBezTo>
                <a:cubicBezTo>
                  <a:pt x="3778908" y="994785"/>
                  <a:pt x="3777764" y="1030980"/>
                  <a:pt x="3731280" y="1097087"/>
                </a:cubicBezTo>
                <a:cubicBezTo>
                  <a:pt x="3726518" y="1103945"/>
                  <a:pt x="3723088" y="1118613"/>
                  <a:pt x="3726898" y="1123185"/>
                </a:cubicBezTo>
                <a:cubicBezTo>
                  <a:pt x="3742710" y="1142617"/>
                  <a:pt x="3749759" y="1162953"/>
                  <a:pt x="3751617" y="1184028"/>
                </a:cubicBezTo>
                <a:cubicBezTo>
                  <a:pt x="3749759" y="1162953"/>
                  <a:pt x="3742711" y="1142616"/>
                  <a:pt x="3726899" y="1123184"/>
                </a:cubicBezTo>
                <a:cubicBezTo>
                  <a:pt x="3723089" y="1118612"/>
                  <a:pt x="3726519" y="1103944"/>
                  <a:pt x="3731281" y="1097086"/>
                </a:cubicBezTo>
                <a:cubicBezTo>
                  <a:pt x="3777765" y="1030979"/>
                  <a:pt x="3778909" y="994784"/>
                  <a:pt x="3734901" y="927154"/>
                </a:cubicBezTo>
                <a:cubicBezTo>
                  <a:pt x="3732043" y="922772"/>
                  <a:pt x="3728805" y="917058"/>
                  <a:pt x="3724423" y="915342"/>
                </a:cubicBezTo>
                <a:cubicBezTo>
                  <a:pt x="3696417" y="903721"/>
                  <a:pt x="3695655" y="878955"/>
                  <a:pt x="3693369" y="854378"/>
                </a:cubicBezTo>
                <a:close/>
                <a:moveTo>
                  <a:pt x="3740770" y="517850"/>
                </a:moveTo>
                <a:lnTo>
                  <a:pt x="3731852" y="556047"/>
                </a:lnTo>
                <a:cubicBezTo>
                  <a:pt x="3729756" y="564048"/>
                  <a:pt x="3724232" y="572622"/>
                  <a:pt x="3725374" y="580050"/>
                </a:cubicBezTo>
                <a:cubicBezTo>
                  <a:pt x="3728708" y="601578"/>
                  <a:pt x="3726279" y="622200"/>
                  <a:pt x="3721993" y="642537"/>
                </a:cubicBezTo>
                <a:lnTo>
                  <a:pt x="3709470" y="694927"/>
                </a:lnTo>
                <a:lnTo>
                  <a:pt x="3721994" y="642536"/>
                </a:lnTo>
                <a:cubicBezTo>
                  <a:pt x="3726280" y="622200"/>
                  <a:pt x="3728709" y="601577"/>
                  <a:pt x="3725375" y="580049"/>
                </a:cubicBezTo>
                <a:cubicBezTo>
                  <a:pt x="3724233" y="572621"/>
                  <a:pt x="3729757" y="564047"/>
                  <a:pt x="3731853" y="556046"/>
                </a:cubicBezTo>
                <a:close/>
                <a:moveTo>
                  <a:pt x="3754065" y="298168"/>
                </a:moveTo>
                <a:lnTo>
                  <a:pt x="3739283" y="313532"/>
                </a:lnTo>
                <a:lnTo>
                  <a:pt x="3739283" y="313532"/>
                </a:lnTo>
                <a:lnTo>
                  <a:pt x="3739282" y="313533"/>
                </a:lnTo>
                <a:cubicBezTo>
                  <a:pt x="3735090" y="316389"/>
                  <a:pt x="3737376" y="330298"/>
                  <a:pt x="3738710" y="338870"/>
                </a:cubicBezTo>
                <a:lnTo>
                  <a:pt x="3738716" y="338898"/>
                </a:lnTo>
                <a:lnTo>
                  <a:pt x="3748617" y="395639"/>
                </a:lnTo>
                <a:lnTo>
                  <a:pt x="3744807" y="367327"/>
                </a:lnTo>
                <a:lnTo>
                  <a:pt x="3738716" y="338898"/>
                </a:lnTo>
                <a:lnTo>
                  <a:pt x="3738711" y="338869"/>
                </a:lnTo>
                <a:cubicBezTo>
                  <a:pt x="3738044" y="334583"/>
                  <a:pt x="3737139" y="328963"/>
                  <a:pt x="3736925" y="324057"/>
                </a:cubicBezTo>
                <a:lnTo>
                  <a:pt x="3739283" y="313532"/>
                </a:lnTo>
                <a:close/>
                <a:moveTo>
                  <a:pt x="3761610" y="281567"/>
                </a:moveTo>
                <a:lnTo>
                  <a:pt x="3756715" y="295414"/>
                </a:lnTo>
                <a:lnTo>
                  <a:pt x="3756716" y="295414"/>
                </a:lnTo>
                <a:close/>
                <a:moveTo>
                  <a:pt x="3748290" y="24485"/>
                </a:moveTo>
                <a:lnTo>
                  <a:pt x="3746027" y="74128"/>
                </a:lnTo>
                <a:cubicBezTo>
                  <a:pt x="3746950" y="91491"/>
                  <a:pt x="3749260" y="108702"/>
                  <a:pt x="3751951" y="125860"/>
                </a:cubicBezTo>
                <a:lnTo>
                  <a:pt x="3756346" y="153386"/>
                </a:lnTo>
                <a:lnTo>
                  <a:pt x="3764619" y="228943"/>
                </a:lnTo>
                <a:lnTo>
                  <a:pt x="3760160" y="177270"/>
                </a:lnTo>
                <a:lnTo>
                  <a:pt x="3756346" y="153386"/>
                </a:lnTo>
                <a:lnTo>
                  <a:pt x="3756147" y="151568"/>
                </a:lnTo>
                <a:cubicBezTo>
                  <a:pt x="3751917" y="125875"/>
                  <a:pt x="3747412" y="100173"/>
                  <a:pt x="3746028" y="74128"/>
                </a:cubicBezTo>
                <a:close/>
                <a:moveTo>
                  <a:pt x="3745709" y="0"/>
                </a:moveTo>
                <a:lnTo>
                  <a:pt x="3748427" y="21485"/>
                </a:lnTo>
                <a:lnTo>
                  <a:pt x="3745709" y="0"/>
                </a:lnTo>
                <a:lnTo>
                  <a:pt x="4209817" y="0"/>
                </a:lnTo>
                <a:lnTo>
                  <a:pt x="4208690" y="2816"/>
                </a:lnTo>
                <a:cubicBezTo>
                  <a:pt x="4200308" y="21485"/>
                  <a:pt x="4197640" y="43011"/>
                  <a:pt x="4194592" y="63586"/>
                </a:cubicBezTo>
                <a:cubicBezTo>
                  <a:pt x="4189067" y="101307"/>
                  <a:pt x="4185637" y="139218"/>
                  <a:pt x="4180685" y="176938"/>
                </a:cubicBezTo>
                <a:cubicBezTo>
                  <a:pt x="4179541" y="184940"/>
                  <a:pt x="4177447" y="194084"/>
                  <a:pt x="4172683" y="200181"/>
                </a:cubicBezTo>
                <a:cubicBezTo>
                  <a:pt x="4140678" y="241900"/>
                  <a:pt x="4131725" y="292578"/>
                  <a:pt x="4134771" y="340773"/>
                </a:cubicBezTo>
                <a:cubicBezTo>
                  <a:pt x="4137060" y="378685"/>
                  <a:pt x="4138774" y="415834"/>
                  <a:pt x="4135536" y="453363"/>
                </a:cubicBezTo>
                <a:cubicBezTo>
                  <a:pt x="4135344" y="456221"/>
                  <a:pt x="4135726" y="460031"/>
                  <a:pt x="4137250" y="462125"/>
                </a:cubicBezTo>
                <a:cubicBezTo>
                  <a:pt x="4147346" y="475080"/>
                  <a:pt x="4148108" y="488606"/>
                  <a:pt x="4149822" y="505181"/>
                </a:cubicBezTo>
                <a:cubicBezTo>
                  <a:pt x="4152300" y="528614"/>
                  <a:pt x="4150584" y="550140"/>
                  <a:pt x="4146394" y="571859"/>
                </a:cubicBezTo>
                <a:cubicBezTo>
                  <a:pt x="4143346" y="587671"/>
                  <a:pt x="4137060" y="603672"/>
                  <a:pt x="4129057" y="617771"/>
                </a:cubicBezTo>
                <a:cubicBezTo>
                  <a:pt x="4117817" y="637391"/>
                  <a:pt x="4113437" y="656254"/>
                  <a:pt x="4128295" y="674922"/>
                </a:cubicBezTo>
                <a:cubicBezTo>
                  <a:pt x="4144108" y="695115"/>
                  <a:pt x="4138584" y="717976"/>
                  <a:pt x="4139154" y="740267"/>
                </a:cubicBezTo>
                <a:cubicBezTo>
                  <a:pt x="4139346" y="749981"/>
                  <a:pt x="4138964" y="760269"/>
                  <a:pt x="4141440" y="769604"/>
                </a:cubicBezTo>
                <a:cubicBezTo>
                  <a:pt x="4148490" y="796654"/>
                  <a:pt x="4159158" y="822755"/>
                  <a:pt x="4163920" y="850188"/>
                </a:cubicBezTo>
                <a:cubicBezTo>
                  <a:pt x="4166587" y="865429"/>
                  <a:pt x="4161824" y="882383"/>
                  <a:pt x="4158396" y="898197"/>
                </a:cubicBezTo>
                <a:cubicBezTo>
                  <a:pt x="4154776" y="914199"/>
                  <a:pt x="4149252" y="930010"/>
                  <a:pt x="4143536" y="945443"/>
                </a:cubicBezTo>
                <a:cubicBezTo>
                  <a:pt x="4139726" y="955919"/>
                  <a:pt x="4136106" y="967349"/>
                  <a:pt x="4129247" y="975732"/>
                </a:cubicBezTo>
                <a:cubicBezTo>
                  <a:pt x="4113627" y="994784"/>
                  <a:pt x="4110959" y="1014405"/>
                  <a:pt x="4119151" y="1036886"/>
                </a:cubicBezTo>
                <a:cubicBezTo>
                  <a:pt x="4120485" y="1040314"/>
                  <a:pt x="4120485" y="1044314"/>
                  <a:pt x="4120675" y="1048124"/>
                </a:cubicBezTo>
                <a:cubicBezTo>
                  <a:pt x="4124675" y="1109090"/>
                  <a:pt x="4127153" y="1170050"/>
                  <a:pt x="4133249" y="1230632"/>
                </a:cubicBezTo>
                <a:cubicBezTo>
                  <a:pt x="4135726" y="1255205"/>
                  <a:pt x="4146584" y="1278828"/>
                  <a:pt x="4153442" y="1303023"/>
                </a:cubicBezTo>
                <a:cubicBezTo>
                  <a:pt x="4154776" y="1307977"/>
                  <a:pt x="4156872" y="1313503"/>
                  <a:pt x="4155918" y="1318455"/>
                </a:cubicBezTo>
                <a:cubicBezTo>
                  <a:pt x="4146394" y="1372367"/>
                  <a:pt x="4160300" y="1422853"/>
                  <a:pt x="4178589" y="1472574"/>
                </a:cubicBezTo>
                <a:cubicBezTo>
                  <a:pt x="4180495" y="1477716"/>
                  <a:pt x="4179923" y="1484003"/>
                  <a:pt x="4179541" y="1489719"/>
                </a:cubicBezTo>
                <a:cubicBezTo>
                  <a:pt x="4178209" y="1505723"/>
                  <a:pt x="4171541" y="1523058"/>
                  <a:pt x="4175541" y="1537536"/>
                </a:cubicBezTo>
                <a:cubicBezTo>
                  <a:pt x="4186591" y="1576018"/>
                  <a:pt x="4199926" y="1614119"/>
                  <a:pt x="4216690" y="1650316"/>
                </a:cubicBezTo>
                <a:cubicBezTo>
                  <a:pt x="4233645" y="1687085"/>
                  <a:pt x="4247933" y="1721184"/>
                  <a:pt x="4230789" y="1763286"/>
                </a:cubicBezTo>
                <a:cubicBezTo>
                  <a:pt x="4223548" y="1781193"/>
                  <a:pt x="4228693" y="1804815"/>
                  <a:pt x="4230597" y="1825392"/>
                </a:cubicBezTo>
                <a:cubicBezTo>
                  <a:pt x="4232121" y="1840440"/>
                  <a:pt x="4240696" y="1854919"/>
                  <a:pt x="4240696" y="1869779"/>
                </a:cubicBezTo>
                <a:cubicBezTo>
                  <a:pt x="4240696" y="1909407"/>
                  <a:pt x="4250791" y="1944648"/>
                  <a:pt x="4271366" y="1978939"/>
                </a:cubicBezTo>
                <a:cubicBezTo>
                  <a:pt x="4279367" y="1992278"/>
                  <a:pt x="4274032" y="2013042"/>
                  <a:pt x="4276128" y="2030377"/>
                </a:cubicBezTo>
                <a:cubicBezTo>
                  <a:pt x="4278604" y="2048667"/>
                  <a:pt x="4280890" y="2067524"/>
                  <a:pt x="4286418" y="2085053"/>
                </a:cubicBezTo>
                <a:cubicBezTo>
                  <a:pt x="4300895" y="2130392"/>
                  <a:pt x="4317278" y="2175162"/>
                  <a:pt x="4332518" y="2220311"/>
                </a:cubicBezTo>
                <a:cubicBezTo>
                  <a:pt x="4345093" y="2257458"/>
                  <a:pt x="4335186" y="2294038"/>
                  <a:pt x="4329853" y="2330805"/>
                </a:cubicBezTo>
                <a:cubicBezTo>
                  <a:pt x="4326422" y="2353858"/>
                  <a:pt x="4318230" y="2375382"/>
                  <a:pt x="4330422" y="2401291"/>
                </a:cubicBezTo>
                <a:cubicBezTo>
                  <a:pt x="4342044" y="2426058"/>
                  <a:pt x="4339377" y="2457491"/>
                  <a:pt x="4345663" y="2485306"/>
                </a:cubicBezTo>
                <a:cubicBezTo>
                  <a:pt x="4350997" y="2508741"/>
                  <a:pt x="4359572" y="2531408"/>
                  <a:pt x="4367953" y="2554078"/>
                </a:cubicBezTo>
                <a:cubicBezTo>
                  <a:pt x="4379384" y="2584941"/>
                  <a:pt x="4391384" y="2615420"/>
                  <a:pt x="4385670" y="2649142"/>
                </a:cubicBezTo>
                <a:cubicBezTo>
                  <a:pt x="4379192" y="2687435"/>
                  <a:pt x="4403577" y="2713722"/>
                  <a:pt x="4419771" y="2743825"/>
                </a:cubicBezTo>
                <a:cubicBezTo>
                  <a:pt x="4430819" y="2764589"/>
                  <a:pt x="4439012" y="2787258"/>
                  <a:pt x="4445870" y="2809929"/>
                </a:cubicBezTo>
                <a:cubicBezTo>
                  <a:pt x="4454824" y="2840218"/>
                  <a:pt x="4460158" y="2871461"/>
                  <a:pt x="4468921" y="2901942"/>
                </a:cubicBezTo>
                <a:cubicBezTo>
                  <a:pt x="4482065" y="2948046"/>
                  <a:pt x="4492353" y="2994721"/>
                  <a:pt x="4485113" y="3042727"/>
                </a:cubicBezTo>
                <a:cubicBezTo>
                  <a:pt x="4481875" y="3064826"/>
                  <a:pt x="4482065" y="3085402"/>
                  <a:pt x="4486829" y="3107499"/>
                </a:cubicBezTo>
                <a:cubicBezTo>
                  <a:pt x="4494639" y="3143694"/>
                  <a:pt x="4495592" y="3180843"/>
                  <a:pt x="4524738" y="3209992"/>
                </a:cubicBezTo>
                <a:cubicBezTo>
                  <a:pt x="4535027" y="3220279"/>
                  <a:pt x="4537693" y="3238757"/>
                  <a:pt x="4543028" y="3253808"/>
                </a:cubicBezTo>
                <a:cubicBezTo>
                  <a:pt x="4549315" y="3271144"/>
                  <a:pt x="4546075" y="3283907"/>
                  <a:pt x="4527787" y="3293243"/>
                </a:cubicBezTo>
                <a:cubicBezTo>
                  <a:pt x="4519596" y="3297433"/>
                  <a:pt x="4511594" y="3309436"/>
                  <a:pt x="4510260" y="3318770"/>
                </a:cubicBezTo>
                <a:cubicBezTo>
                  <a:pt x="4506260" y="3346775"/>
                  <a:pt x="4512166" y="3372494"/>
                  <a:pt x="4525122" y="3399545"/>
                </a:cubicBezTo>
                <a:cubicBezTo>
                  <a:pt x="4537313" y="3424882"/>
                  <a:pt x="4535979" y="3456507"/>
                  <a:pt x="4540741" y="3485274"/>
                </a:cubicBezTo>
                <a:cubicBezTo>
                  <a:pt x="4544171" y="3505656"/>
                  <a:pt x="4551219" y="3526041"/>
                  <a:pt x="4551219" y="3546616"/>
                </a:cubicBezTo>
                <a:cubicBezTo>
                  <a:pt x="4551219" y="3572145"/>
                  <a:pt x="4545123" y="3597481"/>
                  <a:pt x="4542837" y="3623200"/>
                </a:cubicBezTo>
                <a:cubicBezTo>
                  <a:pt x="4540933" y="3643203"/>
                  <a:pt x="4541695" y="3663588"/>
                  <a:pt x="4539409" y="3683590"/>
                </a:cubicBezTo>
                <a:cubicBezTo>
                  <a:pt x="4537693" y="3699975"/>
                  <a:pt x="4533313" y="3716167"/>
                  <a:pt x="4529694" y="3732360"/>
                </a:cubicBezTo>
                <a:cubicBezTo>
                  <a:pt x="4528359" y="3738266"/>
                  <a:pt x="4523214" y="3744172"/>
                  <a:pt x="4523976" y="3749505"/>
                </a:cubicBezTo>
                <a:cubicBezTo>
                  <a:pt x="4532169" y="3802466"/>
                  <a:pt x="4495592" y="3840568"/>
                  <a:pt x="4479399" y="3885337"/>
                </a:cubicBezTo>
                <a:cubicBezTo>
                  <a:pt x="4462252" y="3932393"/>
                  <a:pt x="4435964" y="3977924"/>
                  <a:pt x="4443774" y="4030502"/>
                </a:cubicBezTo>
                <a:cubicBezTo>
                  <a:pt x="4448536" y="4062317"/>
                  <a:pt x="4459586" y="4092988"/>
                  <a:pt x="4466255" y="4124613"/>
                </a:cubicBezTo>
                <a:cubicBezTo>
                  <a:pt x="4468541" y="4135853"/>
                  <a:pt x="4468159" y="4148426"/>
                  <a:pt x="4465873" y="4159666"/>
                </a:cubicBezTo>
                <a:cubicBezTo>
                  <a:pt x="4455394" y="4213960"/>
                  <a:pt x="4453871" y="4267492"/>
                  <a:pt x="4471017" y="4320836"/>
                </a:cubicBezTo>
                <a:cubicBezTo>
                  <a:pt x="4473875" y="4329978"/>
                  <a:pt x="4476541" y="4339694"/>
                  <a:pt x="4476541" y="4349221"/>
                </a:cubicBezTo>
                <a:cubicBezTo>
                  <a:pt x="4476541" y="4401418"/>
                  <a:pt x="4472541" y="4452664"/>
                  <a:pt x="4453871" y="4502578"/>
                </a:cubicBezTo>
                <a:cubicBezTo>
                  <a:pt x="4447584" y="4519342"/>
                  <a:pt x="4451584" y="4539727"/>
                  <a:pt x="4450060" y="4558206"/>
                </a:cubicBezTo>
                <a:cubicBezTo>
                  <a:pt x="4448728" y="4575350"/>
                  <a:pt x="4448156" y="4592877"/>
                  <a:pt x="4443774" y="4609451"/>
                </a:cubicBezTo>
                <a:cubicBezTo>
                  <a:pt x="4437298" y="4633646"/>
                  <a:pt x="4436536" y="4656125"/>
                  <a:pt x="4442250" y="4681082"/>
                </a:cubicBezTo>
                <a:cubicBezTo>
                  <a:pt x="4447584" y="4704894"/>
                  <a:pt x="4444919" y="4730613"/>
                  <a:pt x="4445108" y="4755380"/>
                </a:cubicBezTo>
                <a:cubicBezTo>
                  <a:pt x="4445298" y="4783003"/>
                  <a:pt x="4445488" y="4810626"/>
                  <a:pt x="4444537" y="4838249"/>
                </a:cubicBezTo>
                <a:cubicBezTo>
                  <a:pt x="4444156" y="4849299"/>
                  <a:pt x="4436536" y="4861872"/>
                  <a:pt x="4439584" y="4871018"/>
                </a:cubicBezTo>
                <a:cubicBezTo>
                  <a:pt x="4449870" y="4900545"/>
                  <a:pt x="4437488" y="4930074"/>
                  <a:pt x="4443012" y="4959601"/>
                </a:cubicBezTo>
                <a:cubicBezTo>
                  <a:pt x="4445870" y="4974081"/>
                  <a:pt x="4438060" y="4990464"/>
                  <a:pt x="4437298" y="5006085"/>
                </a:cubicBezTo>
                <a:cubicBezTo>
                  <a:pt x="4435964" y="5031613"/>
                  <a:pt x="4436536" y="5057140"/>
                  <a:pt x="4436154" y="5082669"/>
                </a:cubicBezTo>
                <a:cubicBezTo>
                  <a:pt x="4435964" y="5091051"/>
                  <a:pt x="4435203" y="5099244"/>
                  <a:pt x="4434819" y="5107626"/>
                </a:cubicBezTo>
                <a:cubicBezTo>
                  <a:pt x="4434439" y="5115056"/>
                  <a:pt x="4432725" y="5122866"/>
                  <a:pt x="4434057" y="5129915"/>
                </a:cubicBezTo>
                <a:cubicBezTo>
                  <a:pt x="4438822" y="5155444"/>
                  <a:pt x="4446632" y="5180590"/>
                  <a:pt x="4449680" y="5206307"/>
                </a:cubicBezTo>
                <a:cubicBezTo>
                  <a:pt x="4452346" y="5228596"/>
                  <a:pt x="4448728" y="5251649"/>
                  <a:pt x="4450632" y="5274128"/>
                </a:cubicBezTo>
                <a:cubicBezTo>
                  <a:pt x="4453871" y="5313753"/>
                  <a:pt x="4459586" y="5353378"/>
                  <a:pt x="4463207" y="5393004"/>
                </a:cubicBezTo>
                <a:cubicBezTo>
                  <a:pt x="4463968" y="5401578"/>
                  <a:pt x="4459204" y="5410530"/>
                  <a:pt x="4458824" y="5419294"/>
                </a:cubicBezTo>
                <a:cubicBezTo>
                  <a:pt x="4457872" y="5446727"/>
                  <a:pt x="4457680" y="5474160"/>
                  <a:pt x="4457110" y="5501593"/>
                </a:cubicBezTo>
                <a:cubicBezTo>
                  <a:pt x="4456918" y="5517214"/>
                  <a:pt x="4457490" y="5533026"/>
                  <a:pt x="4455776" y="5548459"/>
                </a:cubicBezTo>
                <a:cubicBezTo>
                  <a:pt x="4453490" y="5568841"/>
                  <a:pt x="4450060" y="5587320"/>
                  <a:pt x="4464920" y="5606371"/>
                </a:cubicBezTo>
                <a:cubicBezTo>
                  <a:pt x="4487972" y="5635710"/>
                  <a:pt x="4479018" y="5673049"/>
                  <a:pt x="4484351" y="5706958"/>
                </a:cubicBezTo>
                <a:cubicBezTo>
                  <a:pt x="4485685" y="5715722"/>
                  <a:pt x="4485875" y="5724677"/>
                  <a:pt x="4487399" y="5733439"/>
                </a:cubicBezTo>
                <a:cubicBezTo>
                  <a:pt x="4490257" y="5749633"/>
                  <a:pt x="4493495" y="5765634"/>
                  <a:pt x="4496736" y="5781829"/>
                </a:cubicBezTo>
                <a:cubicBezTo>
                  <a:pt x="4497306" y="5784685"/>
                  <a:pt x="4497498" y="5787923"/>
                  <a:pt x="4498450" y="5790591"/>
                </a:cubicBezTo>
                <a:cubicBezTo>
                  <a:pt x="4506450" y="5815168"/>
                  <a:pt x="4515594" y="5839360"/>
                  <a:pt x="4522072" y="5864317"/>
                </a:cubicBezTo>
                <a:cubicBezTo>
                  <a:pt x="4525311" y="5876510"/>
                  <a:pt x="4525693" y="5890036"/>
                  <a:pt x="4523976" y="5902609"/>
                </a:cubicBezTo>
                <a:cubicBezTo>
                  <a:pt x="4519024" y="5939376"/>
                  <a:pt x="4516928" y="5975763"/>
                  <a:pt x="4524168" y="6012722"/>
                </a:cubicBezTo>
                <a:cubicBezTo>
                  <a:pt x="4527025" y="6027391"/>
                  <a:pt x="4522263" y="6043775"/>
                  <a:pt x="4520548" y="6059396"/>
                </a:cubicBezTo>
                <a:cubicBezTo>
                  <a:pt x="4515976" y="6096735"/>
                  <a:pt x="4511022" y="6134074"/>
                  <a:pt x="4506642" y="6171604"/>
                </a:cubicBezTo>
                <a:cubicBezTo>
                  <a:pt x="4503975" y="6195036"/>
                  <a:pt x="4502450" y="6218659"/>
                  <a:pt x="4499785" y="6242092"/>
                </a:cubicBezTo>
                <a:cubicBezTo>
                  <a:pt x="4496544" y="6269143"/>
                  <a:pt x="4491591" y="6296004"/>
                  <a:pt x="4488923" y="6323057"/>
                </a:cubicBezTo>
                <a:cubicBezTo>
                  <a:pt x="4485875" y="6353918"/>
                  <a:pt x="4485305" y="6384971"/>
                  <a:pt x="4482065" y="6415832"/>
                </a:cubicBezTo>
                <a:cubicBezTo>
                  <a:pt x="4475779" y="6472224"/>
                  <a:pt x="4468349" y="6528423"/>
                  <a:pt x="4461300" y="6584811"/>
                </a:cubicBezTo>
                <a:cubicBezTo>
                  <a:pt x="4454442" y="6639487"/>
                  <a:pt x="4448346" y="6694163"/>
                  <a:pt x="4439775" y="6748457"/>
                </a:cubicBezTo>
                <a:cubicBezTo>
                  <a:pt x="4436154" y="6771318"/>
                  <a:pt x="4426247" y="6793034"/>
                  <a:pt x="4420723" y="6815515"/>
                </a:cubicBezTo>
                <a:lnTo>
                  <a:pt x="4411023" y="6858000"/>
                </a:lnTo>
                <a:lnTo>
                  <a:pt x="4238770" y="6858000"/>
                </a:lnTo>
                <a:lnTo>
                  <a:pt x="0" y="6858000"/>
                </a:lnTo>
                <a:lnTo>
                  <a:pt x="0" y="1"/>
                </a:lnTo>
                <a:close/>
              </a:path>
            </a:pathLst>
          </a:custGeom>
        </p:spPr>
      </p:pic>
      <p:grpSp>
        <p:nvGrpSpPr>
          <p:cNvPr id="11" name="Group 10">
            <a:extLst>
              <a:ext uri="{FF2B5EF4-FFF2-40B4-BE49-F238E27FC236}">
                <a16:creationId xmlns:a16="http://schemas.microsoft.com/office/drawing/2014/main" id="{A7900967-84CA-47B4-9F1C-E787BAC149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72963" y="-1"/>
            <a:ext cx="663180" cy="6858001"/>
            <a:chOff x="3697284" y="-1"/>
            <a:chExt cx="884241" cy="6858001"/>
          </a:xfrm>
          <a:effectLst>
            <a:outerShdw blurRad="381000" dist="152400" algn="l" rotWithShape="0">
              <a:prstClr val="black">
                <a:alpha val="10000"/>
              </a:prstClr>
            </a:outerShdw>
          </a:effectLst>
        </p:grpSpPr>
        <p:sp>
          <p:nvSpPr>
            <p:cNvPr id="12" name="Freeform: Shape 11">
              <a:extLst>
                <a:ext uri="{FF2B5EF4-FFF2-40B4-BE49-F238E27FC236}">
                  <a16:creationId xmlns:a16="http://schemas.microsoft.com/office/drawing/2014/main" id="{CAB3C749-6482-440B-9386-94091006D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C5C6B36-2238-4BBF-87F8-B1B3F5DD5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72792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000"/>
                                  </p:stCondLst>
                                  <p:iterate type="lt">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4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2000"/>
                                  </p:stCondLst>
                                  <p:iterate type="lt">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4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2000"/>
                                  </p:stCondLst>
                                  <p:iterate type="lt">
                                    <p:tmPct val="10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4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2000"/>
                                  </p:stCondLst>
                                  <p:iterate type="lt">
                                    <p:tmPct val="10000"/>
                                  </p:iterate>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4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2000"/>
                                  </p:stCondLst>
                                  <p:iterate type="lt">
                                    <p:tmPct val="10000"/>
                                  </p:iterate>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4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2000"/>
                                  </p:stCondLst>
                                  <p:iterate type="lt">
                                    <p:tmPct val="10000"/>
                                  </p:iterate>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4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2000"/>
                                  </p:stCondLst>
                                  <p:iterate type="lt">
                                    <p:tmPct val="10000"/>
                                  </p:iterate>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4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Isosceles Triangle 2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תמונה 7">
            <a:extLst>
              <a:ext uri="{FF2B5EF4-FFF2-40B4-BE49-F238E27FC236}">
                <a16:creationId xmlns:a16="http://schemas.microsoft.com/office/drawing/2014/main" id="{814B7D3B-6813-4F22-883B-F6AE757B6091}"/>
              </a:ext>
            </a:extLst>
          </p:cNvPr>
          <p:cNvPicPr>
            <a:picLocks noChangeAspect="1"/>
          </p:cNvPicPr>
          <p:nvPr/>
        </p:nvPicPr>
        <p:blipFill>
          <a:blip r:embed="rId2"/>
          <a:stretch>
            <a:fillRect/>
          </a:stretch>
        </p:blipFill>
        <p:spPr>
          <a:xfrm>
            <a:off x="1294902" y="643467"/>
            <a:ext cx="6554194" cy="5571065"/>
          </a:xfrm>
          <a:prstGeom prst="rect">
            <a:avLst/>
          </a:prstGeom>
          <a:ln>
            <a:noFill/>
          </a:ln>
        </p:spPr>
      </p:pic>
      <p:sp>
        <p:nvSpPr>
          <p:cNvPr id="25" name="Isosceles Triangle 2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82033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686800" cy="1143000"/>
          </a:xfrm>
        </p:spPr>
        <p:txBody>
          <a:bodyPr>
            <a:noAutofit/>
          </a:bodyPr>
          <a:lstStyle/>
          <a:p>
            <a:pPr rtl="1"/>
            <a:r>
              <a:rPr lang="en-US" dirty="0"/>
              <a:t>Disruptive Innovation</a:t>
            </a:r>
          </a:p>
        </p:txBody>
      </p:sp>
      <p:graphicFrame>
        <p:nvGraphicFramePr>
          <p:cNvPr id="6" name="Content Placeholder 2">
            <a:extLst>
              <a:ext uri="{FF2B5EF4-FFF2-40B4-BE49-F238E27FC236}">
                <a16:creationId xmlns:a16="http://schemas.microsoft.com/office/drawing/2014/main" id="{96C8010E-3547-4D1A-9CDA-CEB4E8D599FC}"/>
              </a:ext>
            </a:extLst>
          </p:cNvPr>
          <p:cNvGraphicFramePr>
            <a:graphicFrameLocks noGrp="1"/>
          </p:cNvGraphicFramePr>
          <p:nvPr>
            <p:ph idx="1"/>
            <p:extLst>
              <p:ext uri="{D42A27DB-BD31-4B8C-83A1-F6EECF244321}">
                <p14:modId xmlns:p14="http://schemas.microsoft.com/office/powerpoint/2010/main" val="116472877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תיבת טקסט 2">
            <a:extLst>
              <a:ext uri="{FF2B5EF4-FFF2-40B4-BE49-F238E27FC236}">
                <a16:creationId xmlns:a16="http://schemas.microsoft.com/office/drawing/2014/main" id="{A41B96D4-3428-4A7A-9E05-DEED7439196F}"/>
              </a:ext>
            </a:extLst>
          </p:cNvPr>
          <p:cNvSpPr txBox="1"/>
          <p:nvPr/>
        </p:nvSpPr>
        <p:spPr>
          <a:xfrm>
            <a:off x="152400" y="6137427"/>
            <a:ext cx="8763000" cy="646331"/>
          </a:xfrm>
          <a:prstGeom prst="rect">
            <a:avLst/>
          </a:prstGeom>
          <a:noFill/>
        </p:spPr>
        <p:txBody>
          <a:bodyPr wrap="square" rtlCol="1">
            <a:spAutoFit/>
          </a:bodyPr>
          <a:lstStyle/>
          <a:p>
            <a:r>
              <a:rPr lang="en-US" b="0" i="0" dirty="0"/>
              <a:t>A process whereby a smaller company with fewer resources can successfully challenge established incumbent businesses. </a:t>
            </a:r>
            <a:r>
              <a:rPr lang="en-US" b="1" dirty="0"/>
              <a:t>It </a:t>
            </a:r>
            <a:r>
              <a:rPr lang="en-US" b="1" i="0" dirty="0">
                <a:solidFill>
                  <a:srgbClr val="282828"/>
                </a:solidFill>
                <a:effectLst/>
                <a:latin typeface="GT America"/>
              </a:rPr>
              <a:t>originate in low-end or new-market footholds.</a:t>
            </a:r>
            <a:endParaRPr lang="he-IL" dirty="0"/>
          </a:p>
        </p:txBody>
      </p:sp>
    </p:spTree>
    <p:extLst>
      <p:ext uri="{BB962C8B-B14F-4D97-AF65-F5344CB8AC3E}">
        <p14:creationId xmlns:p14="http://schemas.microsoft.com/office/powerpoint/2010/main" val="8552789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תמונה 9" descr="תמונה שמכילה טקסט, חוץ, אדם, ישן&#10;&#10;התיאור נוצר באופן אוטומטי">
            <a:extLst>
              <a:ext uri="{FF2B5EF4-FFF2-40B4-BE49-F238E27FC236}">
                <a16:creationId xmlns:a16="http://schemas.microsoft.com/office/drawing/2014/main" id="{D9D32DF7-C904-4607-99C4-BB57269D763F}"/>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7569" b="26179"/>
          <a:stretch/>
        </p:blipFill>
        <p:spPr>
          <a:xfrm>
            <a:off x="-4894" y="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6" name="Rectangle 5"/>
          <p:cNvSpPr/>
          <p:nvPr/>
        </p:nvSpPr>
        <p:spPr>
          <a:xfrm>
            <a:off x="-152400" y="3628995"/>
            <a:ext cx="9448800" cy="3028950"/>
          </a:xfrm>
          <a:prstGeom prst="rect">
            <a:avLst/>
          </a:prstGeom>
        </p:spPr>
        <p:txBody>
          <a:bodyPr vert="horz" lIns="91440" tIns="45720" rIns="91440" bIns="45720" rtlCol="0" anchor="ctr">
            <a:normAutofit/>
          </a:bodyPr>
          <a:lstStyle/>
          <a:p>
            <a:pPr marL="514350" indent="-228600">
              <a:lnSpc>
                <a:spcPct val="90000"/>
              </a:lnSpc>
              <a:spcAft>
                <a:spcPts val="600"/>
              </a:spcAft>
              <a:buFont typeface="Arial" panose="020B0604020202020204" pitchFamily="34" charset="0"/>
              <a:buChar char="•"/>
            </a:pPr>
            <a:r>
              <a:rPr lang="en-US" sz="3200" dirty="0"/>
              <a:t>Innovations </a:t>
            </a:r>
            <a:r>
              <a:rPr lang="en-US" sz="3200" u="sng" dirty="0"/>
              <a:t>do not </a:t>
            </a:r>
            <a:r>
              <a:rPr lang="en-US" sz="3200" dirty="0"/>
              <a:t>have to be radical and disruptive in order to be viable for new venture creation. </a:t>
            </a:r>
          </a:p>
          <a:p>
            <a:pPr marL="514350" indent="-228600">
              <a:lnSpc>
                <a:spcPct val="90000"/>
              </a:lnSpc>
              <a:spcAft>
                <a:spcPts val="600"/>
              </a:spcAft>
              <a:buFont typeface="Arial" panose="020B0604020202020204" pitchFamily="34" charset="0"/>
              <a:buChar char="•"/>
            </a:pPr>
            <a:r>
              <a:rPr lang="en-US" sz="3200" dirty="0"/>
              <a:t>Innovations can be developed in Products, in business-models, in processes, packaging, and many more areas.</a:t>
            </a:r>
          </a:p>
        </p:txBody>
      </p:sp>
      <p:sp>
        <p:nvSpPr>
          <p:cNvPr id="12" name="תיבת טקסט 11">
            <a:extLst>
              <a:ext uri="{FF2B5EF4-FFF2-40B4-BE49-F238E27FC236}">
                <a16:creationId xmlns:a16="http://schemas.microsoft.com/office/drawing/2014/main" id="{931ED7DC-EDF3-4ACE-B27E-0237720AB52E}"/>
              </a:ext>
            </a:extLst>
          </p:cNvPr>
          <p:cNvSpPr txBox="1"/>
          <p:nvPr/>
        </p:nvSpPr>
        <p:spPr>
          <a:xfrm>
            <a:off x="6872224" y="6657945"/>
            <a:ext cx="2271776" cy="200055"/>
          </a:xfrm>
          <a:prstGeom prst="rect">
            <a:avLst/>
          </a:prstGeom>
          <a:solidFill>
            <a:srgbClr val="000000"/>
          </a:solidFill>
        </p:spPr>
        <p:txBody>
          <a:bodyPr wrap="none" rtlCol="1">
            <a:spAutoFit/>
          </a:bodyPr>
          <a:lstStyle/>
          <a:p>
            <a:pPr algn="r">
              <a:spcAft>
                <a:spcPts val="600"/>
              </a:spcAft>
            </a:pPr>
            <a:r>
              <a:rPr lang="he-IL" sz="700">
                <a:solidFill>
                  <a:srgbClr val="FFFFFF"/>
                </a:solidFill>
                <a:hlinkClick r:id="rId3" tooltip="https://commons.wikimedia.org/wiki/File:%D7%98%D7%99%D7%99%D7%A1%D7%99_%D7%94%D7%A4%D7%9C%D7%9E%D7%97_1_-_%D7%A7%D7%95%D7%A8%D7%A1_%D7%9E%D7%A1_1_-_%D7%A7%D7%95%D7%A8%D7%A1_%D7%94%D7%98%D7%99%D7%99%D7%A1_%D7%94%D7%9E%D7%95%D7%98%D7%95%D7%A8%D7%99_%D7%94%D7%A8%D7%90%D7%A9%D7%95%D7%9F_%D7%A9%D7%9C_%D7%9E%D7%97_%D7%94%D7%98%D7%99%D7%99%D7%A1_%D7%91%D7%A4%D7%9C%D7%9E%D7%97._%D7%A2%D7%95%D7%9E-146263.jpg">
                  <a:extLst>
                    <a:ext uri="{A12FA001-AC4F-418D-AE19-62706E023703}">
                      <ahyp:hlinkClr xmlns:ahyp="http://schemas.microsoft.com/office/drawing/2018/hyperlinkcolor" val="tx"/>
                    </a:ext>
                  </a:extLst>
                </a:hlinkClick>
              </a:rPr>
              <a:t>תמונה זו</a:t>
            </a:r>
            <a:r>
              <a:rPr lang="he-IL" sz="700">
                <a:solidFill>
                  <a:srgbClr val="FFFFFF"/>
                </a:solidFill>
              </a:rPr>
              <a:t> מאת מחבר לא ידוע ניתן ברשיון במסגרת </a:t>
            </a:r>
            <a:r>
              <a:rPr lang="he-IL"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he-IL" sz="700">
              <a:solidFill>
                <a:srgbClr val="FFFFFF"/>
              </a:solidFill>
            </a:endParaRPr>
          </a:p>
        </p:txBody>
      </p:sp>
    </p:spTree>
    <p:extLst>
      <p:ext uri="{BB962C8B-B14F-4D97-AF65-F5344CB8AC3E}">
        <p14:creationId xmlns:p14="http://schemas.microsoft.com/office/powerpoint/2010/main" val="2320679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noAutofit/>
          </a:bodyPr>
          <a:lstStyle/>
          <a:p>
            <a:pPr rtl="1"/>
            <a:r>
              <a:rPr lang="he-IL" sz="6600" dirty="0"/>
              <a:t>חדשנות</a:t>
            </a:r>
            <a:br>
              <a:rPr lang="he-IL" sz="6600" dirty="0"/>
            </a:br>
            <a:r>
              <a:rPr lang="en-US" sz="6600" dirty="0"/>
              <a:t>Innovation</a:t>
            </a:r>
          </a:p>
        </p:txBody>
      </p:sp>
      <p:sp>
        <p:nvSpPr>
          <p:cNvPr id="3" name="Subtitle 2"/>
          <p:cNvSpPr>
            <a:spLocks noGrp="1"/>
          </p:cNvSpPr>
          <p:nvPr>
            <p:ph type="subTitle" idx="1"/>
          </p:nvPr>
        </p:nvSpPr>
        <p:spPr/>
        <p:txBody>
          <a:bodyPr>
            <a:normAutofit/>
          </a:bodyPr>
          <a:lstStyle/>
          <a:p>
            <a:pPr rtl="1"/>
            <a:r>
              <a:rPr lang="he-IL" sz="1800" b="1" dirty="0"/>
              <a:t>חלק מהדוגמאות הרצאה לקוחים מהספר </a:t>
            </a:r>
          </a:p>
          <a:p>
            <a:r>
              <a:rPr lang="he-IL" sz="1800" dirty="0"/>
              <a:t>אסטרטגיות, תפיסות וכלים לצמיחה ולרווחים</a:t>
            </a:r>
          </a:p>
          <a:p>
            <a:r>
              <a:rPr lang="he-IL" sz="1800" b="1" dirty="0"/>
              <a:t>מאת </a:t>
            </a:r>
            <a:r>
              <a:rPr lang="he-IL" sz="1800" b="1" dirty="0">
                <a:hlinkClick r:id="rId2"/>
              </a:rPr>
              <a:t>שלמה מי-טל</a:t>
            </a:r>
            <a:r>
              <a:rPr lang="he-IL" sz="1800" b="1" dirty="0"/>
              <a:t> </a:t>
            </a:r>
            <a:r>
              <a:rPr lang="he-IL" sz="1800" b="1" dirty="0">
                <a:hlinkClick r:id="rId3"/>
              </a:rPr>
              <a:t>ד.ו.ר. סשאדרי</a:t>
            </a:r>
            <a:r>
              <a:rPr lang="he-IL" sz="1800" b="1" dirty="0"/>
              <a:t> </a:t>
            </a:r>
            <a:endParaRPr lang="en-US" sz="1800" dirty="0"/>
          </a:p>
        </p:txBody>
      </p:sp>
    </p:spTree>
    <p:extLst>
      <p:ext uri="{BB962C8B-B14F-4D97-AF65-F5344CB8AC3E}">
        <p14:creationId xmlns:p14="http://schemas.microsoft.com/office/powerpoint/2010/main" val="3007742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43B67E3-2DC8-420A-8598-67AECD98F19E}"/>
              </a:ext>
            </a:extLst>
          </p:cNvPr>
          <p:cNvSpPr>
            <a:spLocks noGrp="1"/>
          </p:cNvSpPr>
          <p:nvPr>
            <p:ph type="title"/>
          </p:nvPr>
        </p:nvSpPr>
        <p:spPr>
          <a:xfrm>
            <a:off x="360759" y="628967"/>
            <a:ext cx="2468166" cy="2452687"/>
          </a:xfrm>
        </p:spPr>
        <p:txBody>
          <a:bodyPr anchor="ctr">
            <a:normAutofit/>
          </a:bodyPr>
          <a:lstStyle/>
          <a:p>
            <a:r>
              <a:rPr lang="en-US" sz="3100" dirty="0"/>
              <a:t>Value - Buffett</a:t>
            </a:r>
            <a:endParaRPr lang="he-IL" sz="3100" dirty="0"/>
          </a:p>
        </p:txBody>
      </p:sp>
      <p:pic>
        <p:nvPicPr>
          <p:cNvPr id="7" name="תמונה 6" descr="תמונה שמכילה אדם, איש, חליפה, לובש&#10;&#10;התיאור נוצר באופן אוטומטי">
            <a:extLst>
              <a:ext uri="{FF2B5EF4-FFF2-40B4-BE49-F238E27FC236}">
                <a16:creationId xmlns:a16="http://schemas.microsoft.com/office/drawing/2014/main" id="{D68CA7C7-440C-4663-A32D-DB2E0F8B81F7}"/>
              </a:ext>
            </a:extLst>
          </p:cNvPr>
          <p:cNvPicPr>
            <a:picLocks noChangeAspect="1"/>
          </p:cNvPicPr>
          <p:nvPr/>
        </p:nvPicPr>
        <p:blipFill rotWithShape="1">
          <a:blip r:embed="rId2"/>
          <a:srcRect t="14308" b="19976"/>
          <a:stretch/>
        </p:blipFill>
        <p:spPr>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מציין מיקום תוכן 2">
            <a:extLst>
              <a:ext uri="{FF2B5EF4-FFF2-40B4-BE49-F238E27FC236}">
                <a16:creationId xmlns:a16="http://schemas.microsoft.com/office/drawing/2014/main" id="{6CF85F7B-1CFB-4DD6-B71C-DAFDCCE610A8}"/>
              </a:ext>
            </a:extLst>
          </p:cNvPr>
          <p:cNvSpPr>
            <a:spLocks noGrp="1"/>
          </p:cNvSpPr>
          <p:nvPr>
            <p:ph idx="1"/>
          </p:nvPr>
        </p:nvSpPr>
        <p:spPr>
          <a:xfrm>
            <a:off x="360760" y="3886200"/>
            <a:ext cx="8422482" cy="2819400"/>
          </a:xfrm>
        </p:spPr>
        <p:txBody>
          <a:bodyPr anchor="ctr">
            <a:noAutofit/>
          </a:bodyPr>
          <a:lstStyle/>
          <a:p>
            <a:r>
              <a:rPr lang="en-US" sz="2800" i="1" dirty="0"/>
              <a:t>“Value is what you get.”</a:t>
            </a:r>
            <a:endParaRPr lang="en-US" sz="2800" dirty="0"/>
          </a:p>
          <a:p>
            <a:r>
              <a:rPr lang="en-US" sz="2800" dirty="0"/>
              <a:t>Value is not what someone else </a:t>
            </a:r>
            <a:r>
              <a:rPr lang="en-US" sz="2800" i="1" dirty="0"/>
              <a:t>tells you</a:t>
            </a:r>
            <a:r>
              <a:rPr lang="en-US" sz="2800" dirty="0"/>
              <a:t> it’s worth. </a:t>
            </a:r>
          </a:p>
          <a:p>
            <a:r>
              <a:rPr lang="en-US" sz="2800" dirty="0"/>
              <a:t>It’s not a value </a:t>
            </a:r>
            <a:r>
              <a:rPr lang="en-US" sz="2800" u="sng" dirty="0"/>
              <a:t>strictly because it’s cheap</a:t>
            </a:r>
            <a:r>
              <a:rPr lang="en-US" sz="2800" dirty="0"/>
              <a:t>. </a:t>
            </a:r>
          </a:p>
          <a:p>
            <a:r>
              <a:rPr lang="en-US" sz="2800" dirty="0"/>
              <a:t>It’s a value because the benefit you get is well worth the asking price. </a:t>
            </a:r>
          </a:p>
          <a:p>
            <a:pPr marL="0" indent="0">
              <a:buNone/>
            </a:pPr>
            <a:endParaRPr lang="en-US" sz="2800" dirty="0"/>
          </a:p>
        </p:txBody>
      </p:sp>
    </p:spTree>
    <p:extLst>
      <p:ext uri="{BB962C8B-B14F-4D97-AF65-F5344CB8AC3E}">
        <p14:creationId xmlns:p14="http://schemas.microsoft.com/office/powerpoint/2010/main" val="679634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59264BFD-360D-430E-B593-7BC0D00FB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A4538145-ACBA-40C0-AFBD-DE742723D5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3997" cy="6858000"/>
            <a:chOff x="1" y="0"/>
            <a:chExt cx="12191996" cy="6858000"/>
          </a:xfrm>
        </p:grpSpPr>
        <p:sp useBgFill="1">
          <p:nvSpPr>
            <p:cNvPr id="35" name="Rectangle 34">
              <a:extLst>
                <a:ext uri="{FF2B5EF4-FFF2-40B4-BE49-F238E27FC236}">
                  <a16:creationId xmlns:a16="http://schemas.microsoft.com/office/drawing/2014/main" id="{7BAD3960-6DE9-4457-8083-F6FFBD58D7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36" name="Rectangle 35">
              <a:extLst>
                <a:ext uri="{FF2B5EF4-FFF2-40B4-BE49-F238E27FC236}">
                  <a16:creationId xmlns:a16="http://schemas.microsoft.com/office/drawing/2014/main" id="{F3F5E368-26F9-408D-9C1D-D007FCE0C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grpSp>
      <p:sp>
        <p:nvSpPr>
          <p:cNvPr id="2" name="כותרת 1">
            <a:extLst>
              <a:ext uri="{FF2B5EF4-FFF2-40B4-BE49-F238E27FC236}">
                <a16:creationId xmlns:a16="http://schemas.microsoft.com/office/drawing/2014/main" id="{643B67E3-2DC8-420A-8598-67AECD98F19E}"/>
              </a:ext>
            </a:extLst>
          </p:cNvPr>
          <p:cNvSpPr>
            <a:spLocks noGrp="1"/>
          </p:cNvSpPr>
          <p:nvPr>
            <p:ph type="title"/>
          </p:nvPr>
        </p:nvSpPr>
        <p:spPr>
          <a:xfrm>
            <a:off x="573788" y="662400"/>
            <a:ext cx="3387379" cy="1492132"/>
          </a:xfrm>
        </p:spPr>
        <p:txBody>
          <a:bodyPr anchor="t">
            <a:normAutofit/>
          </a:bodyPr>
          <a:lstStyle/>
          <a:p>
            <a:r>
              <a:rPr lang="en-US"/>
              <a:t>Buffett</a:t>
            </a:r>
            <a:endParaRPr lang="he-IL"/>
          </a:p>
        </p:txBody>
      </p:sp>
      <p:sp>
        <p:nvSpPr>
          <p:cNvPr id="3" name="מציין מיקום תוכן 2">
            <a:extLst>
              <a:ext uri="{FF2B5EF4-FFF2-40B4-BE49-F238E27FC236}">
                <a16:creationId xmlns:a16="http://schemas.microsoft.com/office/drawing/2014/main" id="{6CF85F7B-1CFB-4DD6-B71C-DAFDCCE610A8}"/>
              </a:ext>
            </a:extLst>
          </p:cNvPr>
          <p:cNvSpPr>
            <a:spLocks noGrp="1"/>
          </p:cNvSpPr>
          <p:nvPr>
            <p:ph idx="1"/>
          </p:nvPr>
        </p:nvSpPr>
        <p:spPr>
          <a:xfrm>
            <a:off x="201774" y="2312980"/>
            <a:ext cx="4217826" cy="3844800"/>
          </a:xfrm>
        </p:spPr>
        <p:txBody>
          <a:bodyPr>
            <a:noAutofit/>
          </a:bodyPr>
          <a:lstStyle/>
          <a:p>
            <a:pPr marL="0" indent="0">
              <a:buNone/>
            </a:pPr>
            <a:r>
              <a:rPr lang="en-US" sz="2800" i="1" dirty="0">
                <a:solidFill>
                  <a:schemeClr val="tx1">
                    <a:alpha val="60000"/>
                  </a:schemeClr>
                </a:solidFill>
              </a:rPr>
              <a:t>“Only when the tide goes out do you discover who’s been swimming naked.”</a:t>
            </a:r>
            <a:endParaRPr lang="en-US" sz="2800" dirty="0">
              <a:solidFill>
                <a:schemeClr val="tx1">
                  <a:alpha val="60000"/>
                </a:schemeClr>
              </a:solidFill>
            </a:endParaRPr>
          </a:p>
          <a:p>
            <a:pPr marL="0" indent="0">
              <a:buNone/>
            </a:pPr>
            <a:endParaRPr lang="en-US" sz="2800" dirty="0">
              <a:solidFill>
                <a:schemeClr val="tx1">
                  <a:alpha val="60000"/>
                </a:schemeClr>
              </a:solidFill>
            </a:endParaRPr>
          </a:p>
          <a:p>
            <a:pPr marL="0" indent="0">
              <a:buNone/>
            </a:pPr>
            <a:r>
              <a:rPr lang="en-US" sz="2800" i="1" dirty="0">
                <a:solidFill>
                  <a:schemeClr val="tx1">
                    <a:alpha val="60000"/>
                  </a:schemeClr>
                </a:solidFill>
              </a:rPr>
              <a:t>“Chains of habit are too light to be felt until they are too heavy to be broken.” </a:t>
            </a:r>
            <a:endParaRPr lang="he-IL" sz="2800" dirty="0">
              <a:solidFill>
                <a:schemeClr val="tx1">
                  <a:alpha val="60000"/>
                </a:schemeClr>
              </a:solidFill>
            </a:endParaRPr>
          </a:p>
        </p:txBody>
      </p:sp>
      <p:sp>
        <p:nvSpPr>
          <p:cNvPr id="38" name="Freeform: Shape 37">
            <a:extLst>
              <a:ext uri="{FF2B5EF4-FFF2-40B4-BE49-F238E27FC236}">
                <a16:creationId xmlns:a16="http://schemas.microsoft.com/office/drawing/2014/main" id="{F249C1C3-EBDE-4C27-BD12-A6AE40A4D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0531" y="0"/>
            <a:ext cx="4803469" cy="6373368"/>
          </a:xfrm>
          <a:custGeom>
            <a:avLst/>
            <a:gdLst>
              <a:gd name="connsiteX0" fmla="*/ 353272 w 6404625"/>
              <a:gd name="connsiteY0" fmla="*/ 0 h 6373368"/>
              <a:gd name="connsiteX1" fmla="*/ 6404625 w 6404625"/>
              <a:gd name="connsiteY1" fmla="*/ 0 h 6373368"/>
              <a:gd name="connsiteX2" fmla="*/ 6404625 w 6404625"/>
              <a:gd name="connsiteY2" fmla="*/ 6008204 h 6373368"/>
              <a:gd name="connsiteX3" fmla="*/ 6374459 w 6404625"/>
              <a:gd name="connsiteY3" fmla="*/ 6023890 h 6373368"/>
              <a:gd name="connsiteX4" fmla="*/ 6290584 w 6404625"/>
              <a:gd name="connsiteY4" fmla="*/ 6049055 h 6373368"/>
              <a:gd name="connsiteX5" fmla="*/ 6203913 w 6404625"/>
              <a:gd name="connsiteY5" fmla="*/ 6060237 h 6373368"/>
              <a:gd name="connsiteX6" fmla="*/ 6114448 w 6404625"/>
              <a:gd name="connsiteY6" fmla="*/ 6063033 h 6373368"/>
              <a:gd name="connsiteX7" fmla="*/ 6019391 w 6404625"/>
              <a:gd name="connsiteY7" fmla="*/ 6054644 h 6373368"/>
              <a:gd name="connsiteX8" fmla="*/ 5924332 w 6404625"/>
              <a:gd name="connsiteY8" fmla="*/ 6043462 h 6373368"/>
              <a:gd name="connsiteX9" fmla="*/ 5829275 w 6404625"/>
              <a:gd name="connsiteY9" fmla="*/ 6029482 h 6373368"/>
              <a:gd name="connsiteX10" fmla="*/ 5734216 w 6404625"/>
              <a:gd name="connsiteY10" fmla="*/ 6018300 h 6373368"/>
              <a:gd name="connsiteX11" fmla="*/ 5639159 w 6404625"/>
              <a:gd name="connsiteY11" fmla="*/ 6012708 h 6373368"/>
              <a:gd name="connsiteX12" fmla="*/ 5546898 w 6404625"/>
              <a:gd name="connsiteY12" fmla="*/ 6012708 h 6373368"/>
              <a:gd name="connsiteX13" fmla="*/ 5460227 w 6404625"/>
              <a:gd name="connsiteY13" fmla="*/ 6023890 h 6373368"/>
              <a:gd name="connsiteX14" fmla="*/ 5370760 w 6404625"/>
              <a:gd name="connsiteY14" fmla="*/ 6046258 h 6373368"/>
              <a:gd name="connsiteX15" fmla="*/ 5289681 w 6404625"/>
              <a:gd name="connsiteY15" fmla="*/ 6079807 h 6373368"/>
              <a:gd name="connsiteX16" fmla="*/ 5205808 w 6404625"/>
              <a:gd name="connsiteY16" fmla="*/ 6124541 h 6373368"/>
              <a:gd name="connsiteX17" fmla="*/ 5121933 w 6404625"/>
              <a:gd name="connsiteY17" fmla="*/ 6169276 h 6373368"/>
              <a:gd name="connsiteX18" fmla="*/ 5038061 w 6404625"/>
              <a:gd name="connsiteY18" fmla="*/ 6219598 h 6373368"/>
              <a:gd name="connsiteX19" fmla="*/ 4956981 w 6404625"/>
              <a:gd name="connsiteY19" fmla="*/ 6267129 h 6373368"/>
              <a:gd name="connsiteX20" fmla="*/ 4870311 w 6404625"/>
              <a:gd name="connsiteY20" fmla="*/ 6309065 h 6373368"/>
              <a:gd name="connsiteX21" fmla="*/ 4786435 w 6404625"/>
              <a:gd name="connsiteY21" fmla="*/ 6342614 h 6373368"/>
              <a:gd name="connsiteX22" fmla="*/ 4699765 w 6404625"/>
              <a:gd name="connsiteY22" fmla="*/ 6364982 h 6373368"/>
              <a:gd name="connsiteX23" fmla="*/ 4610299 w 6404625"/>
              <a:gd name="connsiteY23" fmla="*/ 6373368 h 6373368"/>
              <a:gd name="connsiteX24" fmla="*/ 4520833 w 6404625"/>
              <a:gd name="connsiteY24" fmla="*/ 6364982 h 6373368"/>
              <a:gd name="connsiteX25" fmla="*/ 4434163 w 6404625"/>
              <a:gd name="connsiteY25" fmla="*/ 6342614 h 6373368"/>
              <a:gd name="connsiteX26" fmla="*/ 4350289 w 6404625"/>
              <a:gd name="connsiteY26" fmla="*/ 6309065 h 6373368"/>
              <a:gd name="connsiteX27" fmla="*/ 4263617 w 6404625"/>
              <a:gd name="connsiteY27" fmla="*/ 6267129 h 6373368"/>
              <a:gd name="connsiteX28" fmla="*/ 4182539 w 6404625"/>
              <a:gd name="connsiteY28" fmla="*/ 6219598 h 6373368"/>
              <a:gd name="connsiteX29" fmla="*/ 4098666 w 6404625"/>
              <a:gd name="connsiteY29" fmla="*/ 6169276 h 6373368"/>
              <a:gd name="connsiteX30" fmla="*/ 4014791 w 6404625"/>
              <a:gd name="connsiteY30" fmla="*/ 6124541 h 6373368"/>
              <a:gd name="connsiteX31" fmla="*/ 3930916 w 6404625"/>
              <a:gd name="connsiteY31" fmla="*/ 6079807 h 6373368"/>
              <a:gd name="connsiteX32" fmla="*/ 3847041 w 6404625"/>
              <a:gd name="connsiteY32" fmla="*/ 6046258 h 6373368"/>
              <a:gd name="connsiteX33" fmla="*/ 3760372 w 6404625"/>
              <a:gd name="connsiteY33" fmla="*/ 6023890 h 6373368"/>
              <a:gd name="connsiteX34" fmla="*/ 3673701 w 6404625"/>
              <a:gd name="connsiteY34" fmla="*/ 6012708 h 6373368"/>
              <a:gd name="connsiteX35" fmla="*/ 3581438 w 6404625"/>
              <a:gd name="connsiteY35" fmla="*/ 6012708 h 6373368"/>
              <a:gd name="connsiteX36" fmla="*/ 3486381 w 6404625"/>
              <a:gd name="connsiteY36" fmla="*/ 6018300 h 6373368"/>
              <a:gd name="connsiteX37" fmla="*/ 3391322 w 6404625"/>
              <a:gd name="connsiteY37" fmla="*/ 6029482 h 6373368"/>
              <a:gd name="connsiteX38" fmla="*/ 3296265 w 6404625"/>
              <a:gd name="connsiteY38" fmla="*/ 6043462 h 6373368"/>
              <a:gd name="connsiteX39" fmla="*/ 3201210 w 6404625"/>
              <a:gd name="connsiteY39" fmla="*/ 6054644 h 6373368"/>
              <a:gd name="connsiteX40" fmla="*/ 3106151 w 6404625"/>
              <a:gd name="connsiteY40" fmla="*/ 6063033 h 6373368"/>
              <a:gd name="connsiteX41" fmla="*/ 3016684 w 6404625"/>
              <a:gd name="connsiteY41" fmla="*/ 6060237 h 6373368"/>
              <a:gd name="connsiteX42" fmla="*/ 2930015 w 6404625"/>
              <a:gd name="connsiteY42" fmla="*/ 6049055 h 6373368"/>
              <a:gd name="connsiteX43" fmla="*/ 2846140 w 6404625"/>
              <a:gd name="connsiteY43" fmla="*/ 6023890 h 6373368"/>
              <a:gd name="connsiteX44" fmla="*/ 2776243 w 6404625"/>
              <a:gd name="connsiteY44" fmla="*/ 5987546 h 6373368"/>
              <a:gd name="connsiteX45" fmla="*/ 2709145 w 6404625"/>
              <a:gd name="connsiteY45" fmla="*/ 5940017 h 6373368"/>
              <a:gd name="connsiteX46" fmla="*/ 2650432 w 6404625"/>
              <a:gd name="connsiteY46" fmla="*/ 5884101 h 6373368"/>
              <a:gd name="connsiteX47" fmla="*/ 2591719 w 6404625"/>
              <a:gd name="connsiteY47" fmla="*/ 5819798 h 6373368"/>
              <a:gd name="connsiteX48" fmla="*/ 2538599 w 6404625"/>
              <a:gd name="connsiteY48" fmla="*/ 5752697 h 6373368"/>
              <a:gd name="connsiteX49" fmla="*/ 2485480 w 6404625"/>
              <a:gd name="connsiteY49" fmla="*/ 5682802 h 6373368"/>
              <a:gd name="connsiteX50" fmla="*/ 2432360 w 6404625"/>
              <a:gd name="connsiteY50" fmla="*/ 5612908 h 6373368"/>
              <a:gd name="connsiteX51" fmla="*/ 2379237 w 6404625"/>
              <a:gd name="connsiteY51" fmla="*/ 5545809 h 6373368"/>
              <a:gd name="connsiteX52" fmla="*/ 2323320 w 6404625"/>
              <a:gd name="connsiteY52" fmla="*/ 5481502 h 6373368"/>
              <a:gd name="connsiteX53" fmla="*/ 2259018 w 6404625"/>
              <a:gd name="connsiteY53" fmla="*/ 5425586 h 6373368"/>
              <a:gd name="connsiteX54" fmla="*/ 2197511 w 6404625"/>
              <a:gd name="connsiteY54" fmla="*/ 5375263 h 6373368"/>
              <a:gd name="connsiteX55" fmla="*/ 2127614 w 6404625"/>
              <a:gd name="connsiteY55" fmla="*/ 5336121 h 6373368"/>
              <a:gd name="connsiteX56" fmla="*/ 2052128 w 6404625"/>
              <a:gd name="connsiteY56" fmla="*/ 5302573 h 6373368"/>
              <a:gd name="connsiteX57" fmla="*/ 1971049 w 6404625"/>
              <a:gd name="connsiteY57" fmla="*/ 5274612 h 6373368"/>
              <a:gd name="connsiteX58" fmla="*/ 1887176 w 6404625"/>
              <a:gd name="connsiteY58" fmla="*/ 5249450 h 6373368"/>
              <a:gd name="connsiteX59" fmla="*/ 1803301 w 6404625"/>
              <a:gd name="connsiteY59" fmla="*/ 5227084 h 6373368"/>
              <a:gd name="connsiteX60" fmla="*/ 1716630 w 6404625"/>
              <a:gd name="connsiteY60" fmla="*/ 5204720 h 6373368"/>
              <a:gd name="connsiteX61" fmla="*/ 1635551 w 6404625"/>
              <a:gd name="connsiteY61" fmla="*/ 5179557 h 6373368"/>
              <a:gd name="connsiteX62" fmla="*/ 1554473 w 6404625"/>
              <a:gd name="connsiteY62" fmla="*/ 5151597 h 6373368"/>
              <a:gd name="connsiteX63" fmla="*/ 1478988 w 6404625"/>
              <a:gd name="connsiteY63" fmla="*/ 5118049 h 6373368"/>
              <a:gd name="connsiteX64" fmla="*/ 1411887 w 6404625"/>
              <a:gd name="connsiteY64" fmla="*/ 5076112 h 6373368"/>
              <a:gd name="connsiteX65" fmla="*/ 1350380 w 6404625"/>
              <a:gd name="connsiteY65" fmla="*/ 5025785 h 6373368"/>
              <a:gd name="connsiteX66" fmla="*/ 1300053 w 6404625"/>
              <a:gd name="connsiteY66" fmla="*/ 4964279 h 6373368"/>
              <a:gd name="connsiteX67" fmla="*/ 1258117 w 6404625"/>
              <a:gd name="connsiteY67" fmla="*/ 4897178 h 6373368"/>
              <a:gd name="connsiteX68" fmla="*/ 1224567 w 6404625"/>
              <a:gd name="connsiteY68" fmla="*/ 4821691 h 6373368"/>
              <a:gd name="connsiteX69" fmla="*/ 1196609 w 6404625"/>
              <a:gd name="connsiteY69" fmla="*/ 4740614 h 6373368"/>
              <a:gd name="connsiteX70" fmla="*/ 1171447 w 6404625"/>
              <a:gd name="connsiteY70" fmla="*/ 4659533 h 6373368"/>
              <a:gd name="connsiteX71" fmla="*/ 1149080 w 6404625"/>
              <a:gd name="connsiteY71" fmla="*/ 4572865 h 6373368"/>
              <a:gd name="connsiteX72" fmla="*/ 1126714 w 6404625"/>
              <a:gd name="connsiteY72" fmla="*/ 4488990 h 6373368"/>
              <a:gd name="connsiteX73" fmla="*/ 1101552 w 6404625"/>
              <a:gd name="connsiteY73" fmla="*/ 4405115 h 6373368"/>
              <a:gd name="connsiteX74" fmla="*/ 1073593 w 6404625"/>
              <a:gd name="connsiteY74" fmla="*/ 4324036 h 6373368"/>
              <a:gd name="connsiteX75" fmla="*/ 1040045 w 6404625"/>
              <a:gd name="connsiteY75" fmla="*/ 4248549 h 6373368"/>
              <a:gd name="connsiteX76" fmla="*/ 1000902 w 6404625"/>
              <a:gd name="connsiteY76" fmla="*/ 4178654 h 6373368"/>
              <a:gd name="connsiteX77" fmla="*/ 950576 w 6404625"/>
              <a:gd name="connsiteY77" fmla="*/ 4117146 h 6373368"/>
              <a:gd name="connsiteX78" fmla="*/ 894659 w 6404625"/>
              <a:gd name="connsiteY78" fmla="*/ 4052841 h 6373368"/>
              <a:gd name="connsiteX79" fmla="*/ 830356 w 6404625"/>
              <a:gd name="connsiteY79" fmla="*/ 3996926 h 6373368"/>
              <a:gd name="connsiteX80" fmla="*/ 760460 w 6404625"/>
              <a:gd name="connsiteY80" fmla="*/ 3943806 h 6373368"/>
              <a:gd name="connsiteX81" fmla="*/ 690567 w 6404625"/>
              <a:gd name="connsiteY81" fmla="*/ 3890685 h 6373368"/>
              <a:gd name="connsiteX82" fmla="*/ 620671 w 6404625"/>
              <a:gd name="connsiteY82" fmla="*/ 3837564 h 6373368"/>
              <a:gd name="connsiteX83" fmla="*/ 553571 w 6404625"/>
              <a:gd name="connsiteY83" fmla="*/ 3784444 h 6373368"/>
              <a:gd name="connsiteX84" fmla="*/ 489269 w 6404625"/>
              <a:gd name="connsiteY84" fmla="*/ 3725731 h 6373368"/>
              <a:gd name="connsiteX85" fmla="*/ 433350 w 6404625"/>
              <a:gd name="connsiteY85" fmla="*/ 3667021 h 6373368"/>
              <a:gd name="connsiteX86" fmla="*/ 385824 w 6404625"/>
              <a:gd name="connsiteY86" fmla="*/ 3599922 h 6373368"/>
              <a:gd name="connsiteX87" fmla="*/ 349477 w 6404625"/>
              <a:gd name="connsiteY87" fmla="*/ 3530025 h 6373368"/>
              <a:gd name="connsiteX88" fmla="*/ 324315 w 6404625"/>
              <a:gd name="connsiteY88" fmla="*/ 3446150 h 6373368"/>
              <a:gd name="connsiteX89" fmla="*/ 313131 w 6404625"/>
              <a:gd name="connsiteY89" fmla="*/ 3359479 h 6373368"/>
              <a:gd name="connsiteX90" fmla="*/ 310335 w 6404625"/>
              <a:gd name="connsiteY90" fmla="*/ 3270014 h 6373368"/>
              <a:gd name="connsiteX91" fmla="*/ 318723 w 6404625"/>
              <a:gd name="connsiteY91" fmla="*/ 3174955 h 6373368"/>
              <a:gd name="connsiteX92" fmla="*/ 329907 w 6404625"/>
              <a:gd name="connsiteY92" fmla="*/ 3079898 h 6373368"/>
              <a:gd name="connsiteX93" fmla="*/ 343885 w 6404625"/>
              <a:gd name="connsiteY93" fmla="*/ 2984841 h 6373368"/>
              <a:gd name="connsiteX94" fmla="*/ 355069 w 6404625"/>
              <a:gd name="connsiteY94" fmla="*/ 2889784 h 6373368"/>
              <a:gd name="connsiteX95" fmla="*/ 360659 w 6404625"/>
              <a:gd name="connsiteY95" fmla="*/ 2794725 h 6373368"/>
              <a:gd name="connsiteX96" fmla="*/ 360659 w 6404625"/>
              <a:gd name="connsiteY96" fmla="*/ 2702464 h 6373368"/>
              <a:gd name="connsiteX97" fmla="*/ 349477 w 6404625"/>
              <a:gd name="connsiteY97" fmla="*/ 2615793 h 6373368"/>
              <a:gd name="connsiteX98" fmla="*/ 327111 w 6404625"/>
              <a:gd name="connsiteY98" fmla="*/ 2529122 h 6373368"/>
              <a:gd name="connsiteX99" fmla="*/ 293561 w 6404625"/>
              <a:gd name="connsiteY99" fmla="*/ 2448045 h 6373368"/>
              <a:gd name="connsiteX100" fmla="*/ 251625 w 6404625"/>
              <a:gd name="connsiteY100" fmla="*/ 2364170 h 6373368"/>
              <a:gd name="connsiteX101" fmla="*/ 204096 w 6404625"/>
              <a:gd name="connsiteY101" fmla="*/ 2280295 h 6373368"/>
              <a:gd name="connsiteX102" fmla="*/ 153769 w 6404625"/>
              <a:gd name="connsiteY102" fmla="*/ 2196423 h 6373368"/>
              <a:gd name="connsiteX103" fmla="*/ 106240 w 6404625"/>
              <a:gd name="connsiteY103" fmla="*/ 2115344 h 6373368"/>
              <a:gd name="connsiteX104" fmla="*/ 64305 w 6404625"/>
              <a:gd name="connsiteY104" fmla="*/ 2028673 h 6373368"/>
              <a:gd name="connsiteX105" fmla="*/ 30754 w 6404625"/>
              <a:gd name="connsiteY105" fmla="*/ 1944798 h 6373368"/>
              <a:gd name="connsiteX106" fmla="*/ 8387 w 6404625"/>
              <a:gd name="connsiteY106" fmla="*/ 1858129 h 6373368"/>
              <a:gd name="connsiteX107" fmla="*/ 0 w 6404625"/>
              <a:gd name="connsiteY107" fmla="*/ 1768662 h 6373368"/>
              <a:gd name="connsiteX108" fmla="*/ 8387 w 6404625"/>
              <a:gd name="connsiteY108" fmla="*/ 1679195 h 6373368"/>
              <a:gd name="connsiteX109" fmla="*/ 30754 w 6404625"/>
              <a:gd name="connsiteY109" fmla="*/ 1592526 h 6373368"/>
              <a:gd name="connsiteX110" fmla="*/ 64305 w 6404625"/>
              <a:gd name="connsiteY110" fmla="*/ 1508651 h 6373368"/>
              <a:gd name="connsiteX111" fmla="*/ 106240 w 6404625"/>
              <a:gd name="connsiteY111" fmla="*/ 1421980 h 6373368"/>
              <a:gd name="connsiteX112" fmla="*/ 153769 w 6404625"/>
              <a:gd name="connsiteY112" fmla="*/ 1340903 h 6373368"/>
              <a:gd name="connsiteX113" fmla="*/ 204096 w 6404625"/>
              <a:gd name="connsiteY113" fmla="*/ 1257028 h 6373368"/>
              <a:gd name="connsiteX114" fmla="*/ 251625 w 6404625"/>
              <a:gd name="connsiteY114" fmla="*/ 1173153 h 6373368"/>
              <a:gd name="connsiteX115" fmla="*/ 293561 w 6404625"/>
              <a:gd name="connsiteY115" fmla="*/ 1089278 h 6373368"/>
              <a:gd name="connsiteX116" fmla="*/ 327111 w 6404625"/>
              <a:gd name="connsiteY116" fmla="*/ 1008199 h 6373368"/>
              <a:gd name="connsiteX117" fmla="*/ 349477 w 6404625"/>
              <a:gd name="connsiteY117" fmla="*/ 921528 h 6373368"/>
              <a:gd name="connsiteX118" fmla="*/ 360659 w 6404625"/>
              <a:gd name="connsiteY118" fmla="*/ 834859 h 6373368"/>
              <a:gd name="connsiteX119" fmla="*/ 360659 w 6404625"/>
              <a:gd name="connsiteY119" fmla="*/ 742599 h 6373368"/>
              <a:gd name="connsiteX120" fmla="*/ 355069 w 6404625"/>
              <a:gd name="connsiteY120" fmla="*/ 647539 h 6373368"/>
              <a:gd name="connsiteX121" fmla="*/ 343885 w 6404625"/>
              <a:gd name="connsiteY121" fmla="*/ 552482 h 6373368"/>
              <a:gd name="connsiteX122" fmla="*/ 329907 w 6404625"/>
              <a:gd name="connsiteY122" fmla="*/ 457425 h 6373368"/>
              <a:gd name="connsiteX123" fmla="*/ 318723 w 6404625"/>
              <a:gd name="connsiteY123" fmla="*/ 362366 h 6373368"/>
              <a:gd name="connsiteX124" fmla="*/ 310335 w 6404625"/>
              <a:gd name="connsiteY124" fmla="*/ 267309 h 6373368"/>
              <a:gd name="connsiteX125" fmla="*/ 313131 w 6404625"/>
              <a:gd name="connsiteY125" fmla="*/ 177842 h 6373368"/>
              <a:gd name="connsiteX126" fmla="*/ 324315 w 6404625"/>
              <a:gd name="connsiteY126" fmla="*/ 91173 h 6373368"/>
              <a:gd name="connsiteX127" fmla="*/ 349477 w 6404625"/>
              <a:gd name="connsiteY127" fmla="*/ 7296 h 6373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404625" h="6373368">
                <a:moveTo>
                  <a:pt x="353272" y="0"/>
                </a:moveTo>
                <a:lnTo>
                  <a:pt x="6404625" y="0"/>
                </a:lnTo>
                <a:lnTo>
                  <a:pt x="6404625" y="6008204"/>
                </a:lnTo>
                <a:lnTo>
                  <a:pt x="6374459" y="6023890"/>
                </a:lnTo>
                <a:lnTo>
                  <a:pt x="6290584" y="6049055"/>
                </a:lnTo>
                <a:lnTo>
                  <a:pt x="6203913" y="6060237"/>
                </a:lnTo>
                <a:lnTo>
                  <a:pt x="6114448" y="6063033"/>
                </a:lnTo>
                <a:lnTo>
                  <a:pt x="6019391" y="6054644"/>
                </a:lnTo>
                <a:lnTo>
                  <a:pt x="5924332" y="6043462"/>
                </a:lnTo>
                <a:lnTo>
                  <a:pt x="5829275" y="6029482"/>
                </a:lnTo>
                <a:lnTo>
                  <a:pt x="5734216" y="6018300"/>
                </a:lnTo>
                <a:lnTo>
                  <a:pt x="5639159" y="6012708"/>
                </a:lnTo>
                <a:lnTo>
                  <a:pt x="5546898" y="6012708"/>
                </a:lnTo>
                <a:lnTo>
                  <a:pt x="5460227" y="6023890"/>
                </a:lnTo>
                <a:lnTo>
                  <a:pt x="5370760" y="6046258"/>
                </a:lnTo>
                <a:lnTo>
                  <a:pt x="5289681" y="6079807"/>
                </a:lnTo>
                <a:lnTo>
                  <a:pt x="5205808" y="6124541"/>
                </a:lnTo>
                <a:lnTo>
                  <a:pt x="5121933" y="6169276"/>
                </a:lnTo>
                <a:lnTo>
                  <a:pt x="5038061" y="6219598"/>
                </a:lnTo>
                <a:lnTo>
                  <a:pt x="4956981" y="6267129"/>
                </a:lnTo>
                <a:lnTo>
                  <a:pt x="4870311" y="6309065"/>
                </a:lnTo>
                <a:lnTo>
                  <a:pt x="4786435" y="6342614"/>
                </a:lnTo>
                <a:lnTo>
                  <a:pt x="4699765" y="6364982"/>
                </a:lnTo>
                <a:lnTo>
                  <a:pt x="4610299" y="6373368"/>
                </a:lnTo>
                <a:lnTo>
                  <a:pt x="4520833" y="6364982"/>
                </a:lnTo>
                <a:lnTo>
                  <a:pt x="4434163" y="6342614"/>
                </a:lnTo>
                <a:lnTo>
                  <a:pt x="4350289" y="6309065"/>
                </a:lnTo>
                <a:lnTo>
                  <a:pt x="4263617" y="6267129"/>
                </a:lnTo>
                <a:lnTo>
                  <a:pt x="4182539" y="6219598"/>
                </a:lnTo>
                <a:lnTo>
                  <a:pt x="4098666" y="6169276"/>
                </a:lnTo>
                <a:lnTo>
                  <a:pt x="4014791" y="6124541"/>
                </a:lnTo>
                <a:lnTo>
                  <a:pt x="3930916" y="6079807"/>
                </a:lnTo>
                <a:lnTo>
                  <a:pt x="3847041" y="6046258"/>
                </a:lnTo>
                <a:lnTo>
                  <a:pt x="3760372" y="6023890"/>
                </a:lnTo>
                <a:lnTo>
                  <a:pt x="3673701" y="6012708"/>
                </a:lnTo>
                <a:lnTo>
                  <a:pt x="3581438" y="6012708"/>
                </a:lnTo>
                <a:lnTo>
                  <a:pt x="3486381" y="6018300"/>
                </a:lnTo>
                <a:lnTo>
                  <a:pt x="3391322" y="6029482"/>
                </a:lnTo>
                <a:lnTo>
                  <a:pt x="3296265" y="6043462"/>
                </a:lnTo>
                <a:lnTo>
                  <a:pt x="3201210" y="6054644"/>
                </a:lnTo>
                <a:lnTo>
                  <a:pt x="3106151" y="6063033"/>
                </a:lnTo>
                <a:lnTo>
                  <a:pt x="3016684" y="6060237"/>
                </a:lnTo>
                <a:lnTo>
                  <a:pt x="2930015" y="6049055"/>
                </a:lnTo>
                <a:lnTo>
                  <a:pt x="2846140" y="6023890"/>
                </a:lnTo>
                <a:lnTo>
                  <a:pt x="2776243" y="5987546"/>
                </a:lnTo>
                <a:lnTo>
                  <a:pt x="2709145" y="5940017"/>
                </a:lnTo>
                <a:lnTo>
                  <a:pt x="2650432" y="5884101"/>
                </a:lnTo>
                <a:lnTo>
                  <a:pt x="2591719" y="5819798"/>
                </a:lnTo>
                <a:lnTo>
                  <a:pt x="2538599" y="5752697"/>
                </a:lnTo>
                <a:lnTo>
                  <a:pt x="2485480" y="5682802"/>
                </a:lnTo>
                <a:lnTo>
                  <a:pt x="2432360" y="5612908"/>
                </a:lnTo>
                <a:lnTo>
                  <a:pt x="2379237" y="5545809"/>
                </a:lnTo>
                <a:lnTo>
                  <a:pt x="2323320" y="5481502"/>
                </a:lnTo>
                <a:lnTo>
                  <a:pt x="2259018" y="5425586"/>
                </a:lnTo>
                <a:lnTo>
                  <a:pt x="2197511" y="5375263"/>
                </a:lnTo>
                <a:lnTo>
                  <a:pt x="2127614" y="5336121"/>
                </a:lnTo>
                <a:lnTo>
                  <a:pt x="2052128" y="5302573"/>
                </a:lnTo>
                <a:lnTo>
                  <a:pt x="1971049" y="5274612"/>
                </a:lnTo>
                <a:lnTo>
                  <a:pt x="1887176" y="5249450"/>
                </a:lnTo>
                <a:lnTo>
                  <a:pt x="1803301" y="5227084"/>
                </a:lnTo>
                <a:lnTo>
                  <a:pt x="1716630" y="5204720"/>
                </a:lnTo>
                <a:lnTo>
                  <a:pt x="1635551" y="5179557"/>
                </a:lnTo>
                <a:lnTo>
                  <a:pt x="1554473" y="5151597"/>
                </a:lnTo>
                <a:lnTo>
                  <a:pt x="1478988" y="5118049"/>
                </a:lnTo>
                <a:lnTo>
                  <a:pt x="1411887" y="5076112"/>
                </a:lnTo>
                <a:lnTo>
                  <a:pt x="1350380" y="5025785"/>
                </a:lnTo>
                <a:lnTo>
                  <a:pt x="1300053" y="4964279"/>
                </a:lnTo>
                <a:lnTo>
                  <a:pt x="1258117" y="4897178"/>
                </a:lnTo>
                <a:lnTo>
                  <a:pt x="1224567" y="4821691"/>
                </a:lnTo>
                <a:lnTo>
                  <a:pt x="1196609" y="4740614"/>
                </a:lnTo>
                <a:lnTo>
                  <a:pt x="1171447" y="4659533"/>
                </a:lnTo>
                <a:lnTo>
                  <a:pt x="1149080" y="4572865"/>
                </a:lnTo>
                <a:lnTo>
                  <a:pt x="1126714" y="4488990"/>
                </a:lnTo>
                <a:lnTo>
                  <a:pt x="1101552" y="4405115"/>
                </a:lnTo>
                <a:lnTo>
                  <a:pt x="1073593" y="4324036"/>
                </a:lnTo>
                <a:lnTo>
                  <a:pt x="1040045" y="4248549"/>
                </a:lnTo>
                <a:lnTo>
                  <a:pt x="1000902" y="4178654"/>
                </a:lnTo>
                <a:lnTo>
                  <a:pt x="950576" y="4117146"/>
                </a:lnTo>
                <a:lnTo>
                  <a:pt x="894659" y="4052841"/>
                </a:lnTo>
                <a:lnTo>
                  <a:pt x="830356" y="3996926"/>
                </a:lnTo>
                <a:lnTo>
                  <a:pt x="760460" y="3943806"/>
                </a:lnTo>
                <a:lnTo>
                  <a:pt x="690567" y="3890685"/>
                </a:lnTo>
                <a:lnTo>
                  <a:pt x="620671" y="3837564"/>
                </a:lnTo>
                <a:lnTo>
                  <a:pt x="553571" y="3784444"/>
                </a:lnTo>
                <a:lnTo>
                  <a:pt x="489269" y="3725731"/>
                </a:lnTo>
                <a:lnTo>
                  <a:pt x="433350" y="3667021"/>
                </a:lnTo>
                <a:lnTo>
                  <a:pt x="385824" y="3599922"/>
                </a:lnTo>
                <a:lnTo>
                  <a:pt x="349477" y="3530025"/>
                </a:lnTo>
                <a:lnTo>
                  <a:pt x="324315" y="3446150"/>
                </a:lnTo>
                <a:lnTo>
                  <a:pt x="313131" y="3359479"/>
                </a:lnTo>
                <a:lnTo>
                  <a:pt x="310335" y="3270014"/>
                </a:lnTo>
                <a:lnTo>
                  <a:pt x="318723" y="3174955"/>
                </a:lnTo>
                <a:lnTo>
                  <a:pt x="329907" y="3079898"/>
                </a:lnTo>
                <a:lnTo>
                  <a:pt x="343885" y="2984841"/>
                </a:lnTo>
                <a:lnTo>
                  <a:pt x="355069" y="2889784"/>
                </a:lnTo>
                <a:lnTo>
                  <a:pt x="360659" y="2794725"/>
                </a:lnTo>
                <a:lnTo>
                  <a:pt x="360659" y="2702464"/>
                </a:lnTo>
                <a:lnTo>
                  <a:pt x="349477" y="2615793"/>
                </a:lnTo>
                <a:lnTo>
                  <a:pt x="327111" y="2529122"/>
                </a:lnTo>
                <a:lnTo>
                  <a:pt x="293561" y="2448045"/>
                </a:lnTo>
                <a:lnTo>
                  <a:pt x="251625" y="2364170"/>
                </a:lnTo>
                <a:lnTo>
                  <a:pt x="204096" y="2280295"/>
                </a:lnTo>
                <a:lnTo>
                  <a:pt x="153769" y="2196423"/>
                </a:lnTo>
                <a:lnTo>
                  <a:pt x="106240" y="2115344"/>
                </a:lnTo>
                <a:lnTo>
                  <a:pt x="64305" y="2028673"/>
                </a:lnTo>
                <a:lnTo>
                  <a:pt x="30754" y="1944798"/>
                </a:lnTo>
                <a:lnTo>
                  <a:pt x="8387" y="1858129"/>
                </a:lnTo>
                <a:lnTo>
                  <a:pt x="0" y="1768662"/>
                </a:lnTo>
                <a:lnTo>
                  <a:pt x="8387" y="1679195"/>
                </a:lnTo>
                <a:lnTo>
                  <a:pt x="30754" y="1592526"/>
                </a:lnTo>
                <a:lnTo>
                  <a:pt x="64305" y="1508651"/>
                </a:lnTo>
                <a:lnTo>
                  <a:pt x="106240" y="1421980"/>
                </a:lnTo>
                <a:lnTo>
                  <a:pt x="153769" y="1340903"/>
                </a:lnTo>
                <a:lnTo>
                  <a:pt x="204096" y="1257028"/>
                </a:lnTo>
                <a:lnTo>
                  <a:pt x="251625" y="1173153"/>
                </a:lnTo>
                <a:lnTo>
                  <a:pt x="293561" y="1089278"/>
                </a:lnTo>
                <a:lnTo>
                  <a:pt x="327111" y="1008199"/>
                </a:lnTo>
                <a:lnTo>
                  <a:pt x="349477" y="921528"/>
                </a:lnTo>
                <a:lnTo>
                  <a:pt x="360659" y="834859"/>
                </a:lnTo>
                <a:lnTo>
                  <a:pt x="360659" y="742599"/>
                </a:lnTo>
                <a:lnTo>
                  <a:pt x="355069" y="647539"/>
                </a:lnTo>
                <a:lnTo>
                  <a:pt x="343885" y="552482"/>
                </a:lnTo>
                <a:lnTo>
                  <a:pt x="329907" y="457425"/>
                </a:lnTo>
                <a:lnTo>
                  <a:pt x="318723" y="362366"/>
                </a:lnTo>
                <a:lnTo>
                  <a:pt x="310335" y="267309"/>
                </a:lnTo>
                <a:lnTo>
                  <a:pt x="313131" y="177842"/>
                </a:lnTo>
                <a:lnTo>
                  <a:pt x="324315" y="91173"/>
                </a:lnTo>
                <a:lnTo>
                  <a:pt x="349477" y="729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תמונה 4" descr="תמונה שמכילה אדם, מחשב נישא&#10;&#10;התיאור נוצר באופן אוטומטי">
            <a:extLst>
              <a:ext uri="{FF2B5EF4-FFF2-40B4-BE49-F238E27FC236}">
                <a16:creationId xmlns:a16="http://schemas.microsoft.com/office/drawing/2014/main" id="{97F4D989-A214-4224-BA87-623028206FAF}"/>
              </a:ext>
            </a:extLst>
          </p:cNvPr>
          <p:cNvPicPr>
            <a:picLocks noChangeAspect="1"/>
          </p:cNvPicPr>
          <p:nvPr/>
        </p:nvPicPr>
        <p:blipFill rotWithShape="1">
          <a:blip r:embed="rId2"/>
          <a:srcRect l="32453" r="18081" b="1"/>
          <a:stretch/>
        </p:blipFill>
        <p:spPr>
          <a:xfrm>
            <a:off x="4502415" y="10"/>
            <a:ext cx="4641585" cy="6157770"/>
          </a:xfrm>
          <a:custGeom>
            <a:avLst/>
            <a:gdLst/>
            <a:ahLst/>
            <a:cxnLst/>
            <a:rect l="l" t="t" r="r" b="b"/>
            <a:pathLst>
              <a:path w="6188779" h="6157780">
                <a:moveTo>
                  <a:pt x="384150" y="0"/>
                </a:moveTo>
                <a:lnTo>
                  <a:pt x="6188779" y="0"/>
                </a:lnTo>
                <a:lnTo>
                  <a:pt x="6188779" y="5757340"/>
                </a:lnTo>
                <a:lnTo>
                  <a:pt x="6142640" y="5790022"/>
                </a:lnTo>
                <a:lnTo>
                  <a:pt x="6076017" y="5824665"/>
                </a:lnTo>
                <a:lnTo>
                  <a:pt x="5996070" y="5848651"/>
                </a:lnTo>
                <a:lnTo>
                  <a:pt x="5913457" y="5859310"/>
                </a:lnTo>
                <a:lnTo>
                  <a:pt x="5828180" y="5861974"/>
                </a:lnTo>
                <a:lnTo>
                  <a:pt x="5737573" y="5853979"/>
                </a:lnTo>
                <a:lnTo>
                  <a:pt x="5646965" y="5843320"/>
                </a:lnTo>
                <a:lnTo>
                  <a:pt x="5556358" y="5829995"/>
                </a:lnTo>
                <a:lnTo>
                  <a:pt x="5465751" y="5819336"/>
                </a:lnTo>
                <a:lnTo>
                  <a:pt x="5375143" y="5814006"/>
                </a:lnTo>
                <a:lnTo>
                  <a:pt x="5287201" y="5814006"/>
                </a:lnTo>
                <a:lnTo>
                  <a:pt x="5204589" y="5824665"/>
                </a:lnTo>
                <a:lnTo>
                  <a:pt x="5119310" y="5845985"/>
                </a:lnTo>
                <a:lnTo>
                  <a:pt x="5042027" y="5877963"/>
                </a:lnTo>
                <a:lnTo>
                  <a:pt x="4962081" y="5920603"/>
                </a:lnTo>
                <a:lnTo>
                  <a:pt x="4882133" y="5963242"/>
                </a:lnTo>
                <a:lnTo>
                  <a:pt x="4802186" y="6011210"/>
                </a:lnTo>
                <a:lnTo>
                  <a:pt x="4724903" y="6056514"/>
                </a:lnTo>
                <a:lnTo>
                  <a:pt x="4642291" y="6096487"/>
                </a:lnTo>
                <a:lnTo>
                  <a:pt x="4562343" y="6128466"/>
                </a:lnTo>
                <a:lnTo>
                  <a:pt x="4479729" y="6149785"/>
                </a:lnTo>
                <a:lnTo>
                  <a:pt x="4394453" y="6157780"/>
                </a:lnTo>
                <a:lnTo>
                  <a:pt x="4309175" y="6149785"/>
                </a:lnTo>
                <a:lnTo>
                  <a:pt x="4226563" y="6128466"/>
                </a:lnTo>
                <a:lnTo>
                  <a:pt x="4146616" y="6096487"/>
                </a:lnTo>
                <a:lnTo>
                  <a:pt x="4064003" y="6056514"/>
                </a:lnTo>
                <a:lnTo>
                  <a:pt x="3986719" y="6011210"/>
                </a:lnTo>
                <a:lnTo>
                  <a:pt x="3906773" y="5963242"/>
                </a:lnTo>
                <a:lnTo>
                  <a:pt x="3826826" y="5920603"/>
                </a:lnTo>
                <a:lnTo>
                  <a:pt x="3746877" y="5877963"/>
                </a:lnTo>
                <a:lnTo>
                  <a:pt x="3666929" y="5845985"/>
                </a:lnTo>
                <a:lnTo>
                  <a:pt x="3584318" y="5824665"/>
                </a:lnTo>
                <a:lnTo>
                  <a:pt x="3501705" y="5814006"/>
                </a:lnTo>
                <a:lnTo>
                  <a:pt x="3413762" y="5814006"/>
                </a:lnTo>
                <a:lnTo>
                  <a:pt x="3323155" y="5819336"/>
                </a:lnTo>
                <a:lnTo>
                  <a:pt x="3232547" y="5829995"/>
                </a:lnTo>
                <a:lnTo>
                  <a:pt x="3141940" y="5843320"/>
                </a:lnTo>
                <a:lnTo>
                  <a:pt x="3051334" y="5853979"/>
                </a:lnTo>
                <a:lnTo>
                  <a:pt x="2960727" y="5861974"/>
                </a:lnTo>
                <a:lnTo>
                  <a:pt x="2875448" y="5859310"/>
                </a:lnTo>
                <a:lnTo>
                  <a:pt x="2792837" y="5848651"/>
                </a:lnTo>
                <a:lnTo>
                  <a:pt x="2712889" y="5824665"/>
                </a:lnTo>
                <a:lnTo>
                  <a:pt x="2646265" y="5790022"/>
                </a:lnTo>
                <a:lnTo>
                  <a:pt x="2582308" y="5744719"/>
                </a:lnTo>
                <a:lnTo>
                  <a:pt x="2526343" y="5691420"/>
                </a:lnTo>
                <a:lnTo>
                  <a:pt x="2470381" y="5630127"/>
                </a:lnTo>
                <a:lnTo>
                  <a:pt x="2419747" y="5566168"/>
                </a:lnTo>
                <a:lnTo>
                  <a:pt x="2369114" y="5499546"/>
                </a:lnTo>
                <a:lnTo>
                  <a:pt x="2318480" y="5432923"/>
                </a:lnTo>
                <a:lnTo>
                  <a:pt x="2267846" y="5368966"/>
                </a:lnTo>
                <a:lnTo>
                  <a:pt x="2214548" y="5307671"/>
                </a:lnTo>
                <a:lnTo>
                  <a:pt x="2153255" y="5254373"/>
                </a:lnTo>
                <a:lnTo>
                  <a:pt x="2094628" y="5206405"/>
                </a:lnTo>
                <a:lnTo>
                  <a:pt x="2028005" y="5169096"/>
                </a:lnTo>
                <a:lnTo>
                  <a:pt x="1956051" y="5137117"/>
                </a:lnTo>
                <a:lnTo>
                  <a:pt x="1878768" y="5110467"/>
                </a:lnTo>
                <a:lnTo>
                  <a:pt x="1798822" y="5086483"/>
                </a:lnTo>
                <a:lnTo>
                  <a:pt x="1718873" y="5065163"/>
                </a:lnTo>
                <a:lnTo>
                  <a:pt x="1636260" y="5043845"/>
                </a:lnTo>
                <a:lnTo>
                  <a:pt x="1558978" y="5019861"/>
                </a:lnTo>
                <a:lnTo>
                  <a:pt x="1481696" y="4993211"/>
                </a:lnTo>
                <a:lnTo>
                  <a:pt x="1409744" y="4961233"/>
                </a:lnTo>
                <a:lnTo>
                  <a:pt x="1345785" y="4921259"/>
                </a:lnTo>
                <a:lnTo>
                  <a:pt x="1287158" y="4873289"/>
                </a:lnTo>
                <a:lnTo>
                  <a:pt x="1239188" y="4814663"/>
                </a:lnTo>
                <a:lnTo>
                  <a:pt x="1199215" y="4750703"/>
                </a:lnTo>
                <a:lnTo>
                  <a:pt x="1167237" y="4678752"/>
                </a:lnTo>
                <a:lnTo>
                  <a:pt x="1140586" y="4601469"/>
                </a:lnTo>
                <a:lnTo>
                  <a:pt x="1116602" y="4524185"/>
                </a:lnTo>
                <a:lnTo>
                  <a:pt x="1095283" y="4441574"/>
                </a:lnTo>
                <a:lnTo>
                  <a:pt x="1073962" y="4361626"/>
                </a:lnTo>
                <a:lnTo>
                  <a:pt x="1049979" y="4281677"/>
                </a:lnTo>
                <a:lnTo>
                  <a:pt x="1023330" y="4204395"/>
                </a:lnTo>
                <a:lnTo>
                  <a:pt x="991351" y="4132443"/>
                </a:lnTo>
                <a:lnTo>
                  <a:pt x="954043" y="4065820"/>
                </a:lnTo>
                <a:lnTo>
                  <a:pt x="906073" y="4007191"/>
                </a:lnTo>
                <a:lnTo>
                  <a:pt x="852774" y="3945898"/>
                </a:lnTo>
                <a:lnTo>
                  <a:pt x="791482" y="3892600"/>
                </a:lnTo>
                <a:lnTo>
                  <a:pt x="724858" y="3841967"/>
                </a:lnTo>
                <a:lnTo>
                  <a:pt x="658236" y="3791333"/>
                </a:lnTo>
                <a:lnTo>
                  <a:pt x="591613" y="3740699"/>
                </a:lnTo>
                <a:lnTo>
                  <a:pt x="527656" y="3690067"/>
                </a:lnTo>
                <a:lnTo>
                  <a:pt x="466362" y="3634102"/>
                </a:lnTo>
                <a:lnTo>
                  <a:pt x="413063" y="3578140"/>
                </a:lnTo>
                <a:lnTo>
                  <a:pt x="367761" y="3514183"/>
                </a:lnTo>
                <a:lnTo>
                  <a:pt x="333116" y="3447559"/>
                </a:lnTo>
                <a:lnTo>
                  <a:pt x="309132" y="3367611"/>
                </a:lnTo>
                <a:lnTo>
                  <a:pt x="298471" y="3284998"/>
                </a:lnTo>
                <a:lnTo>
                  <a:pt x="295806" y="3199721"/>
                </a:lnTo>
                <a:lnTo>
                  <a:pt x="303802" y="3109114"/>
                </a:lnTo>
                <a:lnTo>
                  <a:pt x="314462" y="3018506"/>
                </a:lnTo>
                <a:lnTo>
                  <a:pt x="327785" y="2927901"/>
                </a:lnTo>
                <a:lnTo>
                  <a:pt x="338446" y="2837293"/>
                </a:lnTo>
                <a:lnTo>
                  <a:pt x="343774" y="2746686"/>
                </a:lnTo>
                <a:lnTo>
                  <a:pt x="343774" y="2658743"/>
                </a:lnTo>
                <a:lnTo>
                  <a:pt x="333116" y="2576130"/>
                </a:lnTo>
                <a:lnTo>
                  <a:pt x="311796" y="2493517"/>
                </a:lnTo>
                <a:lnTo>
                  <a:pt x="279817" y="2416237"/>
                </a:lnTo>
                <a:lnTo>
                  <a:pt x="239844" y="2336288"/>
                </a:lnTo>
                <a:lnTo>
                  <a:pt x="194541" y="2256340"/>
                </a:lnTo>
                <a:lnTo>
                  <a:pt x="146571" y="2176393"/>
                </a:lnTo>
                <a:lnTo>
                  <a:pt x="101267" y="2099111"/>
                </a:lnTo>
                <a:lnTo>
                  <a:pt x="61293" y="2016498"/>
                </a:lnTo>
                <a:lnTo>
                  <a:pt x="29315" y="1936550"/>
                </a:lnTo>
                <a:lnTo>
                  <a:pt x="7995" y="1853939"/>
                </a:lnTo>
                <a:lnTo>
                  <a:pt x="0" y="1768660"/>
                </a:lnTo>
                <a:lnTo>
                  <a:pt x="7995" y="1683383"/>
                </a:lnTo>
                <a:lnTo>
                  <a:pt x="29315" y="1600771"/>
                </a:lnTo>
                <a:lnTo>
                  <a:pt x="61293" y="1520824"/>
                </a:lnTo>
                <a:lnTo>
                  <a:pt x="101267" y="1438211"/>
                </a:lnTo>
                <a:lnTo>
                  <a:pt x="146571" y="1360929"/>
                </a:lnTo>
                <a:lnTo>
                  <a:pt x="194541" y="1280980"/>
                </a:lnTo>
                <a:lnTo>
                  <a:pt x="239844" y="1201034"/>
                </a:lnTo>
                <a:lnTo>
                  <a:pt x="279817" y="1121085"/>
                </a:lnTo>
                <a:lnTo>
                  <a:pt x="311796" y="1043803"/>
                </a:lnTo>
                <a:lnTo>
                  <a:pt x="333116" y="961190"/>
                </a:lnTo>
                <a:lnTo>
                  <a:pt x="343774" y="878578"/>
                </a:lnTo>
                <a:lnTo>
                  <a:pt x="343774" y="790636"/>
                </a:lnTo>
                <a:lnTo>
                  <a:pt x="338446" y="700029"/>
                </a:lnTo>
                <a:lnTo>
                  <a:pt x="327785" y="609422"/>
                </a:lnTo>
                <a:lnTo>
                  <a:pt x="314462" y="518814"/>
                </a:lnTo>
                <a:lnTo>
                  <a:pt x="303802" y="428207"/>
                </a:lnTo>
                <a:lnTo>
                  <a:pt x="295806" y="337599"/>
                </a:lnTo>
                <a:lnTo>
                  <a:pt x="298471" y="252322"/>
                </a:lnTo>
                <a:lnTo>
                  <a:pt x="309132" y="169710"/>
                </a:lnTo>
                <a:lnTo>
                  <a:pt x="333116" y="89761"/>
                </a:lnTo>
                <a:lnTo>
                  <a:pt x="367761" y="23140"/>
                </a:lnTo>
                <a:close/>
              </a:path>
            </a:pathLst>
          </a:custGeom>
          <a:ln w="203200">
            <a:noFill/>
          </a:ln>
        </p:spPr>
      </p:pic>
    </p:spTree>
    <p:extLst>
      <p:ext uri="{BB962C8B-B14F-4D97-AF65-F5344CB8AC3E}">
        <p14:creationId xmlns:p14="http://schemas.microsoft.com/office/powerpoint/2010/main" val="3757718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Autofit/>
          </a:bodyPr>
          <a:lstStyle/>
          <a:p>
            <a:pPr algn="ctr" rtl="1">
              <a:buNone/>
            </a:pPr>
            <a:r>
              <a:rPr lang="he-IL" sz="6600" dirty="0"/>
              <a:t>מהי חדשנות ?</a:t>
            </a:r>
          </a:p>
          <a:p>
            <a:pPr algn="ctr" rtl="1">
              <a:buNone/>
            </a:pPr>
            <a:r>
              <a:rPr lang="he-IL" sz="6600" dirty="0"/>
              <a:t>האם אפשר ללמוד להיות ממציא ?</a:t>
            </a:r>
          </a:p>
          <a:p>
            <a:pPr algn="ctr" rtl="1">
              <a:buNone/>
            </a:pPr>
            <a:r>
              <a:rPr lang="he-IL" sz="6600" dirty="0"/>
              <a:t>מה הקשר ליזמות ?</a:t>
            </a:r>
          </a:p>
          <a:p>
            <a:pPr algn="ctr" rtl="1">
              <a:buNone/>
            </a:pPr>
            <a:endParaRPr lang="en-US" sz="6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438400"/>
            <a:ext cx="8229600" cy="1371600"/>
          </a:xfrm>
        </p:spPr>
        <p:txBody>
          <a:bodyPr/>
          <a:lstStyle/>
          <a:p>
            <a:pPr algn="ctr">
              <a:buNone/>
            </a:pPr>
            <a:r>
              <a:rPr lang="he-IL" sz="8000" dirty="0"/>
              <a:t>חדשנות</a:t>
            </a:r>
            <a:endParaRPr lang="en-US" sz="8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1555</TotalTime>
  <Words>1726</Words>
  <Application>Microsoft Office PowerPoint</Application>
  <PresentationFormat>On-screen Show (4:3)</PresentationFormat>
  <Paragraphs>223</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יזמות </vt:lpstr>
      <vt:lpstr>PowerPoint Presentation</vt:lpstr>
      <vt:lpstr>PowerPoint Presentation</vt:lpstr>
      <vt:lpstr>PowerPoint Presentation</vt:lpstr>
      <vt:lpstr>חדשנות Innovation</vt:lpstr>
      <vt:lpstr>Value - Buffett</vt:lpstr>
      <vt:lpstr>Buffett</vt:lpstr>
      <vt:lpstr>PowerPoint Presentation</vt:lpstr>
      <vt:lpstr>PowerPoint Presentation</vt:lpstr>
      <vt:lpstr>ת.א.א.</vt:lpstr>
      <vt:lpstr>קצת מושגי יסוד</vt:lpstr>
      <vt:lpstr>קצת מושגי יסוד</vt:lpstr>
      <vt:lpstr>קצת מושגי יסוד</vt:lpstr>
      <vt:lpstr>היכן אפשר לחדש</vt:lpstr>
      <vt:lpstr>כיצד לחדש</vt:lpstr>
      <vt:lpstr>מחוץ למסגרת</vt:lpstr>
      <vt:lpstr>לשמוע את קולות החדשנות</vt:lpstr>
      <vt:lpstr>דוגמא 1 לקול המוצר</vt:lpstr>
      <vt:lpstr>קול המוצר</vt:lpstr>
      <vt:lpstr>קול המוצר - על פי גישת TRIZ</vt:lpstr>
      <vt:lpstr>Six Thinking Hats - דוגמא 2 לקול המוצר</vt:lpstr>
      <vt:lpstr>דוגמא 3 לקול המוצר* Theory Of Constrains -</vt:lpstr>
      <vt:lpstr>קול הלקוח</vt:lpstr>
      <vt:lpstr> - קול המתחרים (ג'ף בזוס) outside In </vt:lpstr>
      <vt:lpstr> - הקול הפנימי (סטיב ג'ובס) Inside Out</vt:lpstr>
      <vt:lpstr>סיכום – עברנו על ארבעת קולות חדשנות</vt:lpstr>
      <vt:lpstr>למה לחדש בעולם העסקים ?</vt:lpstr>
      <vt:lpstr>סיבות לחדשנות</vt:lpstr>
      <vt:lpstr>1. תרומת חדשנות להשרדות</vt:lpstr>
      <vt:lpstr>2. תרומת חדשנות לבניית צמיחה ורווחים</vt:lpstr>
      <vt:lpstr>3. תרומת חדשנות להמרצת עובדים</vt:lpstr>
      <vt:lpstr>4. תרומת חדשנות למוניטין</vt:lpstr>
      <vt:lpstr>סיכומון - למה לחדש ?</vt:lpstr>
      <vt:lpstr>חדשנות והצעת ערך ייחודית</vt:lpstr>
      <vt:lpstr>PowerPoint Presentation</vt:lpstr>
      <vt:lpstr>פעפוע החדשנות Diffusion of Innovations </vt:lpstr>
      <vt:lpstr>פעפוע החדשנות Diffusion of Innovations</vt:lpstr>
      <vt:lpstr>PowerPoint Presentation</vt:lpstr>
      <vt:lpstr>חדשנות משבשת</vt:lpstr>
      <vt:lpstr>PowerPoint Presentation</vt:lpstr>
      <vt:lpstr>Disruptive Innovation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חדשנות Innovation</dc:title>
  <dc:creator>amit rechavi</dc:creator>
  <cp:lastModifiedBy>ben shuan</cp:lastModifiedBy>
  <cp:revision>31</cp:revision>
  <dcterms:created xsi:type="dcterms:W3CDTF">2020-09-02T14:29:48Z</dcterms:created>
  <dcterms:modified xsi:type="dcterms:W3CDTF">2024-01-05T06:34:00Z</dcterms:modified>
</cp:coreProperties>
</file>