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sldIdLst>
    <p:sldId id="256" r:id="rId5"/>
    <p:sldId id="257" r:id="rId6"/>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1272"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02920" y="310896"/>
            <a:ext cx="9052560" cy="124358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502920" y="1787652"/>
            <a:ext cx="9052560"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7/15/2020</a:t>
            </a:fld>
            <a:endParaRPr lang="en-US"/>
          </a:p>
        </p:txBody>
      </p:sp>
      <p:sp>
        <p:nvSpPr>
          <p:cNvPr id="6" name="Holder 6"/>
          <p:cNvSpPr>
            <a:spLocks noGrp="1"/>
          </p:cNvSpPr>
          <p:nvPr>
            <p:ph type="sldNum" sz="quarter" idx="7"/>
          </p:nvPr>
        </p:nvSpPr>
        <p:spPr>
          <a:xfrm>
            <a:off x="7242048" y="7228332"/>
            <a:ext cx="2313432"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usajobs.gov" TargetMode="External"/><Relationship Id="rId13" Type="http://schemas.openxmlformats.org/officeDocument/2006/relationships/image" Target="../media/image2.jpeg"/><Relationship Id="rId3" Type="http://schemas.openxmlformats.org/officeDocument/2006/relationships/hyperlink" Target="https://www.opm.gov/policy-data-oversight/pay-leave/" TargetMode="External"/><Relationship Id="rId7" Type="http://schemas.openxmlformats.org/officeDocument/2006/relationships/hyperlink" Target="https://www.fai.gov/careers/jobs-acquisition" TargetMode="External"/><Relationship Id="rId12" Type="http://schemas.openxmlformats.org/officeDocument/2006/relationships/image" Target="../media/image1.png"/><Relationship Id="rId2" Type="http://schemas.openxmlformats.org/officeDocument/2006/relationships/hyperlink" Target="https://www.opm.gov/policy-data-oversight/worklife/" TargetMode="External"/><Relationship Id="rId1" Type="http://schemas.openxmlformats.org/officeDocument/2006/relationships/slideLayout" Target="../slideLayouts/slideLayout5.xml"/><Relationship Id="rId6" Type="http://schemas.openxmlformats.org/officeDocument/2006/relationships/hyperlink" Target="https://www.fai.gov/resources/leap" TargetMode="External"/><Relationship Id="rId11" Type="http://schemas.openxmlformats.org/officeDocument/2006/relationships/hyperlink" Target="https://www.usa.gov/federal-agencies" TargetMode="External"/><Relationship Id="rId5" Type="http://schemas.openxmlformats.org/officeDocument/2006/relationships/hyperlink" Target="https://www.opm.gov/retirement-services/fers-information/" TargetMode="External"/><Relationship Id="rId10" Type="http://schemas.openxmlformats.org/officeDocument/2006/relationships/hyperlink" Target="https://www.usajobs.gov/" TargetMode="External"/><Relationship Id="rId4" Type="http://schemas.openxmlformats.org/officeDocument/2006/relationships/hyperlink" Target="https://www.opm.gov/policy-data-oversight/pay-leave/salaries-wages/" TargetMode="External"/><Relationship Id="rId9" Type="http://schemas.openxmlformats.org/officeDocument/2006/relationships/hyperlink" Target="https://www.fai.gov/sites/default/files/1102_Career_Map_2018.pdf"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opm.gov/policy-data-oversight/classification-qualifications/classifying-general-schedule-positions/standards/1100/gs1102.pdf" TargetMode="External"/><Relationship Id="rId2" Type="http://schemas.openxmlformats.org/officeDocument/2006/relationships/hyperlink" Target="https://www.acquisition.gov/" TargetMode="External"/><Relationship Id="rId1" Type="http://schemas.openxmlformats.org/officeDocument/2006/relationships/slideLayout" Target="../slideLayouts/slideLayout5.xml"/><Relationship Id="rId4" Type="http://schemas.openxmlformats.org/officeDocument/2006/relationships/hyperlink" Target="https://www.opm.gov/policy-data-oversight/classification-qualifications/general-schedule-qualification-standards/1100/contracting-series-1102/"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object 2"/>
          <p:cNvSpPr txBox="1"/>
          <p:nvPr/>
        </p:nvSpPr>
        <p:spPr>
          <a:xfrm>
            <a:off x="6963918" y="228600"/>
            <a:ext cx="2914650" cy="7294304"/>
          </a:xfrm>
          <a:prstGeom prst="rect">
            <a:avLst/>
          </a:prstGeom>
          <a:ln w="76200">
            <a:solidFill>
              <a:srgbClr val="013C60"/>
            </a:solidFill>
          </a:ln>
        </p:spPr>
        <p:txBody>
          <a:bodyPr vert="horz" wrap="square" lIns="0" tIns="0" rIns="0" bIns="0" rtlCol="0">
            <a:noAutofit/>
          </a:bodyPr>
          <a:lstStyle/>
          <a:p>
            <a:pPr>
              <a:lnSpc>
                <a:spcPct val="100000"/>
              </a:lnSpc>
            </a:pPr>
            <a:endParaRPr sz="1300" dirty="0">
              <a:latin typeface="Times New Roman"/>
              <a:cs typeface="Times New Roman"/>
            </a:endParaRPr>
          </a:p>
          <a:p>
            <a:pPr>
              <a:lnSpc>
                <a:spcPct val="100000"/>
              </a:lnSpc>
            </a:pPr>
            <a:endParaRPr sz="1300" dirty="0">
              <a:latin typeface="Times New Roman"/>
              <a:cs typeface="Times New Roman"/>
            </a:endParaRPr>
          </a:p>
          <a:p>
            <a:pPr>
              <a:lnSpc>
                <a:spcPct val="100000"/>
              </a:lnSpc>
            </a:pPr>
            <a:endParaRPr sz="1300" dirty="0">
              <a:latin typeface="Times New Roman"/>
              <a:cs typeface="Times New Roman"/>
            </a:endParaRPr>
          </a:p>
          <a:p>
            <a:pPr>
              <a:lnSpc>
                <a:spcPct val="100000"/>
              </a:lnSpc>
            </a:pPr>
            <a:endParaRPr sz="1300" dirty="0">
              <a:latin typeface="Times New Roman"/>
              <a:cs typeface="Times New Roman"/>
            </a:endParaRPr>
          </a:p>
          <a:p>
            <a:pPr>
              <a:lnSpc>
                <a:spcPct val="100000"/>
              </a:lnSpc>
            </a:pPr>
            <a:endParaRPr sz="1300" dirty="0">
              <a:latin typeface="Times New Roman"/>
              <a:cs typeface="Times New Roman"/>
            </a:endParaRPr>
          </a:p>
          <a:p>
            <a:pPr>
              <a:lnSpc>
                <a:spcPct val="100000"/>
              </a:lnSpc>
            </a:pPr>
            <a:endParaRPr sz="1300" dirty="0">
              <a:latin typeface="Times New Roman"/>
              <a:cs typeface="Times New Roman"/>
            </a:endParaRPr>
          </a:p>
          <a:p>
            <a:pPr>
              <a:lnSpc>
                <a:spcPct val="100000"/>
              </a:lnSpc>
            </a:pPr>
            <a:endParaRPr sz="1300" dirty="0">
              <a:latin typeface="Arial"/>
              <a:cs typeface="Arial"/>
            </a:endParaRPr>
          </a:p>
          <a:p>
            <a:pPr>
              <a:lnSpc>
                <a:spcPct val="100000"/>
              </a:lnSpc>
            </a:pPr>
            <a:endParaRPr sz="1300" dirty="0">
              <a:latin typeface="Arial"/>
              <a:cs typeface="Arial"/>
            </a:endParaRPr>
          </a:p>
          <a:p>
            <a:pPr>
              <a:lnSpc>
                <a:spcPct val="100000"/>
              </a:lnSpc>
            </a:pPr>
            <a:endParaRPr sz="1300" dirty="0">
              <a:latin typeface="Arial"/>
              <a:cs typeface="Arial"/>
            </a:endParaRPr>
          </a:p>
          <a:p>
            <a:pPr>
              <a:lnSpc>
                <a:spcPct val="100000"/>
              </a:lnSpc>
            </a:pPr>
            <a:endParaRPr sz="1300" dirty="0">
              <a:latin typeface="Arial"/>
              <a:cs typeface="Arial"/>
            </a:endParaRPr>
          </a:p>
          <a:p>
            <a:pPr>
              <a:lnSpc>
                <a:spcPct val="100000"/>
              </a:lnSpc>
            </a:pPr>
            <a:endParaRPr sz="1300" dirty="0">
              <a:latin typeface="Arial"/>
              <a:cs typeface="Arial"/>
            </a:endParaRPr>
          </a:p>
          <a:p>
            <a:pPr>
              <a:lnSpc>
                <a:spcPct val="100000"/>
              </a:lnSpc>
            </a:pPr>
            <a:endParaRPr sz="1300" dirty="0">
              <a:latin typeface="Arial"/>
              <a:cs typeface="Arial"/>
            </a:endParaRPr>
          </a:p>
          <a:p>
            <a:pPr>
              <a:lnSpc>
                <a:spcPct val="100000"/>
              </a:lnSpc>
            </a:pPr>
            <a:endParaRPr sz="1300" dirty="0">
              <a:latin typeface="Arial"/>
              <a:cs typeface="Arial"/>
            </a:endParaRPr>
          </a:p>
          <a:p>
            <a:pPr>
              <a:lnSpc>
                <a:spcPct val="100000"/>
              </a:lnSpc>
            </a:pPr>
            <a:endParaRPr sz="1300" dirty="0">
              <a:latin typeface="Arial"/>
              <a:cs typeface="Arial"/>
            </a:endParaRPr>
          </a:p>
          <a:p>
            <a:pPr>
              <a:lnSpc>
                <a:spcPct val="100000"/>
              </a:lnSpc>
            </a:pPr>
            <a:endParaRPr sz="1300" dirty="0">
              <a:latin typeface="Arial"/>
              <a:cs typeface="Arial"/>
            </a:endParaRPr>
          </a:p>
          <a:p>
            <a:pPr>
              <a:lnSpc>
                <a:spcPct val="100000"/>
              </a:lnSpc>
            </a:pPr>
            <a:endParaRPr sz="1300" dirty="0">
              <a:latin typeface="Arial"/>
              <a:cs typeface="Arial"/>
            </a:endParaRPr>
          </a:p>
          <a:p>
            <a:pPr>
              <a:lnSpc>
                <a:spcPct val="100000"/>
              </a:lnSpc>
            </a:pPr>
            <a:endParaRPr sz="1300" dirty="0">
              <a:latin typeface="Arial"/>
              <a:cs typeface="Arial"/>
            </a:endParaRPr>
          </a:p>
          <a:p>
            <a:pPr>
              <a:lnSpc>
                <a:spcPct val="100000"/>
              </a:lnSpc>
            </a:pPr>
            <a:endParaRPr sz="1300" dirty="0">
              <a:latin typeface="Arial"/>
              <a:cs typeface="Arial"/>
            </a:endParaRPr>
          </a:p>
          <a:p>
            <a:pPr>
              <a:lnSpc>
                <a:spcPct val="100000"/>
              </a:lnSpc>
            </a:pPr>
            <a:endParaRPr sz="1300" dirty="0">
              <a:latin typeface="Arial"/>
              <a:cs typeface="Arial"/>
            </a:endParaRPr>
          </a:p>
          <a:p>
            <a:pPr>
              <a:lnSpc>
                <a:spcPct val="100000"/>
              </a:lnSpc>
            </a:pPr>
            <a:endParaRPr sz="1300" dirty="0">
              <a:latin typeface="Arial"/>
              <a:cs typeface="Arial"/>
            </a:endParaRPr>
          </a:p>
          <a:p>
            <a:pPr>
              <a:lnSpc>
                <a:spcPct val="100000"/>
              </a:lnSpc>
            </a:pPr>
            <a:endParaRPr sz="1300" dirty="0">
              <a:latin typeface="Arial"/>
              <a:cs typeface="Arial"/>
            </a:endParaRPr>
          </a:p>
          <a:p>
            <a:pPr>
              <a:lnSpc>
                <a:spcPct val="100000"/>
              </a:lnSpc>
            </a:pPr>
            <a:endParaRPr sz="1300" dirty="0">
              <a:latin typeface="Arial"/>
              <a:cs typeface="Arial"/>
            </a:endParaRPr>
          </a:p>
        </p:txBody>
      </p:sp>
      <p:sp>
        <p:nvSpPr>
          <p:cNvPr id="3" name="object 3"/>
          <p:cNvSpPr txBox="1"/>
          <p:nvPr/>
        </p:nvSpPr>
        <p:spPr>
          <a:xfrm>
            <a:off x="6973688" y="249496"/>
            <a:ext cx="2904880" cy="7273408"/>
          </a:xfrm>
          <a:prstGeom prst="rect">
            <a:avLst/>
          </a:prstGeom>
          <a:solidFill>
            <a:srgbClr val="013C60"/>
          </a:solidFill>
        </p:spPr>
        <p:txBody>
          <a:bodyPr vert="horz" wrap="square" lIns="0" tIns="34290" rIns="0" bIns="0" rtlCol="0">
            <a:noAutofit/>
          </a:bodyPr>
          <a:lstStyle/>
          <a:p>
            <a:pPr marL="506095" marR="499109" indent="635" algn="ctr">
              <a:lnSpc>
                <a:spcPct val="100699"/>
              </a:lnSpc>
              <a:spcBef>
                <a:spcPts val="270"/>
              </a:spcBef>
            </a:pPr>
            <a:endParaRPr dirty="0">
              <a:latin typeface="Rockwell Extra Bold" panose="02060903040505020403" pitchFamily="18" charset="0"/>
              <a:cs typeface="Tahoma"/>
            </a:endParaRPr>
          </a:p>
        </p:txBody>
      </p:sp>
      <p:sp>
        <p:nvSpPr>
          <p:cNvPr id="7" name="object 7"/>
          <p:cNvSpPr txBox="1"/>
          <p:nvPr/>
        </p:nvSpPr>
        <p:spPr>
          <a:xfrm>
            <a:off x="228600" y="203441"/>
            <a:ext cx="2914650" cy="245580"/>
          </a:xfrm>
          <a:prstGeom prst="rect">
            <a:avLst/>
          </a:prstGeom>
          <a:solidFill>
            <a:srgbClr val="013C60"/>
          </a:solidFill>
        </p:spPr>
        <p:txBody>
          <a:bodyPr vert="horz" wrap="square" lIns="0" tIns="29845" rIns="0" bIns="0" rtlCol="0">
            <a:spAutoFit/>
          </a:bodyPr>
          <a:lstStyle/>
          <a:p>
            <a:pPr marL="833755">
              <a:lnSpc>
                <a:spcPct val="100000"/>
              </a:lnSpc>
              <a:spcBef>
                <a:spcPts val="235"/>
              </a:spcBef>
            </a:pPr>
            <a:endParaRPr sz="1400" dirty="0">
              <a:latin typeface="Lucida Sans"/>
              <a:cs typeface="Lucida Sans"/>
            </a:endParaRPr>
          </a:p>
        </p:txBody>
      </p:sp>
      <p:sp>
        <p:nvSpPr>
          <p:cNvPr id="8" name="object 8"/>
          <p:cNvSpPr txBox="1"/>
          <p:nvPr/>
        </p:nvSpPr>
        <p:spPr>
          <a:xfrm>
            <a:off x="3305106" y="195929"/>
            <a:ext cx="3396530" cy="245580"/>
          </a:xfrm>
          <a:prstGeom prst="rect">
            <a:avLst/>
          </a:prstGeom>
          <a:solidFill>
            <a:srgbClr val="013C60"/>
          </a:solidFill>
        </p:spPr>
        <p:txBody>
          <a:bodyPr vert="horz" wrap="square" lIns="0" tIns="29845" rIns="0" bIns="0" rtlCol="0">
            <a:spAutoFit/>
          </a:bodyPr>
          <a:lstStyle/>
          <a:p>
            <a:pPr marL="765810">
              <a:lnSpc>
                <a:spcPct val="100000"/>
              </a:lnSpc>
              <a:spcBef>
                <a:spcPts val="235"/>
              </a:spcBef>
            </a:pPr>
            <a:endParaRPr sz="1400" dirty="0">
              <a:latin typeface="Lucida Sans"/>
              <a:cs typeface="Lucida Sans"/>
            </a:endParaRPr>
          </a:p>
        </p:txBody>
      </p:sp>
      <p:sp>
        <p:nvSpPr>
          <p:cNvPr id="51" name="TextBox 50">
            <a:extLst>
              <a:ext uri="{FF2B5EF4-FFF2-40B4-BE49-F238E27FC236}">
                <a16:creationId xmlns:a16="http://schemas.microsoft.com/office/drawing/2014/main" id="{7A4F41B6-94DA-4868-A34B-A0F31ADA8F0E}"/>
              </a:ext>
            </a:extLst>
          </p:cNvPr>
          <p:cNvSpPr txBox="1"/>
          <p:nvPr/>
        </p:nvSpPr>
        <p:spPr>
          <a:xfrm>
            <a:off x="228600" y="564619"/>
            <a:ext cx="2914650" cy="7663636"/>
          </a:xfrm>
          <a:prstGeom prst="rect">
            <a:avLst/>
          </a:prstGeom>
          <a:noFill/>
        </p:spPr>
        <p:txBody>
          <a:bodyPr wrap="square" rtlCol="0">
            <a:spAutoFit/>
          </a:bodyPr>
          <a:lstStyle/>
          <a:p>
            <a:r>
              <a:rPr lang="en-US" sz="1100" dirty="0" smtClean="0">
                <a:latin typeface="Times New Roman" panose="02020603050405020304" pitchFamily="18" charset="0"/>
                <a:cs typeface="Times New Roman" panose="02020603050405020304" pitchFamily="18" charset="0"/>
              </a:rPr>
              <a:t>Seeking work that is challenging</a:t>
            </a:r>
            <a:r>
              <a:rPr lang="en-US" sz="1100" dirty="0">
                <a:latin typeface="Times New Roman" panose="02020603050405020304" pitchFamily="18" charset="0"/>
                <a:cs typeface="Times New Roman" panose="02020603050405020304" pitchFamily="18" charset="0"/>
              </a:rPr>
              <a:t> </a:t>
            </a:r>
            <a:r>
              <a:rPr lang="en-US" sz="1100" dirty="0" smtClean="0">
                <a:latin typeface="Times New Roman" panose="02020603050405020304" pitchFamily="18" charset="0"/>
                <a:cs typeface="Times New Roman" panose="02020603050405020304" pitchFamily="18" charset="0"/>
              </a:rPr>
              <a:t>and exciting where there is never a dull moment? Are you a creative individual who likes solving problems? This could be the career for you!</a:t>
            </a:r>
            <a:endParaRPr lang="en-US" sz="1100" b="1" dirty="0" smtClean="0">
              <a:latin typeface="Times New Roman" panose="02020603050405020304" pitchFamily="18" charset="0"/>
              <a:cs typeface="Times New Roman" panose="02020603050405020304" pitchFamily="18" charset="0"/>
            </a:endParaRPr>
          </a:p>
          <a:p>
            <a:endParaRPr lang="en-US" sz="800" u="sng" dirty="0" smtClean="0">
              <a:latin typeface="Times New Roman" panose="02020603050405020304" pitchFamily="18" charset="0"/>
              <a:cs typeface="Times New Roman" panose="02020603050405020304" pitchFamily="18" charset="0"/>
            </a:endParaRPr>
          </a:p>
          <a:p>
            <a:r>
              <a:rPr lang="en-US" sz="1100" dirty="0" smtClean="0">
                <a:latin typeface="Times New Roman" panose="02020603050405020304" pitchFamily="18" charset="0"/>
                <a:cs typeface="Times New Roman" panose="02020603050405020304" pitchFamily="18" charset="0"/>
              </a:rPr>
              <a:t>Advantages include:</a:t>
            </a:r>
            <a:endParaRPr lang="en-US" sz="11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High </a:t>
            </a:r>
            <a:r>
              <a:rPr lang="en-US" sz="1100" dirty="0" smtClean="0">
                <a:latin typeface="Times New Roman" panose="02020603050405020304" pitchFamily="18" charset="0"/>
                <a:cs typeface="Times New Roman" panose="02020603050405020304" pitchFamily="18" charset="0"/>
              </a:rPr>
              <a:t>demand career field.</a:t>
            </a:r>
            <a:endParaRPr lang="en-US" sz="11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Opportunities for </a:t>
            </a:r>
            <a:r>
              <a:rPr lang="en-US" sz="1100" dirty="0" smtClean="0">
                <a:latin typeface="Times New Roman" panose="02020603050405020304" pitchFamily="18" charset="0"/>
                <a:cs typeface="Times New Roman" panose="02020603050405020304" pitchFamily="18" charset="0"/>
              </a:rPr>
              <a:t>growth and upward mobility.</a:t>
            </a:r>
          </a:p>
          <a:p>
            <a:pPr marL="171450" indent="-171450">
              <a:buFont typeface="Arial" panose="020B0604020202020204" pitchFamily="34" charset="0"/>
              <a:buChar char="•"/>
            </a:pPr>
            <a:r>
              <a:rPr lang="en-US" sz="1100" dirty="0" smtClean="0">
                <a:latin typeface="Times New Roman" panose="02020603050405020304" pitchFamily="18" charset="0"/>
                <a:cs typeface="Times New Roman" panose="02020603050405020304" pitchFamily="18" charset="0"/>
              </a:rPr>
              <a:t>Well-established career path for success.</a:t>
            </a:r>
          </a:p>
          <a:p>
            <a:pPr marL="171450" indent="-171450">
              <a:buFont typeface="Arial" panose="020B0604020202020204" pitchFamily="34" charset="0"/>
              <a:buChar char="•"/>
            </a:pPr>
            <a:r>
              <a:rPr lang="en-US" sz="1100" dirty="0" smtClean="0">
                <a:latin typeface="Times New Roman" panose="02020603050405020304" pitchFamily="18" charset="0"/>
                <a:cs typeface="Times New Roman" panose="02020603050405020304" pitchFamily="18" charset="0"/>
              </a:rPr>
              <a:t>Public Service-YOU </a:t>
            </a:r>
            <a:r>
              <a:rPr lang="en-US" sz="1100" dirty="0">
                <a:latin typeface="Times New Roman" panose="02020603050405020304" pitchFamily="18" charset="0"/>
                <a:cs typeface="Times New Roman" panose="02020603050405020304" pitchFamily="18" charset="0"/>
              </a:rPr>
              <a:t>can make a </a:t>
            </a:r>
            <a:r>
              <a:rPr lang="en-US" sz="1100" dirty="0" smtClean="0">
                <a:latin typeface="Times New Roman" panose="02020603050405020304" pitchFamily="18" charset="0"/>
                <a:cs typeface="Times New Roman" panose="02020603050405020304" pitchFamily="18" charset="0"/>
              </a:rPr>
              <a:t>difference.</a:t>
            </a:r>
          </a:p>
          <a:p>
            <a:pPr marL="171450" indent="-171450">
              <a:buFont typeface="Arial" panose="020B0604020202020204" pitchFamily="34" charset="0"/>
              <a:buChar char="•"/>
            </a:pPr>
            <a:r>
              <a:rPr lang="en-US" sz="1100" dirty="0" smtClean="0">
                <a:latin typeface="Times New Roman" panose="02020603050405020304" pitchFamily="18" charset="0"/>
                <a:cs typeface="Times New Roman" panose="02020603050405020304" pitchFamily="18" charset="0"/>
              </a:rPr>
              <a:t>Better quality </a:t>
            </a:r>
            <a:r>
              <a:rPr lang="en-US" sz="1100" dirty="0">
                <a:latin typeface="Times New Roman" panose="02020603050405020304" pitchFamily="18" charset="0"/>
                <a:cs typeface="Times New Roman" panose="02020603050405020304" pitchFamily="18" charset="0"/>
              </a:rPr>
              <a:t>of </a:t>
            </a:r>
            <a:r>
              <a:rPr lang="en-US" sz="1100" dirty="0" smtClean="0">
                <a:latin typeface="Times New Roman" panose="02020603050405020304" pitchFamily="18" charset="0"/>
                <a:cs typeface="Times New Roman" panose="02020603050405020304" pitchFamily="18" charset="0"/>
              </a:rPr>
              <a:t>life through:</a:t>
            </a:r>
            <a:endParaRPr lang="en-US" sz="1100" dirty="0">
              <a:latin typeface="Times New Roman" panose="02020603050405020304" pitchFamily="18" charset="0"/>
              <a:cs typeface="Times New Roman" panose="02020603050405020304" pitchFamily="18" charset="0"/>
            </a:endParaRPr>
          </a:p>
          <a:p>
            <a:pPr marL="287338" indent="-117475">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Job </a:t>
            </a:r>
            <a:r>
              <a:rPr lang="en-US" sz="1100" dirty="0" smtClean="0">
                <a:latin typeface="Times New Roman" panose="02020603050405020304" pitchFamily="18" charset="0"/>
                <a:cs typeface="Times New Roman" panose="02020603050405020304" pitchFamily="18" charset="0"/>
              </a:rPr>
              <a:t>security.</a:t>
            </a:r>
            <a:endParaRPr lang="en-US" sz="1100" dirty="0">
              <a:latin typeface="Times New Roman" panose="02020603050405020304" pitchFamily="18" charset="0"/>
              <a:cs typeface="Times New Roman" panose="02020603050405020304" pitchFamily="18" charset="0"/>
            </a:endParaRPr>
          </a:p>
          <a:p>
            <a:pPr marL="287338" indent="-117475">
              <a:buFont typeface="Arial" panose="020B0604020202020204" pitchFamily="34" charset="0"/>
              <a:buChar char="•"/>
            </a:pPr>
            <a:r>
              <a:rPr lang="en-US" sz="1100" dirty="0" smtClean="0">
                <a:latin typeface="Times New Roman" panose="02020603050405020304" pitchFamily="18" charset="0"/>
                <a:cs typeface="Times New Roman" panose="02020603050405020304" pitchFamily="18" charset="0"/>
              </a:rPr>
              <a:t>Work/life balance.</a:t>
            </a:r>
            <a:endParaRPr lang="en-US" sz="1100" dirty="0">
              <a:latin typeface="Times New Roman" panose="02020603050405020304" pitchFamily="18" charset="0"/>
              <a:cs typeface="Times New Roman" panose="02020603050405020304" pitchFamily="18" charset="0"/>
            </a:endParaRPr>
          </a:p>
          <a:p>
            <a:pPr marL="287338" indent="-117475">
              <a:buFont typeface="Arial" panose="020B0604020202020204" pitchFamily="34" charset="0"/>
              <a:buChar char="•"/>
            </a:pPr>
            <a:r>
              <a:rPr lang="en-US" sz="1100" dirty="0" smtClean="0">
                <a:latin typeface="Times New Roman" panose="02020603050405020304" pitchFamily="18" charset="0"/>
                <a:cs typeface="Times New Roman" panose="02020603050405020304" pitchFamily="18" charset="0"/>
              </a:rPr>
              <a:t>Flexible schedule.</a:t>
            </a:r>
            <a:endParaRPr lang="en-US" sz="1100" dirty="0">
              <a:latin typeface="Times New Roman" panose="02020603050405020304" pitchFamily="18" charset="0"/>
              <a:cs typeface="Times New Roman" panose="02020603050405020304" pitchFamily="18" charset="0"/>
            </a:endParaRPr>
          </a:p>
          <a:p>
            <a:pPr marL="287338" indent="-117475">
              <a:buFont typeface="Arial" panose="020B0604020202020204" pitchFamily="34" charset="0"/>
              <a:buChar char="•"/>
            </a:pPr>
            <a:r>
              <a:rPr lang="en-US" sz="1100" dirty="0" smtClean="0">
                <a:latin typeface="Times New Roman" panose="02020603050405020304" pitchFamily="18" charset="0"/>
                <a:cs typeface="Times New Roman" panose="02020603050405020304" pitchFamily="18" charset="0"/>
              </a:rPr>
              <a:t>Ability </a:t>
            </a:r>
            <a:r>
              <a:rPr lang="en-US" sz="1100" dirty="0">
                <a:latin typeface="Times New Roman" panose="02020603050405020304" pitchFamily="18" charset="0"/>
                <a:cs typeface="Times New Roman" panose="02020603050405020304" pitchFamily="18" charset="0"/>
              </a:rPr>
              <a:t>to </a:t>
            </a:r>
            <a:r>
              <a:rPr lang="en-US" sz="1100" dirty="0" smtClean="0">
                <a:latin typeface="Times New Roman" panose="02020603050405020304" pitchFamily="18" charset="0"/>
                <a:cs typeface="Times New Roman" panose="02020603050405020304" pitchFamily="18" charset="0"/>
              </a:rPr>
              <a:t>telework.</a:t>
            </a:r>
            <a:endParaRPr lang="en-US" sz="1100" dirty="0">
              <a:latin typeface="Times New Roman" panose="02020603050405020304" pitchFamily="18" charset="0"/>
              <a:cs typeface="Times New Roman" panose="02020603050405020304" pitchFamily="18" charset="0"/>
            </a:endParaRPr>
          </a:p>
          <a:p>
            <a:endParaRPr lang="en-US" sz="800" dirty="0" smtClean="0">
              <a:latin typeface="Times New Roman" panose="02020603050405020304" pitchFamily="18" charset="0"/>
              <a:cs typeface="Times New Roman" panose="02020603050405020304" pitchFamily="18" charset="0"/>
            </a:endParaRPr>
          </a:p>
          <a:p>
            <a:r>
              <a:rPr lang="en-US" sz="1100" dirty="0" smtClean="0">
                <a:latin typeface="Times New Roman" panose="02020603050405020304" pitchFamily="18" charset="0"/>
                <a:cs typeface="Times New Roman" panose="02020603050405020304" pitchFamily="18" charset="0"/>
              </a:rPr>
              <a:t>Compensation and Benefits:</a:t>
            </a:r>
            <a:endParaRPr lang="en-US" sz="11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100" dirty="0" smtClean="0">
                <a:latin typeface="Times New Roman" panose="02020603050405020304" pitchFamily="18" charset="0"/>
                <a:cs typeface="Times New Roman" panose="02020603050405020304" pitchFamily="18" charset="0"/>
              </a:rPr>
              <a:t>Competitive, equitable, and transparent pay.</a:t>
            </a:r>
          </a:p>
          <a:p>
            <a:pPr marL="171450" indent="-171450">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General Schedule (GS) &amp; Locality Pay </a:t>
            </a:r>
            <a:r>
              <a:rPr lang="en-US" sz="1100" dirty="0" smtClean="0">
                <a:latin typeface="Times New Roman" panose="02020603050405020304" pitchFamily="18" charset="0"/>
                <a:cs typeface="Times New Roman" panose="02020603050405020304" pitchFamily="18" charset="0"/>
              </a:rPr>
              <a:t>Tables.</a:t>
            </a:r>
            <a:endParaRPr lang="en-US" sz="11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100" dirty="0" smtClean="0">
                <a:latin typeface="Times New Roman" panose="02020603050405020304" pitchFamily="18" charset="0"/>
                <a:cs typeface="Times New Roman" panose="02020603050405020304" pitchFamily="18" charset="0"/>
              </a:rPr>
              <a:t>Federal </a:t>
            </a:r>
            <a:r>
              <a:rPr lang="en-US" sz="1100" dirty="0">
                <a:latin typeface="Times New Roman" panose="02020603050405020304" pitchFamily="18" charset="0"/>
                <a:cs typeface="Times New Roman" panose="02020603050405020304" pitchFamily="18" charset="0"/>
              </a:rPr>
              <a:t>Employees Retirement System (FERS</a:t>
            </a:r>
            <a:r>
              <a:rPr lang="en-US" sz="1100" dirty="0" smtClean="0">
                <a:latin typeface="Times New Roman" panose="02020603050405020304" pitchFamily="18" charset="0"/>
                <a:cs typeface="Times New Roman" panose="02020603050405020304" pitchFamily="18" charset="0"/>
              </a:rPr>
              <a:t>), provides benefits from three different sources.</a:t>
            </a:r>
            <a:r>
              <a:rPr lang="en-US" sz="1100" dirty="0">
                <a:latin typeface="Times New Roman" panose="02020603050405020304" pitchFamily="18" charset="0"/>
                <a:cs typeface="Times New Roman" panose="02020603050405020304" pitchFamily="18" charset="0"/>
              </a:rPr>
              <a:t> </a:t>
            </a:r>
            <a:endParaRPr lang="en-US" sz="1100" dirty="0" smtClean="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100" dirty="0" smtClean="0">
                <a:latin typeface="Times New Roman" panose="02020603050405020304" pitchFamily="18" charset="0"/>
                <a:cs typeface="Times New Roman" panose="02020603050405020304" pitchFamily="18" charset="0"/>
              </a:rPr>
              <a:t>Generous leave policies including annual leave, sick leave, paid parental leave </a:t>
            </a:r>
            <a:r>
              <a:rPr lang="en-US" sz="1100" dirty="0">
                <a:latin typeface="Times New Roman" panose="02020603050405020304" pitchFamily="18" charset="0"/>
                <a:cs typeface="Times New Roman" panose="02020603050405020304" pitchFamily="18" charset="0"/>
              </a:rPr>
              <a:t>(up to 12 </a:t>
            </a:r>
            <a:r>
              <a:rPr lang="en-US" sz="1100" dirty="0" smtClean="0">
                <a:latin typeface="Times New Roman" panose="02020603050405020304" pitchFamily="18" charset="0"/>
                <a:cs typeface="Times New Roman" panose="02020603050405020304" pitchFamily="18" charset="0"/>
              </a:rPr>
              <a:t>weeks), and all federal holidays.</a:t>
            </a:r>
          </a:p>
          <a:p>
            <a:pPr marL="171450" indent="-171450">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Options for health and dental insurance.</a:t>
            </a:r>
          </a:p>
          <a:p>
            <a:pPr marL="171450" indent="-171450">
              <a:buFont typeface="Arial" panose="020B0604020202020204" pitchFamily="34" charset="0"/>
              <a:buChar char="•"/>
            </a:pPr>
            <a:r>
              <a:rPr lang="en-US" sz="1100" dirty="0" smtClean="0">
                <a:latin typeface="Times New Roman" panose="02020603050405020304" pitchFamily="18" charset="0"/>
                <a:cs typeface="Times New Roman" panose="02020603050405020304" pitchFamily="18" charset="0"/>
              </a:rPr>
              <a:t>Options for student loan repayment.</a:t>
            </a:r>
          </a:p>
          <a:p>
            <a:endParaRPr lang="en-US" sz="800" dirty="0">
              <a:latin typeface="Times New Roman" panose="02020603050405020304" pitchFamily="18" charset="0"/>
              <a:cs typeface="Times New Roman" panose="02020603050405020304" pitchFamily="18" charset="0"/>
            </a:endParaRPr>
          </a:p>
          <a:p>
            <a:r>
              <a:rPr lang="en-US" sz="1100" dirty="0" smtClean="0">
                <a:latin typeface="Times New Roman" panose="02020603050405020304" pitchFamily="18" charset="0"/>
                <a:cs typeface="Times New Roman" panose="02020603050405020304" pitchFamily="18" charset="0"/>
              </a:rPr>
              <a:t>More information can be found at opm.gov: </a:t>
            </a:r>
          </a:p>
          <a:p>
            <a:endParaRPr lang="en-US" sz="800" dirty="0">
              <a:latin typeface="Times New Roman" panose="02020603050405020304" pitchFamily="18" charset="0"/>
              <a:cs typeface="Times New Roman" panose="02020603050405020304" pitchFamily="18" charset="0"/>
              <a:hlinkClick r:id="rId2"/>
            </a:endParaRPr>
          </a:p>
          <a:p>
            <a:r>
              <a:rPr lang="en-US" sz="1100" dirty="0" smtClean="0">
                <a:latin typeface="Times New Roman" panose="02020603050405020304" pitchFamily="18" charset="0"/>
                <a:cs typeface="Times New Roman" panose="02020603050405020304" pitchFamily="18" charset="0"/>
                <a:hlinkClick r:id="rId2"/>
              </a:rPr>
              <a:t>https</a:t>
            </a:r>
            <a:r>
              <a:rPr lang="en-US" sz="1100" dirty="0">
                <a:latin typeface="Times New Roman" panose="02020603050405020304" pitchFamily="18" charset="0"/>
                <a:cs typeface="Times New Roman" panose="02020603050405020304" pitchFamily="18" charset="0"/>
                <a:hlinkClick r:id="rId2"/>
              </a:rPr>
              <a:t>://www.opm.gov/policy-data-oversight/worklife/</a:t>
            </a:r>
            <a:endParaRPr lang="en-US" sz="1100" dirty="0">
              <a:latin typeface="Times New Roman" panose="02020603050405020304" pitchFamily="18" charset="0"/>
              <a:cs typeface="Times New Roman" panose="02020603050405020304" pitchFamily="18" charset="0"/>
            </a:endParaRPr>
          </a:p>
          <a:p>
            <a:endParaRPr lang="en-US" sz="800" dirty="0" smtClean="0">
              <a:latin typeface="Times New Roman" panose="02020603050405020304" pitchFamily="18" charset="0"/>
              <a:cs typeface="Times New Roman" panose="02020603050405020304" pitchFamily="18" charset="0"/>
              <a:hlinkClick r:id="rId3"/>
            </a:endParaRPr>
          </a:p>
          <a:p>
            <a:r>
              <a:rPr lang="en-US" sz="1100" dirty="0">
                <a:latin typeface="Times New Roman" panose="02020603050405020304" pitchFamily="18" charset="0"/>
                <a:cs typeface="Times New Roman" panose="02020603050405020304" pitchFamily="18" charset="0"/>
                <a:hlinkClick r:id="rId4"/>
              </a:rPr>
              <a:t>https://www.opm.gov/policy-data-oversight/pay-leave/salaries-wages</a:t>
            </a:r>
            <a:r>
              <a:rPr lang="en-US" sz="1100" dirty="0" smtClean="0">
                <a:latin typeface="Times New Roman" panose="02020603050405020304" pitchFamily="18" charset="0"/>
                <a:cs typeface="Times New Roman" panose="02020603050405020304" pitchFamily="18" charset="0"/>
                <a:hlinkClick r:id="rId4"/>
              </a:rPr>
              <a:t>/</a:t>
            </a:r>
            <a:endParaRPr lang="en-US" sz="1100" dirty="0" smtClean="0">
              <a:latin typeface="Times New Roman" panose="02020603050405020304" pitchFamily="18" charset="0"/>
              <a:cs typeface="Times New Roman" panose="02020603050405020304" pitchFamily="18" charset="0"/>
            </a:endParaRPr>
          </a:p>
          <a:p>
            <a:endParaRPr lang="en-US" sz="800" dirty="0" smtClean="0">
              <a:latin typeface="Times New Roman" panose="02020603050405020304" pitchFamily="18" charset="0"/>
              <a:cs typeface="Times New Roman" panose="02020603050405020304" pitchFamily="18" charset="0"/>
              <a:hlinkClick r:id="rId3"/>
            </a:endParaRPr>
          </a:p>
          <a:p>
            <a:r>
              <a:rPr lang="en-US" sz="1100" dirty="0">
                <a:latin typeface="Times New Roman" panose="02020603050405020304" pitchFamily="18" charset="0"/>
                <a:cs typeface="Times New Roman" panose="02020603050405020304" pitchFamily="18" charset="0"/>
                <a:hlinkClick r:id="rId5"/>
              </a:rPr>
              <a:t>https://www.opm.gov/retirement-services/fers-information/</a:t>
            </a:r>
            <a:endParaRPr lang="en-US" sz="1100" dirty="0">
              <a:latin typeface="Times New Roman" panose="02020603050405020304" pitchFamily="18" charset="0"/>
              <a:cs typeface="Times New Roman" panose="02020603050405020304" pitchFamily="18" charset="0"/>
            </a:endParaRPr>
          </a:p>
          <a:p>
            <a:endParaRPr lang="en-US" sz="800" dirty="0" smtClean="0">
              <a:latin typeface="Times New Roman" panose="02020603050405020304" pitchFamily="18" charset="0"/>
              <a:cs typeface="Times New Roman" panose="02020603050405020304" pitchFamily="18" charset="0"/>
              <a:hlinkClick r:id="rId3"/>
            </a:endParaRPr>
          </a:p>
          <a:p>
            <a:r>
              <a:rPr lang="en-US" sz="1100" dirty="0" smtClean="0">
                <a:latin typeface="Times New Roman" panose="02020603050405020304" pitchFamily="18" charset="0"/>
                <a:cs typeface="Times New Roman" panose="02020603050405020304" pitchFamily="18" charset="0"/>
                <a:hlinkClick r:id="rId3"/>
              </a:rPr>
              <a:t>https</a:t>
            </a:r>
            <a:r>
              <a:rPr lang="en-US" sz="1100" dirty="0">
                <a:latin typeface="Times New Roman" panose="02020603050405020304" pitchFamily="18" charset="0"/>
                <a:cs typeface="Times New Roman" panose="02020603050405020304" pitchFamily="18" charset="0"/>
                <a:hlinkClick r:id="rId3"/>
              </a:rPr>
              <a:t>://www.opm.gov/policy-data-oversight/pay-leave</a:t>
            </a:r>
            <a:r>
              <a:rPr lang="en-US" sz="1100" dirty="0" smtClean="0">
                <a:latin typeface="Times New Roman" panose="02020603050405020304" pitchFamily="18" charset="0"/>
                <a:cs typeface="Times New Roman" panose="02020603050405020304" pitchFamily="18" charset="0"/>
                <a:hlinkClick r:id="rId3"/>
              </a:rPr>
              <a:t>/</a:t>
            </a:r>
            <a:endParaRPr lang="en-US" sz="1100" dirty="0" smtClean="0">
              <a:latin typeface="Times New Roman" panose="02020603050405020304" pitchFamily="18" charset="0"/>
              <a:cs typeface="Times New Roman" panose="02020603050405020304" pitchFamily="18" charset="0"/>
            </a:endParaRPr>
          </a:p>
          <a:p>
            <a:endParaRPr lang="en-US" sz="800" dirty="0">
              <a:latin typeface="Times New Roman" panose="02020603050405020304" pitchFamily="18" charset="0"/>
              <a:cs typeface="Times New Roman" panose="02020603050405020304" pitchFamily="18" charset="0"/>
            </a:endParaRPr>
          </a:p>
          <a:p>
            <a:endParaRPr lang="en-US" sz="800" dirty="0" smtClean="0">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a:p>
            <a:endParaRPr lang="en-US" sz="1200" dirty="0"/>
          </a:p>
        </p:txBody>
      </p:sp>
      <p:sp>
        <p:nvSpPr>
          <p:cNvPr id="11" name="TextBox 10"/>
          <p:cNvSpPr txBox="1"/>
          <p:nvPr/>
        </p:nvSpPr>
        <p:spPr>
          <a:xfrm>
            <a:off x="4647205" y="3200400"/>
            <a:ext cx="1982601" cy="1138773"/>
          </a:xfrm>
          <a:prstGeom prst="rect">
            <a:avLst/>
          </a:prstGeom>
          <a:noFill/>
        </p:spPr>
        <p:txBody>
          <a:bodyPr wrap="square" rtlCol="0">
            <a:spAutoFit/>
          </a:bodyPr>
          <a:lstStyle/>
          <a:p>
            <a:r>
              <a:rPr lang="en-US" sz="1100" dirty="0" smtClean="0">
                <a:latin typeface="Times New Roman" panose="02020603050405020304" pitchFamily="18" charset="0"/>
                <a:cs typeface="Times New Roman" panose="02020603050405020304" pitchFamily="18" charset="0"/>
              </a:rPr>
              <a:t>Use the QR code to get an electronic copy of this brochure (</a:t>
            </a:r>
            <a:r>
              <a:rPr lang="en-US" sz="1100" dirty="0" smtClean="0">
                <a:latin typeface="Times New Roman" panose="02020603050405020304" pitchFamily="18" charset="0"/>
                <a:cs typeface="Times New Roman" panose="02020603050405020304" pitchFamily="18" charset="0"/>
                <a:hlinkClick r:id="rId6"/>
              </a:rPr>
              <a:t>https</a:t>
            </a:r>
            <a:r>
              <a:rPr lang="en-US" sz="1100" dirty="0">
                <a:latin typeface="Times New Roman" panose="02020603050405020304" pitchFamily="18" charset="0"/>
                <a:cs typeface="Times New Roman" panose="02020603050405020304" pitchFamily="18" charset="0"/>
                <a:hlinkClick r:id="rId6"/>
              </a:rPr>
              <a:t>://</a:t>
            </a:r>
            <a:r>
              <a:rPr lang="en-US" sz="1100" dirty="0" smtClean="0">
                <a:latin typeface="Times New Roman" panose="02020603050405020304" pitchFamily="18" charset="0"/>
                <a:cs typeface="Times New Roman" panose="02020603050405020304" pitchFamily="18" charset="0"/>
                <a:hlinkClick r:id="rId6"/>
              </a:rPr>
              <a:t>www.fai.gov/resources/leap</a:t>
            </a:r>
            <a:r>
              <a:rPr lang="en-US" sz="1100" dirty="0" smtClean="0">
                <a:latin typeface="Times New Roman" panose="02020603050405020304" pitchFamily="18" charset="0"/>
                <a:cs typeface="Times New Roman" panose="02020603050405020304" pitchFamily="18" charset="0"/>
              </a:rPr>
              <a:t>).</a:t>
            </a:r>
            <a:endParaRPr lang="en-US" sz="1100" dirty="0" smtClean="0">
              <a:latin typeface="Times New Roman" panose="02020603050405020304" pitchFamily="18" charset="0"/>
              <a:cs typeface="Times New Roman" panose="02020603050405020304" pitchFamily="18" charset="0"/>
              <a:hlinkClick r:id="rId7"/>
            </a:endParaRPr>
          </a:p>
          <a:p>
            <a:r>
              <a:rPr lang="en-US" sz="1200" dirty="0">
                <a:latin typeface="Times New Roman" panose="02020603050405020304" pitchFamily="18" charset="0"/>
                <a:cs typeface="Times New Roman" panose="02020603050405020304" pitchFamily="18" charset="0"/>
              </a:rPr>
              <a:t/>
            </a:r>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3305106" y="4191000"/>
            <a:ext cx="3396529" cy="3493264"/>
          </a:xfrm>
          <a:prstGeom prst="rect">
            <a:avLst/>
          </a:prstGeom>
          <a:noFill/>
        </p:spPr>
        <p:txBody>
          <a:bodyPr wrap="square" rtlCol="0">
            <a:spAutoFit/>
          </a:bodyPr>
          <a:lstStyle/>
          <a:p>
            <a:r>
              <a:rPr lang="en-US" sz="1100" dirty="0" smtClean="0">
                <a:latin typeface="Times New Roman" panose="02020603050405020304" pitchFamily="18" charset="0"/>
                <a:cs typeface="Times New Roman" panose="02020603050405020304" pitchFamily="18" charset="0"/>
              </a:rPr>
              <a:t>Internship programs can be found at </a:t>
            </a:r>
            <a:r>
              <a:rPr lang="en-US" sz="1100" dirty="0">
                <a:latin typeface="Times New Roman" panose="02020603050405020304" pitchFamily="18" charset="0"/>
                <a:cs typeface="Times New Roman" panose="02020603050405020304" pitchFamily="18" charset="0"/>
                <a:hlinkClick r:id="rId7"/>
              </a:rPr>
              <a:t>https://</a:t>
            </a:r>
            <a:r>
              <a:rPr lang="en-US" sz="1100" dirty="0" smtClean="0">
                <a:latin typeface="Times New Roman" panose="02020603050405020304" pitchFamily="18" charset="0"/>
                <a:cs typeface="Times New Roman" panose="02020603050405020304" pitchFamily="18" charset="0"/>
                <a:hlinkClick r:id="rId7"/>
              </a:rPr>
              <a:t>www.fai.gov/careers/jobs-acquisition</a:t>
            </a:r>
            <a:r>
              <a:rPr lang="en-US" sz="1100" dirty="0" smtClean="0">
                <a:latin typeface="Times New Roman" panose="02020603050405020304" pitchFamily="18" charset="0"/>
                <a:cs typeface="Times New Roman" panose="02020603050405020304" pitchFamily="18" charset="0"/>
              </a:rPr>
              <a:t>, in the sections </a:t>
            </a:r>
            <a:r>
              <a:rPr lang="en-US" sz="1100" dirty="0">
                <a:latin typeface="Times New Roman" panose="02020603050405020304" pitchFamily="18" charset="0"/>
                <a:cs typeface="Times New Roman" panose="02020603050405020304" pitchFamily="18" charset="0"/>
              </a:rPr>
              <a:t>titled Jobs in Acquisition and Internships in </a:t>
            </a:r>
            <a:r>
              <a:rPr lang="en-US" sz="1100" dirty="0" smtClean="0">
                <a:latin typeface="Times New Roman" panose="02020603050405020304" pitchFamily="18" charset="0"/>
                <a:cs typeface="Times New Roman" panose="02020603050405020304" pitchFamily="18" charset="0"/>
              </a:rPr>
              <a:t>Acquisition.</a:t>
            </a:r>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r>
              <a:rPr lang="en-US" sz="1100" dirty="0" smtClean="0">
                <a:latin typeface="Times New Roman" panose="02020603050405020304" pitchFamily="18" charset="0"/>
                <a:cs typeface="Times New Roman" panose="02020603050405020304" pitchFamily="18" charset="0"/>
              </a:rPr>
              <a:t>Explore unique hiring paths (e.g., students and recent graduates, veterans) that help the federal government hire individuals that represent our diverse society at </a:t>
            </a:r>
            <a:r>
              <a:rPr lang="en-US" sz="1100" dirty="0" smtClean="0">
                <a:latin typeface="Times New Roman" panose="02020603050405020304" pitchFamily="18" charset="0"/>
                <a:cs typeface="Times New Roman" panose="02020603050405020304" pitchFamily="18" charset="0"/>
                <a:hlinkClick r:id="rId8" action="ppaction://hlinkfile"/>
              </a:rPr>
              <a:t>usajobs.gov</a:t>
            </a:r>
            <a:r>
              <a:rPr lang="en-US" sz="1100" dirty="0" smtClean="0">
                <a:latin typeface="Times New Roman" panose="02020603050405020304" pitchFamily="18" charset="0"/>
                <a:cs typeface="Times New Roman" panose="02020603050405020304" pitchFamily="18" charset="0"/>
              </a:rPr>
              <a:t>.</a:t>
            </a:r>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More information </a:t>
            </a:r>
            <a:r>
              <a:rPr lang="en-US" sz="1100" dirty="0" smtClean="0">
                <a:latin typeface="Times New Roman" panose="02020603050405020304" pitchFamily="18" charset="0"/>
                <a:cs typeface="Times New Roman" panose="02020603050405020304" pitchFamily="18" charset="0"/>
              </a:rPr>
              <a:t>regarding a detailed career path can </a:t>
            </a:r>
            <a:r>
              <a:rPr lang="en-US" sz="1100" dirty="0">
                <a:latin typeface="Times New Roman" panose="02020603050405020304" pitchFamily="18" charset="0"/>
                <a:cs typeface="Times New Roman" panose="02020603050405020304" pitchFamily="18" charset="0"/>
              </a:rPr>
              <a:t>be found at </a:t>
            </a:r>
            <a:r>
              <a:rPr lang="en-US" sz="1100" dirty="0" smtClean="0">
                <a:latin typeface="Times New Roman" panose="02020603050405020304" pitchFamily="18" charset="0"/>
                <a:cs typeface="Times New Roman" panose="02020603050405020304" pitchFamily="18" charset="0"/>
              </a:rPr>
              <a:t>fai.gov:</a:t>
            </a:r>
          </a:p>
          <a:p>
            <a:endParaRPr lang="en-US" sz="1100" dirty="0" smtClean="0">
              <a:latin typeface="Times New Roman" panose="02020603050405020304" pitchFamily="18" charset="0"/>
              <a:cs typeface="Times New Roman" panose="02020603050405020304" pitchFamily="18" charset="0"/>
              <a:hlinkClick r:id="rId9"/>
            </a:endParaRPr>
          </a:p>
          <a:p>
            <a:r>
              <a:rPr lang="en-US" sz="1100" dirty="0" smtClean="0">
                <a:latin typeface="Times New Roman" panose="02020603050405020304" pitchFamily="18" charset="0"/>
                <a:cs typeface="Times New Roman" panose="02020603050405020304" pitchFamily="18" charset="0"/>
                <a:hlinkClick r:id="rId9"/>
              </a:rPr>
              <a:t>https</a:t>
            </a:r>
            <a:r>
              <a:rPr lang="en-US" sz="1100" dirty="0">
                <a:latin typeface="Times New Roman" panose="02020603050405020304" pitchFamily="18" charset="0"/>
                <a:cs typeface="Times New Roman" panose="02020603050405020304" pitchFamily="18" charset="0"/>
                <a:hlinkClick r:id="rId9"/>
              </a:rPr>
              <a:t>://www.fai.gov/sites/default/files/1102_Career_Map_2018.pdf</a:t>
            </a:r>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For information about opportunities with </a:t>
            </a:r>
            <a:r>
              <a:rPr lang="en-US" sz="1100" dirty="0">
                <a:solidFill>
                  <a:srgbClr val="00B0F0"/>
                </a:solidFill>
                <a:latin typeface="Times New Roman" panose="02020603050405020304" pitchFamily="18" charset="0"/>
                <a:cs typeface="Times New Roman" panose="02020603050405020304" pitchFamily="18" charset="0"/>
              </a:rPr>
              <a:t>[insert agency here] </a:t>
            </a:r>
            <a:r>
              <a:rPr lang="en-US" sz="1100" dirty="0">
                <a:latin typeface="Times New Roman" panose="02020603050405020304" pitchFamily="18" charset="0"/>
                <a:cs typeface="Times New Roman" panose="02020603050405020304" pitchFamily="18" charset="0"/>
              </a:rPr>
              <a:t>visit </a:t>
            </a:r>
            <a:r>
              <a:rPr lang="en-US" sz="1100" dirty="0">
                <a:solidFill>
                  <a:srgbClr val="00B0F0"/>
                </a:solidFill>
                <a:latin typeface="Times New Roman" panose="02020603050405020304" pitchFamily="18" charset="0"/>
                <a:cs typeface="Times New Roman" panose="02020603050405020304" pitchFamily="18" charset="0"/>
              </a:rPr>
              <a:t>[insert </a:t>
            </a:r>
            <a:r>
              <a:rPr lang="en-US" sz="1100" dirty="0" smtClean="0">
                <a:solidFill>
                  <a:srgbClr val="00B0F0"/>
                </a:solidFill>
                <a:latin typeface="Times New Roman" panose="02020603050405020304" pitchFamily="18" charset="0"/>
                <a:cs typeface="Times New Roman" panose="02020603050405020304" pitchFamily="18" charset="0"/>
              </a:rPr>
              <a:t>website] </a:t>
            </a:r>
            <a:r>
              <a:rPr lang="en-US" sz="1100" dirty="0" smtClean="0">
                <a:latin typeface="Times New Roman" panose="02020603050405020304" pitchFamily="18" charset="0"/>
                <a:cs typeface="Times New Roman" panose="02020603050405020304" pitchFamily="18" charset="0"/>
              </a:rPr>
              <a:t>and contact </a:t>
            </a:r>
            <a:r>
              <a:rPr lang="en-US" sz="1100" dirty="0">
                <a:solidFill>
                  <a:srgbClr val="00B0F0"/>
                </a:solidFill>
                <a:latin typeface="Times New Roman" panose="02020603050405020304" pitchFamily="18" charset="0"/>
                <a:cs typeface="Times New Roman" panose="02020603050405020304" pitchFamily="18" charset="0"/>
              </a:rPr>
              <a:t>[insert </a:t>
            </a:r>
            <a:r>
              <a:rPr lang="en-US" sz="1100" dirty="0" smtClean="0">
                <a:solidFill>
                  <a:srgbClr val="00B0F0"/>
                </a:solidFill>
                <a:latin typeface="Times New Roman" panose="02020603050405020304" pitchFamily="18" charset="0"/>
                <a:cs typeface="Times New Roman" panose="02020603050405020304" pitchFamily="18" charset="0"/>
              </a:rPr>
              <a:t>name/email </a:t>
            </a:r>
            <a:r>
              <a:rPr lang="en-US" sz="1100" dirty="0">
                <a:solidFill>
                  <a:srgbClr val="00B0F0"/>
                </a:solidFill>
                <a:latin typeface="Times New Roman" panose="02020603050405020304" pitchFamily="18" charset="0"/>
                <a:cs typeface="Times New Roman" panose="02020603050405020304" pitchFamily="18" charset="0"/>
              </a:rPr>
              <a:t>of POC here]</a:t>
            </a:r>
            <a:r>
              <a:rPr lang="en-US" sz="1100" dirty="0">
                <a:latin typeface="Times New Roman" panose="02020603050405020304" pitchFamily="18" charset="0"/>
                <a:cs typeface="Times New Roman" panose="02020603050405020304" pitchFamily="18" charset="0"/>
              </a:rPr>
              <a:t>.</a:t>
            </a:r>
          </a:p>
          <a:p>
            <a:endParaRPr lang="en-US" sz="1200" dirty="0"/>
          </a:p>
        </p:txBody>
      </p:sp>
      <p:sp>
        <p:nvSpPr>
          <p:cNvPr id="15" name="TextBox 14">
            <a:extLst>
              <a:ext uri="{FF2B5EF4-FFF2-40B4-BE49-F238E27FC236}">
                <a16:creationId xmlns:a16="http://schemas.microsoft.com/office/drawing/2014/main" id="{EA8FAA01-ACB1-4097-ACD1-8A194A02745C}"/>
              </a:ext>
            </a:extLst>
          </p:cNvPr>
          <p:cNvSpPr txBox="1"/>
          <p:nvPr/>
        </p:nvSpPr>
        <p:spPr>
          <a:xfrm>
            <a:off x="3305106" y="564619"/>
            <a:ext cx="3420182" cy="1954381"/>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There is a </a:t>
            </a:r>
            <a:r>
              <a:rPr lang="en-US" sz="1100" dirty="0" smtClean="0">
                <a:latin typeface="Times New Roman" panose="02020603050405020304" pitchFamily="18" charset="0"/>
                <a:cs typeface="Times New Roman" panose="02020603050405020304" pitchFamily="18" charset="0"/>
              </a:rPr>
              <a:t>critical </a:t>
            </a:r>
            <a:r>
              <a:rPr lang="en-US" sz="1100" dirty="0">
                <a:latin typeface="Times New Roman" panose="02020603050405020304" pitchFamily="18" charset="0"/>
                <a:cs typeface="Times New Roman" panose="02020603050405020304" pitchFamily="18" charset="0"/>
              </a:rPr>
              <a:t>need for </a:t>
            </a:r>
            <a:r>
              <a:rPr lang="en-US" sz="1100" dirty="0" smtClean="0">
                <a:latin typeface="Times New Roman" panose="02020603050405020304" pitchFamily="18" charset="0"/>
                <a:cs typeface="Times New Roman" panose="02020603050405020304" pitchFamily="18" charset="0"/>
              </a:rPr>
              <a:t>contracting professionals </a:t>
            </a:r>
            <a:r>
              <a:rPr lang="en-US" sz="1100" dirty="0">
                <a:latin typeface="Times New Roman" panose="02020603050405020304" pitchFamily="18" charset="0"/>
                <a:cs typeface="Times New Roman" panose="02020603050405020304" pitchFamily="18" charset="0"/>
              </a:rPr>
              <a:t>both domestically </a:t>
            </a:r>
            <a:r>
              <a:rPr lang="en-US" sz="1100" dirty="0" smtClean="0">
                <a:latin typeface="Times New Roman" panose="02020603050405020304" pitchFamily="18" charset="0"/>
                <a:cs typeface="Times New Roman" panose="02020603050405020304" pitchFamily="18" charset="0"/>
              </a:rPr>
              <a:t>and overseas from NOAA and NASA to the Navy to the National Park Service. Every federal agency has 1102s!</a:t>
            </a:r>
          </a:p>
          <a:p>
            <a:endParaRPr lang="en-US" sz="1100" dirty="0" smtClean="0">
              <a:latin typeface="Times New Roman" panose="02020603050405020304" pitchFamily="18" charset="0"/>
              <a:cs typeface="Times New Roman" panose="02020603050405020304" pitchFamily="18" charset="0"/>
            </a:endParaRPr>
          </a:p>
          <a:p>
            <a:r>
              <a:rPr lang="en-US" sz="1100" dirty="0" smtClean="0">
                <a:latin typeface="Times New Roman" panose="02020603050405020304" pitchFamily="18" charset="0"/>
                <a:cs typeface="Times New Roman" panose="02020603050405020304" pitchFamily="18" charset="0"/>
              </a:rPr>
              <a:t>Search by keyword (e.g., 1102, specific location) on usajobs.gov for contracting opportunities all over the world:</a:t>
            </a:r>
            <a:r>
              <a:rPr lang="en-US" sz="1100" dirty="0">
                <a:latin typeface="Times New Roman" panose="02020603050405020304" pitchFamily="18" charset="0"/>
                <a:cs typeface="Times New Roman" panose="02020603050405020304" pitchFamily="18" charset="0"/>
              </a:rPr>
              <a:t> </a:t>
            </a:r>
            <a:r>
              <a:rPr lang="en-US" sz="1100" dirty="0" smtClean="0">
                <a:latin typeface="Times New Roman" panose="02020603050405020304" pitchFamily="18" charset="0"/>
                <a:cs typeface="Times New Roman" panose="02020603050405020304" pitchFamily="18" charset="0"/>
                <a:hlinkClick r:id="rId10"/>
              </a:rPr>
              <a:t>https</a:t>
            </a:r>
            <a:r>
              <a:rPr lang="en-US" sz="1100" dirty="0">
                <a:latin typeface="Times New Roman" panose="02020603050405020304" pitchFamily="18" charset="0"/>
                <a:cs typeface="Times New Roman" panose="02020603050405020304" pitchFamily="18" charset="0"/>
                <a:hlinkClick r:id="rId10"/>
              </a:rPr>
              <a:t>://www.usajobs.gov/</a:t>
            </a:r>
            <a:endParaRPr lang="en-US" sz="1100" dirty="0">
              <a:latin typeface="Times New Roman" panose="02020603050405020304" pitchFamily="18" charset="0"/>
              <a:cs typeface="Times New Roman" panose="02020603050405020304" pitchFamily="18" charset="0"/>
            </a:endParaRPr>
          </a:p>
          <a:p>
            <a:endParaRPr lang="en-US" sz="1100" dirty="0" smtClean="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A-Z Index of U.S. Government Departments and </a:t>
            </a:r>
            <a:r>
              <a:rPr lang="en-US" sz="1100" dirty="0" smtClean="0">
                <a:latin typeface="Times New Roman" panose="02020603050405020304" pitchFamily="18" charset="0"/>
                <a:cs typeface="Times New Roman" panose="02020603050405020304" pitchFamily="18" charset="0"/>
              </a:rPr>
              <a:t>Agencies:</a:t>
            </a:r>
            <a:r>
              <a:rPr lang="en-US" sz="1100" dirty="0">
                <a:latin typeface="Times New Roman" panose="02020603050405020304" pitchFamily="18" charset="0"/>
                <a:cs typeface="Times New Roman" panose="02020603050405020304" pitchFamily="18" charset="0"/>
              </a:rPr>
              <a:t> </a:t>
            </a:r>
            <a:r>
              <a:rPr lang="en-US" sz="1100" dirty="0" smtClean="0">
                <a:latin typeface="Times New Roman" panose="02020603050405020304" pitchFamily="18" charset="0"/>
                <a:cs typeface="Times New Roman" panose="02020603050405020304" pitchFamily="18" charset="0"/>
                <a:hlinkClick r:id="rId11"/>
              </a:rPr>
              <a:t>https</a:t>
            </a:r>
            <a:r>
              <a:rPr lang="en-US" sz="1100" dirty="0">
                <a:latin typeface="Times New Roman" panose="02020603050405020304" pitchFamily="18" charset="0"/>
                <a:cs typeface="Times New Roman" panose="02020603050405020304" pitchFamily="18" charset="0"/>
                <a:hlinkClick r:id="rId11"/>
              </a:rPr>
              <a:t>://www.usa.gov/federal-agencies</a:t>
            </a:r>
            <a:endParaRPr lang="en-US" sz="1100" dirty="0">
              <a:latin typeface="Times New Roman" panose="02020603050405020304" pitchFamily="18" charset="0"/>
              <a:cs typeface="Times New Roman" panose="02020603050405020304" pitchFamily="18" charset="0"/>
            </a:endParaRPr>
          </a:p>
        </p:txBody>
      </p:sp>
      <p:sp>
        <p:nvSpPr>
          <p:cNvPr id="5" name="Rectangle 4"/>
          <p:cNvSpPr/>
          <p:nvPr/>
        </p:nvSpPr>
        <p:spPr>
          <a:xfrm>
            <a:off x="-228600" y="188372"/>
            <a:ext cx="3011081" cy="307777"/>
          </a:xfrm>
          <a:prstGeom prst="rect">
            <a:avLst/>
          </a:prstGeom>
        </p:spPr>
        <p:txBody>
          <a:bodyPr wrap="none">
            <a:spAutoFit/>
          </a:bodyPr>
          <a:lstStyle/>
          <a:p>
            <a:pPr marL="833755">
              <a:lnSpc>
                <a:spcPct val="100000"/>
              </a:lnSpc>
              <a:spcBef>
                <a:spcPts val="235"/>
              </a:spcBef>
            </a:pPr>
            <a:r>
              <a:rPr lang="en-US" sz="1400" b="1" i="1" dirty="0">
                <a:solidFill>
                  <a:srgbClr val="FFFFFF"/>
                </a:solidFill>
                <a:latin typeface="Lucida Sans"/>
                <a:cs typeface="Lucida Sans"/>
              </a:rPr>
              <a:t>WHY</a:t>
            </a:r>
            <a:r>
              <a:rPr lang="en-US" sz="1400" i="1" dirty="0">
                <a:solidFill>
                  <a:srgbClr val="FFFFFF"/>
                </a:solidFill>
                <a:latin typeface="Lucida Sans"/>
                <a:cs typeface="Lucida Sans"/>
              </a:rPr>
              <a:t> become an </a:t>
            </a:r>
            <a:r>
              <a:rPr lang="en-US" sz="1400" i="1" dirty="0" smtClean="0">
                <a:solidFill>
                  <a:srgbClr val="FFFFFF"/>
                </a:solidFill>
                <a:latin typeface="Lucida Sans"/>
                <a:cs typeface="Lucida Sans"/>
              </a:rPr>
              <a:t>1102?</a:t>
            </a:r>
            <a:endParaRPr lang="en-US" sz="1400" dirty="0">
              <a:latin typeface="Lucida Sans"/>
              <a:cs typeface="Lucida Sans"/>
            </a:endParaRPr>
          </a:p>
        </p:txBody>
      </p:sp>
      <p:sp>
        <p:nvSpPr>
          <p:cNvPr id="9" name="Rectangle 8"/>
          <p:cNvSpPr/>
          <p:nvPr/>
        </p:nvSpPr>
        <p:spPr>
          <a:xfrm>
            <a:off x="6725288" y="304800"/>
            <a:ext cx="3487392" cy="1924758"/>
          </a:xfrm>
          <a:prstGeom prst="rect">
            <a:avLst/>
          </a:prstGeom>
        </p:spPr>
        <p:txBody>
          <a:bodyPr wrap="square">
            <a:spAutoFit/>
          </a:bodyPr>
          <a:lstStyle/>
          <a:p>
            <a:pPr marL="506095" marR="499109" indent="635" algn="ctr">
              <a:lnSpc>
                <a:spcPct val="100699"/>
              </a:lnSpc>
              <a:spcBef>
                <a:spcPts val="270"/>
              </a:spcBef>
            </a:pPr>
            <a:r>
              <a:rPr lang="en-US" b="1" spc="-5" dirty="0">
                <a:solidFill>
                  <a:srgbClr val="FFFFFF"/>
                </a:solidFill>
                <a:latin typeface="Bookman Old Style" panose="02050604050505020204" pitchFamily="18" charset="0"/>
                <a:cs typeface="Tahoma"/>
              </a:rPr>
              <a:t>CAREER </a:t>
            </a:r>
            <a:endParaRPr lang="en-US" b="1" spc="-5" dirty="0" smtClean="0">
              <a:solidFill>
                <a:srgbClr val="FFFFFF"/>
              </a:solidFill>
              <a:latin typeface="Bookman Old Style" panose="02050604050505020204" pitchFamily="18" charset="0"/>
              <a:cs typeface="Tahoma"/>
            </a:endParaRPr>
          </a:p>
          <a:p>
            <a:pPr marL="506095" marR="499109" indent="635" algn="ctr">
              <a:lnSpc>
                <a:spcPct val="100699"/>
              </a:lnSpc>
              <a:spcBef>
                <a:spcPts val="270"/>
              </a:spcBef>
            </a:pPr>
            <a:r>
              <a:rPr lang="en-US" b="1" spc="-5" dirty="0" smtClean="0">
                <a:solidFill>
                  <a:srgbClr val="FFFFFF"/>
                </a:solidFill>
                <a:latin typeface="Bookman Old Style" panose="02050604050505020204" pitchFamily="18" charset="0"/>
                <a:cs typeface="Tahoma"/>
              </a:rPr>
              <a:t>OPPORTUNITIES </a:t>
            </a:r>
          </a:p>
          <a:p>
            <a:pPr marL="506095" marR="499109" indent="635" algn="ctr">
              <a:lnSpc>
                <a:spcPct val="100699"/>
              </a:lnSpc>
              <a:spcBef>
                <a:spcPts val="270"/>
              </a:spcBef>
            </a:pPr>
            <a:r>
              <a:rPr lang="en-US" b="1" spc="-5" dirty="0" smtClean="0">
                <a:solidFill>
                  <a:srgbClr val="FFFFFF"/>
                </a:solidFill>
                <a:latin typeface="Bookman Old Style" panose="02050604050505020204" pitchFamily="18" charset="0"/>
                <a:cs typeface="Tahoma"/>
              </a:rPr>
              <a:t>IN THE FEDERAL</a:t>
            </a:r>
          </a:p>
          <a:p>
            <a:pPr marL="506095" marR="499109" indent="635" algn="ctr">
              <a:lnSpc>
                <a:spcPct val="100699"/>
              </a:lnSpc>
              <a:spcBef>
                <a:spcPts val="270"/>
              </a:spcBef>
            </a:pPr>
            <a:r>
              <a:rPr lang="en-US" b="1" spc="-5" dirty="0" smtClean="0">
                <a:solidFill>
                  <a:srgbClr val="FFFFFF"/>
                </a:solidFill>
                <a:latin typeface="Bookman Old Style" panose="02050604050505020204" pitchFamily="18" charset="0"/>
                <a:cs typeface="Tahoma"/>
              </a:rPr>
              <a:t>CONTRACTING SERIES </a:t>
            </a:r>
            <a:endParaRPr lang="en-US" b="1" spc="-5" dirty="0">
              <a:solidFill>
                <a:srgbClr val="FFFFFF"/>
              </a:solidFill>
              <a:latin typeface="Bookman Old Style" panose="02050604050505020204" pitchFamily="18" charset="0"/>
              <a:cs typeface="Tahoma"/>
            </a:endParaRPr>
          </a:p>
          <a:p>
            <a:pPr marL="506095" marR="499109" indent="635" algn="ctr">
              <a:lnSpc>
                <a:spcPct val="100699"/>
              </a:lnSpc>
              <a:spcBef>
                <a:spcPts val="270"/>
              </a:spcBef>
            </a:pPr>
            <a:r>
              <a:rPr lang="en-US" b="1" spc="-5" dirty="0" smtClean="0">
                <a:solidFill>
                  <a:srgbClr val="FFFFFF"/>
                </a:solidFill>
                <a:latin typeface="Bookman Old Style" panose="02050604050505020204" pitchFamily="18" charset="0"/>
                <a:cs typeface="Tahoma"/>
              </a:rPr>
              <a:t>(GS-1102</a:t>
            </a:r>
            <a:r>
              <a:rPr lang="en-US" b="1" spc="-5" dirty="0">
                <a:solidFill>
                  <a:srgbClr val="FFFFFF"/>
                </a:solidFill>
                <a:latin typeface="Bookman Old Style" panose="02050604050505020204" pitchFamily="18" charset="0"/>
                <a:cs typeface="Tahoma"/>
              </a:rPr>
              <a:t>)</a:t>
            </a:r>
            <a:endParaRPr lang="en-US" b="1" dirty="0">
              <a:latin typeface="Bookman Old Style" panose="02050604050505020204" pitchFamily="18" charset="0"/>
              <a:cs typeface="Tahoma"/>
            </a:endParaRPr>
          </a:p>
        </p:txBody>
      </p:sp>
      <p:sp>
        <p:nvSpPr>
          <p:cNvPr id="17" name="object 8"/>
          <p:cNvSpPr txBox="1"/>
          <p:nvPr/>
        </p:nvSpPr>
        <p:spPr>
          <a:xfrm>
            <a:off x="3305106" y="2743200"/>
            <a:ext cx="3396530" cy="245580"/>
          </a:xfrm>
          <a:prstGeom prst="rect">
            <a:avLst/>
          </a:prstGeom>
          <a:solidFill>
            <a:srgbClr val="013C60"/>
          </a:solidFill>
        </p:spPr>
        <p:txBody>
          <a:bodyPr vert="horz" wrap="square" lIns="0" tIns="29845" rIns="0" bIns="0" rtlCol="0">
            <a:spAutoFit/>
          </a:bodyPr>
          <a:lstStyle/>
          <a:p>
            <a:pPr marL="765810">
              <a:lnSpc>
                <a:spcPct val="100000"/>
              </a:lnSpc>
              <a:spcBef>
                <a:spcPts val="235"/>
              </a:spcBef>
            </a:pPr>
            <a:endParaRPr sz="1400" dirty="0">
              <a:latin typeface="Lucida Sans"/>
              <a:cs typeface="Lucida Sans"/>
            </a:endParaRPr>
          </a:p>
        </p:txBody>
      </p:sp>
      <p:sp>
        <p:nvSpPr>
          <p:cNvPr id="18" name="Rectangle 17"/>
          <p:cNvSpPr/>
          <p:nvPr/>
        </p:nvSpPr>
        <p:spPr>
          <a:xfrm>
            <a:off x="2737355" y="170466"/>
            <a:ext cx="3758080" cy="307777"/>
          </a:xfrm>
          <a:prstGeom prst="rect">
            <a:avLst/>
          </a:prstGeom>
        </p:spPr>
        <p:txBody>
          <a:bodyPr wrap="none">
            <a:spAutoFit/>
          </a:bodyPr>
          <a:lstStyle/>
          <a:p>
            <a:pPr marL="833755">
              <a:lnSpc>
                <a:spcPct val="100000"/>
              </a:lnSpc>
              <a:spcBef>
                <a:spcPts val="235"/>
              </a:spcBef>
            </a:pPr>
            <a:r>
              <a:rPr lang="en-US" sz="1400" b="1" i="1" dirty="0" smtClean="0">
                <a:solidFill>
                  <a:srgbClr val="FFFFFF"/>
                </a:solidFill>
                <a:latin typeface="Lucida Sans"/>
                <a:cs typeface="Lucida Sans"/>
              </a:rPr>
              <a:t>WHERE</a:t>
            </a:r>
            <a:r>
              <a:rPr lang="en-US" sz="1400" i="1" dirty="0" smtClean="0">
                <a:solidFill>
                  <a:srgbClr val="FFFFFF"/>
                </a:solidFill>
                <a:latin typeface="Lucida Sans"/>
                <a:cs typeface="Lucida Sans"/>
              </a:rPr>
              <a:t> can I work as an 1102?</a:t>
            </a:r>
            <a:endParaRPr lang="en-US" sz="1400" dirty="0">
              <a:latin typeface="Lucida Sans"/>
              <a:cs typeface="Lucida Sans"/>
            </a:endParaRPr>
          </a:p>
        </p:txBody>
      </p:sp>
      <p:sp>
        <p:nvSpPr>
          <p:cNvPr id="19" name="Rectangle 18"/>
          <p:cNvSpPr/>
          <p:nvPr/>
        </p:nvSpPr>
        <p:spPr>
          <a:xfrm>
            <a:off x="2895194" y="2743200"/>
            <a:ext cx="4191406" cy="307777"/>
          </a:xfrm>
          <a:prstGeom prst="rect">
            <a:avLst/>
          </a:prstGeom>
        </p:spPr>
        <p:txBody>
          <a:bodyPr wrap="square">
            <a:spAutoFit/>
          </a:bodyPr>
          <a:lstStyle/>
          <a:p>
            <a:pPr marL="833755">
              <a:lnSpc>
                <a:spcPct val="100000"/>
              </a:lnSpc>
              <a:spcBef>
                <a:spcPts val="235"/>
              </a:spcBef>
            </a:pPr>
            <a:r>
              <a:rPr lang="en-US" sz="1400" b="1" i="1" dirty="0" smtClean="0">
                <a:solidFill>
                  <a:srgbClr val="FFFFFF"/>
                </a:solidFill>
                <a:latin typeface="Lucida Sans"/>
                <a:cs typeface="Lucida Sans"/>
              </a:rPr>
              <a:t>HOW</a:t>
            </a:r>
            <a:r>
              <a:rPr lang="en-US" sz="1400" i="1" dirty="0" smtClean="0">
                <a:solidFill>
                  <a:srgbClr val="FFFFFF"/>
                </a:solidFill>
                <a:latin typeface="Lucida Sans"/>
                <a:cs typeface="Lucida Sans"/>
              </a:rPr>
              <a:t> can I become an 1102?</a:t>
            </a:r>
            <a:endParaRPr lang="en-US" sz="1400" dirty="0">
              <a:latin typeface="Lucida Sans"/>
              <a:cs typeface="Lucida Sans"/>
            </a:endParaRPr>
          </a:p>
        </p:txBody>
      </p:sp>
      <p:pic>
        <p:nvPicPr>
          <p:cNvPr id="6" name="Picture 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543300" y="3124200"/>
            <a:ext cx="1028700" cy="1028700"/>
          </a:xfrm>
          <a:prstGeom prst="rect">
            <a:avLst/>
          </a:prstGeom>
        </p:spPr>
      </p:pic>
      <p:pic>
        <p:nvPicPr>
          <p:cNvPr id="14" name="Picture 2" descr="https://www.photolib.noaa.gov/Portals/0/GravityImages/22933/ProportionalFixedWidth/spac002245909x800x800.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086600" y="2362200"/>
            <a:ext cx="2668986" cy="50710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0" name="object 10"/>
          <p:cNvSpPr txBox="1"/>
          <p:nvPr/>
        </p:nvSpPr>
        <p:spPr>
          <a:xfrm>
            <a:off x="3723005" y="220205"/>
            <a:ext cx="2906395" cy="245580"/>
          </a:xfrm>
          <a:prstGeom prst="rect">
            <a:avLst/>
          </a:prstGeom>
          <a:solidFill>
            <a:srgbClr val="013C60"/>
          </a:solidFill>
        </p:spPr>
        <p:txBody>
          <a:bodyPr vert="horz" wrap="square" lIns="0" tIns="29845" rIns="0" bIns="0" rtlCol="0">
            <a:spAutoFit/>
          </a:bodyPr>
          <a:lstStyle/>
          <a:p>
            <a:pPr marL="796925">
              <a:lnSpc>
                <a:spcPct val="100000"/>
              </a:lnSpc>
              <a:spcBef>
                <a:spcPts val="235"/>
              </a:spcBef>
            </a:pPr>
            <a:endParaRPr sz="1400" dirty="0">
              <a:latin typeface="Lucida Sans"/>
              <a:cs typeface="Lucida Sans"/>
            </a:endParaRPr>
          </a:p>
        </p:txBody>
      </p:sp>
      <p:sp>
        <p:nvSpPr>
          <p:cNvPr id="11" name="object 11"/>
          <p:cNvSpPr txBox="1"/>
          <p:nvPr/>
        </p:nvSpPr>
        <p:spPr>
          <a:xfrm>
            <a:off x="6930390" y="220205"/>
            <a:ext cx="2914650" cy="245580"/>
          </a:xfrm>
          <a:prstGeom prst="rect">
            <a:avLst/>
          </a:prstGeom>
          <a:solidFill>
            <a:srgbClr val="013C60"/>
          </a:solidFill>
        </p:spPr>
        <p:txBody>
          <a:bodyPr vert="horz" wrap="square" lIns="0" tIns="29845" rIns="0" bIns="0" rtlCol="0">
            <a:spAutoFit/>
          </a:bodyPr>
          <a:lstStyle/>
          <a:p>
            <a:pPr marL="297180">
              <a:lnSpc>
                <a:spcPct val="100000"/>
              </a:lnSpc>
              <a:spcBef>
                <a:spcPts val="235"/>
              </a:spcBef>
            </a:pPr>
            <a:r>
              <a:rPr lang="en-US" sz="1400" i="1" dirty="0">
                <a:solidFill>
                  <a:srgbClr val="FFFFFF"/>
                </a:solidFill>
                <a:latin typeface="Lucida Sans"/>
                <a:cs typeface="Lucida Sans"/>
              </a:rPr>
              <a:t>       </a:t>
            </a:r>
            <a:endParaRPr sz="1400" dirty="0">
              <a:latin typeface="Lucida Sans"/>
              <a:cs typeface="Lucida Sans"/>
            </a:endParaRPr>
          </a:p>
        </p:txBody>
      </p:sp>
      <p:sp>
        <p:nvSpPr>
          <p:cNvPr id="12" name="object 12"/>
          <p:cNvSpPr txBox="1"/>
          <p:nvPr/>
        </p:nvSpPr>
        <p:spPr>
          <a:xfrm>
            <a:off x="219519" y="220205"/>
            <a:ext cx="3322778" cy="245580"/>
          </a:xfrm>
          <a:prstGeom prst="rect">
            <a:avLst/>
          </a:prstGeom>
          <a:solidFill>
            <a:srgbClr val="013C60"/>
          </a:solidFill>
        </p:spPr>
        <p:txBody>
          <a:bodyPr vert="horz" wrap="square" lIns="0" tIns="29845" rIns="0" bIns="0" rtlCol="0">
            <a:spAutoFit/>
          </a:bodyPr>
          <a:lstStyle/>
          <a:p>
            <a:pPr marL="833755">
              <a:lnSpc>
                <a:spcPct val="100000"/>
              </a:lnSpc>
              <a:spcBef>
                <a:spcPts val="235"/>
              </a:spcBef>
            </a:pPr>
            <a:endParaRPr lang="en-US" sz="1400" dirty="0">
              <a:latin typeface="Lucida Sans"/>
              <a:cs typeface="Lucida Sans"/>
            </a:endParaRPr>
          </a:p>
        </p:txBody>
      </p:sp>
      <p:sp>
        <p:nvSpPr>
          <p:cNvPr id="13" name="object 13"/>
          <p:cNvSpPr/>
          <p:nvPr/>
        </p:nvSpPr>
        <p:spPr>
          <a:xfrm>
            <a:off x="3390519" y="2743200"/>
            <a:ext cx="0" cy="1714500"/>
          </a:xfrm>
          <a:custGeom>
            <a:avLst/>
            <a:gdLst/>
            <a:ahLst/>
            <a:cxnLst/>
            <a:rect l="l" t="t" r="r" b="b"/>
            <a:pathLst>
              <a:path h="1714500">
                <a:moveTo>
                  <a:pt x="0" y="0"/>
                </a:moveTo>
                <a:lnTo>
                  <a:pt x="0" y="1714500"/>
                </a:lnTo>
              </a:path>
            </a:pathLst>
          </a:custGeom>
          <a:ln w="9525">
            <a:solidFill>
              <a:srgbClr val="DDDDDD"/>
            </a:solidFill>
          </a:ln>
        </p:spPr>
        <p:txBody>
          <a:bodyPr wrap="square" lIns="0" tIns="0" rIns="0" bIns="0" rtlCol="0"/>
          <a:lstStyle/>
          <a:p>
            <a:endParaRPr/>
          </a:p>
        </p:txBody>
      </p:sp>
      <p:sp>
        <p:nvSpPr>
          <p:cNvPr id="19" name="object 19"/>
          <p:cNvSpPr txBox="1"/>
          <p:nvPr/>
        </p:nvSpPr>
        <p:spPr>
          <a:xfrm>
            <a:off x="3694074" y="561167"/>
            <a:ext cx="3020695" cy="228268"/>
          </a:xfrm>
          <a:prstGeom prst="rect">
            <a:avLst/>
          </a:prstGeom>
        </p:spPr>
        <p:txBody>
          <a:bodyPr vert="horz" wrap="square" lIns="0" tIns="88900" rIns="0" bIns="0" rtlCol="0">
            <a:spAutoFit/>
          </a:bodyPr>
          <a:lstStyle/>
          <a:p>
            <a:pPr marL="73660">
              <a:lnSpc>
                <a:spcPct val="100000"/>
              </a:lnSpc>
              <a:spcBef>
                <a:spcPts val="700"/>
              </a:spcBef>
            </a:pPr>
            <a:endParaRPr sz="900" dirty="0">
              <a:latin typeface="Arial"/>
              <a:cs typeface="Arial"/>
            </a:endParaRPr>
          </a:p>
        </p:txBody>
      </p:sp>
      <p:sp>
        <p:nvSpPr>
          <p:cNvPr id="22" name="object 13">
            <a:extLst>
              <a:ext uri="{FF2B5EF4-FFF2-40B4-BE49-F238E27FC236}">
                <a16:creationId xmlns:a16="http://schemas.microsoft.com/office/drawing/2014/main" id="{3A0750E2-8F52-42DC-83B9-499F851E8E6A}"/>
              </a:ext>
            </a:extLst>
          </p:cNvPr>
          <p:cNvSpPr/>
          <p:nvPr/>
        </p:nvSpPr>
        <p:spPr>
          <a:xfrm>
            <a:off x="6639979" y="2743200"/>
            <a:ext cx="0" cy="1714500"/>
          </a:xfrm>
          <a:custGeom>
            <a:avLst/>
            <a:gdLst/>
            <a:ahLst/>
            <a:cxnLst/>
            <a:rect l="l" t="t" r="r" b="b"/>
            <a:pathLst>
              <a:path h="1714500">
                <a:moveTo>
                  <a:pt x="0" y="0"/>
                </a:moveTo>
                <a:lnTo>
                  <a:pt x="0" y="1714500"/>
                </a:lnTo>
              </a:path>
            </a:pathLst>
          </a:custGeom>
          <a:ln w="9525">
            <a:solidFill>
              <a:srgbClr val="DDDDDD"/>
            </a:solidFill>
          </a:ln>
        </p:spPr>
        <p:txBody>
          <a:bodyPr wrap="square" lIns="0" tIns="0" rIns="0" bIns="0" rtlCol="0"/>
          <a:lstStyle/>
          <a:p>
            <a:endParaRPr/>
          </a:p>
        </p:txBody>
      </p:sp>
      <p:sp>
        <p:nvSpPr>
          <p:cNvPr id="23" name="TextBox 22">
            <a:extLst>
              <a:ext uri="{FF2B5EF4-FFF2-40B4-BE49-F238E27FC236}">
                <a16:creationId xmlns:a16="http://schemas.microsoft.com/office/drawing/2014/main" id="{9D4D51EE-4D6C-45EE-AC17-16A7560E2974}"/>
              </a:ext>
            </a:extLst>
          </p:cNvPr>
          <p:cNvSpPr txBox="1"/>
          <p:nvPr/>
        </p:nvSpPr>
        <p:spPr>
          <a:xfrm>
            <a:off x="6932162" y="522030"/>
            <a:ext cx="2912878" cy="3462486"/>
          </a:xfrm>
          <a:prstGeom prst="rect">
            <a:avLst/>
          </a:prstGeom>
          <a:noFill/>
        </p:spPr>
        <p:txBody>
          <a:bodyPr wrap="square" rtlCol="0">
            <a:spAutoFit/>
          </a:bodyPr>
          <a:lstStyle/>
          <a:p>
            <a:r>
              <a:rPr lang="en-US" sz="1100" dirty="0" smtClean="0">
                <a:latin typeface="Times New Roman" panose="02020603050405020304" pitchFamily="18" charset="0"/>
                <a:cs typeface="Times New Roman" panose="02020603050405020304" pitchFamily="18" charset="0"/>
              </a:rPr>
              <a:t>There is a need now </a:t>
            </a:r>
            <a:r>
              <a:rPr lang="en-US" sz="1100" dirty="0">
                <a:latin typeface="Times New Roman" panose="02020603050405020304" pitchFamily="18" charset="0"/>
                <a:cs typeface="Times New Roman" panose="02020603050405020304" pitchFamily="18" charset="0"/>
              </a:rPr>
              <a:t>and into the </a:t>
            </a:r>
            <a:r>
              <a:rPr lang="en-US" sz="1100" dirty="0" smtClean="0">
                <a:latin typeface="Times New Roman" panose="02020603050405020304" pitchFamily="18" charset="0"/>
                <a:cs typeface="Times New Roman" panose="02020603050405020304" pitchFamily="18" charset="0"/>
              </a:rPr>
              <a:t>future!</a:t>
            </a:r>
            <a:endParaRPr lang="en-US" sz="1100" dirty="0">
              <a:latin typeface="Times New Roman" panose="02020603050405020304" pitchFamily="18" charset="0"/>
              <a:cs typeface="Times New Roman" panose="02020603050405020304" pitchFamily="18" charset="0"/>
            </a:endParaRPr>
          </a:p>
          <a:p>
            <a:endParaRPr lang="en-US" sz="800" dirty="0" smtClean="0">
              <a:latin typeface="Times New Roman" panose="02020603050405020304" pitchFamily="18" charset="0"/>
              <a:cs typeface="Times New Roman" panose="02020603050405020304" pitchFamily="18" charset="0"/>
            </a:endParaRPr>
          </a:p>
          <a:p>
            <a:r>
              <a:rPr lang="en-US" sz="1100" dirty="0" smtClean="0">
                <a:latin typeface="Times New Roman" panose="02020603050405020304" pitchFamily="18" charset="0"/>
                <a:cs typeface="Times New Roman" panose="02020603050405020304" pitchFamily="18" charset="0"/>
              </a:rPr>
              <a:t>Now</a:t>
            </a:r>
            <a:r>
              <a:rPr lang="en-US" sz="1100" dirty="0">
                <a:latin typeface="Times New Roman" panose="02020603050405020304" pitchFamily="18" charset="0"/>
                <a:cs typeface="Times New Roman" panose="02020603050405020304" pitchFamily="18" charset="0"/>
              </a:rPr>
              <a:t>:</a:t>
            </a:r>
          </a:p>
          <a:p>
            <a:pPr marL="171450" lvl="0" indent="-171450">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Shortage of qualified </a:t>
            </a:r>
            <a:r>
              <a:rPr lang="en-US" sz="1100" dirty="0" smtClean="0">
                <a:latin typeface="Times New Roman" panose="02020603050405020304" pitchFamily="18" charset="0"/>
                <a:cs typeface="Times New Roman" panose="02020603050405020304" pitchFamily="18" charset="0"/>
              </a:rPr>
              <a:t>1102s.</a:t>
            </a:r>
            <a:r>
              <a:rPr lang="en-US" sz="1100" dirty="0">
                <a:latin typeface="Times New Roman" panose="02020603050405020304" pitchFamily="18" charset="0"/>
                <a:cs typeface="Times New Roman" panose="02020603050405020304" pitchFamily="18" charset="0"/>
              </a:rPr>
              <a:t> </a:t>
            </a:r>
            <a:r>
              <a:rPr lang="en-US" sz="1100" dirty="0" smtClean="0">
                <a:latin typeface="Times New Roman" panose="02020603050405020304" pitchFamily="18" charset="0"/>
                <a:cs typeface="Times New Roman" panose="02020603050405020304" pitchFamily="18" charset="0"/>
              </a:rPr>
              <a:t>Because </a:t>
            </a:r>
            <a:r>
              <a:rPr lang="en-US" sz="1100" dirty="0">
                <a:latin typeface="Times New Roman" panose="02020603050405020304" pitchFamily="18" charset="0"/>
                <a:cs typeface="Times New Roman" panose="02020603050405020304" pitchFamily="18" charset="0"/>
              </a:rPr>
              <a:t>the skills are </a:t>
            </a:r>
            <a:r>
              <a:rPr lang="en-US" sz="1100" dirty="0" smtClean="0">
                <a:latin typeface="Times New Roman" panose="02020603050405020304" pitchFamily="18" charset="0"/>
                <a:cs typeface="Times New Roman" panose="02020603050405020304" pitchFamily="18" charset="0"/>
              </a:rPr>
              <a:t>transferable, 1102s </a:t>
            </a:r>
            <a:r>
              <a:rPr lang="en-US" sz="1100" dirty="0">
                <a:latin typeface="Times New Roman" panose="02020603050405020304" pitchFamily="18" charset="0"/>
                <a:cs typeface="Times New Roman" panose="02020603050405020304" pitchFamily="18" charset="0"/>
              </a:rPr>
              <a:t>often </a:t>
            </a:r>
            <a:r>
              <a:rPr lang="en-US" sz="1100" dirty="0" smtClean="0">
                <a:latin typeface="Times New Roman" panose="02020603050405020304" pitchFamily="18" charset="0"/>
                <a:cs typeface="Times New Roman" panose="02020603050405020304" pitchFamily="18" charset="0"/>
              </a:rPr>
              <a:t>move between </a:t>
            </a:r>
            <a:r>
              <a:rPr lang="en-US" sz="1100" dirty="0">
                <a:latin typeface="Times New Roman" panose="02020603050405020304" pitchFamily="18" charset="0"/>
                <a:cs typeface="Times New Roman" panose="02020603050405020304" pitchFamily="18" charset="0"/>
              </a:rPr>
              <a:t>agencies </a:t>
            </a:r>
            <a:r>
              <a:rPr lang="en-US" sz="1100" dirty="0" smtClean="0">
                <a:latin typeface="Times New Roman" panose="02020603050405020304" pitchFamily="18" charset="0"/>
                <a:cs typeface="Times New Roman" panose="02020603050405020304" pitchFamily="18" charset="0"/>
              </a:rPr>
              <a:t>and the private sector leading </a:t>
            </a:r>
            <a:r>
              <a:rPr lang="en-US" sz="1100" dirty="0">
                <a:latin typeface="Times New Roman" panose="02020603050405020304" pitchFamily="18" charset="0"/>
                <a:cs typeface="Times New Roman" panose="02020603050405020304" pitchFamily="18" charset="0"/>
              </a:rPr>
              <a:t>to high turnover and frequent </a:t>
            </a:r>
            <a:r>
              <a:rPr lang="en-US" sz="1100" dirty="0" smtClean="0">
                <a:latin typeface="Times New Roman" panose="02020603050405020304" pitchFamily="18" charset="0"/>
                <a:cs typeface="Times New Roman" panose="02020603050405020304" pitchFamily="18" charset="0"/>
              </a:rPr>
              <a:t>openings.</a:t>
            </a:r>
            <a:endParaRPr lang="en-US" sz="1100" dirty="0">
              <a:latin typeface="Times New Roman" panose="02020603050405020304" pitchFamily="18" charset="0"/>
              <a:cs typeface="Times New Roman" panose="02020603050405020304" pitchFamily="18" charset="0"/>
            </a:endParaRPr>
          </a:p>
          <a:p>
            <a:pPr marL="171450" lvl="0" indent="-171450">
              <a:buFont typeface="Arial" panose="020B0604020202020204" pitchFamily="34" charset="0"/>
              <a:buChar char="•"/>
            </a:pPr>
            <a:r>
              <a:rPr lang="en-US" sz="1100" dirty="0" smtClean="0">
                <a:latin typeface="Times New Roman" panose="02020603050405020304" pitchFamily="18" charset="0"/>
                <a:cs typeface="Times New Roman" panose="02020603050405020304" pitchFamily="18" charset="0"/>
              </a:rPr>
              <a:t>There are open </a:t>
            </a:r>
            <a:r>
              <a:rPr lang="en-US" sz="1100" dirty="0">
                <a:latin typeface="Times New Roman" panose="02020603050405020304" pitchFamily="18" charset="0"/>
                <a:cs typeface="Times New Roman" panose="02020603050405020304" pitchFamily="18" charset="0"/>
              </a:rPr>
              <a:t>positions at almost every agency due </a:t>
            </a:r>
            <a:r>
              <a:rPr lang="en-US" sz="1100" dirty="0" smtClean="0">
                <a:latin typeface="Times New Roman" panose="02020603050405020304" pitchFamily="18" charset="0"/>
                <a:cs typeface="Times New Roman" panose="02020603050405020304" pitchFamily="18" charset="0"/>
              </a:rPr>
              <a:t>to an aging workforce and delays </a:t>
            </a:r>
            <a:r>
              <a:rPr lang="en-US" sz="1100" dirty="0">
                <a:latin typeface="Times New Roman" panose="02020603050405020304" pitchFamily="18" charset="0"/>
                <a:cs typeface="Times New Roman" panose="02020603050405020304" pitchFamily="18" charset="0"/>
              </a:rPr>
              <a:t>in filling open </a:t>
            </a:r>
            <a:r>
              <a:rPr lang="en-US" sz="1100" dirty="0" smtClean="0">
                <a:latin typeface="Times New Roman" panose="02020603050405020304" pitchFamily="18" charset="0"/>
                <a:cs typeface="Times New Roman" panose="02020603050405020304" pitchFamily="18" charset="0"/>
              </a:rPr>
              <a:t>positions.</a:t>
            </a:r>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 </a:t>
            </a:r>
          </a:p>
          <a:p>
            <a:r>
              <a:rPr lang="en-US" sz="1100" dirty="0">
                <a:latin typeface="Times New Roman" panose="02020603050405020304" pitchFamily="18" charset="0"/>
                <a:cs typeface="Times New Roman" panose="02020603050405020304" pitchFamily="18" charset="0"/>
              </a:rPr>
              <a:t>In the </a:t>
            </a:r>
            <a:r>
              <a:rPr lang="en-US" sz="1100" dirty="0" smtClean="0">
                <a:latin typeface="Times New Roman" panose="02020603050405020304" pitchFamily="18" charset="0"/>
                <a:cs typeface="Times New Roman" panose="02020603050405020304" pitchFamily="18" charset="0"/>
              </a:rPr>
              <a:t>future:</a:t>
            </a:r>
          </a:p>
          <a:p>
            <a:pPr marL="171450" indent="-171450">
              <a:buFont typeface="Arial" panose="020B0604020202020204" pitchFamily="34" charset="0"/>
              <a:buChar char="•"/>
            </a:pPr>
            <a:r>
              <a:rPr lang="en-US" sz="1100" dirty="0" smtClean="0">
                <a:latin typeface="Times New Roman" panose="02020603050405020304" pitchFamily="18" charset="0"/>
                <a:cs typeface="Times New Roman" panose="02020603050405020304" pitchFamily="18" charset="0"/>
              </a:rPr>
              <a:t>Aging/retiring workforce.</a:t>
            </a:r>
            <a:endParaRPr lang="en-US" sz="1100" dirty="0">
              <a:latin typeface="Times New Roman" panose="02020603050405020304" pitchFamily="18" charset="0"/>
              <a:cs typeface="Times New Roman" panose="02020603050405020304" pitchFamily="18" charset="0"/>
            </a:endParaRPr>
          </a:p>
          <a:p>
            <a:pPr marL="171450" lvl="0" indent="-171450">
              <a:buFont typeface="Arial" panose="020B0604020202020204" pitchFamily="34" charset="0"/>
              <a:buChar char="•"/>
            </a:pPr>
            <a:r>
              <a:rPr lang="en-US" sz="1100" dirty="0" smtClean="0">
                <a:latin typeface="Times New Roman" panose="02020603050405020304" pitchFamily="18" charset="0"/>
                <a:cs typeface="Times New Roman" panose="02020603050405020304" pitchFamily="18" charset="0"/>
              </a:rPr>
              <a:t>1102s may not spend their entire careers in federal contracting. They may go to the private sector or change careers.</a:t>
            </a:r>
          </a:p>
          <a:p>
            <a:endParaRPr lang="en-US" sz="1200" dirty="0">
              <a:latin typeface="Times New Roman" panose="02020603050405020304" pitchFamily="18" charset="0"/>
              <a:cs typeface="Times New Roman" panose="02020603050405020304" pitchFamily="18" charset="0"/>
            </a:endParaRPr>
          </a:p>
          <a:p>
            <a:endParaRPr lang="en-US" sz="1200" dirty="0" smtClean="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19A51E8-9831-44B1-9FC5-6AEEC9F40717}"/>
              </a:ext>
            </a:extLst>
          </p:cNvPr>
          <p:cNvSpPr txBox="1"/>
          <p:nvPr/>
        </p:nvSpPr>
        <p:spPr>
          <a:xfrm>
            <a:off x="3708014" y="533400"/>
            <a:ext cx="2904881" cy="6878806"/>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This series includes positions that manage, supervise, perform, or develop policies and procedures for professional work involving the procurement of supplies, services, construction, or research and development using formal advertising or negotiation procedures; the evaluation of contract price proposals; and the administration or termination and close out of contracts. The work requires knowledge of the legislation, regulations, and methods used in contracting; and knowledge of business and industry practices, sources of supply, cost factors, and requirements characteristics.</a:t>
            </a:r>
            <a:endParaRPr lang="en-US" sz="1100" i="1" dirty="0" smtClean="0">
              <a:latin typeface="Times New Roman" panose="02020603050405020304" pitchFamily="18" charset="0"/>
              <a:cs typeface="Times New Roman" panose="02020603050405020304" pitchFamily="18" charset="0"/>
            </a:endParaRPr>
          </a:p>
          <a:p>
            <a:endParaRPr lang="en-US" sz="1100" dirty="0" smtClean="0">
              <a:latin typeface="Times New Roman" panose="02020603050405020304" pitchFamily="18" charset="0"/>
              <a:cs typeface="Times New Roman" panose="02020603050405020304" pitchFamily="18" charset="0"/>
            </a:endParaRPr>
          </a:p>
          <a:p>
            <a:r>
              <a:rPr lang="en-US" sz="1100" dirty="0" smtClean="0">
                <a:latin typeface="Times New Roman" panose="02020603050405020304" pitchFamily="18" charset="0"/>
                <a:cs typeface="Times New Roman" panose="02020603050405020304" pitchFamily="18" charset="0"/>
              </a:rPr>
              <a:t>Positions include contract specialist, contract administrator, contract price/cost analyst, and contract negotiator.</a:t>
            </a:r>
            <a:endParaRPr lang="en-US" sz="1100" dirty="0">
              <a:latin typeface="Times New Roman" panose="02020603050405020304" pitchFamily="18" charset="0"/>
              <a:cs typeface="Times New Roman" panose="02020603050405020304" pitchFamily="18" charset="0"/>
            </a:endParaRPr>
          </a:p>
          <a:p>
            <a:endParaRPr lang="en-US" sz="1100" i="1" dirty="0">
              <a:latin typeface="Times New Roman" panose="02020603050405020304" pitchFamily="18" charset="0"/>
              <a:cs typeface="Times New Roman" panose="02020603050405020304" pitchFamily="18" charset="0"/>
            </a:endParaRPr>
          </a:p>
          <a:p>
            <a:r>
              <a:rPr lang="en-US" sz="1100" dirty="0" smtClean="0">
                <a:latin typeface="Times New Roman" panose="02020603050405020304" pitchFamily="18" charset="0"/>
                <a:cs typeface="Times New Roman" panose="02020603050405020304" pitchFamily="18" charset="0"/>
              </a:rPr>
              <a:t>An 1102 is also:</a:t>
            </a:r>
          </a:p>
          <a:p>
            <a:pPr marL="171450" indent="-171450">
              <a:buFont typeface="Arial" panose="020B0604020202020204" pitchFamily="34" charset="0"/>
              <a:buChar char="•"/>
            </a:pPr>
            <a:r>
              <a:rPr lang="en-US" sz="1100" dirty="0" smtClean="0">
                <a:latin typeface="Times New Roman" panose="02020603050405020304" pitchFamily="18" charset="0"/>
                <a:cs typeface="Times New Roman" panose="02020603050405020304" pitchFamily="18" charset="0"/>
              </a:rPr>
              <a:t>An </a:t>
            </a:r>
            <a:r>
              <a:rPr lang="en-US" sz="1100" dirty="0">
                <a:latin typeface="Times New Roman" panose="02020603050405020304" pitchFamily="18" charset="0"/>
                <a:cs typeface="Times New Roman" panose="02020603050405020304" pitchFamily="18" charset="0"/>
              </a:rPr>
              <a:t>expert </a:t>
            </a:r>
            <a:r>
              <a:rPr lang="en-US" sz="1100" dirty="0" smtClean="0">
                <a:latin typeface="Times New Roman" panose="02020603050405020304" pitchFamily="18" charset="0"/>
                <a:cs typeface="Times New Roman" panose="02020603050405020304" pitchFamily="18" charset="0"/>
              </a:rPr>
              <a:t>in the  </a:t>
            </a:r>
            <a:r>
              <a:rPr lang="en-US" sz="1100" dirty="0">
                <a:latin typeface="Times New Roman" panose="02020603050405020304" pitchFamily="18" charset="0"/>
                <a:cs typeface="Times New Roman" panose="02020603050405020304" pitchFamily="18" charset="0"/>
              </a:rPr>
              <a:t>Federal Acquisition Regulation (</a:t>
            </a:r>
            <a:r>
              <a:rPr lang="en-US" sz="1100" dirty="0" smtClean="0">
                <a:latin typeface="Times New Roman" panose="02020603050405020304" pitchFamily="18" charset="0"/>
                <a:cs typeface="Times New Roman" panose="02020603050405020304" pitchFamily="18" charset="0"/>
              </a:rPr>
              <a:t>FAR) (</a:t>
            </a:r>
            <a:r>
              <a:rPr lang="en-US" sz="1100" dirty="0" smtClean="0">
                <a:latin typeface="Times New Roman" panose="02020603050405020304" pitchFamily="18" charset="0"/>
                <a:cs typeface="Times New Roman" panose="02020603050405020304" pitchFamily="18" charset="0"/>
                <a:hlinkClick r:id="rId2"/>
              </a:rPr>
              <a:t>https</a:t>
            </a:r>
            <a:r>
              <a:rPr lang="en-US" sz="1100" dirty="0">
                <a:latin typeface="Times New Roman" panose="02020603050405020304" pitchFamily="18" charset="0"/>
                <a:cs typeface="Times New Roman" panose="02020603050405020304" pitchFamily="18" charset="0"/>
                <a:hlinkClick r:id="rId2"/>
              </a:rPr>
              <a:t>://www.acquisition.gov</a:t>
            </a:r>
            <a:r>
              <a:rPr lang="en-US" sz="1100" dirty="0" smtClean="0">
                <a:latin typeface="Times New Roman" panose="02020603050405020304" pitchFamily="18" charset="0"/>
                <a:cs typeface="Times New Roman" panose="02020603050405020304" pitchFamily="18" charset="0"/>
                <a:hlinkClick r:id="rId2"/>
              </a:rPr>
              <a:t>/</a:t>
            </a:r>
            <a:r>
              <a:rPr lang="en-US" sz="1100" dirty="0" smtClean="0">
                <a:latin typeface="Times New Roman" panose="02020603050405020304" pitchFamily="18" charset="0"/>
                <a:cs typeface="Times New Roman" panose="02020603050405020304" pitchFamily="18" charset="0"/>
              </a:rPr>
              <a:t>), agency supplements, and local policy.</a:t>
            </a:r>
          </a:p>
          <a:p>
            <a:pPr marL="171450" indent="-171450">
              <a:buFont typeface="Arial" panose="020B0604020202020204" pitchFamily="34" charset="0"/>
              <a:buChar char="•"/>
            </a:pPr>
            <a:r>
              <a:rPr lang="en-US" sz="1100" dirty="0" smtClean="0">
                <a:latin typeface="Times New Roman" panose="02020603050405020304" pitchFamily="18" charset="0"/>
                <a:cs typeface="Times New Roman" panose="02020603050405020304" pitchFamily="18" charset="0"/>
              </a:rPr>
              <a:t>Highly trained and receives free marketable Federal </a:t>
            </a:r>
            <a:r>
              <a:rPr lang="en-US" sz="1100" dirty="0">
                <a:latin typeface="Times New Roman" panose="02020603050405020304" pitchFamily="18" charset="0"/>
                <a:cs typeface="Times New Roman" panose="02020603050405020304" pitchFamily="18" charset="0"/>
              </a:rPr>
              <a:t>Acquisition </a:t>
            </a:r>
            <a:r>
              <a:rPr lang="en-US" sz="1100" dirty="0" smtClean="0">
                <a:latin typeface="Times New Roman" panose="02020603050405020304" pitchFamily="18" charset="0"/>
                <a:cs typeface="Times New Roman" panose="02020603050405020304" pitchFamily="18" charset="0"/>
              </a:rPr>
              <a:t>Certifications </a:t>
            </a:r>
            <a:r>
              <a:rPr lang="en-US" sz="1100" dirty="0">
                <a:latin typeface="Times New Roman" panose="02020603050405020304" pitchFamily="18" charset="0"/>
                <a:cs typeface="Times New Roman" panose="02020603050405020304" pitchFamily="18" charset="0"/>
              </a:rPr>
              <a:t>in Contracting (FAC-C</a:t>
            </a:r>
            <a:r>
              <a:rPr lang="en-US" sz="1100" dirty="0" smtClean="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rPr>
              <a:t>Levels </a:t>
            </a:r>
            <a:r>
              <a:rPr lang="en-US" sz="1100" dirty="0" smtClean="0">
                <a:latin typeface="Times New Roman" panose="02020603050405020304" pitchFamily="18" charset="0"/>
                <a:cs typeface="Times New Roman" panose="02020603050405020304" pitchFamily="18" charset="0"/>
              </a:rPr>
              <a:t>I-III.</a:t>
            </a:r>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r>
              <a:rPr lang="en-US" sz="1100" dirty="0" smtClean="0">
                <a:latin typeface="Times New Roman" panose="02020603050405020304" pitchFamily="18" charset="0"/>
                <a:cs typeface="Times New Roman" panose="02020603050405020304" pitchFamily="18" charset="0"/>
              </a:rPr>
              <a:t>Indicators of career success include critical thinking, intrinsic motivation, delegation, time management, attention to detail, resiliency, and strong analytical, interpersonal, and c</a:t>
            </a:r>
            <a:r>
              <a:rPr lang="en-US" sz="1100" dirty="0">
                <a:latin typeface="Times New Roman" panose="02020603050405020304" pitchFamily="18" charset="0"/>
                <a:cs typeface="Times New Roman" panose="02020603050405020304" pitchFamily="18" charset="0"/>
              </a:rPr>
              <a:t>ommunication skills (oral and written</a:t>
            </a:r>
            <a:r>
              <a:rPr lang="en-US" sz="1100" dirty="0" smtClean="0">
                <a:latin typeface="Times New Roman" panose="02020603050405020304" pitchFamily="18" charset="0"/>
                <a:cs typeface="Times New Roman" panose="02020603050405020304" pitchFamily="18" charset="0"/>
              </a:rPr>
              <a:t>). </a:t>
            </a:r>
            <a:endParaRPr lang="en-US" sz="1100" dirty="0">
              <a:latin typeface="Times New Roman" panose="02020603050405020304" pitchFamily="18" charset="0"/>
              <a:cs typeface="Times New Roman" panose="02020603050405020304" pitchFamily="18" charset="0"/>
            </a:endParaRPr>
          </a:p>
          <a:p>
            <a:endParaRPr lang="en-US" sz="1100" dirty="0" smtClean="0">
              <a:latin typeface="Times New Roman" panose="02020603050405020304" pitchFamily="18" charset="0"/>
              <a:cs typeface="Times New Roman" panose="02020603050405020304" pitchFamily="18" charset="0"/>
            </a:endParaRPr>
          </a:p>
          <a:p>
            <a:r>
              <a:rPr lang="en-US" sz="1100" dirty="0" smtClean="0">
                <a:latin typeface="Times New Roman" panose="02020603050405020304" pitchFamily="18" charset="0"/>
                <a:cs typeface="Times New Roman" panose="02020603050405020304" pitchFamily="18" charset="0"/>
              </a:rPr>
              <a:t>More </a:t>
            </a:r>
            <a:r>
              <a:rPr lang="en-US" sz="1100" dirty="0">
                <a:latin typeface="Times New Roman" panose="02020603050405020304" pitchFamily="18" charset="0"/>
                <a:cs typeface="Times New Roman" panose="02020603050405020304" pitchFamily="18" charset="0"/>
              </a:rPr>
              <a:t>information can be found at </a:t>
            </a:r>
            <a:r>
              <a:rPr lang="en-US" sz="1100" dirty="0" smtClean="0">
                <a:latin typeface="Times New Roman" panose="02020603050405020304" pitchFamily="18" charset="0"/>
                <a:cs typeface="Times New Roman" panose="02020603050405020304" pitchFamily="18" charset="0"/>
              </a:rPr>
              <a:t>opm.gov</a:t>
            </a:r>
            <a:r>
              <a:rPr lang="en-US" sz="1100" dirty="0">
                <a:latin typeface="Times New Roman" panose="02020603050405020304" pitchFamily="18" charset="0"/>
                <a:cs typeface="Times New Roman" panose="02020603050405020304" pitchFamily="18" charset="0"/>
              </a:rPr>
              <a:t>: </a:t>
            </a:r>
          </a:p>
          <a:p>
            <a:endParaRPr lang="en-US" sz="1100" dirty="0" smtClean="0">
              <a:latin typeface="Times New Roman" panose="02020603050405020304" pitchFamily="18" charset="0"/>
              <a:cs typeface="Times New Roman" panose="02020603050405020304" pitchFamily="18" charset="0"/>
              <a:hlinkClick r:id="rId3"/>
            </a:endParaRPr>
          </a:p>
          <a:p>
            <a:r>
              <a:rPr lang="en-US" sz="1100" dirty="0" smtClean="0">
                <a:latin typeface="Times New Roman" panose="02020603050405020304" pitchFamily="18" charset="0"/>
                <a:cs typeface="Times New Roman" panose="02020603050405020304" pitchFamily="18" charset="0"/>
                <a:hlinkClick r:id="rId3"/>
              </a:rPr>
              <a:t>https</a:t>
            </a:r>
            <a:r>
              <a:rPr lang="en-US" sz="1100" dirty="0">
                <a:latin typeface="Times New Roman" panose="02020603050405020304" pitchFamily="18" charset="0"/>
                <a:cs typeface="Times New Roman" panose="02020603050405020304" pitchFamily="18" charset="0"/>
                <a:hlinkClick r:id="rId3"/>
              </a:rPr>
              <a:t>://</a:t>
            </a:r>
            <a:r>
              <a:rPr lang="en-US" sz="1100" dirty="0" smtClean="0">
                <a:latin typeface="Times New Roman" panose="02020603050405020304" pitchFamily="18" charset="0"/>
                <a:cs typeface="Times New Roman" panose="02020603050405020304" pitchFamily="18" charset="0"/>
                <a:hlinkClick r:id="rId3"/>
              </a:rPr>
              <a:t>www.opm.gov/policy-data-oversight/classification-qualifications/classifying-general-schedule-positions/standards/1100/gs1102.pdf</a:t>
            </a:r>
            <a:endParaRPr lang="en-US" sz="1100" dirty="0" smtClean="0">
              <a:latin typeface="Times New Roman" panose="02020603050405020304" pitchFamily="18" charset="0"/>
              <a:cs typeface="Times New Roman" panose="02020603050405020304" pitchFamily="18" charset="0"/>
            </a:endParaRPr>
          </a:p>
          <a:p>
            <a:endParaRPr lang="en-US" sz="1200" dirty="0"/>
          </a:p>
        </p:txBody>
      </p:sp>
      <p:sp>
        <p:nvSpPr>
          <p:cNvPr id="14" name="TextBox 13">
            <a:extLst>
              <a:ext uri="{FF2B5EF4-FFF2-40B4-BE49-F238E27FC236}">
                <a16:creationId xmlns:a16="http://schemas.microsoft.com/office/drawing/2014/main" id="{9D4D51EE-4D6C-45EE-AC17-16A7560E2974}"/>
              </a:ext>
            </a:extLst>
          </p:cNvPr>
          <p:cNvSpPr txBox="1"/>
          <p:nvPr/>
        </p:nvSpPr>
        <p:spPr>
          <a:xfrm>
            <a:off x="219519" y="533400"/>
            <a:ext cx="3322777" cy="6694140"/>
          </a:xfrm>
          <a:prstGeom prst="rect">
            <a:avLst/>
          </a:prstGeom>
          <a:noFill/>
        </p:spPr>
        <p:txBody>
          <a:bodyPr wrap="square" rtlCol="0">
            <a:spAutoFit/>
          </a:bodyPr>
          <a:lstStyle/>
          <a:p>
            <a:r>
              <a:rPr lang="en-US" sz="1100" dirty="0" smtClean="0">
                <a:latin typeface="Times New Roman" panose="02020603050405020304" pitchFamily="18" charset="0"/>
                <a:cs typeface="Times New Roman" panose="02020603050405020304" pitchFamily="18" charset="0"/>
              </a:rPr>
              <a:t>The Office </a:t>
            </a:r>
            <a:r>
              <a:rPr lang="en-US" sz="1100" dirty="0">
                <a:latin typeface="Times New Roman" panose="02020603050405020304" pitchFamily="18" charset="0"/>
                <a:cs typeface="Times New Roman" panose="02020603050405020304" pitchFamily="18" charset="0"/>
              </a:rPr>
              <a:t>of Personnel Management (OPM) </a:t>
            </a:r>
            <a:r>
              <a:rPr lang="en-US" sz="1100" dirty="0" smtClean="0">
                <a:latin typeface="Times New Roman" panose="02020603050405020304" pitchFamily="18" charset="0"/>
                <a:cs typeface="Times New Roman" panose="02020603050405020304" pitchFamily="18" charset="0"/>
              </a:rPr>
              <a:t>describes the following basic qualifications.</a:t>
            </a:r>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1102 Series Basic Requirements:</a:t>
            </a:r>
          </a:p>
          <a:p>
            <a:pPr marL="171450" lvl="0" indent="-171450">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A 4-year course of study leading to a bachelor’s degree with a major in any field</a:t>
            </a:r>
            <a:r>
              <a:rPr lang="en-US" sz="1100" dirty="0" smtClean="0">
                <a:latin typeface="Times New Roman" panose="02020603050405020304" pitchFamily="18" charset="0"/>
                <a:cs typeface="Times New Roman" panose="02020603050405020304" pitchFamily="18" charset="0"/>
              </a:rPr>
              <a:t>; or</a:t>
            </a:r>
            <a:endParaRPr lang="en-US" sz="1100" dirty="0">
              <a:latin typeface="Times New Roman" panose="02020603050405020304" pitchFamily="18" charset="0"/>
              <a:cs typeface="Times New Roman" panose="02020603050405020304" pitchFamily="18" charset="0"/>
            </a:endParaRPr>
          </a:p>
          <a:p>
            <a:pPr marL="171450" lvl="0" indent="-171450">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At least 24 hours in any combination of the following fields: accounting, business, finance, law, contracts, purchasing, economics, industrial management, marketing, quantitative methods, or organization and management. </a:t>
            </a:r>
          </a:p>
          <a:p>
            <a:pPr lvl="0"/>
            <a:endParaRPr lang="en-US" sz="1100" dirty="0">
              <a:latin typeface="Times New Roman" panose="02020603050405020304" pitchFamily="18" charset="0"/>
              <a:cs typeface="Times New Roman" panose="02020603050405020304" pitchFamily="18" charset="0"/>
            </a:endParaRPr>
          </a:p>
          <a:p>
            <a:pPr lvl="0"/>
            <a:r>
              <a:rPr lang="en-US" sz="1100" dirty="0">
                <a:latin typeface="Times New Roman" panose="02020603050405020304" pitchFamily="18" charset="0"/>
                <a:cs typeface="Times New Roman" panose="02020603050405020304" pitchFamily="18" charset="0"/>
              </a:rPr>
              <a:t>The following table shows the amounts of education and/or experience to qualify for positions covered by this standard.</a:t>
            </a:r>
          </a:p>
          <a:p>
            <a:pPr lvl="0"/>
            <a:endParaRPr lang="en-US" sz="1100" dirty="0" smtClean="0">
              <a:latin typeface="Times New Roman" panose="02020603050405020304" pitchFamily="18" charset="0"/>
              <a:cs typeface="Times New Roman" panose="02020603050405020304" pitchFamily="18" charset="0"/>
            </a:endParaRPr>
          </a:p>
          <a:p>
            <a:pPr lvl="0"/>
            <a:endParaRPr lang="en-US" sz="1100" dirty="0">
              <a:latin typeface="Times New Roman" panose="02020603050405020304" pitchFamily="18" charset="0"/>
              <a:cs typeface="Times New Roman" panose="02020603050405020304" pitchFamily="18" charset="0"/>
            </a:endParaRPr>
          </a:p>
          <a:p>
            <a:pPr lvl="0"/>
            <a:endParaRPr lang="en-US" sz="1100" dirty="0">
              <a:latin typeface="Times New Roman" panose="02020603050405020304" pitchFamily="18" charset="0"/>
              <a:cs typeface="Times New Roman" panose="02020603050405020304" pitchFamily="18" charset="0"/>
            </a:endParaRPr>
          </a:p>
          <a:p>
            <a:pPr lvl="0"/>
            <a:endParaRPr lang="en-US" sz="1100" dirty="0">
              <a:latin typeface="Times New Roman" panose="02020603050405020304" pitchFamily="18" charset="0"/>
              <a:cs typeface="Times New Roman" panose="02020603050405020304" pitchFamily="18" charset="0"/>
            </a:endParaRPr>
          </a:p>
          <a:p>
            <a:pPr lvl="0"/>
            <a:endParaRPr lang="en-US" sz="1100" dirty="0">
              <a:latin typeface="Times New Roman" panose="02020603050405020304" pitchFamily="18" charset="0"/>
              <a:cs typeface="Times New Roman" panose="02020603050405020304" pitchFamily="18" charset="0"/>
            </a:endParaRPr>
          </a:p>
          <a:p>
            <a:pPr lvl="0"/>
            <a:endParaRPr lang="en-US" sz="1100" dirty="0">
              <a:latin typeface="Times New Roman" panose="02020603050405020304" pitchFamily="18" charset="0"/>
              <a:cs typeface="Times New Roman" panose="02020603050405020304" pitchFamily="18" charset="0"/>
            </a:endParaRPr>
          </a:p>
          <a:p>
            <a:pPr lvl="0"/>
            <a:endParaRPr lang="en-US" sz="1100" dirty="0">
              <a:latin typeface="Times New Roman" panose="02020603050405020304" pitchFamily="18" charset="0"/>
              <a:cs typeface="Times New Roman" panose="02020603050405020304" pitchFamily="18" charset="0"/>
            </a:endParaRPr>
          </a:p>
          <a:p>
            <a:pPr lvl="0"/>
            <a:endParaRPr lang="en-US" sz="1100" dirty="0">
              <a:latin typeface="Times New Roman" panose="02020603050405020304" pitchFamily="18" charset="0"/>
              <a:cs typeface="Times New Roman" panose="02020603050405020304" pitchFamily="18" charset="0"/>
            </a:endParaRPr>
          </a:p>
          <a:p>
            <a:pPr marL="171450" lvl="0" indent="-171450">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marL="171450" lvl="0" indent="-171450">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marL="171450" lvl="0" indent="-171450">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marL="171450" lvl="0" indent="-171450">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marL="171450" lvl="0" indent="-171450">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marL="171450" lvl="0" indent="-171450">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marL="171450" lvl="0" indent="-171450">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marL="171450" lvl="0" indent="-171450">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lvl="0" algn="ctr"/>
            <a:endParaRPr lang="en-US" sz="1100" dirty="0" smtClean="0">
              <a:latin typeface="Times New Roman" panose="02020603050405020304" pitchFamily="18" charset="0"/>
              <a:cs typeface="Times New Roman" panose="02020603050405020304" pitchFamily="18" charset="0"/>
            </a:endParaRPr>
          </a:p>
          <a:p>
            <a:pPr lvl="0"/>
            <a:endParaRPr lang="en-US" sz="1100" dirty="0" smtClean="0">
              <a:latin typeface="Times New Roman" panose="02020603050405020304" pitchFamily="18" charset="0"/>
              <a:cs typeface="Times New Roman" panose="02020603050405020304" pitchFamily="18" charset="0"/>
            </a:endParaRPr>
          </a:p>
          <a:p>
            <a:pPr lvl="0"/>
            <a:endParaRPr lang="en-US" sz="1100" dirty="0" smtClean="0">
              <a:latin typeface="Times New Roman" panose="02020603050405020304" pitchFamily="18" charset="0"/>
              <a:cs typeface="Times New Roman" panose="02020603050405020304" pitchFamily="18" charset="0"/>
            </a:endParaRPr>
          </a:p>
          <a:p>
            <a:pPr lvl="0"/>
            <a:r>
              <a:rPr lang="en-US" sz="1100" dirty="0" smtClean="0">
                <a:latin typeface="Times New Roman" panose="02020603050405020304" pitchFamily="18" charset="0"/>
                <a:cs typeface="Times New Roman" panose="02020603050405020304" pitchFamily="18" charset="0"/>
              </a:rPr>
              <a:t>More </a:t>
            </a:r>
            <a:r>
              <a:rPr lang="en-US" sz="1100" dirty="0">
                <a:latin typeface="Times New Roman" panose="02020603050405020304" pitchFamily="18" charset="0"/>
                <a:cs typeface="Times New Roman" panose="02020603050405020304" pitchFamily="18" charset="0"/>
              </a:rPr>
              <a:t>information </a:t>
            </a:r>
            <a:r>
              <a:rPr lang="en-US" sz="1100" dirty="0" smtClean="0">
                <a:latin typeface="Times New Roman" panose="02020603050405020304" pitchFamily="18" charset="0"/>
                <a:cs typeface="Times New Roman" panose="02020603050405020304" pitchFamily="18" charset="0"/>
              </a:rPr>
              <a:t>can </a:t>
            </a:r>
            <a:r>
              <a:rPr lang="en-US" sz="1100" dirty="0">
                <a:latin typeface="Times New Roman" panose="02020603050405020304" pitchFamily="18" charset="0"/>
                <a:cs typeface="Times New Roman" panose="02020603050405020304" pitchFamily="18" charset="0"/>
              </a:rPr>
              <a:t>be found at </a:t>
            </a:r>
            <a:r>
              <a:rPr lang="en-US" sz="1100" dirty="0" smtClean="0">
                <a:latin typeface="Times New Roman" panose="02020603050405020304" pitchFamily="18" charset="0"/>
                <a:cs typeface="Times New Roman" panose="02020603050405020304" pitchFamily="18" charset="0"/>
              </a:rPr>
              <a:t>opm.gov</a:t>
            </a:r>
            <a:r>
              <a:rPr lang="en-US" sz="1100" dirty="0">
                <a:latin typeface="Times New Roman" panose="02020603050405020304" pitchFamily="18" charset="0"/>
                <a:cs typeface="Times New Roman" panose="02020603050405020304" pitchFamily="18" charset="0"/>
              </a:rPr>
              <a:t>: </a:t>
            </a:r>
            <a:endParaRPr lang="en-US" sz="1100" dirty="0" smtClean="0">
              <a:latin typeface="Times New Roman" panose="02020603050405020304" pitchFamily="18" charset="0"/>
              <a:cs typeface="Times New Roman" panose="02020603050405020304" pitchFamily="18" charset="0"/>
            </a:endParaRPr>
          </a:p>
          <a:p>
            <a:pPr lvl="0"/>
            <a:endParaRPr lang="en-US" sz="1100" dirty="0" smtClean="0">
              <a:latin typeface="Times New Roman" panose="02020603050405020304" pitchFamily="18" charset="0"/>
              <a:cs typeface="Times New Roman" panose="02020603050405020304" pitchFamily="18" charset="0"/>
              <a:hlinkClick r:id="rId4"/>
            </a:endParaRPr>
          </a:p>
          <a:p>
            <a:pPr lvl="0"/>
            <a:r>
              <a:rPr lang="en-US" sz="1100" dirty="0" smtClean="0">
                <a:latin typeface="Times New Roman" panose="02020603050405020304" pitchFamily="18" charset="0"/>
                <a:cs typeface="Times New Roman" panose="02020603050405020304" pitchFamily="18" charset="0"/>
                <a:hlinkClick r:id="rId4"/>
              </a:rPr>
              <a:t>https</a:t>
            </a:r>
            <a:r>
              <a:rPr lang="en-US" sz="1100" dirty="0">
                <a:latin typeface="Times New Roman" panose="02020603050405020304" pitchFamily="18" charset="0"/>
                <a:cs typeface="Times New Roman" panose="02020603050405020304" pitchFamily="18" charset="0"/>
                <a:hlinkClick r:id="rId4"/>
              </a:rPr>
              <a:t>://www.opm.gov/policy-data-oversight/classification-qualifications/general-schedule-qualification-standards/1100/contracting-series-1102/</a:t>
            </a:r>
            <a:r>
              <a:rPr lang="en-US" sz="1100" dirty="0">
                <a:latin typeface="Times New Roman" panose="02020603050405020304" pitchFamily="18" charset="0"/>
                <a:cs typeface="Times New Roman" panose="02020603050405020304" pitchFamily="18" charset="0"/>
              </a:rPr>
              <a:t> </a:t>
            </a:r>
          </a:p>
        </p:txBody>
      </p:sp>
      <p:graphicFrame>
        <p:nvGraphicFramePr>
          <p:cNvPr id="3" name="Table 2"/>
          <p:cNvGraphicFramePr>
            <a:graphicFrameLocks noGrp="1"/>
          </p:cNvGraphicFramePr>
          <p:nvPr>
            <p:extLst>
              <p:ext uri="{D42A27DB-BD31-4B8C-83A1-F6EECF244321}">
                <p14:modId xmlns:p14="http://schemas.microsoft.com/office/powerpoint/2010/main" val="1851807911"/>
              </p:ext>
            </p:extLst>
          </p:nvPr>
        </p:nvGraphicFramePr>
        <p:xfrm>
          <a:off x="304800" y="3289300"/>
          <a:ext cx="3133419" cy="2730500"/>
        </p:xfrm>
        <a:graphic>
          <a:graphicData uri="http://schemas.openxmlformats.org/drawingml/2006/table">
            <a:tbl>
              <a:tblPr firstRow="1" bandRow="1">
                <a:tableStyleId>{073A0DAA-6AF3-43AB-8588-CEC1D06C72B9}</a:tableStyleId>
              </a:tblPr>
              <a:tblGrid>
                <a:gridCol w="670842">
                  <a:extLst>
                    <a:ext uri="{9D8B030D-6E8A-4147-A177-3AD203B41FA5}">
                      <a16:colId xmlns:a16="http://schemas.microsoft.com/office/drawing/2014/main" val="3850591428"/>
                    </a:ext>
                  </a:extLst>
                </a:gridCol>
                <a:gridCol w="1418104">
                  <a:extLst>
                    <a:ext uri="{9D8B030D-6E8A-4147-A177-3AD203B41FA5}">
                      <a16:colId xmlns:a16="http://schemas.microsoft.com/office/drawing/2014/main" val="3332921958"/>
                    </a:ext>
                  </a:extLst>
                </a:gridCol>
                <a:gridCol w="1044473">
                  <a:extLst>
                    <a:ext uri="{9D8B030D-6E8A-4147-A177-3AD203B41FA5}">
                      <a16:colId xmlns:a16="http://schemas.microsoft.com/office/drawing/2014/main" val="1315005594"/>
                    </a:ext>
                  </a:extLst>
                </a:gridCol>
              </a:tblGrid>
              <a:tr h="398780">
                <a:tc>
                  <a:txBody>
                    <a:bodyPr/>
                    <a:lstStyle/>
                    <a:p>
                      <a:pPr algn="ctr"/>
                      <a:r>
                        <a:rPr lang="en-US" sz="900">
                          <a:latin typeface="Times New Roman" panose="02020603050405020304" pitchFamily="18" charset="0"/>
                          <a:cs typeface="Times New Roman" panose="02020603050405020304" pitchFamily="18" charset="0"/>
                        </a:rPr>
                        <a:t>GRADE</a:t>
                      </a:r>
                      <a:endParaRPr lang="en-US" sz="900" dirty="0">
                        <a:latin typeface="Times New Roman" panose="02020603050405020304" pitchFamily="18" charset="0"/>
                        <a:cs typeface="Times New Roman" panose="02020603050405020304" pitchFamily="18" charset="0"/>
                      </a:endParaRPr>
                    </a:p>
                  </a:txBody>
                  <a:tcPr anchor="ctr"/>
                </a:tc>
                <a:tc>
                  <a:txBody>
                    <a:bodyPr/>
                    <a:lstStyle/>
                    <a:p>
                      <a:pPr algn="ctr"/>
                      <a:r>
                        <a:rPr lang="en-US" sz="900" dirty="0">
                          <a:latin typeface="Times New Roman" panose="02020603050405020304" pitchFamily="18" charset="0"/>
                          <a:cs typeface="Times New Roman" panose="02020603050405020304" pitchFamily="18" charset="0"/>
                        </a:rPr>
                        <a:t>EDUCATION</a:t>
                      </a:r>
                    </a:p>
                  </a:txBody>
                  <a:tcPr anchor="ctr"/>
                </a:tc>
                <a:tc>
                  <a:txBody>
                    <a:bodyPr/>
                    <a:lstStyle/>
                    <a:p>
                      <a:pPr algn="ctr"/>
                      <a:r>
                        <a:rPr lang="en-US" sz="900" dirty="0">
                          <a:latin typeface="Times New Roman" panose="02020603050405020304" pitchFamily="18" charset="0"/>
                          <a:cs typeface="Times New Roman" panose="02020603050405020304" pitchFamily="18" charset="0"/>
                        </a:rPr>
                        <a:t>SPECIALIZED EXPERIENCE</a:t>
                      </a:r>
                    </a:p>
                  </a:txBody>
                  <a:tcPr anchor="ctr"/>
                </a:tc>
                <a:extLst>
                  <a:ext uri="{0D108BD9-81ED-4DB2-BD59-A6C34878D82A}">
                    <a16:rowId xmlns:a16="http://schemas.microsoft.com/office/drawing/2014/main" val="3344301976"/>
                  </a:ext>
                </a:extLst>
              </a:tr>
              <a:tr h="370840">
                <a:tc>
                  <a:txBody>
                    <a:bodyPr/>
                    <a:lstStyle/>
                    <a:p>
                      <a:pPr algn="ctr"/>
                      <a:r>
                        <a:rPr lang="en-US" sz="900" dirty="0">
                          <a:latin typeface="Times New Roman" panose="02020603050405020304" pitchFamily="18" charset="0"/>
                          <a:cs typeface="Times New Roman" panose="02020603050405020304" pitchFamily="18" charset="0"/>
                        </a:rPr>
                        <a:t>GS-7</a:t>
                      </a:r>
                    </a:p>
                  </a:txBody>
                  <a:tcPr anchor="ctr"/>
                </a:tc>
                <a:tc>
                  <a:txBody>
                    <a:bodyPr/>
                    <a:lstStyle/>
                    <a:p>
                      <a:pPr algn="ctr"/>
                      <a:r>
                        <a:rPr lang="en-US" sz="900" dirty="0">
                          <a:latin typeface="Times New Roman" panose="02020603050405020304" pitchFamily="18" charset="0"/>
                          <a:cs typeface="Times New Roman" panose="02020603050405020304" pitchFamily="18" charset="0"/>
                        </a:rPr>
                        <a:t>1 full academic year of graduate education or law</a:t>
                      </a:r>
                      <a:r>
                        <a:rPr lang="en-US" sz="900" baseline="0" dirty="0">
                          <a:latin typeface="Times New Roman" panose="02020603050405020304" pitchFamily="18" charset="0"/>
                          <a:cs typeface="Times New Roman" panose="02020603050405020304" pitchFamily="18" charset="0"/>
                        </a:rPr>
                        <a:t> school or superior academic achievement</a:t>
                      </a:r>
                      <a:endParaRPr lang="en-US" sz="900" dirty="0">
                        <a:latin typeface="Times New Roman" panose="02020603050405020304" pitchFamily="18" charset="0"/>
                        <a:cs typeface="Times New Roman" panose="02020603050405020304" pitchFamily="18" charset="0"/>
                      </a:endParaRPr>
                    </a:p>
                  </a:txBody>
                  <a:tcPr anchor="ctr"/>
                </a:tc>
                <a:tc>
                  <a:txBody>
                    <a:bodyPr/>
                    <a:lstStyle/>
                    <a:p>
                      <a:pPr algn="ctr"/>
                      <a:r>
                        <a:rPr lang="en-US" sz="900" dirty="0">
                          <a:effectLst/>
                          <a:latin typeface="Times New Roman" panose="02020603050405020304" pitchFamily="18" charset="0"/>
                          <a:cs typeface="Times New Roman" panose="02020603050405020304" pitchFamily="18" charset="0"/>
                        </a:rPr>
                        <a:t>1 year equivalent to at least GS-5</a:t>
                      </a:r>
                      <a:endParaRPr lang="en-US" sz="9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384460068"/>
                  </a:ext>
                </a:extLst>
              </a:tr>
              <a:tr h="370840">
                <a:tc>
                  <a:txBody>
                    <a:bodyPr/>
                    <a:lstStyle/>
                    <a:p>
                      <a:pPr algn="ctr"/>
                      <a:r>
                        <a:rPr lang="en-US" sz="900" dirty="0">
                          <a:latin typeface="Times New Roman" panose="02020603050405020304" pitchFamily="18" charset="0"/>
                          <a:cs typeface="Times New Roman" panose="02020603050405020304" pitchFamily="18" charset="0"/>
                        </a:rPr>
                        <a:t>GS-9</a:t>
                      </a:r>
                    </a:p>
                  </a:txBody>
                  <a:tcPr anchor="ctr"/>
                </a:tc>
                <a:tc>
                  <a:txBody>
                    <a:bodyPr/>
                    <a:lstStyle/>
                    <a:p>
                      <a:pPr algn="ctr"/>
                      <a:r>
                        <a:rPr lang="en-US" sz="900" dirty="0">
                          <a:effectLst/>
                          <a:latin typeface="Times New Roman" panose="02020603050405020304" pitchFamily="18" charset="0"/>
                          <a:cs typeface="Times New Roman" panose="02020603050405020304" pitchFamily="18" charset="0"/>
                        </a:rPr>
                        <a:t>2 full academic years of progressively higher level graduate education or masters or equivalent graduate degree or LL.B. or J.D.</a:t>
                      </a:r>
                      <a:endParaRPr lang="en-US" sz="900" dirty="0">
                        <a:latin typeface="Times New Roman" panose="02020603050405020304" pitchFamily="18" charset="0"/>
                        <a:cs typeface="Times New Roman" panose="02020603050405020304" pitchFamily="18" charset="0"/>
                      </a:endParaRPr>
                    </a:p>
                  </a:txBody>
                  <a:tcPr anchor="ctr"/>
                </a:tc>
                <a:tc>
                  <a:txBody>
                    <a:bodyPr/>
                    <a:lstStyle/>
                    <a:p>
                      <a:pPr algn="ctr"/>
                      <a:r>
                        <a:rPr lang="en-US" sz="900" dirty="0">
                          <a:effectLst/>
                          <a:latin typeface="Times New Roman" panose="02020603050405020304" pitchFamily="18" charset="0"/>
                          <a:cs typeface="Times New Roman" panose="02020603050405020304" pitchFamily="18" charset="0"/>
                        </a:rPr>
                        <a:t>1 year equivalent to at least GS-7</a:t>
                      </a:r>
                      <a:endParaRPr lang="en-US" sz="9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20493222"/>
                  </a:ext>
                </a:extLst>
              </a:tr>
              <a:tr h="370840">
                <a:tc>
                  <a:txBody>
                    <a:bodyPr/>
                    <a:lstStyle/>
                    <a:p>
                      <a:pPr algn="ctr"/>
                      <a:r>
                        <a:rPr lang="en-US" sz="900" dirty="0">
                          <a:latin typeface="Times New Roman" panose="02020603050405020304" pitchFamily="18" charset="0"/>
                          <a:cs typeface="Times New Roman" panose="02020603050405020304" pitchFamily="18" charset="0"/>
                        </a:rPr>
                        <a:t>GS-11</a:t>
                      </a:r>
                    </a:p>
                  </a:txBody>
                  <a:tcPr anchor="ctr"/>
                </a:tc>
                <a:tc>
                  <a:txBody>
                    <a:bodyPr/>
                    <a:lstStyle/>
                    <a:p>
                      <a:pPr algn="ctr"/>
                      <a:r>
                        <a:rPr lang="en-US" sz="900" dirty="0">
                          <a:effectLst/>
                          <a:latin typeface="Times New Roman" panose="02020603050405020304" pitchFamily="18" charset="0"/>
                          <a:cs typeface="Times New Roman" panose="02020603050405020304" pitchFamily="18" charset="0"/>
                        </a:rPr>
                        <a:t>3 full academic years of progressively higher level graduate education or Ph.D. or equivalent doctoral degree</a:t>
                      </a:r>
                      <a:endParaRPr lang="en-US" sz="900" dirty="0">
                        <a:latin typeface="Times New Roman" panose="02020603050405020304" pitchFamily="18" charset="0"/>
                        <a:cs typeface="Times New Roman" panose="02020603050405020304" pitchFamily="18" charset="0"/>
                      </a:endParaRPr>
                    </a:p>
                  </a:txBody>
                  <a:tcPr anchor="ctr"/>
                </a:tc>
                <a:tc>
                  <a:txBody>
                    <a:bodyPr/>
                    <a:lstStyle/>
                    <a:p>
                      <a:pPr algn="ctr"/>
                      <a:r>
                        <a:rPr lang="en-US" sz="900" dirty="0">
                          <a:effectLst/>
                          <a:latin typeface="Times New Roman" panose="02020603050405020304" pitchFamily="18" charset="0"/>
                          <a:cs typeface="Times New Roman" panose="02020603050405020304" pitchFamily="18" charset="0"/>
                        </a:rPr>
                        <a:t>1 year equivalent to at least GS-9</a:t>
                      </a:r>
                      <a:endParaRPr lang="en-US" sz="9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843519696"/>
                  </a:ext>
                </a:extLst>
              </a:tr>
            </a:tbl>
          </a:graphicData>
        </a:graphic>
      </p:graphicFrame>
      <p:sp>
        <p:nvSpPr>
          <p:cNvPr id="16" name="Rectangle 15"/>
          <p:cNvSpPr/>
          <p:nvPr/>
        </p:nvSpPr>
        <p:spPr>
          <a:xfrm>
            <a:off x="-152400" y="188372"/>
            <a:ext cx="3408625" cy="307777"/>
          </a:xfrm>
          <a:prstGeom prst="rect">
            <a:avLst/>
          </a:prstGeom>
        </p:spPr>
        <p:txBody>
          <a:bodyPr wrap="none">
            <a:spAutoFit/>
          </a:bodyPr>
          <a:lstStyle/>
          <a:p>
            <a:pPr marL="833755">
              <a:lnSpc>
                <a:spcPct val="100000"/>
              </a:lnSpc>
              <a:spcBef>
                <a:spcPts val="235"/>
              </a:spcBef>
            </a:pPr>
            <a:r>
              <a:rPr lang="en-US" sz="1400" b="1" i="1" dirty="0" smtClean="0">
                <a:solidFill>
                  <a:srgbClr val="FFFFFF"/>
                </a:solidFill>
                <a:latin typeface="Lucida Sans"/>
                <a:cs typeface="Lucida Sans"/>
              </a:rPr>
              <a:t>WHO</a:t>
            </a:r>
            <a:r>
              <a:rPr lang="en-US" sz="1400" i="1" dirty="0" smtClean="0">
                <a:solidFill>
                  <a:srgbClr val="FFFFFF"/>
                </a:solidFill>
                <a:latin typeface="Lucida Sans"/>
                <a:cs typeface="Lucida Sans"/>
              </a:rPr>
              <a:t> can </a:t>
            </a:r>
            <a:r>
              <a:rPr lang="en-US" sz="1400" i="1" dirty="0">
                <a:solidFill>
                  <a:srgbClr val="FFFFFF"/>
                </a:solidFill>
                <a:latin typeface="Lucida Sans"/>
                <a:cs typeface="Lucida Sans"/>
              </a:rPr>
              <a:t>become an </a:t>
            </a:r>
            <a:r>
              <a:rPr lang="en-US" sz="1400" i="1" dirty="0" smtClean="0">
                <a:solidFill>
                  <a:srgbClr val="FFFFFF"/>
                </a:solidFill>
                <a:latin typeface="Lucida Sans"/>
                <a:cs typeface="Lucida Sans"/>
              </a:rPr>
              <a:t>1102?</a:t>
            </a:r>
            <a:endParaRPr lang="en-US" sz="1400" dirty="0">
              <a:latin typeface="Lucida Sans"/>
              <a:cs typeface="Lucida Sans"/>
            </a:endParaRPr>
          </a:p>
        </p:txBody>
      </p:sp>
      <p:sp>
        <p:nvSpPr>
          <p:cNvPr id="17" name="Rectangle 16"/>
          <p:cNvSpPr/>
          <p:nvPr/>
        </p:nvSpPr>
        <p:spPr>
          <a:xfrm>
            <a:off x="3552252" y="198268"/>
            <a:ext cx="2663230" cy="307777"/>
          </a:xfrm>
          <a:prstGeom prst="rect">
            <a:avLst/>
          </a:prstGeom>
        </p:spPr>
        <p:txBody>
          <a:bodyPr wrap="none">
            <a:spAutoFit/>
          </a:bodyPr>
          <a:lstStyle/>
          <a:p>
            <a:pPr marL="833755">
              <a:lnSpc>
                <a:spcPct val="100000"/>
              </a:lnSpc>
              <a:spcBef>
                <a:spcPts val="235"/>
              </a:spcBef>
            </a:pPr>
            <a:r>
              <a:rPr lang="en-US" sz="1400" b="1" i="1" dirty="0" smtClean="0">
                <a:solidFill>
                  <a:srgbClr val="FFFFFF"/>
                </a:solidFill>
                <a:latin typeface="Lucida Sans"/>
                <a:cs typeface="Lucida Sans"/>
              </a:rPr>
              <a:t>WHAT </a:t>
            </a:r>
            <a:r>
              <a:rPr lang="en-US" sz="1400" i="1" dirty="0" smtClean="0">
                <a:solidFill>
                  <a:srgbClr val="FFFFFF"/>
                </a:solidFill>
                <a:latin typeface="Lucida Sans"/>
                <a:cs typeface="Lucida Sans"/>
              </a:rPr>
              <a:t>is an 1102?</a:t>
            </a:r>
            <a:endParaRPr lang="en-US" sz="1400" dirty="0">
              <a:latin typeface="Lucida Sans"/>
              <a:cs typeface="Lucida Sans"/>
            </a:endParaRPr>
          </a:p>
        </p:txBody>
      </p:sp>
      <p:sp>
        <p:nvSpPr>
          <p:cNvPr id="18" name="Rectangle 17"/>
          <p:cNvSpPr/>
          <p:nvPr/>
        </p:nvSpPr>
        <p:spPr>
          <a:xfrm>
            <a:off x="6206372" y="188372"/>
            <a:ext cx="3623428" cy="307777"/>
          </a:xfrm>
          <a:prstGeom prst="rect">
            <a:avLst/>
          </a:prstGeom>
        </p:spPr>
        <p:txBody>
          <a:bodyPr wrap="none">
            <a:spAutoFit/>
          </a:bodyPr>
          <a:lstStyle/>
          <a:p>
            <a:pPr marL="833755">
              <a:lnSpc>
                <a:spcPct val="100000"/>
              </a:lnSpc>
              <a:spcBef>
                <a:spcPts val="235"/>
              </a:spcBef>
            </a:pPr>
            <a:r>
              <a:rPr lang="en-US" sz="1400" b="1" i="1" dirty="0" smtClean="0">
                <a:solidFill>
                  <a:srgbClr val="FFFFFF"/>
                </a:solidFill>
                <a:latin typeface="Lucida Sans"/>
                <a:cs typeface="Lucida Sans"/>
              </a:rPr>
              <a:t>WHEN</a:t>
            </a:r>
            <a:r>
              <a:rPr lang="en-US" sz="1400" i="1" dirty="0" smtClean="0">
                <a:solidFill>
                  <a:srgbClr val="FFFFFF"/>
                </a:solidFill>
                <a:latin typeface="Lucida Sans"/>
                <a:cs typeface="Lucida Sans"/>
              </a:rPr>
              <a:t> can I start as an 1102?</a:t>
            </a:r>
            <a:endParaRPr lang="en-US" sz="1400" dirty="0">
              <a:latin typeface="Lucida Sans"/>
              <a:cs typeface="Lucida Sans"/>
            </a:endParaRPr>
          </a:p>
        </p:txBody>
      </p:sp>
      <p:sp>
        <p:nvSpPr>
          <p:cNvPr id="21" name="object 11"/>
          <p:cNvSpPr txBox="1"/>
          <p:nvPr/>
        </p:nvSpPr>
        <p:spPr>
          <a:xfrm>
            <a:off x="6935706" y="3505200"/>
            <a:ext cx="2914650" cy="245580"/>
          </a:xfrm>
          <a:prstGeom prst="rect">
            <a:avLst/>
          </a:prstGeom>
          <a:solidFill>
            <a:srgbClr val="013C60"/>
          </a:solidFill>
        </p:spPr>
        <p:txBody>
          <a:bodyPr vert="horz" wrap="square" lIns="0" tIns="29845" rIns="0" bIns="0" rtlCol="0">
            <a:spAutoFit/>
          </a:bodyPr>
          <a:lstStyle/>
          <a:p>
            <a:pPr marL="297180">
              <a:lnSpc>
                <a:spcPct val="100000"/>
              </a:lnSpc>
              <a:spcBef>
                <a:spcPts val="235"/>
              </a:spcBef>
            </a:pPr>
            <a:r>
              <a:rPr lang="en-US" sz="1400" i="1" dirty="0">
                <a:solidFill>
                  <a:srgbClr val="FFFFFF"/>
                </a:solidFill>
                <a:latin typeface="Lucida Sans"/>
                <a:cs typeface="Lucida Sans"/>
              </a:rPr>
              <a:t>       </a:t>
            </a:r>
            <a:endParaRPr sz="1400" dirty="0">
              <a:latin typeface="Lucida Sans"/>
              <a:cs typeface="Lucida Sans"/>
            </a:endParaRPr>
          </a:p>
        </p:txBody>
      </p:sp>
      <p:sp>
        <p:nvSpPr>
          <p:cNvPr id="24" name="Rectangle 23"/>
          <p:cNvSpPr/>
          <p:nvPr/>
        </p:nvSpPr>
        <p:spPr>
          <a:xfrm>
            <a:off x="6934200" y="3505200"/>
            <a:ext cx="2034852" cy="307777"/>
          </a:xfrm>
          <a:prstGeom prst="rect">
            <a:avLst/>
          </a:prstGeom>
        </p:spPr>
        <p:txBody>
          <a:bodyPr wrap="none">
            <a:spAutoFit/>
          </a:bodyPr>
          <a:lstStyle/>
          <a:p>
            <a:pPr marL="833755">
              <a:lnSpc>
                <a:spcPct val="100000"/>
              </a:lnSpc>
              <a:spcBef>
                <a:spcPts val="235"/>
              </a:spcBef>
            </a:pPr>
            <a:r>
              <a:rPr lang="en-US" sz="1400" i="1" dirty="0" smtClean="0">
                <a:solidFill>
                  <a:srgbClr val="FFFFFF"/>
                </a:solidFill>
                <a:latin typeface="Lucida Sans"/>
                <a:cs typeface="Lucida Sans"/>
              </a:rPr>
              <a:t>Testimonial</a:t>
            </a:r>
            <a:endParaRPr lang="en-US" sz="1400" dirty="0">
              <a:latin typeface="Lucida Sans"/>
              <a:cs typeface="Lucida Sans"/>
            </a:endParaRPr>
          </a:p>
        </p:txBody>
      </p:sp>
      <p:sp>
        <p:nvSpPr>
          <p:cNvPr id="2" name="Rectangle 1"/>
          <p:cNvSpPr/>
          <p:nvPr/>
        </p:nvSpPr>
        <p:spPr>
          <a:xfrm>
            <a:off x="6930390" y="3769816"/>
            <a:ext cx="2914650" cy="3939540"/>
          </a:xfrm>
          <a:prstGeom prst="rect">
            <a:avLst/>
          </a:prstGeom>
        </p:spPr>
        <p:txBody>
          <a:bodyPr wrap="square">
            <a:spAutoFit/>
          </a:bodyPr>
          <a:lstStyle/>
          <a:p>
            <a:r>
              <a:rPr lang="en-US" sz="1100" dirty="0">
                <a:latin typeface="Times New Roman" panose="02020603050405020304" pitchFamily="18" charset="0"/>
                <a:cs typeface="Times New Roman" panose="02020603050405020304" pitchFamily="18" charset="0"/>
              </a:rPr>
              <a:t>The Small Business Innovation Research (SBIR) Program is a highly competitive program that translates innovative ideas into commercial products that address </a:t>
            </a:r>
            <a:r>
              <a:rPr lang="en-US" sz="1100" dirty="0" smtClean="0">
                <a:latin typeface="Times New Roman" panose="02020603050405020304" pitchFamily="18" charset="0"/>
                <a:cs typeface="Times New Roman" panose="02020603050405020304" pitchFamily="18" charset="0"/>
              </a:rPr>
              <a:t>educational </a:t>
            </a:r>
            <a:r>
              <a:rPr lang="en-US" sz="1100" dirty="0">
                <a:latin typeface="Times New Roman" panose="02020603050405020304" pitchFamily="18" charset="0"/>
                <a:cs typeface="Times New Roman" panose="02020603050405020304" pitchFamily="18" charset="0"/>
              </a:rPr>
              <a:t>problems; it encourages domestic small businesses to engage in R&amp;D with the potential for commercialization. Through a competitive awards-based program, SBIR enables small businesses to explore their technological potential and provide the incentive to profit from its </a:t>
            </a:r>
            <a:r>
              <a:rPr lang="en-US" sz="1100" dirty="0" smtClean="0">
                <a:latin typeface="Times New Roman" panose="02020603050405020304" pitchFamily="18" charset="0"/>
                <a:cs typeface="Times New Roman" panose="02020603050405020304" pitchFamily="18" charset="0"/>
              </a:rPr>
              <a:t>commercialization. </a:t>
            </a:r>
            <a:r>
              <a:rPr lang="en-US" sz="1100" dirty="0">
                <a:latin typeface="Times New Roman" panose="02020603050405020304" pitchFamily="18" charset="0"/>
                <a:cs typeface="Times New Roman" panose="02020603050405020304" pitchFamily="18" charset="0"/>
              </a:rPr>
              <a:t>These </a:t>
            </a:r>
            <a:r>
              <a:rPr lang="en-US" sz="1100" dirty="0" smtClean="0">
                <a:latin typeface="Times New Roman" panose="02020603050405020304" pitchFamily="18" charset="0"/>
                <a:cs typeface="Times New Roman" panose="02020603050405020304" pitchFamily="18" charset="0"/>
              </a:rPr>
              <a:t>products have </a:t>
            </a:r>
            <a:r>
              <a:rPr lang="en-US" sz="1100" dirty="0">
                <a:latin typeface="Times New Roman" panose="02020603050405020304" pitchFamily="18" charset="0"/>
                <a:cs typeface="Times New Roman" panose="02020603050405020304" pitchFamily="18" charset="0"/>
              </a:rPr>
              <a:t>been disseminated or </a:t>
            </a:r>
            <a:r>
              <a:rPr lang="en-US" sz="1100" dirty="0" smtClean="0">
                <a:latin typeface="Times New Roman" panose="02020603050405020304" pitchFamily="18" charset="0"/>
                <a:cs typeface="Times New Roman" panose="02020603050405020304" pitchFamily="18" charset="0"/>
              </a:rPr>
              <a:t>commercialized, are </a:t>
            </a:r>
            <a:r>
              <a:rPr lang="en-US" sz="1100" dirty="0">
                <a:latin typeface="Times New Roman" panose="02020603050405020304" pitchFamily="18" charset="0"/>
                <a:cs typeface="Times New Roman" panose="02020603050405020304" pitchFamily="18" charset="0"/>
              </a:rPr>
              <a:t>in </a:t>
            </a:r>
            <a:r>
              <a:rPr lang="en-US" sz="1100" dirty="0" smtClean="0">
                <a:latin typeface="Times New Roman" panose="02020603050405020304" pitchFamily="18" charset="0"/>
                <a:cs typeface="Times New Roman" panose="02020603050405020304" pitchFamily="18" charset="0"/>
              </a:rPr>
              <a:t>widespread use </a:t>
            </a:r>
            <a:r>
              <a:rPr lang="en-US" sz="1100" dirty="0">
                <a:latin typeface="Times New Roman" panose="02020603050405020304" pitchFamily="18" charset="0"/>
                <a:cs typeface="Times New Roman" panose="02020603050405020304" pitchFamily="18" charset="0"/>
              </a:rPr>
              <a:t>by students and </a:t>
            </a:r>
            <a:r>
              <a:rPr lang="en-US" sz="1100" dirty="0" smtClean="0">
                <a:latin typeface="Times New Roman" panose="02020603050405020304" pitchFamily="18" charset="0"/>
                <a:cs typeface="Times New Roman" panose="02020603050405020304" pitchFamily="18" charset="0"/>
              </a:rPr>
              <a:t>teachers, and have </a:t>
            </a:r>
            <a:r>
              <a:rPr lang="en-US" sz="1100" dirty="0">
                <a:latin typeface="Times New Roman" panose="02020603050405020304" pitchFamily="18" charset="0"/>
                <a:cs typeface="Times New Roman" panose="02020603050405020304" pitchFamily="18" charset="0"/>
              </a:rPr>
              <a:t>a viable mechanism in place to enable </a:t>
            </a:r>
            <a:r>
              <a:rPr lang="en-US" sz="1100" dirty="0" smtClean="0">
                <a:latin typeface="Times New Roman" panose="02020603050405020304" pitchFamily="18" charset="0"/>
                <a:cs typeface="Times New Roman" panose="02020603050405020304" pitchFamily="18" charset="0"/>
              </a:rPr>
              <a:t>continued commercial </a:t>
            </a:r>
            <a:r>
              <a:rPr lang="en-US" sz="1100" dirty="0">
                <a:latin typeface="Times New Roman" panose="02020603050405020304" pitchFamily="18" charset="0"/>
                <a:cs typeface="Times New Roman" panose="02020603050405020304" pitchFamily="18" charset="0"/>
              </a:rPr>
              <a:t>success.</a:t>
            </a:r>
          </a:p>
          <a:p>
            <a:endParaRPr lang="en-US" sz="800" b="1"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“From a contracting perspective, it is immensely gratifying to not only participate in such programs, but to actually see the results first-hand, and know that these programs can make a difference in a student’s life.” Thomas Smith, Contract Specialist, U.S. Department of Education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DC98171ABF41439B409D0A1DDFBE39" ma:contentTypeVersion="13" ma:contentTypeDescription="Create a new document." ma:contentTypeScope="" ma:versionID="f091432b0f553ae8de0a46692f67d120">
  <xsd:schema xmlns:xsd="http://www.w3.org/2001/XMLSchema" xmlns:xs="http://www.w3.org/2001/XMLSchema" xmlns:p="http://schemas.microsoft.com/office/2006/metadata/properties" xmlns:ns3="f87c7b8b-c0e7-4b77-a067-2c707fd1239f" xmlns:ns4="02e41e38-1731-4866-b09a-6257d8bc047f" targetNamespace="http://schemas.microsoft.com/office/2006/metadata/properties" ma:root="true" ma:fieldsID="f9263fda72bc817b3febcd605280ad9a" ns3:_="" ns4:_="">
    <xsd:import namespace="f87c7b8b-c0e7-4b77-a067-2c707fd1239f"/>
    <xsd:import namespace="02e41e38-1731-4866-b09a-6257d8bc047f"/>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Location" minOccurs="0"/>
                <xsd:element ref="ns4:MediaServiceOCR"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7c7b8b-c0e7-4b77-a067-2c707fd1239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2e41e38-1731-4866-b09a-6257d8bc047f"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979C336-5932-43E8-A5AD-6809674C2A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7c7b8b-c0e7-4b77-a067-2c707fd1239f"/>
    <ds:schemaRef ds:uri="02e41e38-1731-4866-b09a-6257d8bc04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0603A8-60EC-4CE2-B241-049B90A0C2C3}">
  <ds:schemaRefs>
    <ds:schemaRef ds:uri="http://schemas.microsoft.com/sharepoint/v3/contenttype/forms"/>
  </ds:schemaRefs>
</ds:datastoreItem>
</file>

<file path=customXml/itemProps3.xml><?xml version="1.0" encoding="utf-8"?>
<ds:datastoreItem xmlns:ds="http://schemas.openxmlformats.org/officeDocument/2006/customXml" ds:itemID="{4CE05CEC-BCE8-414C-89D4-8CC19C867C5D}">
  <ds:schemaRefs>
    <ds:schemaRef ds:uri="http://purl.org/dc/dcmitype/"/>
    <ds:schemaRef ds:uri="02e41e38-1731-4866-b09a-6257d8bc047f"/>
    <ds:schemaRef ds:uri="http://purl.org/dc/elements/1.1/"/>
    <ds:schemaRef ds:uri="http://www.w3.org/XML/1998/namespace"/>
    <ds:schemaRef ds:uri="f87c7b8b-c0e7-4b77-a067-2c707fd1239f"/>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5233</TotalTime>
  <Words>1034</Words>
  <Application>Microsoft Office PowerPoint</Application>
  <PresentationFormat>Custom</PresentationFormat>
  <Paragraphs>150</Paragraphs>
  <Slides>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vt:lpstr>
      <vt:lpstr>Bookman Old Style</vt:lpstr>
      <vt:lpstr>Calibri</vt:lpstr>
      <vt:lpstr>Lucida Sans</vt:lpstr>
      <vt:lpstr>Rockwell Extra Bold</vt:lpstr>
      <vt:lpstr>Tahoma</vt:lpstr>
      <vt:lpstr>Times New Roman</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Krzywicki, Kyle</dc:creator>
  <cp:lastModifiedBy>Angela Royster</cp:lastModifiedBy>
  <cp:revision>118</cp:revision>
  <dcterms:created xsi:type="dcterms:W3CDTF">2020-05-13T23:12:07Z</dcterms:created>
  <dcterms:modified xsi:type="dcterms:W3CDTF">2020-07-15T16:02:40Z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2013-02-14T00:00:00Z</vt:filetime>
  </property>
  <property fmtid="{D5CDD505-2E9C-101B-9397-08002B2CF9AE}" pid="3" name="LastSaved">
    <vt:filetime>2020-05-13T00:00:00Z</vt:filetime>
  </property>
  <property fmtid="{D5CDD505-2E9C-101B-9397-08002B2CF9AE}" pid="4" name="ContentTypeId">
    <vt:lpwstr>0x01010057DC98171ABF41439B409D0A1DDFBE39</vt:lpwstr>
  </property>
</Properties>
</file>