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6" r:id="rId2"/>
    <p:sldId id="262" r:id="rId3"/>
    <p:sldId id="267" r:id="rId4"/>
    <p:sldId id="268" r:id="rId5"/>
    <p:sldId id="269" r:id="rId6"/>
    <p:sldId id="261" r:id="rId7"/>
    <p:sldId id="263" r:id="rId8"/>
    <p:sldId id="264" r:id="rId9"/>
    <p:sldId id="265" r:id="rId10"/>
    <p:sldId id="266" r:id="rId11"/>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84"/>
    <a:srgbClr val="FBCC19"/>
    <a:srgbClr val="F6BC1C"/>
    <a:srgbClr val="B8821B"/>
    <a:srgbClr val="283433"/>
    <a:srgbClr val="0B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94654" autoAdjust="0"/>
  </p:normalViewPr>
  <p:slideViewPr>
    <p:cSldViewPr snapToGrid="0" snapToObjects="1">
      <p:cViewPr>
        <p:scale>
          <a:sx n="80" d="100"/>
          <a:sy n="80" d="100"/>
        </p:scale>
        <p:origin x="-1056"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37" tIns="46219" rIns="92437" bIns="46219" rtlCol="0"/>
          <a:lstStyle>
            <a:lvl1pPr algn="l">
              <a:defRPr sz="1200"/>
            </a:lvl1pPr>
          </a:lstStyle>
          <a:p>
            <a:endParaRPr lang="en-US" dirty="0"/>
          </a:p>
        </p:txBody>
      </p:sp>
      <p:sp>
        <p:nvSpPr>
          <p:cNvPr id="3" name="Date Placeholder 2"/>
          <p:cNvSpPr>
            <a:spLocks noGrp="1"/>
          </p:cNvSpPr>
          <p:nvPr>
            <p:ph type="dt" sz="quarter" idx="1"/>
          </p:nvPr>
        </p:nvSpPr>
        <p:spPr>
          <a:xfrm>
            <a:off x="3898102" y="0"/>
            <a:ext cx="2982119" cy="464820"/>
          </a:xfrm>
          <a:prstGeom prst="rect">
            <a:avLst/>
          </a:prstGeom>
        </p:spPr>
        <p:txBody>
          <a:bodyPr vert="horz" lIns="92437" tIns="46219" rIns="92437" bIns="46219" rtlCol="0"/>
          <a:lstStyle>
            <a:lvl1pPr algn="r">
              <a:defRPr sz="1200"/>
            </a:lvl1pPr>
          </a:lstStyle>
          <a:p>
            <a:fld id="{4B3BCBDC-22B3-CA42-915A-3C1E6407FA50}" type="datetime1">
              <a:rPr lang="en-US"/>
              <a:pPr/>
              <a:t>6/1/2014</a:t>
            </a:fld>
            <a:endParaRPr lang="en-US" dirty="0"/>
          </a:p>
        </p:txBody>
      </p:sp>
      <p:sp>
        <p:nvSpPr>
          <p:cNvPr id="4" name="Footer Placeholder 3"/>
          <p:cNvSpPr>
            <a:spLocks noGrp="1"/>
          </p:cNvSpPr>
          <p:nvPr>
            <p:ph type="ftr" sz="quarter" idx="2"/>
          </p:nvPr>
        </p:nvSpPr>
        <p:spPr>
          <a:xfrm>
            <a:off x="1" y="8829966"/>
            <a:ext cx="2982119" cy="464820"/>
          </a:xfrm>
          <a:prstGeom prst="rect">
            <a:avLst/>
          </a:prstGeom>
        </p:spPr>
        <p:txBody>
          <a:bodyPr vert="horz" lIns="92437" tIns="46219" rIns="92437" bIns="4621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8102" y="8829966"/>
            <a:ext cx="2982119" cy="464820"/>
          </a:xfrm>
          <a:prstGeom prst="rect">
            <a:avLst/>
          </a:prstGeom>
        </p:spPr>
        <p:txBody>
          <a:bodyPr vert="horz" lIns="92437" tIns="46219" rIns="92437" bIns="46219" rtlCol="0" anchor="b"/>
          <a:lstStyle>
            <a:lvl1pPr algn="r">
              <a:defRPr sz="1200"/>
            </a:lvl1pPr>
          </a:lstStyle>
          <a:p>
            <a:fld id="{C7DDEB67-BC8F-364D-972B-CDDF3E97D57C}" type="slidenum">
              <a:rPr/>
              <a:pPr/>
              <a:t>‹#›</a:t>
            </a:fld>
            <a:endParaRPr lang="en-US" dirty="0"/>
          </a:p>
        </p:txBody>
      </p:sp>
    </p:spTree>
    <p:extLst>
      <p:ext uri="{BB962C8B-B14F-4D97-AF65-F5344CB8AC3E}">
        <p14:creationId xmlns:p14="http://schemas.microsoft.com/office/powerpoint/2010/main" val="3066590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37" tIns="46219" rIns="92437" bIns="46219" rtlCol="0"/>
          <a:lstStyle>
            <a:lvl1pPr algn="l">
              <a:defRPr sz="1200"/>
            </a:lvl1pPr>
          </a:lstStyle>
          <a:p>
            <a:endParaRPr lang="en-US" dirty="0"/>
          </a:p>
        </p:txBody>
      </p:sp>
      <p:sp>
        <p:nvSpPr>
          <p:cNvPr id="3" name="Date Placeholder 2"/>
          <p:cNvSpPr>
            <a:spLocks noGrp="1"/>
          </p:cNvSpPr>
          <p:nvPr>
            <p:ph type="dt" idx="1"/>
          </p:nvPr>
        </p:nvSpPr>
        <p:spPr>
          <a:xfrm>
            <a:off x="3898102" y="0"/>
            <a:ext cx="2982119" cy="464820"/>
          </a:xfrm>
          <a:prstGeom prst="rect">
            <a:avLst/>
          </a:prstGeom>
        </p:spPr>
        <p:txBody>
          <a:bodyPr vert="horz" lIns="92437" tIns="46219" rIns="92437" bIns="46219" rtlCol="0"/>
          <a:lstStyle>
            <a:lvl1pPr algn="r">
              <a:defRPr sz="1200"/>
            </a:lvl1pPr>
          </a:lstStyle>
          <a:p>
            <a:fld id="{CAAC620E-D33B-1F4E-9540-040AB481C6DD}" type="datetime1">
              <a:rPr lang="en-US"/>
              <a:pPr/>
              <a:t>6/1/2014</a:t>
            </a:fld>
            <a:endParaRPr lang="en-US" dirty="0"/>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2437" tIns="46219" rIns="92437" bIns="46219" rtlCol="0" anchor="ctr"/>
          <a:lstStyle/>
          <a:p>
            <a:endParaRPr lang="en-US"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7" tIns="46219" rIns="92437" bIns="462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6"/>
            <a:ext cx="2982119" cy="464820"/>
          </a:xfrm>
          <a:prstGeom prst="rect">
            <a:avLst/>
          </a:prstGeom>
        </p:spPr>
        <p:txBody>
          <a:bodyPr vert="horz" lIns="92437" tIns="46219" rIns="92437" bIns="4621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2" y="8829966"/>
            <a:ext cx="2982119" cy="464820"/>
          </a:xfrm>
          <a:prstGeom prst="rect">
            <a:avLst/>
          </a:prstGeom>
        </p:spPr>
        <p:txBody>
          <a:bodyPr vert="horz" lIns="92437" tIns="46219" rIns="92437" bIns="46219" rtlCol="0" anchor="b"/>
          <a:lstStyle>
            <a:lvl1pPr algn="r">
              <a:defRPr sz="1200"/>
            </a:lvl1pPr>
          </a:lstStyle>
          <a:p>
            <a:fld id="{DA33036D-F6A6-DE42-B789-2A212C3C5920}" type="slidenum">
              <a:rPr lang="en-US" smtClean="0"/>
              <a:pPr/>
              <a:t>‹#›</a:t>
            </a:fld>
            <a:endParaRPr lang="en-US" dirty="0"/>
          </a:p>
        </p:txBody>
      </p:sp>
    </p:spTree>
    <p:extLst>
      <p:ext uri="{BB962C8B-B14F-4D97-AF65-F5344CB8AC3E}">
        <p14:creationId xmlns:p14="http://schemas.microsoft.com/office/powerpoint/2010/main" val="2925817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Cover Image with Federal Acquisition Institute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11200" y="4209143"/>
            <a:ext cx="7534729" cy="616857"/>
          </a:xfrm>
          <a:prstGeom prst="rect">
            <a:avLst/>
          </a:prstGeom>
        </p:spPr>
        <p:txBody>
          <a:bodyPr vert="horz" lIns="0"/>
          <a:lstStyle>
            <a:lvl1pPr algn="l">
              <a:defRPr sz="4800" baseline="6000">
                <a:solidFill>
                  <a:srgbClr val="283433"/>
                </a:solidFill>
                <a:latin typeface="Cambria"/>
                <a:cs typeface="Cambria"/>
              </a:defRPr>
            </a:lvl1pPr>
          </a:lstStyle>
          <a:p>
            <a:r>
              <a:rPr lang="en-US" dirty="0" smtClean="0"/>
              <a:t>Click to Edit Master Title Style</a:t>
            </a:r>
            <a:endParaRPr lang="en-US" dirty="0"/>
          </a:p>
        </p:txBody>
      </p:sp>
      <p:sp>
        <p:nvSpPr>
          <p:cNvPr id="7" name="Content Placeholder 6"/>
          <p:cNvSpPr>
            <a:spLocks noGrp="1"/>
          </p:cNvSpPr>
          <p:nvPr>
            <p:ph sz="quarter" idx="10" hasCustomPrompt="1"/>
          </p:nvPr>
        </p:nvSpPr>
        <p:spPr>
          <a:xfrm>
            <a:off x="711200" y="4744361"/>
            <a:ext cx="7534729" cy="399143"/>
          </a:xfrm>
          <a:prstGeom prst="rect">
            <a:avLst/>
          </a:prstGeom>
        </p:spPr>
        <p:txBody>
          <a:bodyPr vert="horz" lIns="0"/>
          <a:lstStyle>
            <a:lvl1pPr>
              <a:buNone/>
              <a:defRPr sz="2000">
                <a:solidFill>
                  <a:srgbClr val="283433"/>
                </a:solidFill>
                <a:latin typeface="Franklin Gothic Book"/>
                <a:cs typeface="Franklin Gothic Book"/>
              </a:defRPr>
            </a:lvl1pPr>
          </a:lstStyle>
          <a:p>
            <a:pPr lvl="0"/>
            <a:r>
              <a:rPr lang="en-US" dirty="0" smtClean="0"/>
              <a:t>Click to Edit Subhead</a:t>
            </a:r>
          </a:p>
        </p:txBody>
      </p:sp>
      <p:sp>
        <p:nvSpPr>
          <p:cNvPr id="8" name="Content Placeholder 6"/>
          <p:cNvSpPr>
            <a:spLocks noGrp="1"/>
          </p:cNvSpPr>
          <p:nvPr>
            <p:ph sz="quarter" idx="11" hasCustomPrompt="1"/>
          </p:nvPr>
        </p:nvSpPr>
        <p:spPr>
          <a:xfrm>
            <a:off x="711201" y="5578935"/>
            <a:ext cx="2082800" cy="335643"/>
          </a:xfrm>
          <a:prstGeom prst="rect">
            <a:avLst/>
          </a:prstGeom>
          <a:effectLst/>
        </p:spPr>
        <p:txBody>
          <a:bodyPr vert="horz" lIns="0"/>
          <a:lstStyle>
            <a:lvl1pPr>
              <a:buNone/>
              <a:defRPr sz="1400" baseline="0">
                <a:solidFill>
                  <a:srgbClr val="B8821B"/>
                </a:solidFill>
                <a:latin typeface="Franklin Gothic Book"/>
                <a:cs typeface="Franklin Gothic Book"/>
              </a:defRPr>
            </a:lvl1pPr>
          </a:lstStyle>
          <a:p>
            <a:pPr lvl="0"/>
            <a:r>
              <a:rPr lang="en-US" dirty="0" smtClean="0"/>
              <a:t>Click to edit date</a:t>
            </a:r>
          </a:p>
        </p:txBody>
      </p:sp>
      <p:pic>
        <p:nvPicPr>
          <p:cNvPr id="6" name="Picture 5" descr="QR Code image of FAIi website http://www.fai.gov"/>
          <p:cNvPicPr>
            <a:picLocks noChangeAspect="1"/>
          </p:cNvPicPr>
          <p:nvPr userDrawn="1"/>
        </p:nvPicPr>
        <p:blipFill>
          <a:blip r:embed="rId3"/>
          <a:stretch>
            <a:fillRect/>
          </a:stretch>
        </p:blipFill>
        <p:spPr>
          <a:xfrm>
            <a:off x="8300354" y="5524500"/>
            <a:ext cx="544285" cy="544285"/>
          </a:xfrm>
          <a:prstGeom prst="rect">
            <a:avLst/>
          </a:prstGeom>
        </p:spPr>
      </p:pic>
      <p:sp>
        <p:nvSpPr>
          <p:cNvPr id="9" name="TextBox 8"/>
          <p:cNvSpPr txBox="1"/>
          <p:nvPr userDrawn="1"/>
        </p:nvSpPr>
        <p:spPr>
          <a:xfrm>
            <a:off x="5633352" y="5606139"/>
            <a:ext cx="2540000" cy="461665"/>
          </a:xfrm>
          <a:prstGeom prst="rect">
            <a:avLst/>
          </a:prstGeom>
          <a:noFill/>
        </p:spPr>
        <p:txBody>
          <a:bodyPr wrap="square" rtlCol="0">
            <a:spAutoFit/>
          </a:bodyPr>
          <a:lstStyle/>
          <a:p>
            <a:pPr algn="r"/>
            <a:r>
              <a:rPr lang="en-US" sz="800" kern="1200" dirty="0">
                <a:solidFill>
                  <a:srgbClr val="283433"/>
                </a:solidFill>
                <a:latin typeface="Franklin Gothic Book"/>
                <a:ea typeface="+mn-ea"/>
                <a:cs typeface="Franklin Gothic Book"/>
              </a:rPr>
              <a:t>Donna M. Jenkins, </a:t>
            </a:r>
            <a:r>
              <a:rPr lang="en-US" sz="800" i="1" kern="1200" dirty="0">
                <a:solidFill>
                  <a:srgbClr val="283433"/>
                </a:solidFill>
                <a:latin typeface="Franklin Gothic Book"/>
                <a:ea typeface="+mn-ea"/>
                <a:cs typeface="Franklin Gothic Book"/>
              </a:rPr>
              <a:t>Director</a:t>
            </a:r>
          </a:p>
          <a:p>
            <a:pPr algn="r"/>
            <a:r>
              <a:rPr lang="en-US" sz="800" b="1" kern="1200" dirty="0">
                <a:solidFill>
                  <a:srgbClr val="283433"/>
                </a:solidFill>
                <a:latin typeface="Franklin Gothic Book"/>
                <a:ea typeface="+mn-ea"/>
                <a:cs typeface="Franklin Gothic Book"/>
              </a:rPr>
              <a:t>www.fai.gov</a:t>
            </a:r>
            <a:endParaRPr lang="en-US" sz="800" kern="1200" dirty="0">
              <a:solidFill>
                <a:srgbClr val="283433"/>
              </a:solidFill>
              <a:latin typeface="Franklin Gothic Book"/>
              <a:ea typeface="+mn-ea"/>
              <a:cs typeface="Franklin Gothic Book"/>
            </a:endParaRPr>
          </a:p>
          <a:p>
            <a:pPr algn="r"/>
            <a:endParaRPr lang="en-US" sz="800" dirty="0">
              <a:solidFill>
                <a:srgbClr val="283433"/>
              </a:solidFill>
              <a:latin typeface="Franklin Gothic Book"/>
              <a:cs typeface="Franklin Gothic Book"/>
            </a:endParaRPr>
          </a:p>
        </p:txBody>
      </p:sp>
      <p:sp>
        <p:nvSpPr>
          <p:cNvPr id="11" name="Content Placeholder 10"/>
          <p:cNvSpPr>
            <a:spLocks noGrp="1"/>
          </p:cNvSpPr>
          <p:nvPr>
            <p:ph sz="quarter" idx="12" hasCustomPrompt="1"/>
          </p:nvPr>
        </p:nvSpPr>
        <p:spPr>
          <a:xfrm>
            <a:off x="711200" y="5253038"/>
            <a:ext cx="3597275" cy="334960"/>
          </a:xfrm>
          <a:prstGeom prst="rect">
            <a:avLst/>
          </a:prstGeom>
        </p:spPr>
        <p:txBody>
          <a:bodyPr vert="horz" lIns="0" tIns="0" rIns="0" bIns="0"/>
          <a:lstStyle>
            <a:lvl1pPr>
              <a:buNone/>
              <a:defRPr sz="1400" baseline="0">
                <a:solidFill>
                  <a:srgbClr val="283433"/>
                </a:solidFill>
                <a:latin typeface="Franklin Gothic Demi"/>
                <a:cs typeface="Franklin Gothic Demi"/>
              </a:defRPr>
            </a:lvl1pPr>
          </a:lstStyle>
          <a:p>
            <a:pPr lvl="0"/>
            <a:r>
              <a:rPr lang="en-US"/>
              <a:t>Click to Add presenter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7" name="Title 6"/>
          <p:cNvSpPr>
            <a:spLocks noGrp="1"/>
          </p:cNvSpPr>
          <p:nvPr>
            <p:ph type="title" hasCustomPrompt="1"/>
          </p:nvPr>
        </p:nvSpPr>
        <p:spPr>
          <a:xfrm>
            <a:off x="457200" y="1051560"/>
            <a:ext cx="7589157" cy="747660"/>
          </a:xfrm>
          <a:prstGeom prst="rect">
            <a:avLst/>
          </a:prstGeom>
        </p:spPr>
        <p:txBody>
          <a:bodyPr vert="horz"/>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10" name="Content Placeholder 9"/>
          <p:cNvSpPr>
            <a:spLocks noGrp="1"/>
          </p:cNvSpPr>
          <p:nvPr>
            <p:ph sz="quarter" idx="10"/>
          </p:nvPr>
        </p:nvSpPr>
        <p:spPr>
          <a:xfrm>
            <a:off x="457200" y="1986471"/>
            <a:ext cx="7988300" cy="3446463"/>
          </a:xfrm>
          <a:prstGeom prst="rect">
            <a:avLst/>
          </a:prstGeom>
        </p:spPr>
        <p:txBody>
          <a:bodyPr vert="horz"/>
          <a:lstStyle>
            <a:lvl1pPr marL="227013" indent="-227013">
              <a:buClr>
                <a:srgbClr val="F6BC1C"/>
              </a:buClr>
              <a:buSzPct val="75000"/>
              <a:buFont typeface="Courier New"/>
              <a:buChar char="o"/>
              <a:defRPr sz="2400">
                <a:solidFill>
                  <a:schemeClr val="bg1"/>
                </a:solidFill>
                <a:latin typeface="Franklin Gothic Book"/>
                <a:cs typeface="Franklin Gothic Book"/>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Slide banner with FAI Seal, and FAI Seal as slide watermark"/>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3"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6" name="Table Placeholder 5"/>
          <p:cNvSpPr>
            <a:spLocks noGrp="1"/>
          </p:cNvSpPr>
          <p:nvPr>
            <p:ph type="tbl" sz="quarter" idx="10"/>
          </p:nvPr>
        </p:nvSpPr>
        <p:spPr>
          <a:xfrm>
            <a:off x="457200" y="2566988"/>
            <a:ext cx="8215313" cy="3819525"/>
          </a:xfrm>
          <a:prstGeom prst="rect">
            <a:avLst/>
          </a:prstGeom>
        </p:spPr>
        <p:txBody>
          <a:bodyPr vert="horz"/>
          <a:lstStyle>
            <a:lvl1pPr>
              <a:buNone/>
              <a:defRPr sz="1600">
                <a:solidFill>
                  <a:srgbClr val="283433"/>
                </a:solidFill>
                <a:latin typeface="Franklin Gothic Book"/>
                <a:cs typeface="Franklin Gothic Book"/>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3" r:id="rId4"/>
    <p:sldLayoutId id="2147483652"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a:xfrm>
            <a:off x="711200" y="3550713"/>
            <a:ext cx="7534729" cy="1595913"/>
          </a:xfrm>
        </p:spPr>
        <p:txBody>
          <a:bodyPr/>
          <a:lstStyle/>
          <a:p>
            <a:r>
              <a:rPr lang="en-US" dirty="0" smtClean="0">
                <a:solidFill>
                  <a:schemeClr val="tx1"/>
                </a:solidFill>
              </a:rPr>
              <a:t>Department of Treasury </a:t>
            </a:r>
            <a:r>
              <a:rPr lang="en-US" dirty="0">
                <a:solidFill>
                  <a:schemeClr val="tx1"/>
                </a:solidFill>
              </a:rPr>
              <a:t>- Improving Quality and Timeliness of Contractor Performance Evaluations </a:t>
            </a:r>
            <a:endParaRPr lang="en-US" dirty="0">
              <a:solidFill>
                <a:schemeClr val="tx1"/>
              </a:solidFill>
            </a:endParaRPr>
          </a:p>
        </p:txBody>
      </p:sp>
      <p:sp>
        <p:nvSpPr>
          <p:cNvPr id="8" name="Content Placeholder 7"/>
          <p:cNvSpPr>
            <a:spLocks noGrp="1"/>
          </p:cNvSpPr>
          <p:nvPr>
            <p:ph sz="quarter" idx="12"/>
          </p:nvPr>
        </p:nvSpPr>
        <p:spPr>
          <a:xfrm>
            <a:off x="711200" y="5161812"/>
            <a:ext cx="3597275" cy="334960"/>
          </a:xfrm>
        </p:spPr>
        <p:txBody>
          <a:bodyPr/>
          <a:lstStyle/>
          <a:p>
            <a:r>
              <a:rPr lang="en-US" dirty="0" smtClean="0">
                <a:solidFill>
                  <a:schemeClr val="tx1"/>
                </a:solidFill>
              </a:rPr>
              <a:t>Presented by Iris </a:t>
            </a:r>
            <a:r>
              <a:rPr lang="en-US" dirty="0" smtClean="0">
                <a:solidFill>
                  <a:schemeClr val="tx1"/>
                </a:solidFill>
              </a:rPr>
              <a:t>B. </a:t>
            </a:r>
            <a:r>
              <a:rPr lang="en-US" dirty="0" smtClean="0">
                <a:solidFill>
                  <a:schemeClr val="tx1"/>
                </a:solidFill>
              </a:rPr>
              <a:t>Cooper</a:t>
            </a:r>
          </a:p>
          <a:p>
            <a:r>
              <a:rPr lang="en-US" dirty="0" smtClean="0">
                <a:solidFill>
                  <a:schemeClr val="tx1"/>
                </a:solidFill>
              </a:rPr>
              <a:t>Senior </a:t>
            </a:r>
            <a:r>
              <a:rPr lang="en-US" dirty="0" smtClean="0">
                <a:solidFill>
                  <a:schemeClr val="tx1"/>
                </a:solidFill>
              </a:rPr>
              <a:t>Procurement Executive</a:t>
            </a:r>
          </a:p>
          <a:p>
            <a:r>
              <a:rPr lang="en-US" dirty="0" smtClean="0">
                <a:solidFill>
                  <a:schemeClr val="tx1"/>
                </a:solidFill>
              </a:rPr>
              <a:t>Department of the Treasury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6170102" cy="810071"/>
          </a:xfrm>
        </p:spPr>
        <p:txBody>
          <a:bodyPr/>
          <a:lstStyle/>
          <a:p>
            <a:r>
              <a:rPr lang="en-US" dirty="0" smtClean="0">
                <a:solidFill>
                  <a:schemeClr val="tx1"/>
                </a:solidFill>
              </a:rPr>
              <a:t>Past Performance Compliance</a:t>
            </a:r>
            <a:endParaRPr lang="en-US" dirty="0">
              <a:solidFill>
                <a:schemeClr val="tx1"/>
              </a:solidFill>
            </a:endParaRPr>
          </a:p>
        </p:txBody>
      </p:sp>
      <p:sp>
        <p:nvSpPr>
          <p:cNvPr id="3" name="Content Placeholder 2"/>
          <p:cNvSpPr>
            <a:spLocks noGrp="1"/>
          </p:cNvSpPr>
          <p:nvPr>
            <p:ph idx="1"/>
          </p:nvPr>
        </p:nvSpPr>
        <p:spPr>
          <a:xfrm>
            <a:off x="457200" y="1644241"/>
            <a:ext cx="8229600" cy="4328719"/>
          </a:xfrm>
        </p:spPr>
        <p:txBody>
          <a:bodyPr/>
          <a:lstStyle/>
          <a:p>
            <a:pPr marL="0" indent="0">
              <a:buClrTx/>
              <a:buNone/>
            </a:pPr>
            <a:r>
              <a:rPr lang="en-US" dirty="0" smtClean="0"/>
              <a:t>Quality of Past Performance Information</a:t>
            </a:r>
          </a:p>
          <a:p>
            <a:pPr lvl="1">
              <a:buClrTx/>
            </a:pPr>
            <a:r>
              <a:rPr lang="en-US" dirty="0"/>
              <a:t>	</a:t>
            </a:r>
            <a:r>
              <a:rPr lang="en-US" sz="2000" dirty="0" smtClean="0"/>
              <a:t>OPE implemented a past performance quality review initiative in FY14</a:t>
            </a:r>
          </a:p>
          <a:p>
            <a:pPr lvl="2">
              <a:buClrTx/>
            </a:pPr>
            <a:r>
              <a:rPr lang="en-US" dirty="0" smtClean="0"/>
              <a:t>Each quarter, OPE selects up to 10 evaluations from the previous quarter for each bureau and rates them according to the following criteria</a:t>
            </a:r>
          </a:p>
          <a:p>
            <a:pPr lvl="3">
              <a:buClrTx/>
              <a:buFont typeface="Wingdings" panose="05000000000000000000" pitchFamily="2" charset="2"/>
              <a:buChar char="q"/>
            </a:pPr>
            <a:r>
              <a:rPr lang="en-US" dirty="0" smtClean="0"/>
              <a:t>Does the narrative provide ample description of the goods/services procured</a:t>
            </a:r>
          </a:p>
          <a:p>
            <a:pPr lvl="3">
              <a:buClrTx/>
              <a:buFont typeface="Wingdings" panose="05000000000000000000" pitchFamily="2" charset="2"/>
              <a:buChar char="q"/>
            </a:pPr>
            <a:r>
              <a:rPr lang="en-US" dirty="0" smtClean="0"/>
              <a:t>Do the ratings match the narratives?</a:t>
            </a:r>
          </a:p>
          <a:p>
            <a:pPr lvl="3">
              <a:buClrTx/>
              <a:buFont typeface="Wingdings" panose="05000000000000000000" pitchFamily="2" charset="2"/>
              <a:buChar char="q"/>
            </a:pPr>
            <a:endParaRPr lang="en-US" dirty="0"/>
          </a:p>
          <a:p>
            <a:pPr lvl="2">
              <a:buClrTx/>
              <a:buFont typeface="Arial" panose="020B0604020202020204" pitchFamily="34" charset="0"/>
              <a:buChar char="•"/>
            </a:pPr>
            <a:r>
              <a:rPr lang="en-US" dirty="0" smtClean="0"/>
              <a:t>If a rating above or below the “satisfactory” level is given, the narrative must describe how the contractor’s performance benefitted/harmed the Government</a:t>
            </a:r>
          </a:p>
          <a:p>
            <a:pPr lvl="1">
              <a:buClrTx/>
              <a:buFont typeface="Arial" panose="020B0604020202020204" pitchFamily="34" charset="0"/>
              <a:buChar char="•"/>
            </a:pPr>
            <a:r>
              <a:rPr lang="en-US" dirty="0" smtClean="0"/>
              <a:t>Overall results are presented to BCPOs at the TAC; Bureaus are encouraged to share best practices with their workforce and each other!</a:t>
            </a:r>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10</a:t>
            </a:fld>
            <a:endParaRPr lang="en-US" dirty="0">
              <a:solidFill>
                <a:schemeClr val="tx1"/>
              </a:solidFill>
            </a:endParaRPr>
          </a:p>
        </p:txBody>
      </p:sp>
    </p:spTree>
    <p:extLst>
      <p:ext uri="{BB962C8B-B14F-4D97-AF65-F5344CB8AC3E}">
        <p14:creationId xmlns:p14="http://schemas.microsoft.com/office/powerpoint/2010/main" val="139866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a:t>
            </a:fld>
            <a:endParaRPr lang="en-US" dirty="0"/>
          </a:p>
        </p:txBody>
      </p:sp>
      <p:sp>
        <p:nvSpPr>
          <p:cNvPr id="10" name="Title 1"/>
          <p:cNvSpPr>
            <a:spLocks noGrp="1"/>
          </p:cNvSpPr>
          <p:nvPr>
            <p:ph type="title"/>
          </p:nvPr>
        </p:nvSpPr>
        <p:spPr>
          <a:xfrm>
            <a:off x="457200" y="1051560"/>
            <a:ext cx="7589157" cy="747660"/>
          </a:xfrm>
        </p:spPr>
        <p:txBody>
          <a:bodyPr/>
          <a:lstStyle/>
          <a:p>
            <a:r>
              <a:rPr lang="en-US" dirty="0" smtClean="0">
                <a:solidFill>
                  <a:schemeClr val="tx1"/>
                </a:solidFill>
              </a:rPr>
              <a:t>Agenda</a:t>
            </a:r>
            <a:endParaRPr lang="en-US" dirty="0">
              <a:solidFill>
                <a:schemeClr val="tx1"/>
              </a:solidFill>
            </a:endParaRPr>
          </a:p>
        </p:txBody>
      </p:sp>
      <p:sp>
        <p:nvSpPr>
          <p:cNvPr id="11" name="Content Placeholder 2"/>
          <p:cNvSpPr>
            <a:spLocks noGrp="1"/>
          </p:cNvSpPr>
          <p:nvPr>
            <p:ph sz="quarter" idx="4294967295"/>
          </p:nvPr>
        </p:nvSpPr>
        <p:spPr>
          <a:xfrm>
            <a:off x="457200" y="1986471"/>
            <a:ext cx="7988300" cy="3446463"/>
          </a:xfrm>
          <a:prstGeom prst="rect">
            <a:avLst/>
          </a:prstGeom>
        </p:spPr>
        <p:txBody>
          <a:bodyPr/>
          <a:lstStyle/>
          <a:p>
            <a:pPr>
              <a:buSzPct val="75000"/>
              <a:buFont typeface="Wingdings" panose="05000000000000000000" pitchFamily="2" charset="2"/>
              <a:buChar char="§"/>
            </a:pPr>
            <a:r>
              <a:rPr lang="en-US" sz="2400" dirty="0" smtClean="0">
                <a:latin typeface="Franklin Gothic Book"/>
                <a:cs typeface="Franklin Gothic Book"/>
              </a:rPr>
              <a:t>Contractor Performance Information</a:t>
            </a:r>
          </a:p>
          <a:p>
            <a:pPr>
              <a:buSzPct val="75000"/>
              <a:buFont typeface="Wingdings" panose="05000000000000000000" pitchFamily="2" charset="2"/>
              <a:buChar char="§"/>
            </a:pPr>
            <a:r>
              <a:rPr lang="en-US" sz="2400" dirty="0" smtClean="0">
                <a:latin typeface="Franklin Gothic Book"/>
                <a:cs typeface="Franklin Gothic Book"/>
              </a:rPr>
              <a:t>Why does it matter</a:t>
            </a:r>
          </a:p>
          <a:p>
            <a:pPr>
              <a:buSzPct val="75000"/>
              <a:buFont typeface="Wingdings" panose="05000000000000000000" pitchFamily="2" charset="2"/>
              <a:buChar char="§"/>
            </a:pPr>
            <a:r>
              <a:rPr lang="en-US" sz="2400" dirty="0" smtClean="0">
                <a:latin typeface="Franklin Gothic Book"/>
                <a:cs typeface="Franklin Gothic Book"/>
              </a:rPr>
              <a:t>Challenges to Compliance &amp; Quality</a:t>
            </a:r>
          </a:p>
          <a:p>
            <a:pPr>
              <a:buSzPct val="75000"/>
              <a:buFont typeface="Wingdings" panose="05000000000000000000" pitchFamily="2" charset="2"/>
              <a:buChar char="§"/>
            </a:pPr>
            <a:r>
              <a:rPr lang="en-US" sz="2400" dirty="0" smtClean="0">
                <a:latin typeface="Franklin Gothic Book"/>
                <a:cs typeface="Franklin Gothic Book"/>
              </a:rPr>
              <a:t>Past Performance Compliance</a:t>
            </a:r>
          </a:p>
          <a:p>
            <a:pPr>
              <a:buSzPct val="75000"/>
              <a:buFont typeface="Wingdings" panose="05000000000000000000" pitchFamily="2" charset="2"/>
              <a:buChar char="§"/>
            </a:pPr>
            <a:r>
              <a:rPr lang="en-US" sz="2400" dirty="0" smtClean="0">
                <a:latin typeface="Franklin Gothic Book"/>
                <a:cs typeface="Franklin Gothic Book"/>
              </a:rPr>
              <a:t>Strategic Management of Past Performance Compliance</a:t>
            </a:r>
          </a:p>
          <a:p>
            <a:pPr>
              <a:buSzPct val="75000"/>
              <a:buFont typeface="Wingdings" panose="05000000000000000000" pitchFamily="2" charset="2"/>
              <a:buChar char="§"/>
            </a:pPr>
            <a:r>
              <a:rPr lang="en-US" sz="2400" dirty="0" smtClean="0">
                <a:latin typeface="Franklin Gothic Book"/>
                <a:cs typeface="Franklin Gothic Book"/>
              </a:rPr>
              <a:t>Quality of Past Performance Information</a:t>
            </a:r>
            <a:endParaRPr lang="en-US" sz="2400" dirty="0">
              <a:latin typeface="Franklin Gothic Book"/>
              <a:cs typeface="Franklin Gothic Book"/>
            </a:endParaRPr>
          </a:p>
          <a:p>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7663342" cy="810071"/>
          </a:xfrm>
        </p:spPr>
        <p:txBody>
          <a:bodyPr/>
          <a:lstStyle/>
          <a:p>
            <a:r>
              <a:rPr lang="en-US" sz="2800" dirty="0" smtClean="0">
                <a:solidFill>
                  <a:schemeClr val="tx1"/>
                </a:solidFill>
              </a:rPr>
              <a:t>FAR 42.15 – Contractor Performance Information</a:t>
            </a:r>
            <a:endParaRPr lang="en-US" sz="2800" dirty="0">
              <a:solidFill>
                <a:schemeClr val="tx1"/>
              </a:solidFill>
            </a:endParaRPr>
          </a:p>
        </p:txBody>
      </p:sp>
      <p:sp>
        <p:nvSpPr>
          <p:cNvPr id="3" name="Content Placeholder 2"/>
          <p:cNvSpPr>
            <a:spLocks noGrp="1"/>
          </p:cNvSpPr>
          <p:nvPr>
            <p:ph idx="1"/>
          </p:nvPr>
        </p:nvSpPr>
        <p:spPr>
          <a:xfrm>
            <a:off x="457200" y="1644241"/>
            <a:ext cx="8229600" cy="4328719"/>
          </a:xfrm>
        </p:spPr>
        <p:txBody>
          <a:bodyPr/>
          <a:lstStyle/>
          <a:p>
            <a:pPr>
              <a:buClr>
                <a:schemeClr val="tx1"/>
              </a:buClr>
              <a:buFont typeface="Wingdings" panose="05000000000000000000" pitchFamily="2" charset="2"/>
              <a:buChar char="§"/>
            </a:pPr>
            <a:r>
              <a:rPr lang="en-US" dirty="0" smtClean="0"/>
              <a:t>Agencies must monitor past performance evaluation requirements</a:t>
            </a:r>
          </a:p>
          <a:p>
            <a:pPr>
              <a:buClr>
                <a:schemeClr val="tx1"/>
              </a:buClr>
              <a:buFont typeface="Wingdings" panose="05000000000000000000" pitchFamily="2" charset="2"/>
              <a:buChar char="§"/>
            </a:pPr>
            <a:r>
              <a:rPr lang="en-US" dirty="0" smtClean="0"/>
              <a:t>Agencies must use the Contractor Performance Assessment Reporting System (CPARS) and Past Performance Information Retrieval System (PPIRS) to measure the quality and timely reporting of past performance information</a:t>
            </a:r>
          </a:p>
          <a:p>
            <a:pPr>
              <a:buClr>
                <a:schemeClr val="tx1"/>
              </a:buClr>
              <a:buFont typeface="Wingdings" panose="05000000000000000000" pitchFamily="2" charset="2"/>
              <a:buChar char="§"/>
            </a:pPr>
            <a:r>
              <a:rPr lang="en-US" dirty="0" smtClean="0"/>
              <a:t>Required for each contract/order that exceeds the Simplified Acquisition Threshold (with some exceptions)</a:t>
            </a:r>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3</a:t>
            </a:fld>
            <a:endParaRPr lang="en-US" dirty="0">
              <a:solidFill>
                <a:schemeClr val="tx1"/>
              </a:solidFill>
            </a:endParaRPr>
          </a:p>
        </p:txBody>
      </p:sp>
    </p:spTree>
    <p:extLst>
      <p:ext uri="{BB962C8B-B14F-4D97-AF65-F5344CB8AC3E}">
        <p14:creationId xmlns:p14="http://schemas.microsoft.com/office/powerpoint/2010/main" val="2114144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7663342" cy="810071"/>
          </a:xfrm>
        </p:spPr>
        <p:txBody>
          <a:bodyPr/>
          <a:lstStyle/>
          <a:p>
            <a:r>
              <a:rPr lang="en-US" sz="2800" dirty="0" smtClean="0">
                <a:solidFill>
                  <a:schemeClr val="tx1"/>
                </a:solidFill>
              </a:rPr>
              <a:t>Why Does it Matter?</a:t>
            </a:r>
            <a:endParaRPr lang="en-US" sz="2800" dirty="0">
              <a:solidFill>
                <a:schemeClr val="tx1"/>
              </a:solidFill>
            </a:endParaRPr>
          </a:p>
        </p:txBody>
      </p:sp>
      <p:sp>
        <p:nvSpPr>
          <p:cNvPr id="3" name="Content Placeholder 2"/>
          <p:cNvSpPr>
            <a:spLocks noGrp="1"/>
          </p:cNvSpPr>
          <p:nvPr>
            <p:ph idx="1"/>
          </p:nvPr>
        </p:nvSpPr>
        <p:spPr>
          <a:xfrm>
            <a:off x="457200" y="1644241"/>
            <a:ext cx="8229600" cy="4328719"/>
          </a:xfrm>
        </p:spPr>
        <p:txBody>
          <a:bodyPr/>
          <a:lstStyle/>
          <a:p>
            <a:pPr>
              <a:buClr>
                <a:schemeClr val="tx1"/>
              </a:buClr>
              <a:buFont typeface="Wingdings" panose="05000000000000000000" pitchFamily="2" charset="2"/>
              <a:buChar char="§"/>
            </a:pPr>
            <a:r>
              <a:rPr lang="en-US" dirty="0" smtClean="0"/>
              <a:t>Past Performance is an indicator of future performance</a:t>
            </a:r>
          </a:p>
          <a:p>
            <a:pPr>
              <a:buClr>
                <a:schemeClr val="tx1"/>
              </a:buClr>
              <a:buFont typeface="Wingdings" panose="05000000000000000000" pitchFamily="2" charset="2"/>
              <a:buChar char="§"/>
            </a:pPr>
            <a:r>
              <a:rPr lang="en-US" dirty="0" smtClean="0"/>
              <a:t>Reliable past performance information supports source selections and leads to better business outcomes</a:t>
            </a:r>
          </a:p>
          <a:p>
            <a:pPr>
              <a:buClr>
                <a:schemeClr val="tx1"/>
              </a:buClr>
              <a:buFont typeface="Wingdings" panose="05000000000000000000" pitchFamily="2" charset="2"/>
              <a:buChar char="§"/>
            </a:pPr>
            <a:r>
              <a:rPr lang="en-US" dirty="0" smtClean="0"/>
              <a:t>In the current budget environment it is essential that we award to the best – contractors with a track record of delivering quality products/services on time!</a:t>
            </a:r>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402555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7663342" cy="810071"/>
          </a:xfrm>
        </p:spPr>
        <p:txBody>
          <a:bodyPr/>
          <a:lstStyle/>
          <a:p>
            <a:r>
              <a:rPr lang="en-US" sz="2800" dirty="0" smtClean="0">
                <a:solidFill>
                  <a:schemeClr val="tx1"/>
                </a:solidFill>
              </a:rPr>
              <a:t>Challenges to Compliance &amp; Quality</a:t>
            </a:r>
            <a:endParaRPr lang="en-US" sz="2800" dirty="0">
              <a:solidFill>
                <a:schemeClr val="tx1"/>
              </a:solidFill>
            </a:endParaRPr>
          </a:p>
        </p:txBody>
      </p:sp>
      <p:sp>
        <p:nvSpPr>
          <p:cNvPr id="3" name="Content Placeholder 2"/>
          <p:cNvSpPr>
            <a:spLocks noGrp="1"/>
          </p:cNvSpPr>
          <p:nvPr>
            <p:ph idx="1"/>
          </p:nvPr>
        </p:nvSpPr>
        <p:spPr>
          <a:xfrm>
            <a:off x="457200" y="1644241"/>
            <a:ext cx="8229600" cy="4328719"/>
          </a:xfrm>
        </p:spPr>
        <p:txBody>
          <a:bodyPr/>
          <a:lstStyle/>
          <a:p>
            <a:pPr>
              <a:buClrTx/>
              <a:buFont typeface="Arial" panose="020B0604020202020204" pitchFamily="34" charset="0"/>
              <a:buChar char="•"/>
            </a:pPr>
            <a:r>
              <a:rPr lang="en-US" dirty="0" smtClean="0"/>
              <a:t>Acquisition is a “team sport”, but the Contracting Officer is responsible unless otherwise specified by the agency</a:t>
            </a:r>
          </a:p>
          <a:p>
            <a:pPr>
              <a:buClrTx/>
              <a:buFont typeface="Arial" panose="020B0604020202020204" pitchFamily="34" charset="0"/>
              <a:buChar char="•"/>
            </a:pPr>
            <a:r>
              <a:rPr lang="en-US" dirty="0" smtClean="0"/>
              <a:t>Shared responsibility between the CO, COR and PM</a:t>
            </a:r>
          </a:p>
          <a:p>
            <a:pPr>
              <a:buClrTx/>
              <a:buFont typeface="Arial" panose="020B0604020202020204" pitchFamily="34" charset="0"/>
              <a:buChar char="•"/>
            </a:pPr>
            <a:r>
              <a:rPr lang="en-US" dirty="0" smtClean="0"/>
              <a:t>Quality is often lacking</a:t>
            </a:r>
          </a:p>
          <a:p>
            <a:pPr lvl="1">
              <a:buClrTx/>
              <a:buFont typeface="Arial" panose="020B0604020202020204" pitchFamily="34" charset="0"/>
              <a:buChar char="•"/>
            </a:pPr>
            <a:r>
              <a:rPr lang="en-US" dirty="0" smtClean="0"/>
              <a:t>Satisfactory rating is the easy way out</a:t>
            </a:r>
          </a:p>
          <a:p>
            <a:pPr lvl="1">
              <a:buClrTx/>
              <a:buFont typeface="Arial" panose="020B0604020202020204" pitchFamily="34" charset="0"/>
              <a:buChar char="•"/>
            </a:pPr>
            <a:r>
              <a:rPr lang="en-US" dirty="0" smtClean="0"/>
              <a:t>Avoids engagement with the vendor</a:t>
            </a:r>
          </a:p>
          <a:p>
            <a:pPr>
              <a:buClrTx/>
              <a:buFont typeface="Arial" panose="020B0604020202020204" pitchFamily="34" charset="0"/>
              <a:buChar char="•"/>
            </a:pPr>
            <a:r>
              <a:rPr lang="en-US" dirty="0" smtClean="0"/>
              <a:t>Without quality of rating, we allow poor performing contractors the continued benefit of the federal market place</a:t>
            </a:r>
          </a:p>
          <a:p>
            <a:pPr>
              <a:buClrTx/>
              <a:buFont typeface="Arial" panose="020B0604020202020204" pitchFamily="34" charset="0"/>
              <a:buChar char="•"/>
            </a:pPr>
            <a:r>
              <a:rPr lang="en-US" dirty="0" smtClean="0"/>
              <a:t>We take the time to rate services on YELP, why is this so hard?</a:t>
            </a:r>
          </a:p>
          <a:p>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3239452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6170102" cy="810071"/>
          </a:xfrm>
        </p:spPr>
        <p:txBody>
          <a:bodyPr/>
          <a:lstStyle/>
          <a:p>
            <a:r>
              <a:rPr lang="en-US" dirty="0" smtClean="0">
                <a:solidFill>
                  <a:schemeClr val="tx1"/>
                </a:solidFill>
              </a:rPr>
              <a:t>Past Performance Compliance</a:t>
            </a:r>
            <a:endParaRPr lang="en-US" dirty="0">
              <a:solidFill>
                <a:schemeClr val="tx1"/>
              </a:solidFill>
            </a:endParaRPr>
          </a:p>
        </p:txBody>
      </p:sp>
      <p:sp>
        <p:nvSpPr>
          <p:cNvPr id="3" name="Content Placeholder 2"/>
          <p:cNvSpPr>
            <a:spLocks noGrp="1"/>
          </p:cNvSpPr>
          <p:nvPr>
            <p:ph idx="1"/>
          </p:nvPr>
        </p:nvSpPr>
        <p:spPr>
          <a:xfrm>
            <a:off x="457200" y="1644241"/>
            <a:ext cx="8229600" cy="4328719"/>
          </a:xfrm>
        </p:spPr>
        <p:txBody>
          <a:bodyPr/>
          <a:lstStyle/>
          <a:p>
            <a:pPr marL="0" indent="0">
              <a:buClrTx/>
              <a:buNone/>
            </a:pPr>
            <a:r>
              <a:rPr lang="en-US" dirty="0" smtClean="0"/>
              <a:t>Background:</a:t>
            </a:r>
          </a:p>
          <a:p>
            <a:pPr>
              <a:buClrTx/>
              <a:buFont typeface="Wingdings" panose="05000000000000000000" pitchFamily="2" charset="2"/>
              <a:buChar char="§"/>
            </a:pPr>
            <a:r>
              <a:rPr lang="en-US" dirty="0" smtClean="0"/>
              <a:t>To increase past performance compliance, the Department of the Treasury (Treasury), Office of the Procurement Executive (OPE) reviewed internal policy and established a multi-faceted governance structure for measuring and monitoring past performance reporting.</a:t>
            </a:r>
          </a:p>
          <a:p>
            <a:pPr>
              <a:buClrTx/>
              <a:buFont typeface="Wingdings" panose="05000000000000000000" pitchFamily="2" charset="2"/>
              <a:buChar char="§"/>
            </a:pPr>
            <a:r>
              <a:rPr lang="en-US" dirty="0" smtClean="0"/>
              <a:t>Treasury not only focused on ensuring completion of past performance evaluations, but also implemented an initiative focusing on quality of past performance evaluations.</a:t>
            </a:r>
            <a:endParaRPr lang="en-US" dirty="0"/>
          </a:p>
          <a:p>
            <a:pPr>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6</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6170102" cy="810071"/>
          </a:xfrm>
        </p:spPr>
        <p:txBody>
          <a:bodyPr/>
          <a:lstStyle/>
          <a:p>
            <a:r>
              <a:rPr lang="en-US" dirty="0" smtClean="0">
                <a:solidFill>
                  <a:schemeClr val="tx1"/>
                </a:solidFill>
              </a:rPr>
              <a:t>Past Performance Compliance</a:t>
            </a:r>
            <a:endParaRPr lang="en-US" dirty="0">
              <a:solidFill>
                <a:schemeClr val="tx1"/>
              </a:solidFill>
            </a:endParaRPr>
          </a:p>
        </p:txBody>
      </p:sp>
      <p:sp>
        <p:nvSpPr>
          <p:cNvPr id="3" name="Content Placeholder 2"/>
          <p:cNvSpPr>
            <a:spLocks noGrp="1"/>
          </p:cNvSpPr>
          <p:nvPr>
            <p:ph idx="1"/>
          </p:nvPr>
        </p:nvSpPr>
        <p:spPr>
          <a:xfrm>
            <a:off x="457200" y="1644241"/>
            <a:ext cx="8229600" cy="4328719"/>
          </a:xfrm>
        </p:spPr>
        <p:txBody>
          <a:bodyPr/>
          <a:lstStyle/>
          <a:p>
            <a:pPr marL="0" indent="0">
              <a:buClrTx/>
              <a:buNone/>
            </a:pPr>
            <a:r>
              <a:rPr lang="en-US" dirty="0" smtClean="0"/>
              <a:t>Strategic Management of Past Performance Compliance</a:t>
            </a:r>
          </a:p>
          <a:p>
            <a:pPr lvl="1">
              <a:buClrTx/>
            </a:pPr>
            <a:r>
              <a:rPr lang="en-US" dirty="0" smtClean="0"/>
              <a:t>Senior Leadership Accountability</a:t>
            </a:r>
          </a:p>
          <a:p>
            <a:pPr lvl="2">
              <a:buClrTx/>
            </a:pPr>
            <a:r>
              <a:rPr lang="en-US" dirty="0" smtClean="0"/>
              <a:t>Bureau Chief Procurement Officers (BCPO) performance plans require the development of effective strategies and management controls to support the achievement of both Bureau and Department acquisition goals to include an 80% goal for past performance reporting compliance</a:t>
            </a:r>
          </a:p>
          <a:p>
            <a:pPr lvl="1">
              <a:buClrTx/>
            </a:pPr>
            <a:r>
              <a:rPr lang="en-US" dirty="0" smtClean="0"/>
              <a:t>Management Updates on Performance Metric</a:t>
            </a:r>
          </a:p>
          <a:p>
            <a:pPr lvl="2">
              <a:buClrTx/>
            </a:pPr>
            <a:r>
              <a:rPr lang="en-US" dirty="0" smtClean="0"/>
              <a:t>Weekly Past Performance Compliance Report issued by OPE to the Bureaus Past Performance POCs</a:t>
            </a:r>
          </a:p>
          <a:p>
            <a:pPr lvl="3">
              <a:buClrTx/>
            </a:pPr>
            <a:r>
              <a:rPr lang="en-US" dirty="0" smtClean="0"/>
              <a:t>Report provides detailed list of all contract actions requiring a past performance evaluation and highlights contract action bureaus should focus on to help Treasury increase compliance towards the 80% goal</a:t>
            </a:r>
          </a:p>
          <a:p>
            <a:pPr lvl="3">
              <a:buClrTx/>
            </a:pPr>
            <a:r>
              <a:rPr lang="en-US" dirty="0" smtClean="0"/>
              <a:t>Report is posted on OPE’s SharePoint site to allow bureaus to track progress </a:t>
            </a:r>
            <a:endParaRPr lang="en-US" dirty="0"/>
          </a:p>
          <a:p>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7</a:t>
            </a:fld>
            <a:endParaRPr lang="en-US" dirty="0">
              <a:solidFill>
                <a:schemeClr val="tx1"/>
              </a:solidFill>
            </a:endParaRPr>
          </a:p>
        </p:txBody>
      </p:sp>
    </p:spTree>
    <p:extLst>
      <p:ext uri="{BB962C8B-B14F-4D97-AF65-F5344CB8AC3E}">
        <p14:creationId xmlns:p14="http://schemas.microsoft.com/office/powerpoint/2010/main" val="3274168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6170102" cy="810071"/>
          </a:xfrm>
        </p:spPr>
        <p:txBody>
          <a:bodyPr/>
          <a:lstStyle/>
          <a:p>
            <a:r>
              <a:rPr lang="en-US" dirty="0" smtClean="0">
                <a:solidFill>
                  <a:schemeClr val="tx1"/>
                </a:solidFill>
              </a:rPr>
              <a:t>Past Performance Compliance</a:t>
            </a:r>
            <a:endParaRPr lang="en-US" dirty="0">
              <a:solidFill>
                <a:schemeClr val="tx1"/>
              </a:solidFill>
            </a:endParaRPr>
          </a:p>
        </p:txBody>
      </p:sp>
      <p:sp>
        <p:nvSpPr>
          <p:cNvPr id="3" name="Content Placeholder 2"/>
          <p:cNvSpPr>
            <a:spLocks noGrp="1"/>
          </p:cNvSpPr>
          <p:nvPr>
            <p:ph idx="1"/>
          </p:nvPr>
        </p:nvSpPr>
        <p:spPr>
          <a:xfrm>
            <a:off x="457200" y="1644241"/>
            <a:ext cx="8229600" cy="4328719"/>
          </a:xfrm>
        </p:spPr>
        <p:txBody>
          <a:bodyPr/>
          <a:lstStyle/>
          <a:p>
            <a:pPr marL="0" indent="0">
              <a:buClrTx/>
              <a:buNone/>
            </a:pPr>
            <a:r>
              <a:rPr lang="en-US" dirty="0" smtClean="0"/>
              <a:t>Strategic Management of Past Performance Compliance</a:t>
            </a:r>
          </a:p>
          <a:p>
            <a:pPr lvl="1">
              <a:buClrTx/>
            </a:pPr>
            <a:r>
              <a:rPr lang="en-US" dirty="0" smtClean="0"/>
              <a:t>Management Updates on Performance Metric</a:t>
            </a:r>
          </a:p>
          <a:p>
            <a:pPr lvl="2">
              <a:buClrTx/>
            </a:pPr>
            <a:r>
              <a:rPr lang="en-US" dirty="0" smtClean="0"/>
              <a:t>Past Performance reporting compliance rate reported to the BCPOs monthly at the Treasury Acquisition Council (TAC)</a:t>
            </a:r>
          </a:p>
          <a:p>
            <a:pPr lvl="2">
              <a:buClrTx/>
            </a:pPr>
            <a:r>
              <a:rPr lang="en-US" dirty="0" smtClean="0"/>
              <a:t>Bureau past performance compliance rate reported to Senior Leadership (Deputy Secretary and Assistant Secretary for Management) at Bureau Quarterly Performance Reviews </a:t>
            </a:r>
          </a:p>
          <a:p>
            <a:pPr lvl="2">
              <a:buClrTx/>
            </a:pPr>
            <a:endParaRPr lang="en-US" dirty="0"/>
          </a:p>
          <a:p>
            <a:pPr lvl="1">
              <a:buClrTx/>
            </a:pPr>
            <a:r>
              <a:rPr lang="en-US" dirty="0" smtClean="0"/>
              <a:t>Training</a:t>
            </a:r>
          </a:p>
          <a:p>
            <a:pPr lvl="2">
              <a:buClrTx/>
            </a:pPr>
            <a:r>
              <a:rPr lang="en-US" dirty="0" smtClean="0"/>
              <a:t>FY13 mandated Past Performance Information and CPARS training as part of continuous learning requirements for GS 1102s and CORs</a:t>
            </a:r>
          </a:p>
          <a:p>
            <a:pPr lvl="2">
              <a:buClrTx/>
            </a:pPr>
            <a:r>
              <a:rPr lang="en-US" dirty="0" smtClean="0"/>
              <a:t>Upon bureau request, OPE presents targeted training to bureaus on past performance reporting</a:t>
            </a:r>
          </a:p>
          <a:p>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223559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052285"/>
            <a:ext cx="6170102" cy="810071"/>
          </a:xfrm>
        </p:spPr>
        <p:txBody>
          <a:bodyPr/>
          <a:lstStyle/>
          <a:p>
            <a:r>
              <a:rPr lang="en-US" dirty="0" smtClean="0">
                <a:solidFill>
                  <a:schemeClr val="tx1"/>
                </a:solidFill>
              </a:rPr>
              <a:t>Past Performance Compliance</a:t>
            </a:r>
            <a:endParaRPr lang="en-US" dirty="0">
              <a:solidFill>
                <a:schemeClr val="tx1"/>
              </a:solidFill>
            </a:endParaRPr>
          </a:p>
        </p:txBody>
      </p:sp>
      <p:sp>
        <p:nvSpPr>
          <p:cNvPr id="3" name="Content Placeholder 2"/>
          <p:cNvSpPr>
            <a:spLocks noGrp="1"/>
          </p:cNvSpPr>
          <p:nvPr>
            <p:ph idx="1"/>
          </p:nvPr>
        </p:nvSpPr>
        <p:spPr>
          <a:xfrm>
            <a:off x="457200" y="1644241"/>
            <a:ext cx="8229600" cy="4328719"/>
          </a:xfrm>
        </p:spPr>
        <p:txBody>
          <a:bodyPr/>
          <a:lstStyle/>
          <a:p>
            <a:pPr marL="0" indent="0">
              <a:buClrTx/>
              <a:buNone/>
            </a:pPr>
            <a:r>
              <a:rPr lang="en-US" dirty="0" smtClean="0"/>
              <a:t>Strategic Management of Past Performance Compliance</a:t>
            </a:r>
          </a:p>
          <a:p>
            <a:pPr lvl="1">
              <a:buClrTx/>
            </a:pPr>
            <a:r>
              <a:rPr lang="en-US" dirty="0" smtClean="0"/>
              <a:t>Evaluation and Monitoring</a:t>
            </a:r>
          </a:p>
          <a:p>
            <a:pPr lvl="2">
              <a:buClrTx/>
            </a:pPr>
            <a:r>
              <a:rPr lang="en-US" dirty="0" smtClean="0"/>
              <a:t>As part of the FY13 Evaluation and Monitoring Bureau targeted assessments, OPE reviewed Bureau local policy and completed file level reviews to ensure proper internal controls were established to support compliance</a:t>
            </a:r>
          </a:p>
          <a:p>
            <a:pPr lvl="2">
              <a:buClrTx/>
            </a:pPr>
            <a:endParaRPr lang="en-US" dirty="0"/>
          </a:p>
          <a:p>
            <a:pPr lvl="1">
              <a:buClrTx/>
            </a:pPr>
            <a:r>
              <a:rPr lang="en-US" dirty="0" smtClean="0"/>
              <a:t>Other Strategies</a:t>
            </a:r>
          </a:p>
          <a:p>
            <a:pPr lvl="2">
              <a:buClrTx/>
            </a:pPr>
            <a:r>
              <a:rPr lang="en-US" dirty="0" smtClean="0"/>
              <a:t>OPE encourages bureaus to focus on past performance reporting early in the fiscal year to limit impact on the end of FY activities</a:t>
            </a:r>
          </a:p>
          <a:p>
            <a:pPr lvl="2">
              <a:buClrTx/>
            </a:pPr>
            <a:r>
              <a:rPr lang="en-US" dirty="0" smtClean="0"/>
              <a:t>Bureaus have implemented local strategies (i.e. set-aside days for past performance reporting) to increase compliance</a:t>
            </a:r>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solidFill>
                  <a:schemeClr val="tx1"/>
                </a:solidFill>
              </a:rPr>
              <a:pPr/>
              <a:t>9</a:t>
            </a:fld>
            <a:endParaRPr lang="en-US" dirty="0">
              <a:solidFill>
                <a:schemeClr val="tx1"/>
              </a:solidFill>
            </a:endParaRPr>
          </a:p>
        </p:txBody>
      </p:sp>
    </p:spTree>
    <p:extLst>
      <p:ext uri="{BB962C8B-B14F-4D97-AF65-F5344CB8AC3E}">
        <p14:creationId xmlns:p14="http://schemas.microsoft.com/office/powerpoint/2010/main" val="3834769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501</TotalTime>
  <Words>625</Words>
  <Application>Microsoft Office PowerPoint</Application>
  <PresentationFormat>On-screen Show (4:3)</PresentationFormat>
  <Paragraphs>74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Department of Treasury - Improving Quality and Timeliness of Contractor Performance Evaluations </vt:lpstr>
      <vt:lpstr>Agenda</vt:lpstr>
      <vt:lpstr>FAR 42.15 – Contractor Performance Information</vt:lpstr>
      <vt:lpstr>Why Does it Matter?</vt:lpstr>
      <vt:lpstr>Challenges to Compliance &amp; Quality</vt:lpstr>
      <vt:lpstr>Past Performance Compliance</vt:lpstr>
      <vt:lpstr>Past Performance Compliance</vt:lpstr>
      <vt:lpstr>Past Performance Compliance</vt:lpstr>
      <vt:lpstr>Past Performance Compliance</vt:lpstr>
      <vt:lpstr>Past Performance Compliance</vt:lpstr>
    </vt:vector>
  </TitlesOfParts>
  <Company>Adayana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Olga</dc:creator>
  <cp:lastModifiedBy>Kara Price</cp:lastModifiedBy>
  <cp:revision>45</cp:revision>
  <cp:lastPrinted>2014-05-28T13:06:49Z</cp:lastPrinted>
  <dcterms:created xsi:type="dcterms:W3CDTF">2011-04-14T19:28:14Z</dcterms:created>
  <dcterms:modified xsi:type="dcterms:W3CDTF">2014-06-01T19:02:50Z</dcterms:modified>
</cp:coreProperties>
</file>