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56" r:id="rId2"/>
    <p:sldId id="262" r:id="rId3"/>
    <p:sldId id="270" r:id="rId4"/>
    <p:sldId id="269" r:id="rId5"/>
    <p:sldId id="272" r:id="rId6"/>
    <p:sldId id="263" r:id="rId7"/>
    <p:sldId id="268" r:id="rId8"/>
  </p:sldIdLst>
  <p:sldSz cx="9144000" cy="6858000" type="screen4x3"/>
  <p:notesSz cx="7188200" cy="944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84"/>
    <a:srgbClr val="FBCC19"/>
    <a:srgbClr val="F6BC1C"/>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972" autoAdjust="0"/>
    <p:restoredTop sz="94654" autoAdjust="0"/>
  </p:normalViewPr>
  <p:slideViewPr>
    <p:cSldViewPr snapToGrid="0" snapToObjects="1">
      <p:cViewPr>
        <p:scale>
          <a:sx n="70" d="100"/>
          <a:sy n="70" d="100"/>
        </p:scale>
        <p:origin x="-10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5" d="100"/>
          <a:sy n="55" d="100"/>
        </p:scale>
        <p:origin x="17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dirty="0"/>
          </a:p>
        </p:txBody>
      </p:sp>
      <p:sp>
        <p:nvSpPr>
          <p:cNvPr id="3" name="Date Placeholder 2"/>
          <p:cNvSpPr>
            <a:spLocks noGrp="1"/>
          </p:cNvSpPr>
          <p:nvPr>
            <p:ph type="dt" sz="quarter" idx="1"/>
          </p:nvPr>
        </p:nvSpPr>
        <p:spPr>
          <a:xfrm>
            <a:off x="4071650" y="0"/>
            <a:ext cx="3114887" cy="472440"/>
          </a:xfrm>
          <a:prstGeom prst="rect">
            <a:avLst/>
          </a:prstGeom>
        </p:spPr>
        <p:txBody>
          <a:bodyPr vert="horz" lIns="95061" tIns="47531" rIns="95061" bIns="47531" rtlCol="0"/>
          <a:lstStyle>
            <a:lvl1pPr algn="r">
              <a:defRPr sz="1200"/>
            </a:lvl1pPr>
          </a:lstStyle>
          <a:p>
            <a:fld id="{4B3BCBDC-22B3-CA42-915A-3C1E6407FA50}" type="datetime1">
              <a:rPr lang="en-US"/>
              <a:pPr/>
              <a:t>6/1/2014</a:t>
            </a:fld>
            <a:endParaRPr lang="en-US" dirty="0"/>
          </a:p>
        </p:txBody>
      </p:sp>
      <p:sp>
        <p:nvSpPr>
          <p:cNvPr id="4" name="Footer Placeholder 3"/>
          <p:cNvSpPr>
            <a:spLocks noGrp="1"/>
          </p:cNvSpPr>
          <p:nvPr>
            <p:ph type="ftr" sz="quarter" idx="2"/>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71650" y="8974720"/>
            <a:ext cx="3114887" cy="472440"/>
          </a:xfrm>
          <a:prstGeom prst="rect">
            <a:avLst/>
          </a:prstGeom>
        </p:spPr>
        <p:txBody>
          <a:bodyPr vert="horz" lIns="95061" tIns="47531" rIns="95061" bIns="47531" rtlCol="0" anchor="b"/>
          <a:lstStyle>
            <a:lvl1pPr algn="r">
              <a:defRPr sz="1200"/>
            </a:lvl1pPr>
          </a:lstStyle>
          <a:p>
            <a:fld id="{C7DDEB67-BC8F-364D-972B-CDDF3E97D57C}" type="slidenum">
              <a:rPr/>
              <a:pPr/>
              <a:t>‹#›</a:t>
            </a:fld>
            <a:endParaRPr lang="en-US" dirty="0"/>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dirty="0"/>
          </a:p>
        </p:txBody>
      </p:sp>
      <p:sp>
        <p:nvSpPr>
          <p:cNvPr id="3" name="Date Placeholder 2"/>
          <p:cNvSpPr>
            <a:spLocks noGrp="1"/>
          </p:cNvSpPr>
          <p:nvPr>
            <p:ph type="dt" idx="1"/>
          </p:nvPr>
        </p:nvSpPr>
        <p:spPr>
          <a:xfrm>
            <a:off x="4071650" y="0"/>
            <a:ext cx="3114887" cy="472440"/>
          </a:xfrm>
          <a:prstGeom prst="rect">
            <a:avLst/>
          </a:prstGeom>
        </p:spPr>
        <p:txBody>
          <a:bodyPr vert="horz" lIns="95061" tIns="47531" rIns="95061" bIns="47531" rtlCol="0"/>
          <a:lstStyle>
            <a:lvl1pPr algn="r">
              <a:defRPr sz="1200"/>
            </a:lvl1pPr>
          </a:lstStyle>
          <a:p>
            <a:fld id="{CAAC620E-D33B-1F4E-9540-040AB481C6DD}" type="datetime1">
              <a:rPr lang="en-US"/>
              <a:pPr/>
              <a:t>6/1/2014</a:t>
            </a:fld>
            <a:endParaRPr lang="en-US" dirty="0"/>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61" tIns="47531" rIns="95061" bIns="47531" rtlCol="0" anchor="ctr"/>
          <a:lstStyle/>
          <a:p>
            <a:endParaRPr lang="en-US" dirty="0"/>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61" tIns="47531" rIns="95061" bIns="47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61" tIns="47531" rIns="95061" bIns="47531" rtlCol="0" anchor="b"/>
          <a:lstStyle>
            <a:lvl1pPr algn="r">
              <a:defRPr sz="1200"/>
            </a:lvl1pPr>
          </a:lstStyle>
          <a:p>
            <a:fld id="{DA33036D-F6A6-DE42-B789-2A212C3C5920}" type="slidenum">
              <a:rPr lang="en-US" smtClean="0"/>
              <a:pPr/>
              <a:t>‹#›</a:t>
            </a:fld>
            <a:endParaRPr lang="en-US" dirty="0"/>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a:t>
            </a:fld>
            <a:endParaRPr lang="en-US" dirty="0"/>
          </a:p>
        </p:txBody>
      </p:sp>
    </p:spTree>
    <p:extLst>
      <p:ext uri="{BB962C8B-B14F-4D97-AF65-F5344CB8AC3E}">
        <p14:creationId xmlns:p14="http://schemas.microsoft.com/office/powerpoint/2010/main" val="224498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2</a:t>
            </a:fld>
            <a:endParaRPr lang="en-US" dirty="0"/>
          </a:p>
        </p:txBody>
      </p:sp>
    </p:spTree>
    <p:extLst>
      <p:ext uri="{BB962C8B-B14F-4D97-AF65-F5344CB8AC3E}">
        <p14:creationId xmlns:p14="http://schemas.microsoft.com/office/powerpoint/2010/main" val="96314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Senior Procurement Executive (SPE) mandated compliance: </a:t>
            </a:r>
            <a:r>
              <a:rPr lang="en-US" sz="1200" kern="1200" dirty="0" smtClean="0">
                <a:solidFill>
                  <a:schemeClr val="tx1"/>
                </a:solidFill>
                <a:effectLst/>
                <a:latin typeface="+mn-lt"/>
                <a:ea typeface="+mn-ea"/>
                <a:cs typeface="+mn-cs"/>
              </a:rPr>
              <a:t>At the beginning of fiscal year 2013, the SPE issued memoranda to the senior leadership of all EPA program staff and regional offices as well as to all contracting staff emphasizing the importance of contractor performance evaluations and directing immediate completion of all overdue reports.</a:t>
            </a:r>
          </a:p>
          <a:p>
            <a:pPr lvl="1"/>
            <a:endParaRPr lang="en-US" sz="1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Assigned the right people to monitor the program:</a:t>
            </a:r>
            <a:r>
              <a:rPr lang="en-US" sz="1200" kern="1200" dirty="0" smtClean="0">
                <a:solidFill>
                  <a:schemeClr val="tx1"/>
                </a:solidFill>
                <a:effectLst/>
                <a:latin typeface="+mn-lt"/>
                <a:ea typeface="+mn-ea"/>
                <a:cs typeface="+mn-cs"/>
              </a:rPr>
              <a:t> Our number one success determinant was assigning the right people to the right roles. We assigned an 1102 senior procurement </a:t>
            </a:r>
            <a:r>
              <a:rPr lang="en-US" dirty="0"/>
              <a:t>a</a:t>
            </a:r>
            <a:r>
              <a:rPr lang="en-US" sz="1200" kern="1200" dirty="0" smtClean="0">
                <a:solidFill>
                  <a:schemeClr val="tx1"/>
                </a:solidFill>
                <a:effectLst/>
                <a:latin typeface="+mn-lt"/>
                <a:ea typeface="+mn-ea"/>
                <a:cs typeface="+mn-cs"/>
              </a:rPr>
              <a:t>nalyst versus a 2210 </a:t>
            </a:r>
            <a:r>
              <a:rPr lang="en-US" dirty="0" smtClean="0"/>
              <a:t>IT s</a:t>
            </a:r>
            <a:r>
              <a:rPr lang="en-US" sz="1200" kern="1200" dirty="0" smtClean="0">
                <a:solidFill>
                  <a:schemeClr val="tx1"/>
                </a:solidFill>
                <a:effectLst/>
                <a:latin typeface="+mn-lt"/>
                <a:ea typeface="+mn-ea"/>
                <a:cs typeface="+mn-cs"/>
              </a:rPr>
              <a:t>pecialist as our Department Point of Contact (DEPOC). The DEPOC then assigned another 1102 to act as an Agency POC and assist with the program.</a:t>
            </a:r>
          </a:p>
          <a:p>
            <a:pPr lvl="1"/>
            <a:endParaRPr lang="en-US" sz="1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EPA specific policy: </a:t>
            </a:r>
            <a:r>
              <a:rPr lang="en-US" sz="1200" kern="1200" dirty="0" smtClean="0">
                <a:solidFill>
                  <a:schemeClr val="tx1"/>
                </a:solidFill>
                <a:effectLst/>
                <a:latin typeface="+mn-lt"/>
                <a:ea typeface="+mn-ea"/>
                <a:cs typeface="+mn-cs"/>
              </a:rPr>
              <a:t>The DEPOC wrote EPA specific policy (EPA Contracts Management Manual 42.15, Feb 2014) establishing roles and responsibilities for past performance reporting to include mandating EPA personnel take CPARS training in line with the recommendations in the September </a:t>
            </a:r>
            <a:r>
              <a:rPr lang="en-US" dirty="0" smtClean="0"/>
              <a:t>2013 Guidance for the Contractor Performance Assessment Reporting System. </a:t>
            </a:r>
            <a:endParaRPr lang="en-US" sz="10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6</a:t>
            </a:fld>
            <a:endParaRPr lang="en-US" dirty="0"/>
          </a:p>
        </p:txBody>
      </p:sp>
    </p:spTree>
    <p:extLst>
      <p:ext uri="{BB962C8B-B14F-4D97-AF65-F5344CB8AC3E}">
        <p14:creationId xmlns:p14="http://schemas.microsoft.com/office/powerpoint/2010/main" val="1381839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a:solidFill>
                  <a:srgbClr val="283433"/>
                </a:solidFill>
                <a:latin typeface="Franklin Gothic Book"/>
                <a:ea typeface="+mn-ea"/>
                <a:cs typeface="Franklin Gothic Book"/>
              </a:rPr>
              <a:t>Donna M. Jenkins, </a:t>
            </a:r>
            <a:r>
              <a:rPr lang="en-US" sz="800" i="1" kern="1200" dirty="0">
                <a:solidFill>
                  <a:srgbClr val="283433"/>
                </a:solidFill>
                <a:latin typeface="Franklin Gothic Book"/>
                <a:ea typeface="+mn-ea"/>
                <a:cs typeface="Franklin Gothic Book"/>
              </a:rPr>
              <a:t>Director</a:t>
            </a: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dhsconnect.dhs.gov/org/comp/mgmt/cpo/CPO%20Strategic%20Plan/index.html" TargetMode="Externa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dhsconnect.dhs.gov/org/comp/mgmt/cpo/CPO%20Annual%20Progress%20Report%202013/HTML/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711200" y="3603009"/>
            <a:ext cx="7534729" cy="1141352"/>
          </a:xfrm>
        </p:spPr>
        <p:txBody>
          <a:bodyPr/>
          <a:lstStyle/>
          <a:p>
            <a:r>
              <a:rPr lang="en-US" sz="3200" baseline="0" dirty="0" smtClean="0">
                <a:solidFill>
                  <a:schemeClr val="tx1"/>
                </a:solidFill>
              </a:rPr>
              <a:t>DHS - Improving Quality and Timeliness of Contractor Performance Evaluations </a:t>
            </a:r>
            <a:endParaRPr lang="en-US" sz="3200" dirty="0">
              <a:solidFill>
                <a:schemeClr val="tx1"/>
              </a:solidFill>
            </a:endParaRPr>
          </a:p>
        </p:txBody>
      </p:sp>
      <p:sp>
        <p:nvSpPr>
          <p:cNvPr id="8" name="Content Placeholder 7"/>
          <p:cNvSpPr>
            <a:spLocks noGrp="1"/>
          </p:cNvSpPr>
          <p:nvPr>
            <p:ph sz="quarter" idx="12"/>
          </p:nvPr>
        </p:nvSpPr>
        <p:spPr>
          <a:xfrm>
            <a:off x="711200" y="4844953"/>
            <a:ext cx="4892645" cy="1178341"/>
          </a:xfrm>
        </p:spPr>
        <p:txBody>
          <a:bodyPr/>
          <a:lstStyle/>
          <a:p>
            <a:r>
              <a:rPr lang="en-US" sz="1600" dirty="0">
                <a:solidFill>
                  <a:schemeClr val="tx1"/>
                </a:solidFill>
              </a:rPr>
              <a:t>Presented by </a:t>
            </a:r>
            <a:r>
              <a:rPr lang="en-US" sz="1600" dirty="0" smtClean="0">
                <a:solidFill>
                  <a:schemeClr val="tx1"/>
                </a:solidFill>
              </a:rPr>
              <a:t>Laura Auletta</a:t>
            </a:r>
          </a:p>
          <a:p>
            <a:r>
              <a:rPr lang="en-US" sz="1600" dirty="0" smtClean="0">
                <a:solidFill>
                  <a:schemeClr val="tx1"/>
                </a:solidFill>
              </a:rPr>
              <a:t>Executive Director, Procurement Policy and Oversight</a:t>
            </a:r>
          </a:p>
          <a:p>
            <a:r>
              <a:rPr lang="en-US" sz="1600" dirty="0" smtClean="0">
                <a:solidFill>
                  <a:schemeClr val="tx1"/>
                </a:solidFill>
              </a:rPr>
              <a:t>Office of the Chief Procurement Officer</a:t>
            </a:r>
          </a:p>
          <a:p>
            <a:r>
              <a:rPr lang="en-US" sz="1600" dirty="0" smtClean="0">
                <a:solidFill>
                  <a:schemeClr val="tx1"/>
                </a:solidFill>
              </a:rPr>
              <a:t>Department of Homeland Security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a:t>
            </a:fld>
            <a:endParaRPr lang="en-US" dirty="0"/>
          </a:p>
        </p:txBody>
      </p:sp>
      <p:sp>
        <p:nvSpPr>
          <p:cNvPr id="10" name="Title 1"/>
          <p:cNvSpPr>
            <a:spLocks noGrp="1"/>
          </p:cNvSpPr>
          <p:nvPr>
            <p:ph type="title"/>
          </p:nvPr>
        </p:nvSpPr>
        <p:spPr>
          <a:xfrm>
            <a:off x="457200" y="1514900"/>
            <a:ext cx="8091182" cy="1255595"/>
          </a:xfrm>
        </p:spPr>
        <p:txBody>
          <a:bodyPr/>
          <a:lstStyle/>
          <a:p>
            <a:pPr algn="ctr"/>
            <a:r>
              <a:rPr lang="en-US" dirty="0" smtClean="0">
                <a:solidFill>
                  <a:schemeClr val="tx1"/>
                </a:solidFill>
              </a:rPr>
              <a:t>Improving Quality and Timeliness of Contractor Performance Evaluations</a:t>
            </a:r>
            <a:r>
              <a:rPr lang="en-US" sz="4000" dirty="0" smtClean="0">
                <a:solidFill>
                  <a:schemeClr val="tx1"/>
                </a:solidFill>
              </a:rPr>
              <a:t/>
            </a:r>
            <a:br>
              <a:rPr lang="en-US" sz="4000" dirty="0" smtClean="0">
                <a:solidFill>
                  <a:schemeClr val="tx1"/>
                </a:solidFill>
              </a:rPr>
            </a:br>
            <a:endParaRPr lang="en-US" sz="4000" dirty="0">
              <a:solidFill>
                <a:schemeClr val="tx1"/>
              </a:solidFill>
            </a:endParaRPr>
          </a:p>
        </p:txBody>
      </p:sp>
      <p:sp>
        <p:nvSpPr>
          <p:cNvPr id="11" name="Content Placeholder 2"/>
          <p:cNvSpPr>
            <a:spLocks noGrp="1"/>
          </p:cNvSpPr>
          <p:nvPr>
            <p:ph sz="quarter" idx="4294967295"/>
          </p:nvPr>
        </p:nvSpPr>
        <p:spPr>
          <a:xfrm>
            <a:off x="457200" y="2980534"/>
            <a:ext cx="7988300" cy="2389483"/>
          </a:xfrm>
          <a:prstGeom prst="rect">
            <a:avLst/>
          </a:prstGeom>
        </p:spPr>
        <p:txBody>
          <a:bodyPr/>
          <a:lstStyle/>
          <a:p>
            <a:pPr>
              <a:buSzPct val="75000"/>
              <a:buFont typeface="Wingdings" panose="05000000000000000000" pitchFamily="2" charset="2"/>
              <a:buChar char="Ø"/>
            </a:pPr>
            <a:r>
              <a:rPr lang="en-US" dirty="0" smtClean="0">
                <a:latin typeface="Franklin Gothic Book"/>
                <a:cs typeface="Franklin Gothic Book"/>
              </a:rPr>
              <a:t>Leadership Commitment</a:t>
            </a:r>
          </a:p>
          <a:p>
            <a:pPr>
              <a:buSzPct val="75000"/>
              <a:buFont typeface="Wingdings" panose="05000000000000000000" pitchFamily="2" charset="2"/>
              <a:buChar char="Ø"/>
            </a:pPr>
            <a:r>
              <a:rPr lang="en-US" dirty="0" smtClean="0">
                <a:latin typeface="Franklin Gothic Book"/>
                <a:cs typeface="Franklin Gothic Book"/>
              </a:rPr>
              <a:t>Accountability/Internal Controls</a:t>
            </a:r>
          </a:p>
          <a:p>
            <a:pPr>
              <a:buSzPct val="75000"/>
              <a:buFont typeface="Wingdings" panose="05000000000000000000" pitchFamily="2" charset="2"/>
              <a:buChar char="Ø"/>
            </a:pPr>
            <a:r>
              <a:rPr lang="en-US" dirty="0" smtClean="0">
                <a:latin typeface="Franklin Gothic Book"/>
                <a:cs typeface="Franklin Gothic Book"/>
              </a:rPr>
              <a:t>Communication, Policy, Training, Tools</a:t>
            </a:r>
          </a:p>
          <a:p>
            <a:pPr marL="227013" indent="-227013">
              <a:buSzPct val="75000"/>
              <a:buFont typeface="Courier New"/>
              <a:buChar char="o"/>
            </a:pPr>
            <a:endParaRPr lang="en-US" dirty="0">
              <a:latin typeface="Franklin Gothic Book"/>
              <a:cs typeface="Franklin Gothic Book"/>
            </a:endParaRPr>
          </a:p>
          <a:p>
            <a:pPr marL="227013" indent="-227013">
              <a:buSzPct val="75000"/>
              <a:buFont typeface="Courier New"/>
              <a:buChar char="o"/>
            </a:pPr>
            <a:endParaRPr lang="en-US" sz="2000" dirty="0">
              <a:latin typeface="Franklin Gothic Book"/>
              <a:cs typeface="Franklin Gothic Book"/>
            </a:endParaRPr>
          </a:p>
          <a:p>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Commitment</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3</a:t>
            </a:fld>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166" y="2170235"/>
            <a:ext cx="4182187" cy="41861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114" y="2563207"/>
            <a:ext cx="289560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24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1" y="999489"/>
            <a:ext cx="6639885" cy="1206501"/>
          </a:xfrm>
        </p:spPr>
        <p:txBody>
          <a:bodyPr anchor="t"/>
          <a:lstStyle/>
          <a:p>
            <a:pPr>
              <a:lnSpc>
                <a:spcPct val="85000"/>
              </a:lnSpc>
            </a:pPr>
            <a:r>
              <a:rPr lang="en-US" altLang="en-US" dirty="0" smtClean="0"/>
              <a:t>Accountability/Internal Controls</a:t>
            </a:r>
          </a:p>
        </p:txBody>
      </p:sp>
      <p:sp>
        <p:nvSpPr>
          <p:cNvPr id="5" name="Rectangle 3"/>
          <p:cNvSpPr>
            <a:spLocks noGrp="1" noChangeArrowheads="1"/>
          </p:cNvSpPr>
          <p:nvPr>
            <p:ph type="body" sz="half" idx="2"/>
          </p:nvPr>
        </p:nvSpPr>
        <p:spPr bwMode="auto">
          <a:xfrm>
            <a:off x="4345497" y="1571979"/>
            <a:ext cx="4605556" cy="4845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000" dirty="0">
                <a:solidFill>
                  <a:srgbClr val="333333"/>
                </a:solidFill>
              </a:rPr>
              <a:t>Th</a:t>
            </a:r>
            <a:r>
              <a:rPr lang="en-US" altLang="en-US" sz="2000" dirty="0" smtClean="0">
                <a:solidFill>
                  <a:srgbClr val="333333"/>
                </a:solidFill>
              </a:rPr>
              <a:t>e Chief Procurement Officer’s Four Priorities </a:t>
            </a:r>
          </a:p>
          <a:p>
            <a:pPr lvl="1">
              <a:lnSpc>
                <a:spcPct val="90000"/>
              </a:lnSpc>
            </a:pPr>
            <a:r>
              <a:rPr lang="en-US" sz="1600" dirty="0" smtClean="0"/>
              <a:t>Quality Contracting </a:t>
            </a:r>
          </a:p>
          <a:p>
            <a:pPr lvl="1">
              <a:lnSpc>
                <a:spcPct val="90000"/>
              </a:lnSpc>
            </a:pPr>
            <a:r>
              <a:rPr lang="en-US" sz="1600" dirty="0" smtClean="0"/>
              <a:t>Quality People</a:t>
            </a:r>
          </a:p>
          <a:p>
            <a:pPr lvl="1">
              <a:buFont typeface="Calibri" panose="020F0502020204030204" pitchFamily="34" charset="0"/>
              <a:buChar char="‾"/>
            </a:pPr>
            <a:r>
              <a:rPr lang="en-US" sz="1600" dirty="0" smtClean="0"/>
              <a:t>Quality Program Support</a:t>
            </a:r>
          </a:p>
          <a:p>
            <a:pPr lvl="1">
              <a:buFont typeface="Calibri" panose="020F0502020204030204" pitchFamily="34" charset="0"/>
              <a:buChar char="‾"/>
            </a:pPr>
            <a:r>
              <a:rPr lang="en-US" sz="1600" dirty="0" smtClean="0"/>
              <a:t>Quality Industry-Government Communication</a:t>
            </a:r>
            <a:endParaRPr lang="en-US" altLang="en-US" sz="1600" dirty="0" smtClean="0">
              <a:solidFill>
                <a:srgbClr val="333333"/>
              </a:solidFill>
            </a:endParaRPr>
          </a:p>
          <a:p>
            <a:pPr>
              <a:lnSpc>
                <a:spcPct val="90000"/>
              </a:lnSpc>
            </a:pPr>
            <a:r>
              <a:rPr lang="en-US" altLang="en-US" sz="2000" dirty="0" smtClean="0">
                <a:solidFill>
                  <a:srgbClr val="333333"/>
                </a:solidFill>
              </a:rPr>
              <a:t>Performance measured quarterly </a:t>
            </a:r>
          </a:p>
          <a:p>
            <a:pPr>
              <a:lnSpc>
                <a:spcPct val="90000"/>
              </a:lnSpc>
            </a:pPr>
            <a:r>
              <a:rPr lang="en-US" altLang="en-US" sz="2000" dirty="0" smtClean="0">
                <a:solidFill>
                  <a:srgbClr val="333333"/>
                </a:solidFill>
              </a:rPr>
              <a:t>HCA Performance Goal Letters</a:t>
            </a:r>
          </a:p>
          <a:p>
            <a:pPr marL="511175" lvl="1" indent="-173038">
              <a:lnSpc>
                <a:spcPct val="90000"/>
              </a:lnSpc>
            </a:pPr>
            <a:r>
              <a:rPr lang="en-US" altLang="en-US" sz="1600" dirty="0" smtClean="0">
                <a:solidFill>
                  <a:srgbClr val="333333"/>
                </a:solidFill>
              </a:rPr>
              <a:t>Formal Procurement Health Assessments</a:t>
            </a:r>
          </a:p>
          <a:p>
            <a:pPr marL="511175" lvl="1" indent="-173038">
              <a:lnSpc>
                <a:spcPct val="90000"/>
              </a:lnSpc>
            </a:pPr>
            <a:r>
              <a:rPr lang="en-US" altLang="en-US" sz="1600" dirty="0" smtClean="0">
                <a:solidFill>
                  <a:srgbClr val="333333"/>
                </a:solidFill>
              </a:rPr>
              <a:t>Performance metric issues are immediately addressed with Component HCAs</a:t>
            </a:r>
          </a:p>
          <a:p>
            <a:pPr>
              <a:lnSpc>
                <a:spcPct val="90000"/>
              </a:lnSpc>
            </a:pPr>
            <a:r>
              <a:rPr lang="en-US" altLang="en-US" sz="2000" dirty="0" smtClean="0">
                <a:solidFill>
                  <a:srgbClr val="333333"/>
                </a:solidFill>
              </a:rPr>
              <a:t>Oversight Reviews </a:t>
            </a:r>
          </a:p>
        </p:txBody>
      </p:sp>
      <p:pic>
        <p:nvPicPr>
          <p:cNvPr id="9" name="Picture 8" descr="CPO Strategic Plan">
            <a:hlinkClick r:id="rId2" tgtFrame="_blank"/>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581" y="2205990"/>
            <a:ext cx="2057400" cy="2581523"/>
          </a:xfrm>
          <a:prstGeom prst="rect">
            <a:avLst/>
          </a:prstGeom>
          <a:noFill/>
          <a:ln>
            <a:noFill/>
          </a:ln>
        </p:spPr>
      </p:pic>
      <p:pic>
        <p:nvPicPr>
          <p:cNvPr id="10" name="Picture 9" descr="CPO Strategic Plan Annual Report">
            <a:hlinkClick r:id="rId4" tgtFrame="_blank"/>
          </p:cNvPr>
          <p:cNvPicPr/>
          <p:nvPr/>
        </p:nvPicPr>
        <p:blipFill>
          <a:blip r:embed="rId5">
            <a:extLst>
              <a:ext uri="{28A0092B-C50C-407E-A947-70E740481C1C}">
                <a14:useLocalDpi xmlns:a14="http://schemas.microsoft.com/office/drawing/2010/main" val="0"/>
              </a:ext>
            </a:extLst>
          </a:blip>
          <a:srcRect/>
          <a:stretch>
            <a:fillRect/>
          </a:stretch>
        </p:blipFill>
        <p:spPr bwMode="auto">
          <a:xfrm>
            <a:off x="2056700" y="2828725"/>
            <a:ext cx="2146184" cy="2581523"/>
          </a:xfrm>
          <a:prstGeom prst="rect">
            <a:avLst/>
          </a:prstGeom>
          <a:noFill/>
          <a:ln w="9525">
            <a:solidFill>
              <a:schemeClr val="tx1"/>
            </a:solidFill>
          </a:ln>
        </p:spPr>
      </p:pic>
      <p:sp>
        <p:nvSpPr>
          <p:cNvPr id="2" name="Rectangle 1"/>
          <p:cNvSpPr/>
          <p:nvPr/>
        </p:nvSpPr>
        <p:spPr>
          <a:xfrm>
            <a:off x="2299981" y="2366898"/>
            <a:ext cx="2155971" cy="738664"/>
          </a:xfrm>
          <a:prstGeom prst="rect">
            <a:avLst/>
          </a:prstGeom>
        </p:spPr>
        <p:txBody>
          <a:bodyPr wrap="square">
            <a:spAutoFit/>
          </a:bodyPr>
          <a:lstStyle/>
          <a:p>
            <a:r>
              <a:rPr lang="en-US" sz="1400" b="1" dirty="0"/>
              <a:t>CPO </a:t>
            </a:r>
            <a:r>
              <a:rPr lang="en-US" sz="1400" b="1" dirty="0" smtClean="0"/>
              <a:t>Annual </a:t>
            </a:r>
            <a:r>
              <a:rPr lang="en-US" sz="1400" b="1" dirty="0"/>
              <a:t>Progress </a:t>
            </a:r>
            <a:r>
              <a:rPr lang="en-US" sz="1400" b="1" dirty="0" smtClean="0"/>
              <a:t>Report for FY 2013</a:t>
            </a:r>
            <a:r>
              <a:rPr lang="en-US" sz="1400" b="1" dirty="0"/>
              <a:t/>
            </a:r>
            <a:br>
              <a:rPr lang="en-US" sz="1400" b="1" dirty="0"/>
            </a:br>
            <a:endParaRPr lang="en-US" sz="1400" dirty="0"/>
          </a:p>
        </p:txBody>
      </p:sp>
      <p:sp>
        <p:nvSpPr>
          <p:cNvPr id="3" name="Rectangle 2"/>
          <p:cNvSpPr/>
          <p:nvPr/>
        </p:nvSpPr>
        <p:spPr>
          <a:xfrm>
            <a:off x="242581" y="1766277"/>
            <a:ext cx="4572000" cy="523220"/>
          </a:xfrm>
          <a:prstGeom prst="rect">
            <a:avLst/>
          </a:prstGeom>
        </p:spPr>
        <p:txBody>
          <a:bodyPr>
            <a:spAutoFit/>
          </a:bodyPr>
          <a:lstStyle/>
          <a:p>
            <a:r>
              <a:rPr lang="en-US" sz="1400" b="1" dirty="0"/>
              <a:t>CPO Strategic Plan</a:t>
            </a:r>
            <a:br>
              <a:rPr lang="en-US" sz="1400" b="1" dirty="0"/>
            </a:br>
            <a:r>
              <a:rPr lang="en-US" sz="1400" b="1" dirty="0"/>
              <a:t>for FY 2012 – 2014 </a:t>
            </a:r>
          </a:p>
        </p:txBody>
      </p:sp>
      <p:sp>
        <p:nvSpPr>
          <p:cNvPr id="11" name="Left Arrow 10"/>
          <p:cNvSpPr/>
          <p:nvPr/>
        </p:nvSpPr>
        <p:spPr>
          <a:xfrm>
            <a:off x="6920917" y="2021959"/>
            <a:ext cx="2030136" cy="603796"/>
          </a:xfrm>
          <a:prstGeom prst="leftArrow">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Performance Evals</a:t>
            </a:r>
            <a:endParaRPr lang="en-US" sz="1600" b="1" dirty="0"/>
          </a:p>
        </p:txBody>
      </p:sp>
    </p:spTree>
    <p:extLst>
      <p:ext uri="{BB962C8B-B14F-4D97-AF65-F5344CB8AC3E}">
        <p14:creationId xmlns:p14="http://schemas.microsoft.com/office/powerpoint/2010/main" val="126745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type="tbl" sz="quarter" idx="10"/>
          </p:nvPr>
        </p:nvPicPr>
        <p:blipFill>
          <a:blip r:embed="rId2">
            <a:extLst>
              <a:ext uri="{28A0092B-C50C-407E-A947-70E740481C1C}">
                <a14:useLocalDpi xmlns:a14="http://schemas.microsoft.com/office/drawing/2010/main" val="0"/>
              </a:ext>
            </a:extLst>
          </a:blip>
          <a:srcRect/>
          <a:stretch>
            <a:fillRect/>
          </a:stretch>
        </p:blipFill>
        <p:spPr bwMode="auto">
          <a:xfrm>
            <a:off x="620785" y="2396251"/>
            <a:ext cx="4513277" cy="3878713"/>
          </a:xfrm>
          <a:prstGeom prst="rect">
            <a:avLst/>
          </a:prstGeom>
          <a:noFill/>
          <a:ln w="3175">
            <a:solidFill>
              <a:schemeClr val="tx1"/>
            </a:solidFill>
          </a:ln>
        </p:spPr>
      </p:pic>
      <p:sp>
        <p:nvSpPr>
          <p:cNvPr id="6" name="Rectangle 3"/>
          <p:cNvSpPr txBox="1">
            <a:spLocks noChangeArrowheads="1"/>
          </p:cNvSpPr>
          <p:nvPr/>
        </p:nvSpPr>
        <p:spPr>
          <a:xfrm>
            <a:off x="256883" y="1008972"/>
            <a:ext cx="7655217" cy="736600"/>
          </a:xfrm>
          <a:prstGeom prst="rect">
            <a:avLst/>
          </a:prstGeom>
        </p:spPr>
        <p:txBody>
          <a:bodyPr anchor="t"/>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altLang="en-US" dirty="0" smtClean="0"/>
              <a:t>Communication, Training, Policy</a:t>
            </a:r>
          </a:p>
        </p:txBody>
      </p:sp>
      <p:sp>
        <p:nvSpPr>
          <p:cNvPr id="7" name="Rectangle 3"/>
          <p:cNvSpPr txBox="1">
            <a:spLocks noChangeArrowheads="1"/>
          </p:cNvSpPr>
          <p:nvPr/>
        </p:nvSpPr>
        <p:spPr bwMode="auto">
          <a:xfrm>
            <a:off x="5246614" y="2396252"/>
            <a:ext cx="3670300" cy="2438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altLang="en-US" sz="2000" dirty="0" smtClean="0">
                <a:solidFill>
                  <a:srgbClr val="333333"/>
                </a:solidFill>
              </a:rPr>
              <a:t>Communications</a:t>
            </a:r>
          </a:p>
          <a:p>
            <a:pPr marL="173038" indent="-173038">
              <a:lnSpc>
                <a:spcPct val="90000"/>
              </a:lnSpc>
            </a:pPr>
            <a:r>
              <a:rPr lang="en-US" altLang="en-US" sz="2000" dirty="0" smtClean="0">
                <a:solidFill>
                  <a:srgbClr val="333333"/>
                </a:solidFill>
              </a:rPr>
              <a:t>Communicate directly with the workforce</a:t>
            </a:r>
          </a:p>
          <a:p>
            <a:pPr marL="173038" indent="-173038">
              <a:lnSpc>
                <a:spcPct val="90000"/>
              </a:lnSpc>
            </a:pPr>
            <a:r>
              <a:rPr lang="en-US" altLang="en-US" sz="2000" dirty="0" smtClean="0">
                <a:solidFill>
                  <a:srgbClr val="333333"/>
                </a:solidFill>
              </a:rPr>
              <a:t>Recognize progress</a:t>
            </a:r>
          </a:p>
          <a:p>
            <a:pPr marL="173038" indent="-173038">
              <a:lnSpc>
                <a:spcPct val="90000"/>
              </a:lnSpc>
            </a:pPr>
            <a:r>
              <a:rPr lang="en-US" altLang="en-US" sz="2000" dirty="0" smtClean="0">
                <a:solidFill>
                  <a:srgbClr val="333333"/>
                </a:solidFill>
              </a:rPr>
              <a:t>Identify opportunities for improvement</a:t>
            </a:r>
          </a:p>
        </p:txBody>
      </p:sp>
    </p:spTree>
    <p:extLst>
      <p:ext uri="{BB962C8B-B14F-4D97-AF65-F5344CB8AC3E}">
        <p14:creationId xmlns:p14="http://schemas.microsoft.com/office/powerpoint/2010/main" val="379485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6</a:t>
            </a:fld>
            <a:endParaRPr lang="en-US" dirty="0"/>
          </a:p>
        </p:txBody>
      </p:sp>
      <p:pic>
        <p:nvPicPr>
          <p:cNvPr id="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1905000"/>
            <a:ext cx="42291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4953000" y="2133600"/>
            <a:ext cx="3670300" cy="2438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altLang="en-US" sz="2000" dirty="0" smtClean="0">
                <a:solidFill>
                  <a:srgbClr val="333333"/>
                </a:solidFill>
              </a:rPr>
              <a:t>Training</a:t>
            </a:r>
          </a:p>
          <a:p>
            <a:pPr marL="173038" indent="-173038">
              <a:lnSpc>
                <a:spcPct val="90000"/>
              </a:lnSpc>
            </a:pPr>
            <a:r>
              <a:rPr lang="en-US" altLang="en-US" sz="2000" dirty="0" smtClean="0">
                <a:solidFill>
                  <a:srgbClr val="333333"/>
                </a:solidFill>
              </a:rPr>
              <a:t>Trained 4,000+ in FY 2013</a:t>
            </a:r>
          </a:p>
          <a:p>
            <a:pPr marL="173038" indent="-173038">
              <a:lnSpc>
                <a:spcPct val="90000"/>
              </a:lnSpc>
            </a:pPr>
            <a:r>
              <a:rPr lang="en-US" altLang="en-US" sz="2000" dirty="0">
                <a:solidFill>
                  <a:srgbClr val="333333"/>
                </a:solidFill>
              </a:rPr>
              <a:t>Hosted “Day of Emphasis” </a:t>
            </a:r>
            <a:r>
              <a:rPr lang="en-US" altLang="en-US" sz="2000" dirty="0" smtClean="0">
                <a:solidFill>
                  <a:srgbClr val="333333"/>
                </a:solidFill>
              </a:rPr>
              <a:t>events</a:t>
            </a:r>
            <a:endParaRPr lang="en-US" altLang="en-US" sz="2000" dirty="0">
              <a:solidFill>
                <a:srgbClr val="333333"/>
              </a:solidFill>
            </a:endParaRPr>
          </a:p>
          <a:p>
            <a:pPr marL="173038" indent="-173038">
              <a:lnSpc>
                <a:spcPct val="90000"/>
              </a:lnSpc>
            </a:pPr>
            <a:r>
              <a:rPr lang="en-US" altLang="en-US" sz="2000" dirty="0" smtClean="0">
                <a:solidFill>
                  <a:srgbClr val="333333"/>
                </a:solidFill>
              </a:rPr>
              <a:t>Dedicated operations staff to monitor and address system issues</a:t>
            </a:r>
          </a:p>
        </p:txBody>
      </p:sp>
      <p:sp>
        <p:nvSpPr>
          <p:cNvPr id="6" name="Rectangle 3"/>
          <p:cNvSpPr txBox="1">
            <a:spLocks noGrp="1" noChangeArrowheads="1"/>
          </p:cNvSpPr>
          <p:nvPr>
            <p:ph type="title"/>
          </p:nvPr>
        </p:nvSpPr>
        <p:spPr>
          <a:xfrm>
            <a:off x="302004" y="1052285"/>
            <a:ext cx="7147420" cy="1206501"/>
          </a:xfrm>
          <a:prstGeom prst="rect">
            <a:avLst/>
          </a:prstGeom>
        </p:spPr>
        <p:txBody>
          <a:bodyPr anchor="t"/>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altLang="en-US" dirty="0" smtClean="0"/>
              <a:t>Communication, Training, Policy</a:t>
            </a:r>
          </a:p>
        </p:txBody>
      </p:sp>
    </p:spTree>
    <p:extLst>
      <p:ext uri="{BB962C8B-B14F-4D97-AF65-F5344CB8AC3E}">
        <p14:creationId xmlns:p14="http://schemas.microsoft.com/office/powerpoint/2010/main" val="1805802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6883" y="1008972"/>
            <a:ext cx="7655217" cy="736600"/>
          </a:xfrm>
          <a:prstGeom prst="rect">
            <a:avLst/>
          </a:prstGeom>
        </p:spPr>
        <p:txBody>
          <a:bodyPr anchor="t"/>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altLang="en-US" dirty="0" smtClean="0"/>
              <a:t>Communication, Training, Policy</a:t>
            </a:r>
          </a:p>
        </p:txBody>
      </p:sp>
      <p:grpSp>
        <p:nvGrpSpPr>
          <p:cNvPr id="12" name="Group 11"/>
          <p:cNvGrpSpPr/>
          <p:nvPr/>
        </p:nvGrpSpPr>
        <p:grpSpPr>
          <a:xfrm>
            <a:off x="317383" y="2012830"/>
            <a:ext cx="3352800" cy="4359275"/>
            <a:chOff x="585831" y="2337936"/>
            <a:chExt cx="3352800" cy="4359275"/>
          </a:xfrm>
        </p:grpSpPr>
        <p:sp>
          <p:nvSpPr>
            <p:cNvPr id="8" name="Rectangle 4"/>
            <p:cNvSpPr>
              <a:spLocks noChangeArrowheads="1"/>
            </p:cNvSpPr>
            <p:nvPr/>
          </p:nvSpPr>
          <p:spPr bwMode="invGray">
            <a:xfrm>
              <a:off x="585831" y="2337936"/>
              <a:ext cx="3352800" cy="4359275"/>
            </a:xfrm>
            <a:prstGeom prst="rect">
              <a:avLst/>
            </a:prstGeom>
            <a:solidFill>
              <a:srgbClr val="99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3038" indent="-173038">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altLang="en-US" sz="2000" dirty="0">
                <a:solidFill>
                  <a:srgbClr val="333333"/>
                </a:solidFill>
              </a:endParaRPr>
            </a:p>
          </p:txBody>
        </p:sp>
        <p:pic>
          <p:nvPicPr>
            <p:cNvPr id="9"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50" y="2413341"/>
              <a:ext cx="3179762"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 name="Group 12"/>
          <p:cNvGrpSpPr/>
          <p:nvPr/>
        </p:nvGrpSpPr>
        <p:grpSpPr>
          <a:xfrm>
            <a:off x="3355595" y="2474753"/>
            <a:ext cx="2869035" cy="3511458"/>
            <a:chOff x="4559300" y="2337934"/>
            <a:chExt cx="3429000" cy="4359275"/>
          </a:xfrm>
        </p:grpSpPr>
        <p:sp>
          <p:nvSpPr>
            <p:cNvPr id="10" name="Rectangle 2"/>
            <p:cNvSpPr>
              <a:spLocks noChangeArrowheads="1"/>
            </p:cNvSpPr>
            <p:nvPr/>
          </p:nvSpPr>
          <p:spPr bwMode="invGray">
            <a:xfrm>
              <a:off x="4559300" y="2337934"/>
              <a:ext cx="3429000" cy="4359275"/>
            </a:xfrm>
            <a:prstGeom prst="rect">
              <a:avLst/>
            </a:prstGeom>
            <a:solidFill>
              <a:srgbClr val="99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3038" indent="-173038">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endParaRPr lang="en-US" altLang="en-US" sz="2000" dirty="0">
                <a:solidFill>
                  <a:srgbClr val="333333"/>
                </a:solidFill>
              </a:endParaRPr>
            </a:p>
          </p:txBody>
        </p:sp>
        <p:pic>
          <p:nvPicPr>
            <p:cNvPr id="1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5500" y="2413341"/>
              <a:ext cx="32766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Rectangle 3"/>
          <p:cNvSpPr txBox="1">
            <a:spLocks noChangeArrowheads="1"/>
          </p:cNvSpPr>
          <p:nvPr/>
        </p:nvSpPr>
        <p:spPr bwMode="auto">
          <a:xfrm>
            <a:off x="6224630" y="2306972"/>
            <a:ext cx="2843869" cy="26844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altLang="en-US" sz="2000" dirty="0" smtClean="0">
                <a:solidFill>
                  <a:srgbClr val="333333"/>
                </a:solidFill>
              </a:rPr>
              <a:t>Policy</a:t>
            </a:r>
          </a:p>
          <a:p>
            <a:pPr marL="173038" indent="-173038">
              <a:lnSpc>
                <a:spcPct val="90000"/>
              </a:lnSpc>
            </a:pPr>
            <a:r>
              <a:rPr lang="en-US" altLang="en-US" sz="2000" dirty="0" smtClean="0">
                <a:solidFill>
                  <a:srgbClr val="333333"/>
                </a:solidFill>
              </a:rPr>
              <a:t>Provided policy and guidance to 1102s and non-1102s</a:t>
            </a:r>
          </a:p>
          <a:p>
            <a:pPr marL="173038" indent="-173038">
              <a:lnSpc>
                <a:spcPct val="90000"/>
              </a:lnSpc>
            </a:pPr>
            <a:r>
              <a:rPr lang="en-US" altLang="en-US" sz="2000" dirty="0" smtClean="0">
                <a:solidFill>
                  <a:srgbClr val="333333"/>
                </a:solidFill>
              </a:rPr>
              <a:t>Delivered job aids to the workforce, such as quality checklists</a:t>
            </a:r>
          </a:p>
          <a:p>
            <a:pPr marL="173038" indent="-173038">
              <a:lnSpc>
                <a:spcPct val="90000"/>
              </a:lnSpc>
            </a:pPr>
            <a:r>
              <a:rPr lang="en-US" altLang="en-US" sz="2000" dirty="0" smtClean="0">
                <a:solidFill>
                  <a:srgbClr val="333333"/>
                </a:solidFill>
              </a:rPr>
              <a:t>Offered policy </a:t>
            </a:r>
            <a:r>
              <a:rPr lang="en-US" altLang="en-US" sz="2000" i="1" dirty="0" smtClean="0">
                <a:solidFill>
                  <a:srgbClr val="333333"/>
                </a:solidFill>
              </a:rPr>
              <a:t>and</a:t>
            </a:r>
            <a:r>
              <a:rPr lang="en-US" altLang="en-US" sz="2000" dirty="0" smtClean="0">
                <a:solidFill>
                  <a:srgbClr val="333333"/>
                </a:solidFill>
              </a:rPr>
              <a:t> technical support</a:t>
            </a:r>
          </a:p>
          <a:p>
            <a:pPr marL="173038" indent="-173038">
              <a:lnSpc>
                <a:spcPct val="90000"/>
              </a:lnSpc>
            </a:pPr>
            <a:endParaRPr lang="en-US" altLang="en-US" sz="2000" dirty="0" smtClean="0">
              <a:solidFill>
                <a:srgbClr val="333333"/>
              </a:solidFill>
            </a:endParaRPr>
          </a:p>
          <a:p>
            <a:pPr marL="173038" indent="-173038">
              <a:lnSpc>
                <a:spcPct val="90000"/>
              </a:lnSpc>
            </a:pPr>
            <a:endParaRPr lang="en-US" altLang="en-US" sz="2000" dirty="0" smtClean="0">
              <a:solidFill>
                <a:srgbClr val="333333"/>
              </a:solidFill>
            </a:endParaRPr>
          </a:p>
          <a:p>
            <a:pPr marL="0" indent="0">
              <a:lnSpc>
                <a:spcPct val="90000"/>
              </a:lnSpc>
              <a:buNone/>
            </a:pPr>
            <a:endParaRPr lang="en-US" altLang="en-US" sz="2000" dirty="0" smtClean="0">
              <a:solidFill>
                <a:srgbClr val="333333"/>
              </a:solidFill>
            </a:endParaRPr>
          </a:p>
        </p:txBody>
      </p:sp>
    </p:spTree>
    <p:extLst>
      <p:ext uri="{BB962C8B-B14F-4D97-AF65-F5344CB8AC3E}">
        <p14:creationId xmlns:p14="http://schemas.microsoft.com/office/powerpoint/2010/main" val="28369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794</TotalTime>
  <Words>358</Words>
  <Application>Microsoft Office PowerPoint</Application>
  <PresentationFormat>On-screen Show (4:3)</PresentationFormat>
  <Paragraphs>52</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DHS - Improving Quality and Timeliness of Contractor Performance Evaluations </vt:lpstr>
      <vt:lpstr>Improving Quality and Timeliness of Contractor Performance Evaluations </vt:lpstr>
      <vt:lpstr>Leadership Commitment</vt:lpstr>
      <vt:lpstr>Accountability/Internal Controls</vt:lpstr>
      <vt:lpstr>PowerPoint Presentation</vt:lpstr>
      <vt:lpstr>Communication, Training, Policy</vt:lpstr>
      <vt:lpstr>PowerPoint Presentation</vt:lpstr>
    </vt:vector>
  </TitlesOfParts>
  <Company>Adayana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Kara Price</cp:lastModifiedBy>
  <cp:revision>81</cp:revision>
  <cp:lastPrinted>2011-02-14T22:14:19Z</cp:lastPrinted>
  <dcterms:created xsi:type="dcterms:W3CDTF">2011-04-14T19:28:14Z</dcterms:created>
  <dcterms:modified xsi:type="dcterms:W3CDTF">2014-06-01T19:02:22Z</dcterms:modified>
</cp:coreProperties>
</file>