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63" r:id="rId3"/>
    <p:sldId id="261" r:id="rId4"/>
    <p:sldId id="264" r:id="rId5"/>
    <p:sldId id="265" r:id="rId6"/>
    <p:sldId id="266" r:id="rId7"/>
  </p:sldIdLst>
  <p:sldSz cx="9144000" cy="6858000" type="screen4x3"/>
  <p:notesSz cx="7188200" cy="944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84"/>
    <a:srgbClr val="FBCC19"/>
    <a:srgbClr val="F6BC1C"/>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1" autoAdjust="0"/>
    <p:restoredTop sz="93874" autoAdjust="0"/>
  </p:normalViewPr>
  <p:slideViewPr>
    <p:cSldViewPr snapToGrid="0" snapToObjects="1">
      <p:cViewPr>
        <p:scale>
          <a:sx n="70" d="100"/>
          <a:sy n="70" d="100"/>
        </p:scale>
        <p:origin x="-5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1" d="100"/>
          <a:sy n="51" d="100"/>
        </p:scale>
        <p:origin x="-2814" y="-102"/>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dirty="0"/>
          </a:p>
        </p:txBody>
      </p:sp>
      <p:sp>
        <p:nvSpPr>
          <p:cNvPr id="3" name="Date Placeholder 2"/>
          <p:cNvSpPr>
            <a:spLocks noGrp="1"/>
          </p:cNvSpPr>
          <p:nvPr>
            <p:ph type="dt" sz="quarter" idx="1"/>
          </p:nvPr>
        </p:nvSpPr>
        <p:spPr>
          <a:xfrm>
            <a:off x="4071650" y="0"/>
            <a:ext cx="3114887" cy="472440"/>
          </a:xfrm>
          <a:prstGeom prst="rect">
            <a:avLst/>
          </a:prstGeom>
        </p:spPr>
        <p:txBody>
          <a:bodyPr vert="horz" lIns="95061" tIns="47531" rIns="95061" bIns="47531" rtlCol="0"/>
          <a:lstStyle>
            <a:lvl1pPr algn="r">
              <a:defRPr sz="1200"/>
            </a:lvl1pPr>
          </a:lstStyle>
          <a:p>
            <a:fld id="{4B3BCBDC-22B3-CA42-915A-3C1E6407FA50}" type="datetime1">
              <a:rPr lang="en-US"/>
              <a:pPr/>
              <a:t>7/25/2014</a:t>
            </a:fld>
            <a:endParaRPr lang="en-US" dirty="0"/>
          </a:p>
        </p:txBody>
      </p:sp>
      <p:sp>
        <p:nvSpPr>
          <p:cNvPr id="4" name="Footer Placeholder 3"/>
          <p:cNvSpPr>
            <a:spLocks noGrp="1"/>
          </p:cNvSpPr>
          <p:nvPr>
            <p:ph type="ftr" sz="quarter" idx="2"/>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71650" y="8974720"/>
            <a:ext cx="3114887" cy="472440"/>
          </a:xfrm>
          <a:prstGeom prst="rect">
            <a:avLst/>
          </a:prstGeom>
        </p:spPr>
        <p:txBody>
          <a:bodyPr vert="horz" lIns="95061" tIns="47531" rIns="95061" bIns="47531" rtlCol="0" anchor="b"/>
          <a:lstStyle>
            <a:lvl1pPr algn="r">
              <a:defRPr sz="1200"/>
            </a:lvl1pPr>
          </a:lstStyle>
          <a:p>
            <a:fld id="{C7DDEB67-BC8F-364D-972B-CDDF3E97D57C}" type="slidenum">
              <a:rPr/>
              <a:pPr/>
              <a:t>‹#›</a:t>
            </a:fld>
            <a:endParaRPr lang="en-US" dirty="0"/>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dirty="0"/>
          </a:p>
        </p:txBody>
      </p:sp>
      <p:sp>
        <p:nvSpPr>
          <p:cNvPr id="3" name="Date Placeholder 2"/>
          <p:cNvSpPr>
            <a:spLocks noGrp="1"/>
          </p:cNvSpPr>
          <p:nvPr>
            <p:ph type="dt" idx="1"/>
          </p:nvPr>
        </p:nvSpPr>
        <p:spPr>
          <a:xfrm>
            <a:off x="4071650" y="0"/>
            <a:ext cx="3114887" cy="472440"/>
          </a:xfrm>
          <a:prstGeom prst="rect">
            <a:avLst/>
          </a:prstGeom>
        </p:spPr>
        <p:txBody>
          <a:bodyPr vert="horz" lIns="95061" tIns="47531" rIns="95061" bIns="47531" rtlCol="0"/>
          <a:lstStyle>
            <a:lvl1pPr algn="r">
              <a:defRPr sz="1200"/>
            </a:lvl1pPr>
          </a:lstStyle>
          <a:p>
            <a:fld id="{CAAC620E-D33B-1F4E-9540-040AB481C6DD}" type="datetime1">
              <a:rPr lang="en-US"/>
              <a:pPr/>
              <a:t>7/25/2014</a:t>
            </a:fld>
            <a:endParaRPr lang="en-US" dirty="0"/>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61" tIns="47531" rIns="95061" bIns="47531" rtlCol="0" anchor="ctr"/>
          <a:lstStyle/>
          <a:p>
            <a:endParaRPr lang="en-US" dirty="0"/>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61" tIns="47531" rIns="95061" bIns="47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61" tIns="47531" rIns="95061" bIns="47531" rtlCol="0" anchor="b"/>
          <a:lstStyle>
            <a:lvl1pPr algn="r">
              <a:defRPr sz="1200"/>
            </a:lvl1pPr>
          </a:lstStyle>
          <a:p>
            <a:fld id="{DA33036D-F6A6-DE42-B789-2A212C3C5920}" type="slidenum">
              <a:rPr lang="en-US" smtClean="0"/>
              <a:pPr/>
              <a:t>‹#›</a:t>
            </a:fld>
            <a:endParaRPr lang="en-US" dirty="0"/>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2</a:t>
            </a:fld>
            <a:endParaRPr lang="en-US" dirty="0"/>
          </a:p>
        </p:txBody>
      </p:sp>
    </p:spTree>
    <p:extLst>
      <p:ext uri="{BB962C8B-B14F-4D97-AF65-F5344CB8AC3E}">
        <p14:creationId xmlns:p14="http://schemas.microsoft.com/office/powerpoint/2010/main" val="173936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a:t>
            </a:fld>
            <a:endParaRPr lang="en-US" dirty="0"/>
          </a:p>
        </p:txBody>
      </p:sp>
    </p:spTree>
    <p:extLst>
      <p:ext uri="{BB962C8B-B14F-4D97-AF65-F5344CB8AC3E}">
        <p14:creationId xmlns:p14="http://schemas.microsoft.com/office/powerpoint/2010/main" val="173936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4</a:t>
            </a:fld>
            <a:endParaRPr lang="en-US" dirty="0"/>
          </a:p>
        </p:txBody>
      </p:sp>
    </p:spTree>
    <p:extLst>
      <p:ext uri="{BB962C8B-B14F-4D97-AF65-F5344CB8AC3E}">
        <p14:creationId xmlns:p14="http://schemas.microsoft.com/office/powerpoint/2010/main" val="1739369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5</a:t>
            </a:fld>
            <a:endParaRPr lang="en-US" dirty="0"/>
          </a:p>
        </p:txBody>
      </p:sp>
    </p:spTree>
    <p:extLst>
      <p:ext uri="{BB962C8B-B14F-4D97-AF65-F5344CB8AC3E}">
        <p14:creationId xmlns:p14="http://schemas.microsoft.com/office/powerpoint/2010/main" val="173936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6</a:t>
            </a:fld>
            <a:endParaRPr lang="en-US" dirty="0"/>
          </a:p>
        </p:txBody>
      </p:sp>
    </p:spTree>
    <p:extLst>
      <p:ext uri="{BB962C8B-B14F-4D97-AF65-F5344CB8AC3E}">
        <p14:creationId xmlns:p14="http://schemas.microsoft.com/office/powerpoint/2010/main" val="1739369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a:solidFill>
                  <a:srgbClr val="283433"/>
                </a:solidFill>
                <a:latin typeface="Franklin Gothic Book"/>
                <a:ea typeface="+mn-ea"/>
                <a:cs typeface="Franklin Gothic Book"/>
              </a:rPr>
              <a:t>Donna M. Jenkins, </a:t>
            </a:r>
            <a:r>
              <a:rPr lang="en-US" sz="800" i="1" kern="1200" dirty="0">
                <a:solidFill>
                  <a:srgbClr val="283433"/>
                </a:solidFill>
                <a:latin typeface="Franklin Gothic Book"/>
                <a:ea typeface="+mn-ea"/>
                <a:cs typeface="Franklin Gothic Book"/>
              </a:rPr>
              <a:t>Director</a:t>
            </a: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520132" y="3608641"/>
            <a:ext cx="7725797" cy="616857"/>
          </a:xfrm>
        </p:spPr>
        <p:txBody>
          <a:bodyPr/>
          <a:lstStyle/>
          <a:p>
            <a:r>
              <a:rPr lang="en-US" dirty="0" smtClean="0">
                <a:solidFill>
                  <a:schemeClr val="tx1"/>
                </a:solidFill>
              </a:rPr>
              <a:t>Best </a:t>
            </a:r>
            <a:r>
              <a:rPr lang="en-US" dirty="0">
                <a:solidFill>
                  <a:schemeClr val="tx1"/>
                </a:solidFill>
              </a:rPr>
              <a:t>Practices  </a:t>
            </a:r>
            <a:r>
              <a:rPr lang="en-US" dirty="0" smtClean="0">
                <a:solidFill>
                  <a:schemeClr val="tx1"/>
                </a:solidFill>
              </a:rPr>
              <a:t>for Improving</a:t>
            </a:r>
            <a:r>
              <a:rPr lang="en-US" baseline="0" dirty="0" smtClean="0">
                <a:solidFill>
                  <a:schemeClr val="tx1"/>
                </a:solidFill>
              </a:rPr>
              <a:t> </a:t>
            </a:r>
            <a:r>
              <a:rPr lang="en-US" dirty="0" smtClean="0">
                <a:solidFill>
                  <a:schemeClr val="tx1"/>
                </a:solidFill>
              </a:rPr>
              <a:t>Reporting </a:t>
            </a:r>
            <a:r>
              <a:rPr lang="en-US" dirty="0">
                <a:solidFill>
                  <a:schemeClr val="tx1"/>
                </a:solidFill>
              </a:rPr>
              <a:t>Compliance </a:t>
            </a:r>
          </a:p>
        </p:txBody>
      </p:sp>
      <p:sp>
        <p:nvSpPr>
          <p:cNvPr id="33" name="Content Placeholder 32"/>
          <p:cNvSpPr>
            <a:spLocks noGrp="1"/>
          </p:cNvSpPr>
          <p:nvPr>
            <p:ph sz="quarter" idx="10"/>
          </p:nvPr>
        </p:nvSpPr>
        <p:spPr>
          <a:xfrm>
            <a:off x="520132" y="4866193"/>
            <a:ext cx="7725797" cy="399143"/>
          </a:xfrm>
        </p:spPr>
        <p:txBody>
          <a:bodyPr/>
          <a:lstStyle/>
          <a:p>
            <a:r>
              <a:rPr lang="en-US" b="1" dirty="0">
                <a:solidFill>
                  <a:schemeClr val="tx1"/>
                </a:solidFill>
              </a:rPr>
              <a:t>Department of Education </a:t>
            </a:r>
          </a:p>
        </p:txBody>
      </p:sp>
      <p:sp>
        <p:nvSpPr>
          <p:cNvPr id="8" name="Content Placeholder 7"/>
          <p:cNvSpPr>
            <a:spLocks noGrp="1"/>
          </p:cNvSpPr>
          <p:nvPr>
            <p:ph sz="quarter" idx="12"/>
          </p:nvPr>
        </p:nvSpPr>
        <p:spPr>
          <a:xfrm>
            <a:off x="520132" y="5265336"/>
            <a:ext cx="5512176" cy="334960"/>
          </a:xfrm>
        </p:spPr>
        <p:txBody>
          <a:bodyPr/>
          <a:lstStyle/>
          <a:p>
            <a:r>
              <a:rPr lang="en-US" dirty="0" smtClean="0">
                <a:solidFill>
                  <a:schemeClr val="tx1"/>
                </a:solidFill>
              </a:rPr>
              <a:t>Prepared by Nicole Evans, Deputy, Senior Procurement Executive </a:t>
            </a:r>
            <a:endParaRPr lang="en-US" dirty="0">
              <a:solidFill>
                <a:schemeClr val="tx1"/>
              </a:solidFill>
            </a:endParaRPr>
          </a:p>
        </p:txBody>
      </p:sp>
      <p:sp>
        <p:nvSpPr>
          <p:cNvPr id="2" name="Content Placeholder 1"/>
          <p:cNvSpPr>
            <a:spLocks noGrp="1"/>
          </p:cNvSpPr>
          <p:nvPr>
            <p:ph sz="quarter" idx="11"/>
          </p:nvPr>
        </p:nvSpPr>
        <p:spPr/>
        <p:txBody>
          <a:bodyPr/>
          <a:lstStyle/>
          <a:p>
            <a:r>
              <a:rPr lang="en-US" dirty="0" smtClean="0"/>
              <a:t>June 2014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8400196" cy="1206501"/>
          </a:xfrm>
        </p:spPr>
        <p:txBody>
          <a:bodyPr/>
          <a:lstStyle/>
          <a:p>
            <a:r>
              <a:rPr lang="en-US" dirty="0" smtClean="0">
                <a:solidFill>
                  <a:schemeClr val="tx1"/>
                </a:solidFill>
              </a:rPr>
              <a:t>Department of Education</a:t>
            </a:r>
            <a:br>
              <a:rPr lang="en-US" dirty="0" smtClean="0">
                <a:solidFill>
                  <a:schemeClr val="tx1"/>
                </a:solidFill>
              </a:rPr>
            </a:br>
            <a:r>
              <a:rPr lang="en-US" dirty="0" smtClean="0">
                <a:solidFill>
                  <a:schemeClr val="tx1"/>
                </a:solidFill>
              </a:rPr>
              <a:t>Practices to improve timely reporting</a:t>
            </a:r>
            <a:endParaRPr lang="en-US" dirty="0">
              <a:solidFill>
                <a:schemeClr val="tx1"/>
              </a:solidFill>
            </a:endParaRPr>
          </a:p>
        </p:txBody>
      </p:sp>
      <p:sp>
        <p:nvSpPr>
          <p:cNvPr id="3" name="Content Placeholder 2"/>
          <p:cNvSpPr>
            <a:spLocks noGrp="1"/>
          </p:cNvSpPr>
          <p:nvPr>
            <p:ph idx="1"/>
          </p:nvPr>
        </p:nvSpPr>
        <p:spPr>
          <a:xfrm>
            <a:off x="457200" y="2423160"/>
            <a:ext cx="8229600" cy="4059527"/>
          </a:xfrm>
        </p:spPr>
        <p:txBody>
          <a:bodyPr/>
          <a:lstStyle/>
          <a:p>
            <a:pPr>
              <a:buClrTx/>
              <a:buFont typeface="Arial" pitchFamily="34" charset="0"/>
              <a:buChar char="•"/>
            </a:pPr>
            <a:r>
              <a:rPr lang="en-US" dirty="0" smtClean="0"/>
              <a:t>Grant Contract Specialists access to CPARS as AORs, along with CORs.  </a:t>
            </a:r>
          </a:p>
          <a:p>
            <a:pPr lvl="1">
              <a:buClrTx/>
              <a:buFont typeface="Arial" pitchFamily="34" charset="0"/>
              <a:buChar char="•"/>
            </a:pPr>
            <a:r>
              <a:rPr lang="en-US" dirty="0" smtClean="0"/>
              <a:t>Original CPARS access structure was CO as AO, COR as AOR, and COCO as RO, with no access or role for CS.  Giving CSs AOR access allows for CS/COR collaboration in entering reports and monitoring progress in the system.</a:t>
            </a:r>
          </a:p>
          <a:p>
            <a:pPr>
              <a:buClrTx/>
              <a:buFont typeface="Arial" pitchFamily="34" charset="0"/>
              <a:buChar char="•"/>
            </a:pPr>
            <a:r>
              <a:rPr lang="en-US" dirty="0"/>
              <a:t>Train staff on entering quality past performance information</a:t>
            </a:r>
          </a:p>
          <a:p>
            <a:pPr>
              <a:buClrTx/>
              <a:buFont typeface="Arial" pitchFamily="34" charset="0"/>
              <a:buChar char="•"/>
            </a:pPr>
            <a:r>
              <a:rPr lang="en-US" dirty="0"/>
              <a:t>Include CPARS compliance in staff performance plans</a:t>
            </a:r>
          </a:p>
          <a:p>
            <a:pPr>
              <a:buClrTx/>
              <a:buFont typeface="Arial" pitchFamily="34" charset="0"/>
              <a:buChar char="•"/>
            </a:pPr>
            <a:r>
              <a:rPr lang="en-US" dirty="0" smtClean="0"/>
              <a:t>Report weekly on status of CPARS completion</a:t>
            </a:r>
          </a:p>
          <a:p>
            <a:pPr lvl="1">
              <a:buClrTx/>
              <a:buFont typeface="Arial" pitchFamily="34" charset="0"/>
              <a:buChar char="•"/>
            </a:pPr>
            <a:r>
              <a:rPr lang="en-US" dirty="0" smtClean="0"/>
              <a:t>Distribute reports (with status of each individual CPAR) to entire organization</a:t>
            </a:r>
          </a:p>
          <a:p>
            <a:pPr lvl="1">
              <a:buClrTx/>
              <a:buFont typeface="Arial" pitchFamily="34" charset="0"/>
              <a:buChar char="•"/>
            </a:pPr>
            <a:r>
              <a:rPr lang="en-US" dirty="0" smtClean="0"/>
              <a:t>Post reports in central location (e.g., SharePoint).  Add CPARS and PPIRS completion as standing agenda item for management meetings.</a:t>
            </a:r>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246460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8400196" cy="1568085"/>
          </a:xfrm>
        </p:spPr>
        <p:txBody>
          <a:bodyPr/>
          <a:lstStyle/>
          <a:p>
            <a:r>
              <a:rPr lang="en-US" dirty="0" smtClean="0">
                <a:solidFill>
                  <a:schemeClr val="tx1"/>
                </a:solidFill>
              </a:rPr>
              <a:t>Department of Education</a:t>
            </a:r>
            <a:br>
              <a:rPr lang="en-US" dirty="0" smtClean="0">
                <a:solidFill>
                  <a:schemeClr val="tx1"/>
                </a:solidFill>
              </a:rPr>
            </a:br>
            <a:r>
              <a:rPr lang="en-US" dirty="0" smtClean="0">
                <a:solidFill>
                  <a:schemeClr val="tx1"/>
                </a:solidFill>
              </a:rPr>
              <a:t>Steps to ensure contractors are aware of performance issues during contract</a:t>
            </a:r>
            <a:endParaRPr lang="en-US" dirty="0">
              <a:solidFill>
                <a:schemeClr val="tx1"/>
              </a:solidFill>
            </a:endParaRPr>
          </a:p>
        </p:txBody>
      </p:sp>
      <p:sp>
        <p:nvSpPr>
          <p:cNvPr id="3" name="Content Placeholder 2"/>
          <p:cNvSpPr>
            <a:spLocks noGrp="1"/>
          </p:cNvSpPr>
          <p:nvPr>
            <p:ph idx="1"/>
          </p:nvPr>
        </p:nvSpPr>
        <p:spPr>
          <a:xfrm>
            <a:off x="457200" y="2620370"/>
            <a:ext cx="8229600" cy="3862317"/>
          </a:xfrm>
        </p:spPr>
        <p:txBody>
          <a:bodyPr/>
          <a:lstStyle/>
          <a:p>
            <a:pPr>
              <a:buClrTx/>
              <a:buFont typeface="Arial" pitchFamily="34" charset="0"/>
              <a:buChar char="•"/>
            </a:pPr>
            <a:r>
              <a:rPr lang="en-US" dirty="0" smtClean="0"/>
              <a:t>Ensure COR and CO mutual understanding of monitoring responsibilities, and monitor fulfillment of same</a:t>
            </a:r>
          </a:p>
          <a:p>
            <a:pPr lvl="1">
              <a:buClrTx/>
              <a:buFont typeface="Arial" pitchFamily="34" charset="0"/>
              <a:buChar char="•"/>
            </a:pPr>
            <a:r>
              <a:rPr lang="en-US" dirty="0" smtClean="0"/>
              <a:t>Establish Contract Monitoring Plans detailing steps that will occur in monitoring contractor performance, including active communication with CO regarding performance concerns</a:t>
            </a:r>
          </a:p>
          <a:p>
            <a:pPr lvl="1">
              <a:buClrTx/>
              <a:buFont typeface="Arial" pitchFamily="34" charset="0"/>
              <a:buChar char="•"/>
            </a:pPr>
            <a:r>
              <a:rPr lang="en-US" dirty="0" smtClean="0"/>
              <a:t>Tailor COR delegation memoranda so COs must specify expectations of CORs in monitoring the contract and communicating with the CO and contractor</a:t>
            </a:r>
          </a:p>
          <a:p>
            <a:pPr lvl="1">
              <a:buClrTx/>
              <a:buFont typeface="Arial" pitchFamily="34" charset="0"/>
              <a:buChar char="•"/>
            </a:pPr>
            <a:r>
              <a:rPr lang="en-US" dirty="0" smtClean="0"/>
              <a:t>Perform CO review of COR files to ensure appropriate identification and resolution of contractor performance issues</a:t>
            </a:r>
          </a:p>
          <a:p>
            <a:pPr lvl="1">
              <a:buClrTx/>
              <a:buFont typeface="Arial" pitchFamily="34" charset="0"/>
              <a:buChar char="•"/>
            </a:pPr>
            <a:r>
              <a:rPr lang="en-US" dirty="0" smtClean="0"/>
              <a:t>Focus on contract monitoring in annual contract management reviews</a:t>
            </a:r>
          </a:p>
          <a:p>
            <a:pPr marL="0" indent="0">
              <a:buClrTx/>
              <a:buNone/>
            </a:pPr>
            <a:endParaRPr lang="en-US" dirty="0" smtClean="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3</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8400196" cy="1649972"/>
          </a:xfrm>
        </p:spPr>
        <p:txBody>
          <a:bodyPr/>
          <a:lstStyle/>
          <a:p>
            <a:r>
              <a:rPr lang="en-US" dirty="0" smtClean="0">
                <a:solidFill>
                  <a:schemeClr val="tx1"/>
                </a:solidFill>
              </a:rPr>
              <a:t>Department of Education</a:t>
            </a:r>
            <a:r>
              <a:rPr lang="en-US" dirty="0">
                <a:solidFill>
                  <a:schemeClr val="tx1"/>
                </a:solidFill>
              </a:rPr>
              <a:t/>
            </a:r>
            <a:br>
              <a:rPr lang="en-US" dirty="0">
                <a:solidFill>
                  <a:schemeClr val="tx1"/>
                </a:solidFill>
              </a:rPr>
            </a:br>
            <a:r>
              <a:rPr lang="en-US" dirty="0">
                <a:solidFill>
                  <a:schemeClr val="tx1"/>
                </a:solidFill>
              </a:rPr>
              <a:t>Steps to ensure contractors are aware of performance issues </a:t>
            </a:r>
            <a:r>
              <a:rPr lang="en-US" dirty="0" smtClean="0">
                <a:solidFill>
                  <a:schemeClr val="tx1"/>
                </a:solidFill>
              </a:rPr>
              <a:t> -continued-</a:t>
            </a:r>
            <a:endParaRPr lang="en-US" dirty="0">
              <a:solidFill>
                <a:schemeClr val="tx1"/>
              </a:solidFill>
            </a:endParaRPr>
          </a:p>
        </p:txBody>
      </p:sp>
      <p:sp>
        <p:nvSpPr>
          <p:cNvPr id="3" name="Content Placeholder 2"/>
          <p:cNvSpPr>
            <a:spLocks noGrp="1"/>
          </p:cNvSpPr>
          <p:nvPr>
            <p:ph idx="1"/>
          </p:nvPr>
        </p:nvSpPr>
        <p:spPr>
          <a:xfrm>
            <a:off x="457200" y="2702257"/>
            <a:ext cx="8229600" cy="3780430"/>
          </a:xfrm>
        </p:spPr>
        <p:txBody>
          <a:bodyPr/>
          <a:lstStyle/>
          <a:p>
            <a:pPr>
              <a:buClrTx/>
              <a:buFont typeface="Arial" pitchFamily="34" charset="0"/>
              <a:buChar char="•"/>
            </a:pPr>
            <a:r>
              <a:rPr lang="en-US" dirty="0"/>
              <a:t>Structure contracting function to encourage full awareness and established communication channels</a:t>
            </a:r>
          </a:p>
          <a:p>
            <a:pPr lvl="1">
              <a:buClrTx/>
              <a:buFont typeface="Arial" pitchFamily="34" charset="0"/>
              <a:buChar char="•"/>
            </a:pPr>
            <a:r>
              <a:rPr lang="en-US" dirty="0"/>
              <a:t>Cradle-to-grave contracting allows acquisition team to have a full understanding of the procurement through the life of the award, and to </a:t>
            </a:r>
            <a:r>
              <a:rPr lang="en-US" dirty="0" smtClean="0"/>
              <a:t>build </a:t>
            </a:r>
            <a:r>
              <a:rPr lang="en-US" dirty="0"/>
              <a:t>robust communication channels within the team and with the </a:t>
            </a:r>
            <a:r>
              <a:rPr lang="en-US" dirty="0" smtClean="0"/>
              <a:t>contractor so that </a:t>
            </a:r>
            <a:r>
              <a:rPr lang="en-US" dirty="0"/>
              <a:t>issues can </a:t>
            </a:r>
            <a:r>
              <a:rPr lang="en-US" dirty="0" smtClean="0"/>
              <a:t>be </a:t>
            </a:r>
            <a:r>
              <a:rPr lang="en-US" dirty="0"/>
              <a:t>discussed </a:t>
            </a:r>
            <a:r>
              <a:rPr lang="en-US" dirty="0" smtClean="0"/>
              <a:t>immediately.  </a:t>
            </a:r>
            <a:endParaRPr lang="en-US" dirty="0"/>
          </a:p>
          <a:p>
            <a:pPr lvl="1">
              <a:buClrTx/>
              <a:buFont typeface="Arial" pitchFamily="34" charset="0"/>
              <a:buChar char="•"/>
            </a:pPr>
            <a:r>
              <a:rPr lang="en-US" dirty="0" smtClean="0"/>
              <a:t>Organizing the contracting function around customer bases (in comparison to organizing by commodity or by procurement size) encourages COs and CSs to build established relationships with customers that foster open communication about contractor performance and concerns as they become evident.</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823829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8400196" cy="1704563"/>
          </a:xfrm>
        </p:spPr>
        <p:txBody>
          <a:bodyPr/>
          <a:lstStyle/>
          <a:p>
            <a:r>
              <a:rPr lang="en-US" dirty="0" smtClean="0">
                <a:solidFill>
                  <a:schemeClr val="tx1"/>
                </a:solidFill>
              </a:rPr>
              <a:t>Department of Education</a:t>
            </a:r>
            <a:br>
              <a:rPr lang="en-US" dirty="0" smtClean="0">
                <a:solidFill>
                  <a:schemeClr val="tx1"/>
                </a:solidFill>
              </a:rPr>
            </a:br>
            <a:r>
              <a:rPr lang="en-US" dirty="0" smtClean="0">
                <a:solidFill>
                  <a:schemeClr val="tx1"/>
                </a:solidFill>
              </a:rPr>
              <a:t>Ensuring that the system includes accurate documentation of concerns</a:t>
            </a:r>
            <a:endParaRPr lang="en-US" dirty="0">
              <a:solidFill>
                <a:schemeClr val="tx1"/>
              </a:solidFill>
            </a:endParaRPr>
          </a:p>
        </p:txBody>
      </p:sp>
      <p:sp>
        <p:nvSpPr>
          <p:cNvPr id="3" name="Content Placeholder 2"/>
          <p:cNvSpPr>
            <a:spLocks noGrp="1"/>
          </p:cNvSpPr>
          <p:nvPr>
            <p:ph idx="1"/>
          </p:nvPr>
        </p:nvSpPr>
        <p:spPr>
          <a:xfrm>
            <a:off x="457200" y="2756848"/>
            <a:ext cx="8229600" cy="3725839"/>
          </a:xfrm>
        </p:spPr>
        <p:txBody>
          <a:bodyPr/>
          <a:lstStyle/>
          <a:p>
            <a:pPr>
              <a:buClrTx/>
              <a:buFont typeface="Arial" pitchFamily="34" charset="0"/>
              <a:buChar char="•"/>
            </a:pPr>
            <a:r>
              <a:rPr lang="en-US" dirty="0" smtClean="0"/>
              <a:t>Empower the acquisition team members working most closely with contractors to provide performance information</a:t>
            </a:r>
          </a:p>
          <a:p>
            <a:pPr lvl="1">
              <a:buClrTx/>
              <a:buFont typeface="Arial" pitchFamily="34" charset="0"/>
              <a:buChar char="•"/>
            </a:pPr>
            <a:r>
              <a:rPr lang="en-US" dirty="0" smtClean="0"/>
              <a:t>Allowing CSs to work collaboratively in the system with CORs helps ensure that the performance information is accurate and complete.  CSs and CORs do the day-to-day work of contract monitoring and have the most information on performance issues.  </a:t>
            </a:r>
          </a:p>
          <a:p>
            <a:pPr lvl="1">
              <a:buClrTx/>
              <a:buFont typeface="Arial" pitchFamily="34" charset="0"/>
              <a:buChar char="•"/>
            </a:pPr>
            <a:r>
              <a:rPr lang="en-US" dirty="0" smtClean="0"/>
              <a:t>Obtaining contractor performance information from task order CORs in a BPA or IDIQ situation, rather than relying solely on the COR for the base award, has improved quality of performance information entered.</a:t>
            </a:r>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1247535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8400196" cy="2059405"/>
          </a:xfrm>
        </p:spPr>
        <p:txBody>
          <a:bodyPr/>
          <a:lstStyle/>
          <a:p>
            <a:r>
              <a:rPr lang="en-US" dirty="0" smtClean="0">
                <a:solidFill>
                  <a:schemeClr val="tx1"/>
                </a:solidFill>
              </a:rPr>
              <a:t>Department of Education</a:t>
            </a:r>
            <a:br>
              <a:rPr lang="en-US" dirty="0" smtClean="0">
                <a:solidFill>
                  <a:schemeClr val="tx1"/>
                </a:solidFill>
              </a:rPr>
            </a:br>
            <a:r>
              <a:rPr lang="en-US" dirty="0" smtClean="0">
                <a:solidFill>
                  <a:schemeClr val="tx1"/>
                </a:solidFill>
              </a:rPr>
              <a:t>Ensuring that the system includes accurate documentation of concerns </a:t>
            </a:r>
            <a:r>
              <a:rPr lang="en-US" dirty="0">
                <a:solidFill>
                  <a:schemeClr val="tx1"/>
                </a:solidFill>
              </a:rPr>
              <a:t/>
            </a:r>
            <a:br>
              <a:rPr lang="en-US" dirty="0">
                <a:solidFill>
                  <a:schemeClr val="tx1"/>
                </a:solidFill>
              </a:rPr>
            </a:br>
            <a:r>
              <a:rPr lang="en-US" dirty="0">
                <a:solidFill>
                  <a:schemeClr val="tx1"/>
                </a:solidFill>
              </a:rPr>
              <a:t>-continued- </a:t>
            </a:r>
          </a:p>
        </p:txBody>
      </p:sp>
      <p:sp>
        <p:nvSpPr>
          <p:cNvPr id="3" name="Content Placeholder 2"/>
          <p:cNvSpPr>
            <a:spLocks noGrp="1"/>
          </p:cNvSpPr>
          <p:nvPr>
            <p:ph idx="1"/>
          </p:nvPr>
        </p:nvSpPr>
        <p:spPr>
          <a:xfrm>
            <a:off x="457200" y="3111690"/>
            <a:ext cx="8229600" cy="3370997"/>
          </a:xfrm>
        </p:spPr>
        <p:txBody>
          <a:bodyPr/>
          <a:lstStyle/>
          <a:p>
            <a:pPr>
              <a:buClrTx/>
              <a:buFont typeface="Arial" pitchFamily="34" charset="0"/>
              <a:buChar char="•"/>
            </a:pPr>
            <a:r>
              <a:rPr lang="en-US" dirty="0"/>
              <a:t>Review performance information for completeness and accuracy, and make necessary corrections</a:t>
            </a:r>
          </a:p>
          <a:p>
            <a:pPr lvl="1">
              <a:buClrTx/>
              <a:buFont typeface="Arial" pitchFamily="34" charset="0"/>
              <a:buChar char="•"/>
            </a:pPr>
            <a:r>
              <a:rPr lang="en-US" dirty="0"/>
              <a:t>Expect COs to review the information entered into the system and make edits as necessary to address obvious omissions or errors.  Require ROs to resolve outstanding issues between the contractor and AO.</a:t>
            </a:r>
          </a:p>
          <a:p>
            <a:pPr lvl="1">
              <a:buClrTx/>
              <a:buFont typeface="Arial" pitchFamily="34" charset="0"/>
              <a:buChar char="•"/>
            </a:pPr>
            <a:r>
              <a:rPr lang="en-US" dirty="0"/>
              <a:t>Perform </a:t>
            </a:r>
            <a:r>
              <a:rPr lang="en-US" dirty="0" smtClean="0"/>
              <a:t>independent verification and validation (IV&amp;V) </a:t>
            </a:r>
            <a:r>
              <a:rPr lang="en-US" dirty="0"/>
              <a:t>reviews of contractor performance information entered into the </a:t>
            </a:r>
            <a:r>
              <a:rPr lang="en-US" dirty="0" smtClean="0"/>
              <a:t>system to </a:t>
            </a:r>
            <a:r>
              <a:rPr lang="en-US" dirty="0"/>
              <a:t>ensure that the ratings are justified and </a:t>
            </a:r>
            <a:r>
              <a:rPr lang="en-US" dirty="0" smtClean="0"/>
              <a:t>appropriate, using </a:t>
            </a:r>
            <a:r>
              <a:rPr lang="en-US" dirty="0"/>
              <a:t>the CPARS quality checklist as a guide.</a:t>
            </a:r>
          </a:p>
          <a:p>
            <a:pPr marL="222250" lvl="1" indent="0">
              <a:buClrTx/>
              <a:buNone/>
            </a:pPr>
            <a:endParaRPr lang="en-US" dirty="0" smtClean="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356073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520</TotalTime>
  <Words>511</Words>
  <Application>Microsoft Office PowerPoint</Application>
  <PresentationFormat>On-screen Show (4:3)</PresentationFormat>
  <Paragraphs>40</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Best Practices  for Improving Reporting Compliance </vt:lpstr>
      <vt:lpstr>Department of Education Practices to improve timely reporting</vt:lpstr>
      <vt:lpstr>Department of Education Steps to ensure contractors are aware of performance issues during contract</vt:lpstr>
      <vt:lpstr>Department of Education Steps to ensure contractors are aware of performance issues  -continued-</vt:lpstr>
      <vt:lpstr>Department of Education Ensuring that the system includes accurate documentation of concerns</vt:lpstr>
      <vt:lpstr>Department of Education Ensuring that the system includes accurate documentation of concerns  -continued- </vt:lpstr>
    </vt:vector>
  </TitlesOfParts>
  <Company>Adayana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Brendan Hunt</cp:lastModifiedBy>
  <cp:revision>47</cp:revision>
  <cp:lastPrinted>2011-02-14T22:14:19Z</cp:lastPrinted>
  <dcterms:created xsi:type="dcterms:W3CDTF">2011-04-14T19:28:14Z</dcterms:created>
  <dcterms:modified xsi:type="dcterms:W3CDTF">2014-07-25T18:59:09Z</dcterms:modified>
</cp:coreProperties>
</file>