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7045325" cy="9345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F84"/>
    <a:srgbClr val="FBCC19"/>
    <a:srgbClr val="F6BC1C"/>
    <a:srgbClr val="B8821B"/>
    <a:srgbClr val="283433"/>
    <a:srgbClr val="0B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84914" autoAdjust="0"/>
  </p:normalViewPr>
  <p:slideViewPr>
    <p:cSldViewPr snapToGrid="0" snapToObjects="1">
      <p:cViewPr varScale="1">
        <p:scale>
          <a:sx n="99" d="100"/>
          <a:sy n="99" d="100"/>
        </p:scale>
        <p:origin x="-20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3492" y="408"/>
      </p:cViewPr>
      <p:guideLst>
        <p:guide orient="horz" pos="2943"/>
        <p:guide pos="22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/>
          <a:lstStyle>
            <a:lvl1pPr algn="r">
              <a:defRPr sz="1200"/>
            </a:lvl1pPr>
          </a:lstStyle>
          <a:p>
            <a:fld id="{4B3BCBDC-22B3-CA42-915A-3C1E6407FA50}" type="datetime1">
              <a:rPr lang="en-US"/>
              <a:pPr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7671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 anchor="b"/>
          <a:lstStyle>
            <a:lvl1pPr algn="r">
              <a:defRPr sz="1200"/>
            </a:lvl1pPr>
          </a:lstStyle>
          <a:p>
            <a:fld id="{C7DDEB67-BC8F-364D-972B-CDDF3E97D57C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/>
          <a:lstStyle>
            <a:lvl1pPr algn="r">
              <a:defRPr sz="1200"/>
            </a:lvl1pPr>
          </a:lstStyle>
          <a:p>
            <a:fld id="{CAAC620E-D33B-1F4E-9540-040AB481C6DD}" type="datetime1">
              <a:rPr lang="en-US"/>
              <a:pPr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73600" cy="3505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44" tIns="46823" rIns="93644" bIns="468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533" y="4439166"/>
            <a:ext cx="5636260" cy="4205526"/>
          </a:xfrm>
          <a:prstGeom prst="rect">
            <a:avLst/>
          </a:prstGeom>
        </p:spPr>
        <p:txBody>
          <a:bodyPr vert="horz" lIns="93644" tIns="46823" rIns="93644" bIns="468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7671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721" y="8876710"/>
            <a:ext cx="3052974" cy="467281"/>
          </a:xfrm>
          <a:prstGeom prst="rect">
            <a:avLst/>
          </a:prstGeom>
        </p:spPr>
        <p:txBody>
          <a:bodyPr vert="horz" lIns="93644" tIns="46823" rIns="93644" bIns="46823" rtlCol="0" anchor="b"/>
          <a:lstStyle>
            <a:lvl1pPr algn="r">
              <a:defRPr sz="1200"/>
            </a:lvl1pPr>
          </a:lstStyle>
          <a:p>
            <a:fld id="{DA33036D-F6A6-DE42-B789-2A212C3C5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4533" y="4439165"/>
            <a:ext cx="5636260" cy="4638159"/>
          </a:xfrm>
        </p:spPr>
        <p:txBody>
          <a:bodyPr>
            <a:noAutofit/>
          </a:bodyPr>
          <a:lstStyle/>
          <a:p>
            <a:pPr marL="1206271" lvl="2" indent="-287207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4533" y="4439165"/>
            <a:ext cx="5636260" cy="4695309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2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 Image with Federal Acquisition Institute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pic>
        <p:nvPicPr>
          <p:cNvPr id="6" name="Picture 5" descr="QR Code image of FAIi website http://www.fai.gov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Donna M. Jenkins, </a:t>
            </a:r>
            <a:r>
              <a:rPr lang="en-US" sz="800" i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Director</a:t>
            </a:r>
          </a:p>
          <a:p>
            <a:pPr algn="r"/>
            <a:r>
              <a:rPr lang="en-US" sz="800" b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www.fai.gov</a:t>
            </a:r>
            <a:endParaRPr lang="en-US" sz="800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, and FAI Seal as slide watermar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2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Ramrakha.staci@ep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711200" y="3603009"/>
            <a:ext cx="7534729" cy="1141352"/>
          </a:xfrm>
        </p:spPr>
        <p:txBody>
          <a:bodyPr/>
          <a:lstStyle/>
          <a:p>
            <a:r>
              <a:rPr lang="en-US" sz="3200" baseline="0" dirty="0" smtClean="0">
                <a:solidFill>
                  <a:schemeClr val="tx1"/>
                </a:solidFill>
              </a:rPr>
              <a:t>EPA Best Practices for Improving Contractor Past Performance Evaluations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>
          <a:xfrm>
            <a:off x="711201" y="5923128"/>
            <a:ext cx="2195772" cy="32754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2014, June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11201" y="4844954"/>
            <a:ext cx="3874448" cy="96899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Presented by </a:t>
            </a:r>
            <a:r>
              <a:rPr lang="en-US" sz="1600" dirty="0" smtClean="0">
                <a:solidFill>
                  <a:schemeClr val="tx1"/>
                </a:solidFill>
              </a:rPr>
              <a:t>John R. Bashista, Director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Office of Acquisition Management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Environmental Protection Agency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14900"/>
            <a:ext cx="7589157" cy="125559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EPA Best Practices 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586251"/>
            <a:ext cx="7988300" cy="2389483"/>
          </a:xfrm>
          <a:prstGeom prst="rect">
            <a:avLst/>
          </a:prstGeo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Ensure Timely Reporting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>
              <a:latin typeface="Franklin Gothic Book"/>
              <a:cs typeface="Franklin Gothic Book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Ensure Quality, Useful Information</a:t>
            </a:r>
          </a:p>
          <a:p>
            <a:pPr marL="227013" indent="-227013">
              <a:buSzPct val="75000"/>
              <a:buFont typeface="Courier New"/>
              <a:buChar char="o"/>
            </a:pPr>
            <a:endParaRPr lang="en-US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endParaRPr lang="en-US" sz="20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7059"/>
            <a:ext cx="5562599" cy="1206501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EPA Past Performance Compliance Percentages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Placeholder 8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15015919"/>
              </p:ext>
            </p:extLst>
          </p:nvPr>
        </p:nvGraphicFramePr>
        <p:xfrm>
          <a:off x="457200" y="2566988"/>
          <a:ext cx="821531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38"/>
                <a:gridCol w="2738438"/>
                <a:gridCol w="2738438"/>
              </a:tblGrid>
              <a:tr h="3804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cap="none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October</a:t>
                      </a:r>
                      <a:r>
                        <a:rPr lang="en-US" sz="4000" b="0" cap="none" baseline="0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 2012</a:t>
                      </a:r>
                      <a:endParaRPr lang="en-US" sz="4000" b="0" cap="none" dirty="0" smtClean="0">
                        <a:solidFill>
                          <a:srgbClr val="283433"/>
                        </a:solidFill>
                        <a:latin typeface="Franklin Gothic Demi"/>
                        <a:cs typeface="Franklin Gothic Demi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BCC19"/>
                        </a:gs>
                        <a:gs pos="100000">
                          <a:srgbClr val="F6BC1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cap="none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October 2013</a:t>
                      </a:r>
                      <a:endParaRPr lang="en-US" sz="4000" b="0" cap="none" dirty="0">
                        <a:solidFill>
                          <a:srgbClr val="283433"/>
                        </a:solidFill>
                        <a:latin typeface="Franklin Gothic Demi"/>
                        <a:cs typeface="Franklin Gothic Demi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BCC19"/>
                        </a:gs>
                        <a:gs pos="100000">
                          <a:srgbClr val="F6BC1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cap="none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Present</a:t>
                      </a:r>
                      <a:endParaRPr lang="en-US" sz="4000" b="0" cap="none" dirty="0">
                        <a:solidFill>
                          <a:srgbClr val="283433"/>
                        </a:solidFill>
                        <a:latin typeface="Franklin Gothic Demi"/>
                        <a:cs typeface="Franklin Gothic Demi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BCC19"/>
                        </a:gs>
                        <a:gs pos="100000">
                          <a:srgbClr val="F6BC1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80485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Book"/>
                          <a:cs typeface="Franklin Gothic Book"/>
                        </a:rPr>
                        <a:t>35%</a:t>
                      </a:r>
                      <a:endParaRPr lang="en-US" sz="4000" dirty="0">
                        <a:latin typeface="Franklin Gothic Book"/>
                        <a:cs typeface="Franklin Gothic Book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2F2F2"/>
                        </a:gs>
                        <a:gs pos="100000">
                          <a:schemeClr val="bg1">
                            <a:lumMod val="85000"/>
                            <a:alpha val="9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latin typeface="Franklin Gothic Book"/>
                          <a:cs typeface="Franklin Gothic Book"/>
                        </a:rPr>
                        <a:t>63%</a:t>
                      </a:r>
                      <a:endParaRPr lang="en-US" sz="4000" dirty="0">
                        <a:latin typeface="Franklin Gothic Book"/>
                        <a:cs typeface="Franklin Gothic Book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2F2F2"/>
                        </a:gs>
                        <a:gs pos="100000">
                          <a:schemeClr val="bg1">
                            <a:lumMod val="85000"/>
                            <a:alpha val="9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Book"/>
                          <a:cs typeface="Franklin Gothic Book"/>
                        </a:rPr>
                        <a:t>71%</a:t>
                      </a:r>
                      <a:endParaRPr lang="en-US" sz="4000" dirty="0">
                        <a:latin typeface="Franklin Gothic Book"/>
                        <a:cs typeface="Franklin Gothic Book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2F2F2"/>
                        </a:gs>
                        <a:gs pos="100000">
                          <a:schemeClr val="bg1">
                            <a:lumMod val="85000"/>
                            <a:alpha val="9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0" name="Slide Number Placeholder 7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86344"/>
            <a:ext cx="7589157" cy="67722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EPA Management Strategies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72955" y="2237380"/>
            <a:ext cx="8706845" cy="4237500"/>
          </a:xfrm>
          <a:prstGeom prst="rect">
            <a:avLst/>
          </a:prstGeo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High Level Management Oversight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Senior Procurement Executive Actively Engaged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Orientation of Senior Agency Program Managers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Dedicated Senior 1102 Manages Overall Program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Integrated Performance Management</a:t>
            </a:r>
          </a:p>
          <a:p>
            <a:pPr lvl="1"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latin typeface="Franklin Gothic Book"/>
              <a:cs typeface="Franklin Gothic Book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EPA Agency-wide Policy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Defines Roles, Responsibilities &amp; Accountability</a:t>
            </a:r>
            <a:endParaRPr lang="en-US" dirty="0">
              <a:latin typeface="Franklin Gothic Book"/>
              <a:cs typeface="Franklin Gothic Book"/>
            </a:endParaRPr>
          </a:p>
          <a:p>
            <a:pPr marL="0" indent="0">
              <a:buSzPct val="75000"/>
              <a:buNone/>
            </a:pPr>
            <a:endParaRPr lang="en-US" dirty="0">
              <a:latin typeface="Franklin Gothic Book"/>
              <a:cs typeface="Franklin Gothic Book"/>
            </a:endParaRPr>
          </a:p>
          <a:p>
            <a:pPr marL="0" indent="0">
              <a:buSzPct val="75000"/>
              <a:buNone/>
            </a:pPr>
            <a:endParaRPr lang="en-US" dirty="0" smtClean="0">
              <a:latin typeface="Franklin Gothic Book"/>
              <a:cs typeface="Franklin Gothic Book"/>
            </a:endParaRPr>
          </a:p>
          <a:p>
            <a:pPr marL="0" indent="0">
              <a:buSzPct val="75000"/>
              <a:buNone/>
            </a:pPr>
            <a:endParaRPr lang="en-US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endParaRPr lang="en-US" sz="20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113208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EPA Strategies for Timely Reporting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14325" y="2320119"/>
            <a:ext cx="8429625" cy="4063444"/>
          </a:xfrm>
          <a:prstGeom prst="rect">
            <a:avLst/>
          </a:prstGeo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Continuous Monitoring, Oversight &amp; Training to include: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Quarterly Focal Point Meetings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In-House Technical Assistance &amp; Training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Monthly Compliance Monitoring/Reporting</a:t>
            </a:r>
            <a:endParaRPr lang="en-US" dirty="0">
              <a:latin typeface="Franklin Gothic Book"/>
              <a:cs typeface="Franklin Gothic Book"/>
            </a:endParaRP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One-on-One Engagement with Low </a:t>
            </a:r>
            <a:r>
              <a:rPr lang="en-US" dirty="0">
                <a:latin typeface="Franklin Gothic Book"/>
                <a:cs typeface="Franklin Gothic Book"/>
              </a:rPr>
              <a:t>Performing </a:t>
            </a:r>
            <a:r>
              <a:rPr lang="en-US" dirty="0" smtClean="0">
                <a:latin typeface="Franklin Gothic Book"/>
                <a:cs typeface="Franklin Gothic Book"/>
              </a:rPr>
              <a:t>Offices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Sharing of best management practices</a:t>
            </a:r>
            <a:endParaRPr lang="en-US" dirty="0">
              <a:latin typeface="Franklin Gothic Book"/>
              <a:cs typeface="Franklin Gothic Book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endParaRPr lang="en-US" dirty="0" smtClean="0">
              <a:latin typeface="Franklin Gothic Book"/>
              <a:cs typeface="Franklin Gothic Book"/>
            </a:endParaRPr>
          </a:p>
          <a:p>
            <a:pPr marL="0" indent="0">
              <a:buSzPct val="75000"/>
              <a:buNone/>
            </a:pPr>
            <a:endParaRPr lang="en-US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endParaRPr lang="en-US" sz="20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7059"/>
            <a:ext cx="6503158" cy="2058028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Percentage of EPA Contractor Past Performance Evaluations that Contain Quality Data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Placeholder 8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929043266"/>
              </p:ext>
            </p:extLst>
          </p:nvPr>
        </p:nvGraphicFramePr>
        <p:xfrm>
          <a:off x="1378424" y="3193575"/>
          <a:ext cx="6305266" cy="259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33"/>
                <a:gridCol w="3152633"/>
              </a:tblGrid>
              <a:tr h="18299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cap="none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September</a:t>
                      </a:r>
                      <a:r>
                        <a:rPr lang="en-US" sz="4000" b="0" cap="none" baseline="0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 2013</a:t>
                      </a:r>
                      <a:endParaRPr lang="en-US" sz="4000" b="0" cap="none" dirty="0" smtClean="0">
                        <a:solidFill>
                          <a:srgbClr val="283433"/>
                        </a:solidFill>
                        <a:latin typeface="Franklin Gothic Demi"/>
                        <a:cs typeface="Franklin Gothic Demi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BCC19"/>
                        </a:gs>
                        <a:gs pos="100000">
                          <a:srgbClr val="F6BC1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cap="none" dirty="0" smtClean="0">
                          <a:solidFill>
                            <a:srgbClr val="283433"/>
                          </a:solidFill>
                          <a:latin typeface="Franklin Gothic Demi"/>
                          <a:cs typeface="Franklin Gothic Demi"/>
                        </a:rPr>
                        <a:t>Goal September 2014</a:t>
                      </a:r>
                      <a:endParaRPr lang="en-US" sz="4000" b="0" cap="none" dirty="0">
                        <a:solidFill>
                          <a:srgbClr val="283433"/>
                        </a:solidFill>
                        <a:latin typeface="Franklin Gothic Demi"/>
                        <a:cs typeface="Franklin Gothic Demi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BCC19"/>
                        </a:gs>
                        <a:gs pos="100000">
                          <a:srgbClr val="F6BC1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76018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Franklin Gothic Book"/>
                          <a:cs typeface="Franklin Gothic Book"/>
                        </a:rPr>
                        <a:t>78%</a:t>
                      </a:r>
                      <a:endParaRPr lang="en-US" sz="4000" dirty="0">
                        <a:latin typeface="Franklin Gothic Book"/>
                        <a:cs typeface="Franklin Gothic Book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2F2F2"/>
                        </a:gs>
                        <a:gs pos="100000">
                          <a:schemeClr val="bg1">
                            <a:lumMod val="85000"/>
                            <a:alpha val="9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latin typeface="Franklin Gothic Book"/>
                          <a:cs typeface="Franklin Gothic Book"/>
                        </a:rPr>
                        <a:t>100%</a:t>
                      </a:r>
                      <a:endParaRPr lang="en-US" sz="4000" dirty="0">
                        <a:latin typeface="Franklin Gothic Book"/>
                        <a:cs typeface="Franklin Gothic Book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2F2F2"/>
                        </a:gs>
                        <a:gs pos="100000">
                          <a:schemeClr val="bg1">
                            <a:lumMod val="85000"/>
                            <a:alpha val="9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0" name="Slide Number Placeholder 7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1772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113208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EPA Strategies for Ensuring Quality Reporting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41344" y="2366430"/>
            <a:ext cx="7988300" cy="4017133"/>
          </a:xfrm>
          <a:prstGeom prst="rect">
            <a:avLst/>
          </a:prstGeo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Agency Lead POC Performs Annual Quality Reviews</a:t>
            </a:r>
          </a:p>
          <a:p>
            <a:pPr marL="0" indent="0">
              <a:buSzPct val="75000"/>
              <a:buNone/>
            </a:pPr>
            <a:endParaRPr lang="en-US" dirty="0">
              <a:latin typeface="Franklin Gothic Book"/>
              <a:cs typeface="Franklin Gothic Book"/>
            </a:endParaRP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Franklin Gothic Book"/>
                <a:cs typeface="Franklin Gothic Book"/>
              </a:rPr>
              <a:t>EPA Contract Management Assessment Program 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Organizational Self-Assessments</a:t>
            </a:r>
          </a:p>
          <a:p>
            <a:pPr lvl="1">
              <a:buSzPct val="75000"/>
              <a:buFont typeface="Wingdings" panose="05000000000000000000" pitchFamily="2" charset="2"/>
              <a:buChar char="ü"/>
            </a:pPr>
            <a:r>
              <a:rPr lang="en-US" dirty="0" smtClean="0">
                <a:latin typeface="Franklin Gothic Book"/>
                <a:cs typeface="Franklin Gothic Book"/>
              </a:rPr>
              <a:t>Peer Reviews Team</a:t>
            </a:r>
            <a:endParaRPr lang="en-US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endParaRPr lang="en-US" sz="20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78174"/>
            <a:ext cx="7589157" cy="72333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Questions?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197291"/>
            <a:ext cx="4415051" cy="3928872"/>
          </a:xfrm>
          <a:prstGeom prst="rect">
            <a:avLst/>
          </a:prstGeom>
        </p:spPr>
        <p:txBody>
          <a:bodyPr/>
          <a:lstStyle/>
          <a:p>
            <a:pPr marL="0" indent="0">
              <a:buSzPct val="75000"/>
              <a:buNone/>
            </a:pPr>
            <a:endParaRPr lang="en-US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endParaRPr lang="en-US" sz="20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Question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97018" y="2060812"/>
            <a:ext cx="3958963" cy="4065351"/>
          </a:xfrm>
        </p:spPr>
      </p:pic>
      <p:sp>
        <p:nvSpPr>
          <p:cNvPr id="2" name="TextBox 1"/>
          <p:cNvSpPr txBox="1"/>
          <p:nvPr/>
        </p:nvSpPr>
        <p:spPr>
          <a:xfrm>
            <a:off x="4599296" y="2770496"/>
            <a:ext cx="4380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Staci Ramrakha</a:t>
            </a:r>
          </a:p>
          <a:p>
            <a:r>
              <a:rPr lang="en-US" sz="2800" dirty="0" smtClean="0"/>
              <a:t>EPA CPARS </a:t>
            </a:r>
            <a:r>
              <a:rPr lang="en-US" sz="2800" dirty="0"/>
              <a:t>Department POC</a:t>
            </a:r>
          </a:p>
          <a:p>
            <a:r>
              <a:rPr lang="en-US" sz="2800" dirty="0" smtClean="0">
                <a:hlinkClick r:id="rId4"/>
              </a:rPr>
              <a:t>Ramrakha.staci@epa.gov</a:t>
            </a:r>
            <a:endParaRPr lang="en-US" sz="2800" dirty="0" smtClean="0"/>
          </a:p>
          <a:p>
            <a:r>
              <a:rPr lang="en-US" sz="2800" dirty="0" smtClean="0"/>
              <a:t>202-564-2017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4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196</Words>
  <Application>Microsoft Office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EPA Best Practices for Improving Contractor Past Performance Evaluations </vt:lpstr>
      <vt:lpstr>EPA Best Practices  </vt:lpstr>
      <vt:lpstr>EPA Past Performance Compliance Percentages</vt:lpstr>
      <vt:lpstr>EPA Management Strategies</vt:lpstr>
      <vt:lpstr>EPA Strategies for Timely Reporting </vt:lpstr>
      <vt:lpstr>Percentage of EPA Contractor Past Performance Evaluations that Contain Quality Data</vt:lpstr>
      <vt:lpstr>EPA Strategies for Ensuring Quality Reporting</vt:lpstr>
      <vt:lpstr>Questions?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Brendan Hunt</cp:lastModifiedBy>
  <cp:revision>74</cp:revision>
  <cp:lastPrinted>2014-06-10T14:40:52Z</cp:lastPrinted>
  <dcterms:created xsi:type="dcterms:W3CDTF">2011-04-14T19:28:14Z</dcterms:created>
  <dcterms:modified xsi:type="dcterms:W3CDTF">2014-07-25T18:42:43Z</dcterms:modified>
</cp:coreProperties>
</file>