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63" r:id="rId4"/>
    <p:sldId id="289" r:id="rId5"/>
    <p:sldId id="287" r:id="rId6"/>
    <p:sldId id="284" r:id="rId7"/>
    <p:sldId id="260" r:id="rId8"/>
    <p:sldId id="285" r:id="rId9"/>
    <p:sldId id="295" r:id="rId10"/>
    <p:sldId id="261" r:id="rId11"/>
    <p:sldId id="262" r:id="rId12"/>
    <p:sldId id="296" r:id="rId13"/>
    <p:sldId id="266" r:id="rId14"/>
    <p:sldId id="265" r:id="rId15"/>
    <p:sldId id="280" r:id="rId16"/>
    <p:sldId id="291" r:id="rId17"/>
    <p:sldId id="292" r:id="rId18"/>
    <p:sldId id="294" r:id="rId19"/>
    <p:sldId id="297" r:id="rId2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8160" autoAdjust="0"/>
    <p:restoredTop sz="77273" autoAdjust="0"/>
  </p:normalViewPr>
  <p:slideViewPr>
    <p:cSldViewPr snapToGrid="0" snapToObjects="1">
      <p:cViewPr>
        <p:scale>
          <a:sx n="70" d="100"/>
          <a:sy n="70" d="100"/>
        </p:scale>
        <p:origin x="-1452" y="-10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90" d="100"/>
        <a:sy n="190" d="100"/>
      </p:scale>
      <p:origin x="0" y="7386"/>
    </p:cViewPr>
  </p:sorterViewPr>
  <p:notesViewPr>
    <p:cSldViewPr snapToGrid="0" snapToObjects="1">
      <p:cViewPr>
        <p:scale>
          <a:sx n="100" d="100"/>
          <a:sy n="100" d="100"/>
        </p:scale>
        <p:origin x="-1584" y="33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9" tIns="46585" rIns="93169" bIns="4658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69" tIns="46585" rIns="93169" bIns="46585" rtlCol="0"/>
          <a:lstStyle>
            <a:lvl1pPr algn="r">
              <a:defRPr sz="1200"/>
            </a:lvl1pPr>
          </a:lstStyle>
          <a:p>
            <a:fld id="{4B3BCBDC-22B3-CA42-915A-3C1E6407FA50}" type="datetime1">
              <a:rPr lang="en-US"/>
              <a:pPr/>
              <a:t>6/9/2014</a:t>
            </a:fld>
            <a:endParaRPr lang="en-US"/>
          </a:p>
        </p:txBody>
      </p:sp>
      <p:sp>
        <p:nvSpPr>
          <p:cNvPr id="4" name="Footer Placeholder 3"/>
          <p:cNvSpPr>
            <a:spLocks noGrp="1"/>
          </p:cNvSpPr>
          <p:nvPr>
            <p:ph type="ftr" sz="quarter" idx="2"/>
          </p:nvPr>
        </p:nvSpPr>
        <p:spPr>
          <a:xfrm>
            <a:off x="1" y="8829966"/>
            <a:ext cx="3037840" cy="464820"/>
          </a:xfrm>
          <a:prstGeom prst="rect">
            <a:avLst/>
          </a:prstGeom>
        </p:spPr>
        <p:txBody>
          <a:bodyPr vert="horz" lIns="93169" tIns="46585" rIns="93169" bIns="4658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3169" tIns="46585" rIns="93169" bIns="46585" rtlCol="0" anchor="b"/>
          <a:lstStyle>
            <a:lvl1pPr algn="r">
              <a:defRPr sz="1200"/>
            </a:lvl1pPr>
          </a:lstStyle>
          <a:p>
            <a:fld id="{C7DDEB67-BC8F-364D-972B-CDDF3E97D57C}" type="slidenum">
              <a:rPr/>
              <a:pPr/>
              <a:t>‹#›</a:t>
            </a:fld>
            <a:endParaRPr lang="en-US"/>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69" tIns="46585" rIns="93169" bIns="46585"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9" tIns="46585" rIns="93169" bIns="46585" rtlCol="0"/>
          <a:lstStyle>
            <a:lvl1pPr algn="r">
              <a:defRPr sz="1200"/>
            </a:lvl1pPr>
          </a:lstStyle>
          <a:p>
            <a:fld id="{CAAC620E-D33B-1F4E-9540-040AB481C6DD}" type="datetime1">
              <a:rPr lang="en-US"/>
              <a:pPr/>
              <a:t>6/9/2014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9" tIns="46585" rIns="93169" bIns="46585"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9" tIns="46585" rIns="93169" bIns="465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6"/>
            <a:ext cx="3037840" cy="464820"/>
          </a:xfrm>
          <a:prstGeom prst="rect">
            <a:avLst/>
          </a:prstGeom>
        </p:spPr>
        <p:txBody>
          <a:bodyPr vert="horz" lIns="93169" tIns="46585" rIns="93169" bIns="4658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3169" tIns="46585" rIns="93169" bIns="46585" rtlCol="0" anchor="b"/>
          <a:lstStyle>
            <a:lvl1pPr algn="r">
              <a:defRPr sz="1200"/>
            </a:lvl1pPr>
          </a:lstStyle>
          <a:p>
            <a:fld id="{DA33036D-F6A6-DE42-B789-2A212C3C5920}" type="slidenum">
              <a:rPr lang="en-US" smtClean="0"/>
              <a:pPr/>
              <a:t>‹#›</a:t>
            </a:fld>
            <a:endParaRPr lang="en-US"/>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a:t>
            </a:fld>
            <a:endParaRPr lang="en-US"/>
          </a:p>
        </p:txBody>
      </p:sp>
    </p:spTree>
    <p:extLst>
      <p:ext uri="{BB962C8B-B14F-4D97-AF65-F5344CB8AC3E}">
        <p14:creationId xmlns:p14="http://schemas.microsoft.com/office/powerpoint/2010/main" val="240916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333E6-23EE-4503-8798-5D6CDA2C8E9B}" type="slidenum">
              <a:rPr lang="en-US"/>
              <a:pPr/>
              <a:t>10</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097E8-D784-44E9-A4EF-9460A362E84A}" type="slidenum">
              <a:rPr lang="en-US"/>
              <a:pPr/>
              <a:t>11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normAutofit lnSpcReduction="10000"/>
          </a:bodyPr>
          <a:lstStyle/>
          <a:p>
            <a:r>
              <a:rPr lang="en-US" dirty="0" smtClean="0"/>
              <a:t>The principal goal of a past performance evaluation and rating system is to collect and present accurate and relevant contractor performance information to the official making a source selection decision. </a:t>
            </a:r>
          </a:p>
          <a:p>
            <a:endParaRPr lang="en-US" dirty="0" smtClean="0"/>
          </a:p>
          <a:p>
            <a:r>
              <a:rPr lang="en-US" dirty="0" smtClean="0"/>
              <a:t>Providing quality past performance information gives the selection official a valuable data point to estimate the expected future performance of </a:t>
            </a:r>
            <a:r>
              <a:rPr lang="en-US" baseline="0" dirty="0" smtClean="0"/>
              <a:t> </a:t>
            </a:r>
            <a:r>
              <a:rPr lang="en-US" dirty="0" smtClean="0"/>
              <a:t>a   contractor.</a:t>
            </a:r>
          </a:p>
          <a:p>
            <a:endParaRPr lang="en-US" dirty="0" smtClean="0"/>
          </a:p>
          <a:p>
            <a:r>
              <a:rPr lang="en-US" dirty="0" smtClean="0"/>
              <a:t>The</a:t>
            </a:r>
            <a:r>
              <a:rPr lang="en-US" baseline="0" dirty="0" smtClean="0"/>
              <a:t> g</a:t>
            </a:r>
            <a:r>
              <a:rPr lang="en-US" dirty="0" smtClean="0"/>
              <a:t>overnment often</a:t>
            </a:r>
            <a:r>
              <a:rPr lang="en-US" baseline="0" dirty="0" smtClean="0"/>
              <a:t> has to r</a:t>
            </a:r>
            <a:r>
              <a:rPr lang="en-US" dirty="0" smtClean="0"/>
              <a:t>elies on detailed technical and management proposals to compare relative strengths and weaknesses of offers and the</a:t>
            </a:r>
            <a:r>
              <a:rPr lang="en-US" baseline="0" dirty="0" smtClean="0"/>
              <a:t> contractor’s selected references</a:t>
            </a:r>
            <a:r>
              <a:rPr lang="en-US" dirty="0" smtClean="0"/>
              <a:t>. In many cases, if not all, this voluminous risk assessment information can be reduced or eliminated by evaluating how well the offerors performed on past similar contracts from</a:t>
            </a:r>
            <a:r>
              <a:rPr lang="en-US" baseline="0" dirty="0" smtClean="0"/>
              <a:t> commercial sources, state, local, and even from foreign government contracts</a:t>
            </a:r>
            <a:r>
              <a:rPr lang="en-US" dirty="0" smtClean="0"/>
              <a:t>. Stated another way, the evaluation of past performance information is supposed to streamline the process, not add to it. Accurate and reliable </a:t>
            </a:r>
            <a:r>
              <a:rPr lang="en-US" dirty="0" err="1" smtClean="0"/>
              <a:t>pastperformance</a:t>
            </a:r>
            <a:r>
              <a:rPr lang="en-US" dirty="0" smtClean="0"/>
              <a:t> information has the potential to allow agencies to significantly reduce the time necessary to evaluate</a:t>
            </a:r>
          </a:p>
          <a:p>
            <a:r>
              <a:rPr lang="en-US" dirty="0" smtClean="0"/>
              <a:t>proposals.</a:t>
            </a:r>
          </a:p>
          <a:p>
            <a:endParaRPr lang="en-US" dirty="0" smtClean="0"/>
          </a:p>
          <a:p>
            <a:pPr algn="l"/>
            <a:r>
              <a:rPr lang="en-US" dirty="0">
                <a:latin typeface="Times New Roman"/>
              </a:rPr>
              <a:t>It should be clearly understood, however, </a:t>
            </a:r>
            <a:r>
              <a:rPr lang="en-US" i="1" dirty="0">
                <a:latin typeface="Times New Roman"/>
              </a:rPr>
              <a:t>there are no guarantees</a:t>
            </a:r>
            <a:r>
              <a:rPr lang="en-US" dirty="0">
                <a:latin typeface="Times New Roman"/>
              </a:rPr>
              <a:t>. Using past performance information is not an exact</a:t>
            </a:r>
          </a:p>
          <a:p>
            <a:pPr algn="l"/>
            <a:r>
              <a:rPr lang="en-US" dirty="0">
                <a:latin typeface="Times New Roman"/>
              </a:rPr>
              <a:t>science. Even at its best, the use of past performance information can only provide a degree of confidence that future</a:t>
            </a:r>
          </a:p>
          <a:p>
            <a:pPr algn="l"/>
            <a:r>
              <a:rPr lang="en-US" dirty="0">
                <a:latin typeface="Times New Roman"/>
              </a:rPr>
              <a:t>performance will match or exceed that observed in the past.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12</a:t>
            </a:fld>
            <a:endParaRPr lang="en-US"/>
          </a:p>
        </p:txBody>
      </p:sp>
    </p:spTree>
    <p:extLst>
      <p:ext uri="{BB962C8B-B14F-4D97-AF65-F5344CB8AC3E}">
        <p14:creationId xmlns:p14="http://schemas.microsoft.com/office/powerpoint/2010/main" val="146871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13</a:t>
            </a:fld>
            <a:endParaRPr lang="en-US"/>
          </a:p>
        </p:txBody>
      </p:sp>
    </p:spTree>
    <p:extLst>
      <p:ext uri="{BB962C8B-B14F-4D97-AF65-F5344CB8AC3E}">
        <p14:creationId xmlns:p14="http://schemas.microsoft.com/office/powerpoint/2010/main" val="169226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14</a:t>
            </a:fld>
            <a:endParaRPr lang="en-US"/>
          </a:p>
        </p:txBody>
      </p:sp>
    </p:spTree>
    <p:extLst>
      <p:ext uri="{BB962C8B-B14F-4D97-AF65-F5344CB8AC3E}">
        <p14:creationId xmlns:p14="http://schemas.microsoft.com/office/powerpoint/2010/main" val="3707872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a:spcBef>
                <a:spcPct val="0"/>
              </a:spcBef>
            </a:pPr>
            <a:r>
              <a:rPr lang="en-US" altLang="en-US" sz="1400" dirty="0">
                <a:solidFill>
                  <a:srgbClr val="FF3300"/>
                </a:solidFill>
              </a:rPr>
              <a:t>Section 872 of NDAA of 2009, (enacted on October 14, 2008) required  the General Services Administration to develop  and maintain a ‘database’ containing specific performance and integrity information on potential awardees to support award decisions for actions &gt;$500K.  </a:t>
            </a:r>
          </a:p>
          <a:p>
            <a:pPr>
              <a:spcBef>
                <a:spcPct val="0"/>
              </a:spcBef>
            </a:pPr>
            <a:endParaRPr lang="en-US" altLang="en-US" sz="1400" dirty="0">
              <a:solidFill>
                <a:srgbClr val="FF3300"/>
              </a:solidFill>
            </a:endParaRPr>
          </a:p>
          <a:p>
            <a:pPr>
              <a:spcBef>
                <a:spcPct val="0"/>
              </a:spcBef>
            </a:pPr>
            <a:r>
              <a:rPr lang="en-US" altLang="en-US" sz="1400" dirty="0">
                <a:solidFill>
                  <a:srgbClr val="FF3300"/>
                </a:solidFill>
              </a:rPr>
              <a:t>Section 3010 of the Supplemental Appropriations Act of 2010 requires that the information in FAPIIS , excluding past performance reviews, be made publicly available. </a:t>
            </a:r>
          </a:p>
          <a:p>
            <a:pPr>
              <a:spcBef>
                <a:spcPct val="0"/>
              </a:spcBef>
            </a:pPr>
            <a:endParaRPr lang="en-US" altLang="en-US" sz="1400" dirty="0">
              <a:solidFill>
                <a:srgbClr val="FF3300"/>
              </a:solidFill>
            </a:endParaRPr>
          </a:p>
          <a:p>
            <a:pPr>
              <a:spcBef>
                <a:spcPct val="0"/>
              </a:spcBef>
            </a:pPr>
            <a:r>
              <a:rPr lang="en-US" altLang="en-US" sz="1400" dirty="0">
                <a:solidFill>
                  <a:srgbClr val="FF3300"/>
                </a:solidFill>
              </a:rPr>
              <a:t>FAPIIS </a:t>
            </a:r>
            <a:r>
              <a:rPr lang="en-US" altLang="en-US" sz="1400" dirty="0">
                <a:solidFill>
                  <a:srgbClr val="FF3300"/>
                </a:solidFill>
              </a:rPr>
              <a:t>highlights and help record negative performance and grants</a:t>
            </a:r>
          </a:p>
          <a:p>
            <a:pPr>
              <a:spcBef>
                <a:spcPct val="0"/>
              </a:spcBef>
            </a:pPr>
            <a:endParaRPr lang="en-US" altLang="en-US" sz="1400" dirty="0">
              <a:solidFill>
                <a:srgbClr val="FF3300"/>
              </a:solidFill>
            </a:endParaRPr>
          </a:p>
          <a:p>
            <a:pPr>
              <a:spcBef>
                <a:spcPct val="0"/>
              </a:spcBef>
              <a:buFontTx/>
              <a:buChar char="•"/>
            </a:pPr>
            <a:r>
              <a:rPr lang="en-US" altLang="en-US" sz="1400" u="sng" dirty="0"/>
              <a:t>T for D</a:t>
            </a:r>
            <a:r>
              <a:rPr lang="en-US" altLang="en-US" sz="1400" dirty="0"/>
              <a:t> = contractor fails to deliver as promised in their proposal i.e. statement of work</a:t>
            </a:r>
          </a:p>
          <a:p>
            <a:pPr>
              <a:spcBef>
                <a:spcPct val="0"/>
              </a:spcBef>
              <a:buFontTx/>
              <a:buChar char="•"/>
            </a:pPr>
            <a:r>
              <a:rPr lang="en-US" altLang="en-US" sz="1400" u="sng" dirty="0"/>
              <a:t>T for C</a:t>
            </a:r>
            <a:r>
              <a:rPr lang="en-US" altLang="en-US" sz="1400" dirty="0"/>
              <a:t> = same but for commercial (i.e. off the shelf, supplies, etc.)</a:t>
            </a:r>
          </a:p>
          <a:p>
            <a:pPr>
              <a:spcBef>
                <a:spcPct val="0"/>
              </a:spcBef>
              <a:buFontTx/>
              <a:buChar char="•"/>
            </a:pPr>
            <a:r>
              <a:rPr lang="en-US" altLang="en-US" sz="1400" u="sng" dirty="0"/>
              <a:t>T for MFTC</a:t>
            </a:r>
            <a:r>
              <a:rPr lang="en-US" altLang="en-US" sz="1400" dirty="0"/>
              <a:t> = for grants (not for profit)</a:t>
            </a:r>
          </a:p>
          <a:p>
            <a:pPr>
              <a:spcBef>
                <a:spcPct val="0"/>
              </a:spcBef>
              <a:buFontTx/>
              <a:buChar char="•"/>
            </a:pPr>
            <a:r>
              <a:rPr lang="en-US" altLang="en-US" sz="1400" u="sng" dirty="0"/>
              <a:t>Defective Pricing</a:t>
            </a:r>
            <a:r>
              <a:rPr lang="en-US" altLang="en-US" sz="1400" dirty="0"/>
              <a:t> = not termination but, contractor overcharged for product</a:t>
            </a:r>
          </a:p>
          <a:p>
            <a:pPr>
              <a:spcBef>
                <a:spcPct val="0"/>
              </a:spcBef>
              <a:buFontTx/>
              <a:buChar char="•"/>
            </a:pPr>
            <a:r>
              <a:rPr lang="en-US" altLang="en-US" sz="1400" u="sng" dirty="0"/>
              <a:t>Non Responsibility</a:t>
            </a:r>
            <a:r>
              <a:rPr lang="en-US" altLang="en-US" sz="1400" dirty="0"/>
              <a:t> = pre-award can’t obtain financing, labor, product, etc. </a:t>
            </a:r>
          </a:p>
          <a:p>
            <a:pPr>
              <a:spcBef>
                <a:spcPct val="0"/>
              </a:spcBef>
              <a:buFontTx/>
              <a:buChar char="•"/>
            </a:pPr>
            <a:r>
              <a:rPr lang="en-US" altLang="en-US" sz="1400" u="sng" dirty="0"/>
              <a:t>Recipient Not-Qualified</a:t>
            </a:r>
            <a:r>
              <a:rPr lang="en-US" altLang="en-US" sz="1400" dirty="0"/>
              <a:t> – grants same as non-responsibility for </a:t>
            </a:r>
            <a:r>
              <a:rPr lang="en-US" altLang="en-US" sz="1400" dirty="0"/>
              <a:t>contracts</a:t>
            </a:r>
          </a:p>
          <a:p>
            <a:pPr>
              <a:spcBef>
                <a:spcPct val="0"/>
              </a:spcBef>
              <a:buFontTx/>
              <a:buChar char="•"/>
            </a:pPr>
            <a:endParaRPr lang="en-US" altLang="en-US" sz="1400" dirty="0"/>
          </a:p>
          <a:p>
            <a:pPr>
              <a:spcBef>
                <a:spcPct val="0"/>
              </a:spcBef>
              <a:buFontTx/>
              <a:buChar char="•"/>
            </a:pPr>
            <a:r>
              <a:rPr lang="en-US" altLang="en-US" sz="1400" dirty="0"/>
              <a:t>Agencies </a:t>
            </a:r>
            <a:r>
              <a:rPr lang="en-US" altLang="en-US" sz="1400" dirty="0"/>
              <a:t>shall ensure information is accurately reported in the Federal Awardee Performance and Integrity Information System (FAPIIS) module of CPARS within 3 calendar days after a contracting officer </a:t>
            </a:r>
          </a:p>
          <a:p>
            <a:pPr>
              <a:spcBef>
                <a:spcPct val="0"/>
              </a:spcBef>
              <a:buFontTx/>
              <a:buChar char="•"/>
            </a:pPr>
            <a:endParaRPr lang="en-US" altLang="en-US" sz="1400" dirty="0"/>
          </a:p>
          <a:p>
            <a:pPr>
              <a:spcBef>
                <a:spcPct val="0"/>
              </a:spcBef>
              <a:buFontTx/>
              <a:buChar char="•"/>
            </a:pPr>
            <a:r>
              <a:rPr lang="en-US" altLang="en-US" sz="1400" dirty="0"/>
              <a:t>(i) Issues a final determination that a contractor has submitted defective cost or pricing data; </a:t>
            </a:r>
          </a:p>
          <a:p>
            <a:pPr>
              <a:spcBef>
                <a:spcPct val="0"/>
              </a:spcBef>
              <a:buFontTx/>
              <a:buChar char="•"/>
            </a:pPr>
            <a:r>
              <a:rPr lang="en-US" altLang="en-US" sz="1400" dirty="0"/>
              <a:t>(ii) Makes a subsequent change to the final determination concerning defective cost or pricing data pursuant to 15.407-1(d); </a:t>
            </a:r>
          </a:p>
          <a:p>
            <a:pPr>
              <a:spcBef>
                <a:spcPct val="0"/>
              </a:spcBef>
              <a:buFontTx/>
              <a:buChar char="•"/>
            </a:pPr>
            <a:r>
              <a:rPr lang="en-US" altLang="en-US" sz="1400" dirty="0"/>
              <a:t>(iii) Issues a final termination for cause or default notice; or </a:t>
            </a:r>
          </a:p>
          <a:p>
            <a:pPr>
              <a:spcBef>
                <a:spcPct val="0"/>
              </a:spcBef>
              <a:buFontTx/>
              <a:buChar char="•"/>
            </a:pPr>
            <a:r>
              <a:rPr lang="en-US" altLang="en-US" sz="1400" dirty="0"/>
              <a:t>(iv) Makes a subsequent withdrawal or a conversion of a termination for default to a termination for convenience. </a:t>
            </a:r>
          </a:p>
          <a:p>
            <a:pPr>
              <a:spcBef>
                <a:spcPct val="0"/>
              </a:spcBef>
              <a:buFontTx/>
              <a:buChar char="•"/>
            </a:pPr>
            <a:endParaRPr lang="en-US" altLang="en-US" sz="1400" dirty="0"/>
          </a:p>
          <a:p>
            <a:pPr>
              <a:spcBef>
                <a:spcPct val="0"/>
              </a:spcBef>
              <a:buFontTx/>
              <a:buChar char="•"/>
            </a:pPr>
            <a:r>
              <a:rPr lang="en-US" altLang="en-US" sz="1400" dirty="0"/>
              <a:t>Per FAR 42.1503(h)</a:t>
            </a:r>
          </a:p>
          <a:p>
            <a:pPr>
              <a:spcBef>
                <a:spcPct val="0"/>
              </a:spcBef>
              <a:buFontTx/>
              <a:buChar char="•"/>
            </a:pPr>
            <a:endParaRPr lang="en-US" altLang="en-US" sz="14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Federal Acquisition Regulation (FAR) Citations: </a:t>
            </a:r>
          </a:p>
          <a:p>
            <a:r>
              <a:rPr lang="en-US" dirty="0" smtClean="0"/>
              <a:t>3.104 - past performance reports generally represent Source Selection Information - Not for release except to Government and the contractor.</a:t>
            </a:r>
          </a:p>
          <a:p>
            <a:endParaRPr lang="en-US" dirty="0" smtClean="0"/>
          </a:p>
          <a:p>
            <a:r>
              <a:rPr lang="en-US" dirty="0" smtClean="0"/>
              <a:t>9.105-2(b)(2)(iv) - With regard to past performance information that may be covered by a disclosure exemption under the Freedom of Information Act (FOIA), the contracting officer shall follow agency FOIA procedures.</a:t>
            </a:r>
          </a:p>
          <a:p>
            <a:endParaRPr lang="en-US" dirty="0" smtClean="0"/>
          </a:p>
          <a:p>
            <a:r>
              <a:rPr lang="en-US" dirty="0" smtClean="0"/>
              <a:t>12.206 - Subpart 12.2 Special Requirements for the Acquisition of Commercial Items </a:t>
            </a:r>
          </a:p>
          <a:p>
            <a:endParaRPr lang="en-US" dirty="0" smtClean="0"/>
          </a:p>
          <a:p>
            <a:r>
              <a:rPr lang="en-US" dirty="0" smtClean="0"/>
              <a:t>15.305 - Subpart 15.3 Source Selection </a:t>
            </a:r>
          </a:p>
          <a:p>
            <a:endParaRPr lang="en-US" dirty="0" smtClean="0"/>
          </a:p>
          <a:p>
            <a:r>
              <a:rPr lang="en-US" dirty="0" smtClean="0"/>
              <a:t>36.2 - Subpart 36.2 Special Aspects of Contracting of Construction</a:t>
            </a:r>
          </a:p>
          <a:p>
            <a:endParaRPr lang="en-US" dirty="0" smtClean="0"/>
          </a:p>
          <a:p>
            <a:r>
              <a:rPr lang="en-US" dirty="0" smtClean="0"/>
              <a:t>36.604 - Subpart 36.6 Architect-Engineer Services </a:t>
            </a:r>
          </a:p>
          <a:p>
            <a:endParaRPr lang="en-US" dirty="0" smtClean="0"/>
          </a:p>
          <a:p>
            <a:r>
              <a:rPr lang="en-US" dirty="0" smtClean="0"/>
              <a:t>42.15 - Subpart 42.15 Contractor Performance Information (reports good only for 3 years from the date of contract completion -see 42.1503(e))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70990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17</a:t>
            </a:fld>
            <a:endParaRPr lang="en-US"/>
          </a:p>
        </p:txBody>
      </p:sp>
    </p:spTree>
    <p:extLst>
      <p:ext uri="{BB962C8B-B14F-4D97-AF65-F5344CB8AC3E}">
        <p14:creationId xmlns:p14="http://schemas.microsoft.com/office/powerpoint/2010/main" val="615392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18</a:t>
            </a:fld>
            <a:endParaRPr lang="en-US"/>
          </a:p>
        </p:txBody>
      </p:sp>
    </p:spTree>
    <p:extLst>
      <p:ext uri="{BB962C8B-B14F-4D97-AF65-F5344CB8AC3E}">
        <p14:creationId xmlns:p14="http://schemas.microsoft.com/office/powerpoint/2010/main" val="1339626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19</a:t>
            </a:fld>
            <a:endParaRPr lang="en-US"/>
          </a:p>
        </p:txBody>
      </p:sp>
    </p:spTree>
    <p:extLst>
      <p:ext uri="{BB962C8B-B14F-4D97-AF65-F5344CB8AC3E}">
        <p14:creationId xmlns:p14="http://schemas.microsoft.com/office/powerpoint/2010/main" val="316020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2</a:t>
            </a:fld>
            <a:endParaRPr lang="en-US"/>
          </a:p>
        </p:txBody>
      </p:sp>
    </p:spTree>
    <p:extLst>
      <p:ext uri="{BB962C8B-B14F-4D97-AF65-F5344CB8AC3E}">
        <p14:creationId xmlns:p14="http://schemas.microsoft.com/office/powerpoint/2010/main" val="131914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17827" lvl="1">
              <a:lnSpc>
                <a:spcPct val="105000"/>
              </a:lnSpc>
              <a:spcBef>
                <a:spcPct val="20000"/>
              </a:spcBef>
              <a:buClr>
                <a:srgbClr val="FBCC19"/>
              </a:buClr>
            </a:pPr>
            <a:r>
              <a:rPr lang="en-US" altLang="en-US" sz="1100" dirty="0">
                <a:solidFill>
                  <a:prstClr val="black"/>
                </a:solidFill>
                <a:latin typeface="Franklin Gothic Book" panose="020B0503020102020204" pitchFamily="34" charset="0"/>
              </a:rPr>
              <a:t>FASA  </a:t>
            </a:r>
            <a:r>
              <a:rPr lang="en-US" altLang="en-US" sz="1100" dirty="0">
                <a:solidFill>
                  <a:prstClr val="black"/>
                </a:solidFill>
                <a:latin typeface="Franklin Gothic Book" panose="020B0503020102020204" pitchFamily="34" charset="0"/>
              </a:rPr>
              <a:t>was designed to eliminate “red tape” and to permit the Government to behave more like the private </a:t>
            </a:r>
            <a:r>
              <a:rPr lang="en-US" altLang="en-US" sz="1100" dirty="0" err="1">
                <a:solidFill>
                  <a:prstClr val="black"/>
                </a:solidFill>
                <a:latin typeface="Franklin Gothic Book" panose="020B0503020102020204" pitchFamily="34" charset="0"/>
              </a:rPr>
              <a:t>sector.Modeled</a:t>
            </a:r>
            <a:r>
              <a:rPr lang="en-US" altLang="en-US" sz="1100" dirty="0">
                <a:solidFill>
                  <a:prstClr val="black"/>
                </a:solidFill>
                <a:latin typeface="Franklin Gothic Book" panose="020B0503020102020204" pitchFamily="34" charset="0"/>
              </a:rPr>
              <a:t> </a:t>
            </a:r>
            <a:r>
              <a:rPr lang="en-US" altLang="en-US" sz="1100" dirty="0">
                <a:solidFill>
                  <a:prstClr val="black"/>
                </a:solidFill>
                <a:latin typeface="Franklin Gothic Book" panose="020B0503020102020204" pitchFamily="34" charset="0"/>
              </a:rPr>
              <a:t>private sector practice of awarding to companies with strong performance </a:t>
            </a:r>
            <a:r>
              <a:rPr lang="en-US" altLang="en-US" sz="1100" dirty="0">
                <a:solidFill>
                  <a:prstClr val="black"/>
                </a:solidFill>
                <a:latin typeface="Franklin Gothic Book" panose="020B0503020102020204" pitchFamily="34" charset="0"/>
              </a:rPr>
              <a:t>records</a:t>
            </a:r>
          </a:p>
          <a:p>
            <a:pPr marL="217827" lvl="1">
              <a:lnSpc>
                <a:spcPct val="105000"/>
              </a:lnSpc>
              <a:spcBef>
                <a:spcPct val="20000"/>
              </a:spcBef>
              <a:buClr>
                <a:srgbClr val="FBCC19"/>
              </a:buClr>
            </a:pPr>
            <a:endParaRPr lang="en-US" sz="1100" dirty="0">
              <a:solidFill>
                <a:prstClr val="black"/>
              </a:solidFill>
              <a:latin typeface="Franklin Gothic Book" panose="020B0503020102020204" pitchFamily="34" charset="0"/>
            </a:endParaRPr>
          </a:p>
          <a:p>
            <a:pPr marL="217827" lvl="1">
              <a:lnSpc>
                <a:spcPct val="105000"/>
              </a:lnSpc>
              <a:spcBef>
                <a:spcPct val="20000"/>
              </a:spcBef>
              <a:buClr>
                <a:srgbClr val="FBCC19"/>
              </a:buClr>
            </a:pPr>
            <a:r>
              <a:rPr lang="en-US" sz="1100" dirty="0">
                <a:latin typeface="Franklin Gothic Book" panose="020B0503020102020204" pitchFamily="34" charset="0"/>
              </a:rPr>
              <a:t>It is appropriate and relevant that a contracting official consider a contractor’s past performance as an indicator of the </a:t>
            </a:r>
            <a:r>
              <a:rPr lang="en-US" sz="1100" dirty="0" err="1">
                <a:latin typeface="Franklin Gothic Book" panose="020B0503020102020204" pitchFamily="34" charset="0"/>
              </a:rPr>
              <a:t>offeror’s</a:t>
            </a:r>
            <a:r>
              <a:rPr lang="en-US" sz="1100" dirty="0">
                <a:latin typeface="Franklin Gothic Book" panose="020B0503020102020204" pitchFamily="34" charset="0"/>
              </a:rPr>
              <a:t> ability to perform the contract successfully.</a:t>
            </a:r>
          </a:p>
          <a:p>
            <a:pPr marL="217827" lvl="1">
              <a:lnSpc>
                <a:spcPct val="105000"/>
              </a:lnSpc>
              <a:spcBef>
                <a:spcPct val="20000"/>
              </a:spcBef>
              <a:buClr>
                <a:srgbClr val="FBCC19"/>
              </a:buClr>
            </a:pPr>
            <a:endParaRPr lang="en-US" sz="1100" dirty="0">
              <a:latin typeface="Franklin Gothic Book" panose="020B0503020102020204" pitchFamily="34" charset="0"/>
            </a:endParaRPr>
          </a:p>
          <a:p>
            <a:pPr marL="217827" lvl="1">
              <a:lnSpc>
                <a:spcPct val="105000"/>
              </a:lnSpc>
              <a:spcBef>
                <a:spcPct val="20000"/>
              </a:spcBef>
              <a:buClr>
                <a:srgbClr val="FBCC19"/>
              </a:buClr>
            </a:pPr>
            <a:r>
              <a:rPr lang="en-US" sz="1100" dirty="0">
                <a:latin typeface="Franklin Gothic Book" panose="020B0503020102020204" pitchFamily="34" charset="0"/>
              </a:rPr>
              <a:t>FASA required use of past performance as an evaluation factor in competitively negotiated awards and required OFPP to establish policies that encourage use of PPI in award decisions.</a:t>
            </a:r>
          </a:p>
          <a:p>
            <a:pPr marL="217827" lvl="1">
              <a:lnSpc>
                <a:spcPct val="105000"/>
              </a:lnSpc>
              <a:spcBef>
                <a:spcPct val="20000"/>
              </a:spcBef>
              <a:buClr>
                <a:srgbClr val="FBCC19"/>
              </a:buClr>
            </a:pPr>
            <a:endParaRPr lang="en-US" sz="1100" dirty="0">
              <a:latin typeface="Franklin Gothic Book" panose="020B0503020102020204" pitchFamily="34" charset="0"/>
            </a:endParaRPr>
          </a:p>
          <a:p>
            <a:endParaRPr lang="en-US" sz="1100" dirty="0">
              <a:latin typeface="Franklin Gothic Book" panose="020B0503020102020204" pitchFamily="34" charset="0"/>
            </a:endParaRPr>
          </a:p>
        </p:txBody>
      </p:sp>
      <p:sp>
        <p:nvSpPr>
          <p:cNvPr id="4" name="Slide Number Placeholder 3"/>
          <p:cNvSpPr>
            <a:spLocks noGrp="1"/>
          </p:cNvSpPr>
          <p:nvPr>
            <p:ph type="sldNum" sz="quarter" idx="10"/>
          </p:nvPr>
        </p:nvSpPr>
        <p:spPr/>
        <p:txBody>
          <a:bodyPr/>
          <a:lstStyle/>
          <a:p>
            <a:fld id="{DA33036D-F6A6-DE42-B789-2A212C3C5920}" type="slidenum">
              <a:rPr lang="en-US" smtClean="0"/>
              <a:pPr/>
              <a:t>3</a:t>
            </a:fld>
            <a:endParaRPr lang="en-US"/>
          </a:p>
        </p:txBody>
      </p:sp>
    </p:spTree>
    <p:extLst>
      <p:ext uri="{BB962C8B-B14F-4D97-AF65-F5344CB8AC3E}">
        <p14:creationId xmlns:p14="http://schemas.microsoft.com/office/powerpoint/2010/main" val="26372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1)	OFPP’s July 29, 2009 Memorandum, Improving the Use of Contractor Performance Information, described new FAR requirements to strengthen the use of contractor performance information, included agency management responsibilities, and established OFPP’s review process for evaluating agencies’ effective reporting of contractor performance information.</a:t>
            </a:r>
          </a:p>
          <a:p>
            <a:endParaRPr lang="en-US" dirty="0" smtClean="0"/>
          </a:p>
          <a:p>
            <a:r>
              <a:rPr lang="en-US" dirty="0" smtClean="0"/>
              <a:t>2)	OFPP’s January 21, 2011 Memorandum, Improving Contractor Past Performance Assessments: Summary of the Office of Federal Procurement Policy’s Review, and Strategies for Improvement included OFPP’s initial assessment of agencies’ reporting of contractor performance information and additional strategies for improving the collection of past performance information.</a:t>
            </a:r>
          </a:p>
          <a:p>
            <a:endParaRPr lang="en-US" dirty="0" smtClean="0"/>
          </a:p>
          <a:p>
            <a:r>
              <a:rPr lang="en-US" dirty="0" smtClean="0"/>
              <a:t>3)	OFPP’s March 6, 2013 Memorandum, Improving the Collection and Use of Information about Contractor Performance and Integrity, provides agencies with several strategies to improve reporting compliance and required CAOs and SPEs to primarily: emphasize the need for FAPIIS data; establish past performance reporting baseline and set aggressive quarterly targets to improve reporting compliance; think creatively to motivate employees and acknowledge employees who report timely and quality information into CPARS/FAPIIS; encourage employees to communicate performance issues with contractors through interim evaluations; and train employees on how to report and use past performance and integrity information.  </a:t>
            </a:r>
          </a:p>
          <a:p>
            <a:endParaRPr lang="en-US" dirty="0" smtClean="0"/>
          </a:p>
          <a:p>
            <a:r>
              <a:rPr lang="en-US" dirty="0" smtClean="0"/>
              <a:t>4)	OFPP Memorandum (to be released in June 2014 memorandum), Making Better Use of Contractor Performance Information, requires agencies to take additional outreach and research steps on, at a minimum, acquisitions for complex information technology (IT) development, systems, and services over $500,000 (with some exceptions), and other acquisitions identified by the agency that present significant risk.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a:t>
            </a:fld>
            <a:endParaRPr lang="en-US"/>
          </a:p>
        </p:txBody>
      </p:sp>
    </p:spTree>
    <p:extLst>
      <p:ext uri="{BB962C8B-B14F-4D97-AF65-F5344CB8AC3E}">
        <p14:creationId xmlns:p14="http://schemas.microsoft.com/office/powerpoint/2010/main" val="315904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spcBef>
                <a:spcPct val="0"/>
              </a:spcBef>
            </a:pPr>
            <a:r>
              <a:rPr lang="en-US" altLang="en-US" sz="1000" dirty="0"/>
              <a:t>FAR Case 2006-022, Contractor Performance Information, revised the FAR to emphasize the use of a standard performance information reporting system, the Past Performance Information Retrieval System (PPIRS). (issued April 2008 and finalized in July 2009)</a:t>
            </a:r>
          </a:p>
          <a:p>
            <a:pPr>
              <a:spcBef>
                <a:spcPct val="0"/>
              </a:spcBef>
            </a:pPr>
            <a:endParaRPr lang="en-US" altLang="en-US" sz="1000" dirty="0"/>
          </a:p>
          <a:p>
            <a:pPr>
              <a:spcBef>
                <a:spcPct val="0"/>
              </a:spcBef>
            </a:pPr>
            <a:r>
              <a:rPr lang="en-US" altLang="en-US" sz="1000" dirty="0"/>
              <a:t>FAR Case 2008-016, Termination for Default Reporting, amended the FAR to establish procedures for contracting officers to provide contractor information, such as terminations for cause or default and defective cost or pricing data, into the Past Performance Information System (PPIRS) and Federal Awardee Performance and Integrity Information System (FAPIIS) module within PPIRS. (finalized on September 29, 2010)</a:t>
            </a:r>
          </a:p>
          <a:p>
            <a:pPr>
              <a:spcBef>
                <a:spcPct val="0"/>
              </a:spcBef>
            </a:pPr>
            <a:endParaRPr lang="en-US" altLang="en-US" sz="1000" dirty="0"/>
          </a:p>
          <a:p>
            <a:pPr>
              <a:spcBef>
                <a:spcPct val="0"/>
              </a:spcBef>
            </a:pPr>
            <a:r>
              <a:rPr lang="en-US" altLang="en-US" sz="1000" dirty="0"/>
              <a:t>FAR Case 2012-009 (formerly FAR Case 2009-042) Documenting Contractor  Performance established to provide </a:t>
            </a:r>
            <a:r>
              <a:rPr lang="en-US" altLang="en-US" sz="1000" dirty="0" err="1"/>
              <a:t>Governmentwide</a:t>
            </a:r>
            <a:r>
              <a:rPr lang="en-US" altLang="en-US" sz="1000" dirty="0"/>
              <a:t> standardized past performance evaluation factors and performance rating categories and require that past performance information be entered into the Contractor Performance Assessment Reporting System (CPARS). (issued September 2012)</a:t>
            </a:r>
          </a:p>
          <a:p>
            <a:pPr>
              <a:spcBef>
                <a:spcPct val="0"/>
              </a:spcBef>
            </a:pPr>
            <a:endParaRPr lang="en-US" altLang="en-US" sz="1000" dirty="0"/>
          </a:p>
          <a:p>
            <a:pPr>
              <a:spcBef>
                <a:spcPct val="0"/>
              </a:spcBef>
            </a:pPr>
            <a:r>
              <a:rPr lang="en-US" altLang="en-US" sz="1000" dirty="0"/>
              <a:t>FAR Case 2012-028, Contractor Comment Period proposes to amend the FAR so that contractors are provided “up to 14 calendar days from the date of delivery” of past performance evaluations “to submit comments, rebuttals, or additional information pertaining to past performance” for inclusion in the database.  In addition, it will also require that agency evaluations of contractor performance, under DoD contracts, including any information submitted by contractors, be “included in the relevant past performance database not later than 14 days after the date of delivery of the information” to the contractor. (This will implement section 806(c) of the National Defense Authorization Act for Fiscal Year 2012 (Public Law 112-81)). </a:t>
            </a:r>
          </a:p>
          <a:p>
            <a:pPr>
              <a:spcBef>
                <a:spcPct val="0"/>
              </a:spcBef>
            </a:pPr>
            <a:endParaRPr lang="en-US" altLang="en-US" sz="1000" dirty="0"/>
          </a:p>
          <a:p>
            <a:pPr>
              <a:spcBef>
                <a:spcPct val="0"/>
              </a:spcBef>
            </a:pPr>
            <a:r>
              <a:rPr lang="en-US" altLang="en-US" sz="1000" dirty="0"/>
              <a:t>FAR Case 2014-010, Enhancements to Past Performance Evaluation Systems revises FAR subpart 42.15 to accommodate ACASS and CCASS as modules within the CPARS database.</a:t>
            </a:r>
          </a:p>
          <a:p>
            <a:pPr>
              <a:spcBef>
                <a:spcPct val="0"/>
              </a:spcBef>
            </a:pPr>
            <a:endParaRPr lang="en-US" altLang="en-US" sz="1000" dirty="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875" indent="-285721">
              <a:defRPr>
                <a:solidFill>
                  <a:schemeClr val="tx1"/>
                </a:solidFill>
                <a:latin typeface="Times New Roman" pitchFamily="18" charset="0"/>
              </a:defRPr>
            </a:lvl2pPr>
            <a:lvl3pPr marL="1142884" indent="-228577">
              <a:defRPr>
                <a:solidFill>
                  <a:schemeClr val="tx1"/>
                </a:solidFill>
                <a:latin typeface="Times New Roman" pitchFamily="18" charset="0"/>
              </a:defRPr>
            </a:lvl3pPr>
            <a:lvl4pPr marL="1600037" indent="-228577">
              <a:defRPr>
                <a:solidFill>
                  <a:schemeClr val="tx1"/>
                </a:solidFill>
                <a:latin typeface="Times New Roman" pitchFamily="18" charset="0"/>
              </a:defRPr>
            </a:lvl4pPr>
            <a:lvl5pPr marL="2057190" indent="-228577">
              <a:defRPr>
                <a:solidFill>
                  <a:schemeClr val="tx1"/>
                </a:solidFill>
                <a:latin typeface="Times New Roman" pitchFamily="18" charset="0"/>
              </a:defRPr>
            </a:lvl5pPr>
            <a:lvl6pPr marL="2514344" indent="-228577" eaLnBrk="0" fontAlgn="base" hangingPunct="0">
              <a:spcBef>
                <a:spcPct val="0"/>
              </a:spcBef>
              <a:spcAft>
                <a:spcPct val="0"/>
              </a:spcAft>
              <a:defRPr>
                <a:solidFill>
                  <a:schemeClr val="tx1"/>
                </a:solidFill>
                <a:latin typeface="Times New Roman" pitchFamily="18" charset="0"/>
              </a:defRPr>
            </a:lvl6pPr>
            <a:lvl7pPr marL="2971497" indent="-228577" eaLnBrk="0" fontAlgn="base" hangingPunct="0">
              <a:spcBef>
                <a:spcPct val="0"/>
              </a:spcBef>
              <a:spcAft>
                <a:spcPct val="0"/>
              </a:spcAft>
              <a:defRPr>
                <a:solidFill>
                  <a:schemeClr val="tx1"/>
                </a:solidFill>
                <a:latin typeface="Times New Roman" pitchFamily="18" charset="0"/>
              </a:defRPr>
            </a:lvl7pPr>
            <a:lvl8pPr marL="3428651" indent="-228577" eaLnBrk="0" fontAlgn="base" hangingPunct="0">
              <a:spcBef>
                <a:spcPct val="0"/>
              </a:spcBef>
              <a:spcAft>
                <a:spcPct val="0"/>
              </a:spcAft>
              <a:defRPr>
                <a:solidFill>
                  <a:schemeClr val="tx1"/>
                </a:solidFill>
                <a:latin typeface="Times New Roman" pitchFamily="18" charset="0"/>
              </a:defRPr>
            </a:lvl8pPr>
            <a:lvl9pPr marL="3885803" indent="-228577" eaLnBrk="0" fontAlgn="base" hangingPunct="0">
              <a:spcBef>
                <a:spcPct val="0"/>
              </a:spcBef>
              <a:spcAft>
                <a:spcPct val="0"/>
              </a:spcAft>
              <a:defRPr>
                <a:solidFill>
                  <a:schemeClr val="tx1"/>
                </a:solidFill>
                <a:latin typeface="Times New Roman" pitchFamily="18" charset="0"/>
              </a:defRPr>
            </a:lvl9pPr>
          </a:lstStyle>
          <a:p>
            <a:fld id="{77CA4BC1-C63D-45F0-AA87-D7A7DD81B47F}" type="slidenum">
              <a:rPr lang="en-US" altLang="en-US">
                <a:solidFill>
                  <a:prstClr val="black"/>
                </a:solidFill>
              </a:rPr>
              <a:pPr/>
              <a:t>5</a:t>
            </a:fld>
            <a:endParaRPr lang="en-US"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12705"/>
            <a:ext cx="5608320" cy="4183380"/>
          </a:xfrm>
        </p:spPr>
        <p:txBody>
          <a:bodyPr>
            <a:noAutofit/>
          </a:bodyPr>
          <a:lstStyle/>
          <a:p>
            <a:pPr lvl="0">
              <a:spcBef>
                <a:spcPct val="20000"/>
              </a:spcBef>
              <a:buClr>
                <a:srgbClr val="F6BC1C"/>
              </a:buClr>
              <a:buSzPct val="75000"/>
              <a:defRPr/>
            </a:pPr>
            <a:r>
              <a:rPr lang="en-US" sz="1000" dirty="0">
                <a:solidFill>
                  <a:prstClr val="black"/>
                </a:solidFill>
                <a:latin typeface="Franklin Gothic Book"/>
              </a:rPr>
              <a:t>The guidance shall include—</a:t>
            </a:r>
          </a:p>
          <a:p>
            <a:pPr lvl="0">
              <a:spcBef>
                <a:spcPct val="20000"/>
              </a:spcBef>
              <a:buClr>
                <a:srgbClr val="F6BC1C"/>
              </a:buClr>
              <a:buSzPct val="75000"/>
              <a:defRPr/>
            </a:pPr>
            <a:r>
              <a:rPr lang="en-US" sz="1000" dirty="0">
                <a:solidFill>
                  <a:prstClr val="black"/>
                </a:solidFill>
                <a:latin typeface="Franklin Gothic Book"/>
              </a:rPr>
              <a:t>(1) standards for evaluating past performance with respect to cost (when appropriate), schedule, compliance with technical or functional specifications, and other relevant performance factors that facilitate consistent and fair evaluation by all executive agencies;</a:t>
            </a:r>
          </a:p>
          <a:p>
            <a:pPr lvl="0">
              <a:spcBef>
                <a:spcPct val="20000"/>
              </a:spcBef>
              <a:buClr>
                <a:srgbClr val="F6BC1C"/>
              </a:buClr>
              <a:buSzPct val="75000"/>
              <a:defRPr/>
            </a:pPr>
            <a:endParaRPr lang="en-US" sz="1000" dirty="0">
              <a:solidFill>
                <a:prstClr val="black"/>
              </a:solidFill>
              <a:latin typeface="Franklin Gothic Book"/>
            </a:endParaRPr>
          </a:p>
          <a:p>
            <a:pPr lvl="0">
              <a:spcBef>
                <a:spcPct val="20000"/>
              </a:spcBef>
              <a:buClr>
                <a:srgbClr val="F6BC1C"/>
              </a:buClr>
              <a:buSzPct val="75000"/>
              <a:defRPr/>
            </a:pPr>
            <a:r>
              <a:rPr lang="en-US" sz="1000" dirty="0">
                <a:solidFill>
                  <a:prstClr val="black"/>
                </a:solidFill>
                <a:latin typeface="Franklin Gothic Book"/>
              </a:rPr>
              <a:t>(2) policies for the collection and maintenance of information on past contract performance that, to the maximum extent</a:t>
            </a:r>
          </a:p>
          <a:p>
            <a:pPr lvl="0">
              <a:spcBef>
                <a:spcPct val="20000"/>
              </a:spcBef>
              <a:buClr>
                <a:srgbClr val="F6BC1C"/>
              </a:buClr>
              <a:buSzPct val="75000"/>
              <a:defRPr/>
            </a:pPr>
            <a:r>
              <a:rPr lang="en-US" sz="1000" dirty="0">
                <a:solidFill>
                  <a:prstClr val="black"/>
                </a:solidFill>
                <a:latin typeface="Franklin Gothic Book"/>
              </a:rPr>
              <a:t>practicable, facilitate automated collection, maintenance, and dissemination of information and provide for ease of collection, maintenance, and dissemination of information by other methods, as necessary;</a:t>
            </a:r>
          </a:p>
          <a:p>
            <a:pPr marL="179241" indent="-179241">
              <a:spcBef>
                <a:spcPct val="20000"/>
              </a:spcBef>
              <a:buClr>
                <a:srgbClr val="F6BC1C"/>
              </a:buClr>
              <a:buSzPct val="75000"/>
              <a:buFont typeface="Courier New"/>
              <a:buChar char="o"/>
              <a:defRPr/>
            </a:pPr>
            <a:endParaRPr lang="en-US" sz="1000" dirty="0">
              <a:solidFill>
                <a:prstClr val="black"/>
              </a:solidFill>
              <a:latin typeface="Franklin Gothic Book"/>
            </a:endParaRPr>
          </a:p>
          <a:p>
            <a:pPr lvl="0">
              <a:spcBef>
                <a:spcPct val="20000"/>
              </a:spcBef>
              <a:buClr>
                <a:srgbClr val="F6BC1C"/>
              </a:buClr>
              <a:buSzPct val="75000"/>
              <a:defRPr/>
            </a:pPr>
            <a:r>
              <a:rPr lang="en-US" sz="1000" dirty="0">
                <a:solidFill>
                  <a:prstClr val="black"/>
                </a:solidFill>
                <a:latin typeface="Franklin Gothic Book"/>
              </a:rPr>
              <a:t>(3) policies for ensuring that—</a:t>
            </a:r>
          </a:p>
          <a:p>
            <a:pPr lvl="0">
              <a:spcBef>
                <a:spcPct val="20000"/>
              </a:spcBef>
              <a:buClr>
                <a:srgbClr val="F6BC1C"/>
              </a:buClr>
              <a:buSzPct val="75000"/>
              <a:defRPr/>
            </a:pPr>
            <a:r>
              <a:rPr lang="en-US" sz="1000" dirty="0">
                <a:solidFill>
                  <a:prstClr val="black"/>
                </a:solidFill>
                <a:latin typeface="Franklin Gothic Book"/>
              </a:rPr>
              <a:t>A) offerors are afforded an opportunity to submit relevant information on past contract performance, including performance under contracts entered into by the executive agency concerned, other departments and agencies of the Federal Government, agencies of State and local governments, and commercial customers; and (B) the information submitted by offerors is considered; and</a:t>
            </a:r>
          </a:p>
          <a:p>
            <a:pPr lvl="0">
              <a:spcBef>
                <a:spcPct val="20000"/>
              </a:spcBef>
              <a:buClr>
                <a:srgbClr val="F6BC1C"/>
              </a:buClr>
              <a:buSzPct val="75000"/>
              <a:defRPr/>
            </a:pPr>
            <a:endParaRPr lang="en-US" sz="1000" dirty="0">
              <a:solidFill>
                <a:prstClr val="black"/>
              </a:solidFill>
              <a:latin typeface="Franklin Gothic Book"/>
            </a:endParaRPr>
          </a:p>
          <a:p>
            <a:pPr lvl="0">
              <a:spcBef>
                <a:spcPct val="20000"/>
              </a:spcBef>
              <a:buClr>
                <a:srgbClr val="F6BC1C"/>
              </a:buClr>
              <a:buSzPct val="75000"/>
              <a:defRPr/>
            </a:pPr>
            <a:r>
              <a:rPr lang="en-US" sz="1000" dirty="0">
                <a:solidFill>
                  <a:prstClr val="black"/>
                </a:solidFill>
                <a:latin typeface="Franklin Gothic Book"/>
              </a:rPr>
              <a:t>(4) the period for which information on past performance of offerors may be maintained and considered.</a:t>
            </a:r>
          </a:p>
          <a:p>
            <a:pPr lvl="0">
              <a:spcBef>
                <a:spcPct val="20000"/>
              </a:spcBef>
              <a:buClr>
                <a:srgbClr val="F6BC1C"/>
              </a:buClr>
              <a:buSzPct val="75000"/>
              <a:defRPr/>
            </a:pPr>
            <a:endParaRPr lang="en-US" sz="1000" dirty="0">
              <a:solidFill>
                <a:prstClr val="black"/>
              </a:solidFill>
              <a:latin typeface="Franklin Gothic Book"/>
            </a:endParaRPr>
          </a:p>
          <a:p>
            <a:pPr lvl="0">
              <a:spcBef>
                <a:spcPct val="20000"/>
              </a:spcBef>
              <a:buClr>
                <a:srgbClr val="F6BC1C"/>
              </a:buClr>
              <a:buSzPct val="75000"/>
              <a:defRPr/>
            </a:pPr>
            <a:r>
              <a:rPr lang="en-US" sz="1000" dirty="0">
                <a:solidFill>
                  <a:prstClr val="black"/>
                </a:solidFill>
                <a:latin typeface="Franklin Gothic Book"/>
              </a:rPr>
              <a:t>(b) INFORMATION NOT AVAILABLE.—If there is no information on past contract performance of an </a:t>
            </a:r>
            <a:r>
              <a:rPr lang="en-US" sz="1000" dirty="0" err="1">
                <a:solidFill>
                  <a:prstClr val="black"/>
                </a:solidFill>
                <a:latin typeface="Franklin Gothic Book"/>
              </a:rPr>
              <a:t>offeror</a:t>
            </a:r>
            <a:r>
              <a:rPr lang="en-US" sz="1000" dirty="0">
                <a:solidFill>
                  <a:prstClr val="black"/>
                </a:solidFill>
                <a:latin typeface="Franklin Gothic Book"/>
              </a:rPr>
              <a:t> or the information on past contract performance is not available, the </a:t>
            </a:r>
            <a:r>
              <a:rPr lang="en-US" sz="1000" dirty="0" err="1">
                <a:solidFill>
                  <a:prstClr val="black"/>
                </a:solidFill>
                <a:latin typeface="Franklin Gothic Book"/>
              </a:rPr>
              <a:t>offeror</a:t>
            </a:r>
            <a:r>
              <a:rPr lang="en-US" sz="1000" dirty="0">
                <a:solidFill>
                  <a:prstClr val="black"/>
                </a:solidFill>
                <a:latin typeface="Franklin Gothic Book"/>
              </a:rPr>
              <a:t> may not be evaluated favorably or unfavorably on the factor of past contract performance.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6</a:t>
            </a:fld>
            <a:endParaRPr lang="en-US"/>
          </a:p>
        </p:txBody>
      </p:sp>
    </p:spTree>
    <p:extLst>
      <p:ext uri="{BB962C8B-B14F-4D97-AF65-F5344CB8AC3E}">
        <p14:creationId xmlns:p14="http://schemas.microsoft.com/office/powerpoint/2010/main" val="77585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10DD6-8BDF-4E49-8425-9048285CA982}" type="slidenum">
              <a:rPr lang="en-US"/>
              <a:pPr/>
              <a:t>7</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dirty="0" smtClean="0"/>
              <a:t>Why </a:t>
            </a:r>
            <a:r>
              <a:rPr lang="en-US" dirty="0"/>
              <a:t>evaluate past performance?  To aid the government’s decision process and award contracts to those companies that consistently produce and deliver quality products, on time and within cost</a:t>
            </a:r>
            <a:r>
              <a:rPr lang="en-US" dirty="0" smtClean="0"/>
              <a:t>!</a:t>
            </a:r>
          </a:p>
          <a:p>
            <a:endParaRPr lang="en-US" dirty="0" smtClean="0"/>
          </a:p>
          <a:p>
            <a:r>
              <a:rPr lang="en-US" dirty="0" smtClean="0"/>
              <a:t>Reported benefits include:</a:t>
            </a:r>
          </a:p>
          <a:p>
            <a:r>
              <a:rPr lang="en-US" dirty="0" smtClean="0"/>
              <a:t>l Higher customer satisfaction</a:t>
            </a:r>
          </a:p>
          <a:p>
            <a:r>
              <a:rPr lang="en-US" dirty="0" smtClean="0"/>
              <a:t>l Better performance</a:t>
            </a:r>
          </a:p>
          <a:p>
            <a:r>
              <a:rPr lang="en-US" dirty="0" smtClean="0"/>
              <a:t>l More value for the dollar</a:t>
            </a:r>
          </a:p>
          <a:p>
            <a:r>
              <a:rPr lang="en-US" dirty="0" smtClean="0"/>
              <a:t>l Reduced process time (in some cases)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8</a:t>
            </a:fld>
            <a:endParaRPr lang="en-US"/>
          </a:p>
        </p:txBody>
      </p:sp>
    </p:spTree>
    <p:extLst>
      <p:ext uri="{BB962C8B-B14F-4D97-AF65-F5344CB8AC3E}">
        <p14:creationId xmlns:p14="http://schemas.microsoft.com/office/powerpoint/2010/main" val="70724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33036D-F6A6-DE42-B789-2A212C3C5920}" type="slidenum">
              <a:rPr lang="en-US" smtClean="0"/>
              <a:pPr/>
              <a:t>9</a:t>
            </a:fld>
            <a:endParaRPr lang="en-US"/>
          </a:p>
        </p:txBody>
      </p:sp>
    </p:spTree>
    <p:extLst>
      <p:ext uri="{BB962C8B-B14F-4D97-AF65-F5344CB8AC3E}">
        <p14:creationId xmlns:p14="http://schemas.microsoft.com/office/powerpoint/2010/main" val="1880971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whitehouse.gov/omb/procurement_index_contract_per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mailto:jwise@omb.eop.g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max.omb.gov/community/x/JoNKJQ"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3103927"/>
            <a:ext cx="7534729" cy="889233"/>
          </a:xfrm>
        </p:spPr>
        <p:txBody>
          <a:bodyPr/>
          <a:lstStyle/>
          <a:p>
            <a:r>
              <a:rPr lang="en-US" sz="3200" baseline="0" dirty="0" smtClean="0">
                <a:solidFill>
                  <a:schemeClr val="tx1"/>
                </a:solidFill>
                <a:latin typeface="+mn-lt"/>
              </a:rPr>
              <a:t>PAST PERFORMANCE INFORMATION</a:t>
            </a:r>
            <a:endParaRPr lang="en-US" sz="3200" dirty="0">
              <a:solidFill>
                <a:schemeClr val="tx1"/>
              </a:solidFill>
              <a:latin typeface="+mn-lt"/>
            </a:endParaRPr>
          </a:p>
        </p:txBody>
      </p:sp>
      <p:sp>
        <p:nvSpPr>
          <p:cNvPr id="33" name="Content Placeholder 32"/>
          <p:cNvSpPr>
            <a:spLocks noGrp="1"/>
          </p:cNvSpPr>
          <p:nvPr>
            <p:ph sz="quarter" idx="10"/>
          </p:nvPr>
        </p:nvSpPr>
        <p:spPr>
          <a:xfrm>
            <a:off x="711200" y="4544789"/>
            <a:ext cx="7534729" cy="399143"/>
          </a:xfrm>
        </p:spPr>
        <p:txBody>
          <a:bodyPr/>
          <a:lstStyle/>
          <a:p>
            <a:r>
              <a:rPr lang="en-US" b="1" dirty="0" smtClean="0">
                <a:solidFill>
                  <a:schemeClr val="tx1"/>
                </a:solidFill>
              </a:rPr>
              <a:t>Key Elements </a:t>
            </a:r>
            <a:endParaRPr lang="en-US" b="1" dirty="0">
              <a:solidFill>
                <a:schemeClr val="tx1"/>
              </a:solidFill>
            </a:endParaRPr>
          </a:p>
        </p:txBody>
      </p:sp>
      <p:sp>
        <p:nvSpPr>
          <p:cNvPr id="34" name="Content Placeholder 33"/>
          <p:cNvSpPr>
            <a:spLocks noGrp="1"/>
          </p:cNvSpPr>
          <p:nvPr>
            <p:ph sz="quarter" idx="11"/>
          </p:nvPr>
        </p:nvSpPr>
        <p:spPr/>
        <p:txBody>
          <a:bodyPr/>
          <a:lstStyle/>
          <a:p>
            <a:r>
              <a:rPr lang="en-US" dirty="0" smtClean="0">
                <a:solidFill>
                  <a:schemeClr val="tx1"/>
                </a:solidFill>
              </a:rPr>
              <a:t>JUNE </a:t>
            </a:r>
            <a:r>
              <a:rPr lang="en-US" b="1" dirty="0" smtClean="0">
                <a:solidFill>
                  <a:schemeClr val="tx1"/>
                </a:solidFill>
              </a:rPr>
              <a:t>2014</a:t>
            </a:r>
            <a:endParaRPr lang="en-US" b="1" dirty="0">
              <a:solidFill>
                <a:schemeClr val="tx1"/>
              </a:solidFill>
            </a:endParaRPr>
          </a:p>
        </p:txBody>
      </p:sp>
      <p:sp>
        <p:nvSpPr>
          <p:cNvPr id="8" name="Content Placeholder 7"/>
          <p:cNvSpPr>
            <a:spLocks noGrp="1"/>
          </p:cNvSpPr>
          <p:nvPr>
            <p:ph sz="quarter" idx="12"/>
          </p:nvPr>
        </p:nvSpPr>
        <p:spPr>
          <a:xfrm>
            <a:off x="711200" y="5253038"/>
            <a:ext cx="5253372" cy="334960"/>
          </a:xfrm>
        </p:spPr>
        <p:txBody>
          <a:bodyPr/>
          <a:lstStyle/>
          <a:p>
            <a:r>
              <a:rPr lang="en-US" dirty="0">
                <a:solidFill>
                  <a:schemeClr val="tx1"/>
                </a:solidFill>
              </a:rPr>
              <a:t>Presented by Julia Wise, Office of Federal Procurement Policy </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658100" y="6323392"/>
            <a:ext cx="1090115" cy="228600"/>
          </a:xfrm>
          <a:prstGeom prst="rect">
            <a:avLst/>
          </a:prstGeom>
        </p:spPr>
        <p:txBody>
          <a:bodyPr/>
          <a:lstStyle/>
          <a:p>
            <a:fld id="{74D61299-C515-401F-BBFF-F89B83C3731F}" type="slidenum">
              <a:rPr lang="en-US"/>
              <a:pPr/>
              <a:t>10</a:t>
            </a:fld>
            <a:endParaRPr lang="en-US" dirty="0"/>
          </a:p>
        </p:txBody>
      </p:sp>
      <p:sp>
        <p:nvSpPr>
          <p:cNvPr id="7178" name="Rectangle 10"/>
          <p:cNvSpPr>
            <a:spLocks noGrp="1" noChangeArrowheads="1"/>
          </p:cNvSpPr>
          <p:nvPr>
            <p:ph type="title"/>
          </p:nvPr>
        </p:nvSpPr>
        <p:spPr>
          <a:xfrm>
            <a:off x="457200" y="302284"/>
            <a:ext cx="6203658" cy="1062492"/>
          </a:xfrm>
        </p:spPr>
        <p:txBody>
          <a:bodyPr/>
          <a:lstStyle/>
          <a:p>
            <a:r>
              <a:rPr lang="en-US" dirty="0">
                <a:solidFill>
                  <a:schemeClr val="tx1"/>
                </a:solidFill>
              </a:rPr>
              <a:t>When Is </a:t>
            </a:r>
            <a:r>
              <a:rPr lang="en-US" dirty="0" smtClean="0">
                <a:solidFill>
                  <a:schemeClr val="tx1"/>
                </a:solidFill>
              </a:rPr>
              <a:t>a Past Performance Evaluation Required</a:t>
            </a:r>
            <a:r>
              <a:rPr lang="en-US" sz="3200" dirty="0">
                <a:solidFill>
                  <a:schemeClr val="tx1"/>
                </a:solidFill>
              </a:rPr>
              <a:t>?</a:t>
            </a:r>
          </a:p>
        </p:txBody>
      </p:sp>
      <p:sp>
        <p:nvSpPr>
          <p:cNvPr id="7179" name="Rectangle 11"/>
          <p:cNvSpPr>
            <a:spLocks noGrp="1" noChangeArrowheads="1"/>
          </p:cNvSpPr>
          <p:nvPr>
            <p:ph type="body" idx="1"/>
          </p:nvPr>
        </p:nvSpPr>
        <p:spPr>
          <a:xfrm>
            <a:off x="457200" y="1585517"/>
            <a:ext cx="8153400" cy="4624214"/>
          </a:xfrm>
        </p:spPr>
        <p:txBody>
          <a:bodyPr/>
          <a:lstStyle/>
          <a:p>
            <a:r>
              <a:rPr lang="en-US" sz="1800" dirty="0"/>
              <a:t>Past performance evaluations are required for contracts and orders for supplies, services, research and development, and contingency operations, including contracts and orders performed inside and outside the United States, expected to exceed the simplified acquisition threshold  which is now $150,000 with some exceptions (FAR 42.1502(b</a:t>
            </a:r>
            <a:r>
              <a:rPr lang="en-US" sz="1800" dirty="0" smtClean="0"/>
              <a:t>)) below:  </a:t>
            </a:r>
            <a:endParaRPr lang="en-US" sz="1800" dirty="0"/>
          </a:p>
          <a:p>
            <a:endParaRPr lang="en-US" sz="1800" dirty="0"/>
          </a:p>
          <a:p>
            <a:r>
              <a:rPr lang="en-US" sz="1800" dirty="0" smtClean="0"/>
              <a:t>For </a:t>
            </a:r>
            <a:r>
              <a:rPr lang="en-US" sz="1800" dirty="0"/>
              <a:t>each construction </a:t>
            </a:r>
            <a:r>
              <a:rPr lang="en-US" sz="1800" dirty="0" smtClean="0"/>
              <a:t>contract, the reporting threshold is $</a:t>
            </a:r>
            <a:r>
              <a:rPr lang="en-US" sz="1800" dirty="0"/>
              <a:t>650,000 or </a:t>
            </a:r>
            <a:r>
              <a:rPr lang="en-US" sz="1800" dirty="0" smtClean="0"/>
              <a:t>more; </a:t>
            </a:r>
            <a:endParaRPr lang="en-US" sz="1800" dirty="0"/>
          </a:p>
          <a:p>
            <a:r>
              <a:rPr lang="en-US" sz="1800" dirty="0" smtClean="0"/>
              <a:t>For each </a:t>
            </a:r>
            <a:r>
              <a:rPr lang="en-US" sz="1800" dirty="0"/>
              <a:t>architect-engineer services </a:t>
            </a:r>
            <a:r>
              <a:rPr lang="en-US" sz="1800" dirty="0" smtClean="0"/>
              <a:t>contract, the reporting threshold is  </a:t>
            </a:r>
            <a:r>
              <a:rPr lang="en-US" sz="1800" dirty="0"/>
              <a:t>$30,000 or </a:t>
            </a:r>
            <a:r>
              <a:rPr lang="en-US" sz="1800" dirty="0" smtClean="0"/>
              <a:t>more; and</a:t>
            </a:r>
          </a:p>
          <a:p>
            <a:r>
              <a:rPr lang="en-US" sz="1800" dirty="0" smtClean="0"/>
              <a:t>For some agencies with numerous contracting actions and dollars, reporting thresholds differ from the FAR but these thresholds still allow the agency to capture a substantial </a:t>
            </a:r>
            <a:r>
              <a:rPr lang="en-US" sz="1800" dirty="0"/>
              <a:t>number </a:t>
            </a:r>
            <a:r>
              <a:rPr lang="en-US" sz="1800" dirty="0" smtClean="0"/>
              <a:t>of contracts </a:t>
            </a:r>
            <a:r>
              <a:rPr lang="en-US" sz="1800" dirty="0"/>
              <a:t>and </a:t>
            </a:r>
            <a:r>
              <a:rPr lang="en-US" sz="1800" dirty="0" smtClean="0"/>
              <a:t>orders.</a:t>
            </a:r>
            <a:endParaRPr lang="en-US" sz="1800" dirty="0"/>
          </a:p>
          <a:p>
            <a:endParaRPr lang="en-US" sz="1800" dirty="0"/>
          </a:p>
          <a:p>
            <a:r>
              <a:rPr lang="en-US" sz="1800" dirty="0" smtClean="0"/>
              <a:t>Evaluations in past performance system should </a:t>
            </a:r>
            <a:r>
              <a:rPr lang="en-US" sz="1800" dirty="0"/>
              <a:t>be completed, within a timely manner, after the end of the contract or order evaluation period.</a:t>
            </a:r>
          </a:p>
          <a:p>
            <a:endParaRPr lang="en-US" sz="1800" dirty="0"/>
          </a:p>
          <a:p>
            <a:endParaRPr lang="en-US" sz="1800" dirty="0"/>
          </a:p>
        </p:txBody>
      </p:sp>
      <p:sp>
        <p:nvSpPr>
          <p:cNvPr id="5" name="Rectangle 4"/>
          <p:cNvSpPr/>
          <p:nvPr/>
        </p:nvSpPr>
        <p:spPr>
          <a:xfrm>
            <a:off x="457201" y="2413338"/>
            <a:ext cx="7260672" cy="1477328"/>
          </a:xfrm>
          <a:prstGeom prst="rect">
            <a:avLst/>
          </a:prstGeom>
        </p:spPr>
        <p:txBody>
          <a:bodyPr wrap="square">
            <a:spAutoFit/>
          </a:bodyPr>
          <a:lstStyle/>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17220263"/>
      </p:ext>
    </p:extLst>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112000" y="6386513"/>
            <a:ext cx="1905000" cy="228600"/>
          </a:xfrm>
          <a:prstGeom prst="rect">
            <a:avLst/>
          </a:prstGeom>
        </p:spPr>
        <p:txBody>
          <a:bodyPr/>
          <a:lstStyle/>
          <a:p>
            <a:fld id="{7B514DD1-AE82-47AB-92BD-70EBB32C838E}" type="slidenum">
              <a:rPr lang="en-US"/>
              <a:pPr/>
              <a:t>11</a:t>
            </a:fld>
            <a:endParaRPr lang="en-US" dirty="0"/>
          </a:p>
        </p:txBody>
      </p:sp>
      <p:sp>
        <p:nvSpPr>
          <p:cNvPr id="14346" name="Rectangle 10"/>
          <p:cNvSpPr>
            <a:spLocks noGrp="1" noChangeArrowheads="1"/>
          </p:cNvSpPr>
          <p:nvPr>
            <p:ph type="title"/>
          </p:nvPr>
        </p:nvSpPr>
        <p:spPr>
          <a:xfrm>
            <a:off x="0" y="335560"/>
            <a:ext cx="6409189" cy="562061"/>
          </a:xfrm>
        </p:spPr>
        <p:txBody>
          <a:bodyPr/>
          <a:lstStyle/>
          <a:p>
            <a:r>
              <a:rPr lang="en-US" sz="3200" dirty="0">
                <a:solidFill>
                  <a:schemeClr val="tx1"/>
                </a:solidFill>
              </a:rPr>
              <a:t>Who </a:t>
            </a:r>
            <a:r>
              <a:rPr lang="en-US" sz="3200" dirty="0" smtClean="0">
                <a:solidFill>
                  <a:schemeClr val="tx1"/>
                </a:solidFill>
              </a:rPr>
              <a:t>Evaluates Performance? </a:t>
            </a:r>
            <a:endParaRPr lang="en-US" sz="3200" dirty="0">
              <a:solidFill>
                <a:schemeClr val="tx1"/>
              </a:solidFill>
            </a:endParaRPr>
          </a:p>
        </p:txBody>
      </p:sp>
      <p:sp>
        <p:nvSpPr>
          <p:cNvPr id="14347" name="Rectangle 11"/>
          <p:cNvSpPr>
            <a:spLocks noGrp="1" noChangeArrowheads="1"/>
          </p:cNvSpPr>
          <p:nvPr>
            <p:ph type="body" idx="1"/>
          </p:nvPr>
        </p:nvSpPr>
        <p:spPr>
          <a:xfrm>
            <a:off x="286290" y="1335948"/>
            <a:ext cx="8535798" cy="5393465"/>
          </a:xfrm>
        </p:spPr>
        <p:txBody>
          <a:bodyPr/>
          <a:lstStyle/>
          <a:p>
            <a:pPr>
              <a:buFont typeface="Courier New" panose="02070309020205020404" pitchFamily="49" charset="0"/>
              <a:buChar char="o"/>
            </a:pPr>
            <a:r>
              <a:rPr lang="en-US" sz="1800" dirty="0" smtClean="0"/>
              <a:t>Evaluation of a contractor’s performance is a shared responsibility within the acquisition community - program office, requirements office and contracting office.</a:t>
            </a:r>
          </a:p>
          <a:p>
            <a:endParaRPr lang="en-US" sz="1800" dirty="0" smtClean="0"/>
          </a:p>
          <a:p>
            <a:r>
              <a:rPr lang="en-US" sz="1800" dirty="0" smtClean="0"/>
              <a:t>Agency procedures identify individuals responsible </a:t>
            </a:r>
            <a:r>
              <a:rPr lang="en-US" sz="1800" dirty="0"/>
              <a:t>for </a:t>
            </a:r>
            <a:r>
              <a:rPr lang="en-US" sz="1800" dirty="0" smtClean="0"/>
              <a:t>evaluations. Evaluation input can be obtained from many sources -  </a:t>
            </a:r>
          </a:p>
          <a:p>
            <a:pPr lvl="1">
              <a:buFont typeface="Wingdings" panose="05000000000000000000" pitchFamily="2" charset="2"/>
              <a:buChar char="Ø"/>
            </a:pPr>
            <a:r>
              <a:rPr lang="en-US" dirty="0" smtClean="0"/>
              <a:t>Contracting Officer or Contract </a:t>
            </a:r>
            <a:r>
              <a:rPr lang="en-US" dirty="0"/>
              <a:t>Specialist </a:t>
            </a:r>
            <a:r>
              <a:rPr lang="en-US" dirty="0" smtClean="0"/>
              <a:t>, Administrative Contracting Officer</a:t>
            </a:r>
          </a:p>
          <a:p>
            <a:pPr lvl="1">
              <a:buFont typeface="Wingdings" panose="05000000000000000000" pitchFamily="2" charset="2"/>
              <a:buChar char="Ø"/>
            </a:pPr>
            <a:r>
              <a:rPr lang="en-US" dirty="0"/>
              <a:t>Contracting Officer Representative </a:t>
            </a:r>
            <a:r>
              <a:rPr lang="en-US" dirty="0" smtClean="0"/>
              <a:t>or </a:t>
            </a:r>
            <a:r>
              <a:rPr lang="en-US" dirty="0"/>
              <a:t>Contracting Officer Technical Representative </a:t>
            </a:r>
          </a:p>
          <a:p>
            <a:pPr lvl="1">
              <a:buFont typeface="Wingdings" panose="05000000000000000000" pitchFamily="2" charset="2"/>
              <a:buChar char="Ø"/>
            </a:pPr>
            <a:r>
              <a:rPr lang="en-US" dirty="0" smtClean="0"/>
              <a:t>Program Manager and/or Project Manager, </a:t>
            </a:r>
          </a:p>
          <a:p>
            <a:pPr lvl="1">
              <a:buFont typeface="Wingdings" panose="05000000000000000000" pitchFamily="2" charset="2"/>
              <a:buChar char="Ø"/>
            </a:pPr>
            <a:r>
              <a:rPr lang="en-US" dirty="0"/>
              <a:t>Performance Evaluator, </a:t>
            </a:r>
            <a:r>
              <a:rPr lang="en-US" dirty="0" smtClean="0"/>
              <a:t>Quality </a:t>
            </a:r>
            <a:r>
              <a:rPr lang="en-US" dirty="0"/>
              <a:t>Assurance Evaluator, </a:t>
            </a:r>
            <a:endParaRPr lang="en-US" dirty="0" smtClean="0"/>
          </a:p>
          <a:p>
            <a:pPr lvl="1">
              <a:buFont typeface="Wingdings" panose="05000000000000000000" pitchFamily="2" charset="2"/>
              <a:buChar char="Ø"/>
            </a:pPr>
            <a:r>
              <a:rPr lang="en-US" dirty="0" smtClean="0"/>
              <a:t>Auditors, End </a:t>
            </a:r>
            <a:r>
              <a:rPr lang="en-US" dirty="0"/>
              <a:t>users of the product or service, and </a:t>
            </a:r>
            <a:endParaRPr lang="en-US" dirty="0" smtClean="0"/>
          </a:p>
          <a:p>
            <a:pPr lvl="1">
              <a:buFont typeface="Wingdings" panose="05000000000000000000" pitchFamily="2" charset="2"/>
              <a:buChar char="Ø"/>
            </a:pPr>
            <a:r>
              <a:rPr lang="en-US" dirty="0" smtClean="0"/>
              <a:t>Any </a:t>
            </a:r>
            <a:r>
              <a:rPr lang="en-US" dirty="0"/>
              <a:t>other technical or business </a:t>
            </a:r>
            <a:r>
              <a:rPr lang="en-US" dirty="0" smtClean="0"/>
              <a:t>advisor</a:t>
            </a:r>
            <a:r>
              <a:rPr lang="en-US" dirty="0"/>
              <a:t> </a:t>
            </a:r>
            <a:r>
              <a:rPr lang="en-US" dirty="0" smtClean="0"/>
              <a:t>involved in the contract.</a:t>
            </a:r>
          </a:p>
          <a:p>
            <a:pPr marL="222250" lvl="1" indent="0">
              <a:buNone/>
            </a:pPr>
            <a:endParaRPr lang="en-US" dirty="0" smtClean="0"/>
          </a:p>
          <a:p>
            <a:pPr marL="222250" lvl="1" indent="0">
              <a:buNone/>
            </a:pPr>
            <a:r>
              <a:rPr lang="en-US" dirty="0" smtClean="0"/>
              <a:t>If </a:t>
            </a:r>
            <a:r>
              <a:rPr lang="en-US" dirty="0"/>
              <a:t>agency procedures do not specify the individuals responsible for past performance evaluation duties, the contracting officer is responsible for this function.</a:t>
            </a:r>
          </a:p>
          <a:p>
            <a:pPr marL="222250" lvl="1" indent="0">
              <a:buNone/>
            </a:pPr>
            <a:endParaRPr lang="en-US" dirty="0" smtClean="0"/>
          </a:p>
          <a:p>
            <a:pPr marL="222250" lvl="1" indent="0">
              <a:buNone/>
            </a:pPr>
            <a:r>
              <a:rPr lang="en-US" dirty="0" smtClean="0"/>
              <a:t>Interim </a:t>
            </a:r>
            <a:r>
              <a:rPr lang="en-US" dirty="0"/>
              <a:t>evaluations </a:t>
            </a:r>
            <a:r>
              <a:rPr lang="en-US" dirty="0" smtClean="0"/>
              <a:t> should be prepared </a:t>
            </a:r>
            <a:r>
              <a:rPr lang="en-US" dirty="0"/>
              <a:t>as </a:t>
            </a:r>
            <a:r>
              <a:rPr lang="en-US" dirty="0" smtClean="0"/>
              <a:t>required.  </a:t>
            </a:r>
            <a:endParaRPr lang="en-US" dirty="0"/>
          </a:p>
        </p:txBody>
      </p:sp>
    </p:spTree>
    <p:extLst>
      <p:ext uri="{BB962C8B-B14F-4D97-AF65-F5344CB8AC3E}">
        <p14:creationId xmlns:p14="http://schemas.microsoft.com/office/powerpoint/2010/main" val="3567943987"/>
      </p:ext>
    </p:extLst>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8354"/>
            <a:ext cx="8024884" cy="747660"/>
          </a:xfrm>
        </p:spPr>
        <p:txBody>
          <a:bodyPr/>
          <a:lstStyle/>
          <a:p>
            <a:r>
              <a:rPr lang="en-US" dirty="0" smtClean="0">
                <a:solidFill>
                  <a:schemeClr val="tx1"/>
                </a:solidFill>
              </a:rPr>
              <a:t>How is a Contractor’s </a:t>
            </a:r>
            <a:br>
              <a:rPr lang="en-US" dirty="0" smtClean="0">
                <a:solidFill>
                  <a:schemeClr val="tx1"/>
                </a:solidFill>
              </a:rPr>
            </a:br>
            <a:r>
              <a:rPr lang="en-US" dirty="0" smtClean="0">
                <a:solidFill>
                  <a:schemeClr val="tx1"/>
                </a:solidFill>
              </a:rPr>
              <a:t>Performance Evaluated?</a:t>
            </a:r>
            <a:endParaRPr lang="en-US" dirty="0">
              <a:solidFill>
                <a:schemeClr val="tx1"/>
              </a:solidFill>
            </a:endParaRPr>
          </a:p>
        </p:txBody>
      </p:sp>
      <p:sp>
        <p:nvSpPr>
          <p:cNvPr id="3" name="Content Placeholder 2"/>
          <p:cNvSpPr>
            <a:spLocks noGrp="1"/>
          </p:cNvSpPr>
          <p:nvPr>
            <p:ph sz="quarter" idx="10"/>
          </p:nvPr>
        </p:nvSpPr>
        <p:spPr>
          <a:xfrm>
            <a:off x="197893" y="1473958"/>
            <a:ext cx="8755038" cy="5213445"/>
          </a:xfrm>
        </p:spPr>
        <p:txBody>
          <a:bodyPr/>
          <a:lstStyle/>
          <a:p>
            <a:pPr marL="0" indent="0">
              <a:buNone/>
            </a:pPr>
            <a:r>
              <a:rPr lang="en-US" sz="1800" dirty="0" smtClean="0">
                <a:solidFill>
                  <a:schemeClr val="tx1"/>
                </a:solidFill>
              </a:rPr>
              <a:t>Contractor’s performance will be assessed and rated on the following  evaluation factors: </a:t>
            </a:r>
          </a:p>
          <a:p>
            <a:pPr>
              <a:spcBef>
                <a:spcPts val="0"/>
              </a:spcBef>
            </a:pPr>
            <a:r>
              <a:rPr lang="en-US" sz="1800" dirty="0" smtClean="0">
                <a:solidFill>
                  <a:schemeClr val="tx1"/>
                </a:solidFill>
              </a:rPr>
              <a:t>Technical (quality of product or service);</a:t>
            </a:r>
          </a:p>
          <a:p>
            <a:pPr>
              <a:spcBef>
                <a:spcPts val="0"/>
              </a:spcBef>
            </a:pPr>
            <a:endParaRPr lang="en-US" sz="1800" dirty="0" smtClean="0">
              <a:solidFill>
                <a:schemeClr val="tx1"/>
              </a:solidFill>
            </a:endParaRPr>
          </a:p>
          <a:p>
            <a:pPr>
              <a:spcBef>
                <a:spcPts val="0"/>
              </a:spcBef>
            </a:pPr>
            <a:r>
              <a:rPr lang="en-US" sz="1800" dirty="0" smtClean="0">
                <a:solidFill>
                  <a:schemeClr val="tx1"/>
                </a:solidFill>
              </a:rPr>
              <a:t>(Cost control (not applicable for firm-fixed-price or fixed-price with economic price adjustment arrangements);</a:t>
            </a:r>
          </a:p>
          <a:p>
            <a:pPr>
              <a:spcBef>
                <a:spcPts val="0"/>
              </a:spcBef>
            </a:pPr>
            <a:endParaRPr lang="en-US" sz="1800" dirty="0" smtClean="0">
              <a:solidFill>
                <a:schemeClr val="tx1"/>
              </a:solidFill>
            </a:endParaRPr>
          </a:p>
          <a:p>
            <a:pPr>
              <a:spcBef>
                <a:spcPts val="0"/>
              </a:spcBef>
            </a:pPr>
            <a:r>
              <a:rPr lang="en-US" sz="1800" dirty="0" smtClean="0">
                <a:solidFill>
                  <a:schemeClr val="tx1"/>
                </a:solidFill>
              </a:rPr>
              <a:t>Schedule/timeliness;</a:t>
            </a:r>
          </a:p>
          <a:p>
            <a:pPr>
              <a:spcBef>
                <a:spcPts val="0"/>
              </a:spcBef>
            </a:pPr>
            <a:endParaRPr lang="en-US" sz="1800" dirty="0" smtClean="0">
              <a:solidFill>
                <a:schemeClr val="tx1"/>
              </a:solidFill>
            </a:endParaRPr>
          </a:p>
          <a:p>
            <a:pPr>
              <a:spcBef>
                <a:spcPts val="0"/>
              </a:spcBef>
            </a:pPr>
            <a:r>
              <a:rPr lang="en-US" sz="1800" dirty="0" smtClean="0">
                <a:solidFill>
                  <a:schemeClr val="tx1"/>
                </a:solidFill>
              </a:rPr>
              <a:t> Management or business relations;</a:t>
            </a:r>
          </a:p>
          <a:p>
            <a:pPr>
              <a:spcBef>
                <a:spcPts val="0"/>
              </a:spcBef>
            </a:pPr>
            <a:endParaRPr lang="en-US" sz="1800" dirty="0" smtClean="0">
              <a:solidFill>
                <a:schemeClr val="tx1"/>
              </a:solidFill>
            </a:endParaRPr>
          </a:p>
          <a:p>
            <a:pPr>
              <a:spcBef>
                <a:spcPts val="0"/>
              </a:spcBef>
            </a:pPr>
            <a:r>
              <a:rPr lang="en-US" sz="1800" dirty="0" smtClean="0">
                <a:solidFill>
                  <a:schemeClr val="tx1"/>
                </a:solidFill>
              </a:rPr>
              <a:t>Small business subcontracting; and </a:t>
            </a:r>
          </a:p>
          <a:p>
            <a:endParaRPr lang="en-US" sz="1800" dirty="0" smtClean="0">
              <a:solidFill>
                <a:schemeClr val="tx1"/>
              </a:solidFill>
            </a:endParaRPr>
          </a:p>
          <a:p>
            <a:r>
              <a:rPr lang="en-US" sz="1800" dirty="0" smtClean="0">
                <a:solidFill>
                  <a:schemeClr val="tx1"/>
                </a:solidFill>
              </a:rPr>
              <a:t>Other  applicable areas  such as late or nonpayment to subcontractors, trafficking violations, tax delinquency, etc.  </a:t>
            </a:r>
          </a:p>
          <a:p>
            <a:pPr marL="0" indent="0">
              <a:buNone/>
            </a:pPr>
            <a:endParaRPr lang="en-US" sz="1800" dirty="0" smtClean="0">
              <a:solidFill>
                <a:schemeClr val="tx1"/>
              </a:solidFill>
            </a:endParaRPr>
          </a:p>
          <a:p>
            <a:pPr marL="0" indent="0">
              <a:buNone/>
            </a:pPr>
            <a:r>
              <a:rPr lang="en-US" sz="1800" dirty="0" smtClean="0">
                <a:solidFill>
                  <a:schemeClr val="tx1"/>
                </a:solidFill>
              </a:rPr>
              <a:t>Each factor/</a:t>
            </a:r>
            <a:r>
              <a:rPr lang="en-US" sz="1800" dirty="0" err="1" smtClean="0">
                <a:solidFill>
                  <a:schemeClr val="tx1"/>
                </a:solidFill>
              </a:rPr>
              <a:t>subfactor</a:t>
            </a:r>
            <a:r>
              <a:rPr lang="en-US" sz="1800" dirty="0" smtClean="0">
                <a:solidFill>
                  <a:schemeClr val="tx1"/>
                </a:solidFill>
              </a:rPr>
              <a:t> is evaluated </a:t>
            </a:r>
            <a:r>
              <a:rPr lang="en-US" sz="1800" dirty="0">
                <a:solidFill>
                  <a:schemeClr val="tx1"/>
                </a:solidFill>
              </a:rPr>
              <a:t>and rated in accordance with a five scale </a:t>
            </a:r>
            <a:r>
              <a:rPr lang="en-US" sz="1800" dirty="0" smtClean="0">
                <a:solidFill>
                  <a:schemeClr val="tx1"/>
                </a:solidFill>
              </a:rPr>
              <a:t>adjectival rating </a:t>
            </a:r>
            <a:r>
              <a:rPr lang="en-US" sz="1800" dirty="0">
                <a:solidFill>
                  <a:schemeClr val="tx1"/>
                </a:solidFill>
              </a:rPr>
              <a:t>system </a:t>
            </a:r>
            <a:r>
              <a:rPr lang="en-US" sz="1800" dirty="0" smtClean="0">
                <a:solidFill>
                  <a:schemeClr val="tx1"/>
                </a:solidFill>
              </a:rPr>
              <a:t>- exceptional</a:t>
            </a:r>
            <a:r>
              <a:rPr lang="en-US" sz="1800" dirty="0">
                <a:solidFill>
                  <a:schemeClr val="tx1"/>
                </a:solidFill>
              </a:rPr>
              <a:t>, very good, satisfactory, marginal, and </a:t>
            </a:r>
            <a:r>
              <a:rPr lang="en-US" sz="1800" dirty="0" smtClean="0">
                <a:solidFill>
                  <a:schemeClr val="tx1"/>
                </a:solidFill>
              </a:rPr>
              <a:t>unsatisfactory</a:t>
            </a:r>
            <a:r>
              <a:rPr lang="en-US" sz="1800" dirty="0">
                <a:solidFill>
                  <a:schemeClr val="tx1"/>
                </a:solidFill>
              </a:rPr>
              <a:t>-</a:t>
            </a:r>
            <a:r>
              <a:rPr lang="en-US" sz="1800" dirty="0" smtClean="0">
                <a:solidFill>
                  <a:schemeClr val="tx1"/>
                </a:solidFill>
              </a:rPr>
              <a:t> and a supporting narrative provided that supports the rating.   </a:t>
            </a:r>
          </a:p>
          <a:p>
            <a:endParaRPr lang="en-US" sz="1800" dirty="0">
              <a:solidFill>
                <a:schemeClr val="tx1"/>
              </a:solidFill>
            </a:endParaRPr>
          </a:p>
        </p:txBody>
      </p:sp>
    </p:spTree>
    <p:extLst>
      <p:ext uri="{BB962C8B-B14F-4D97-AF65-F5344CB8AC3E}">
        <p14:creationId xmlns:p14="http://schemas.microsoft.com/office/powerpoint/2010/main" val="2042011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2947" y="213793"/>
            <a:ext cx="6199464" cy="784904"/>
          </a:xfrm>
        </p:spPr>
        <p:txBody>
          <a:bodyPr/>
          <a:lstStyle/>
          <a:p>
            <a:r>
              <a:rPr lang="en-US" altLang="en-US" dirty="0" smtClean="0">
                <a:solidFill>
                  <a:schemeClr val="tx1"/>
                </a:solidFill>
              </a:rPr>
              <a:t>Where is PPI Reported?  </a:t>
            </a:r>
            <a:endParaRPr lang="en-US" altLang="en-US" dirty="0">
              <a:solidFill>
                <a:schemeClr val="tx1"/>
              </a:solidFill>
            </a:endParaRPr>
          </a:p>
        </p:txBody>
      </p:sp>
      <p:sp>
        <p:nvSpPr>
          <p:cNvPr id="67587" name="Rectangle 3"/>
          <p:cNvSpPr>
            <a:spLocks noGrp="1" noChangeArrowheads="1"/>
          </p:cNvSpPr>
          <p:nvPr>
            <p:ph type="body" idx="1"/>
          </p:nvPr>
        </p:nvSpPr>
        <p:spPr>
          <a:xfrm>
            <a:off x="192947" y="1276059"/>
            <a:ext cx="8746337" cy="5438640"/>
          </a:xfrm>
        </p:spPr>
        <p:txBody>
          <a:bodyPr/>
          <a:lstStyle/>
          <a:p>
            <a:pPr marL="0" indent="0">
              <a:spcBef>
                <a:spcPts val="500"/>
              </a:spcBef>
              <a:spcAft>
                <a:spcPts val="500"/>
              </a:spcAft>
              <a:buNone/>
            </a:pPr>
            <a:r>
              <a:rPr lang="en-US" altLang="en-US" sz="1800" dirty="0" smtClean="0">
                <a:latin typeface="Franklin Gothic Book" panose="020B0503020102020204" pitchFamily="34" charset="0"/>
              </a:rPr>
              <a:t>Agencies report past performance information into </a:t>
            </a:r>
            <a:r>
              <a:rPr lang="en-US" altLang="en-US" sz="1800" b="1" dirty="0">
                <a:latin typeface="Franklin Gothic Book" panose="020B0503020102020204" pitchFamily="34" charset="0"/>
              </a:rPr>
              <a:t>Contractor Performance Assessment Reporting System (</a:t>
            </a:r>
            <a:r>
              <a:rPr lang="en-US" altLang="en-US" sz="1800" b="1" dirty="0" smtClean="0">
                <a:latin typeface="Franklin Gothic Book" panose="020B0503020102020204" pitchFamily="34" charset="0"/>
              </a:rPr>
              <a:t>CPARS)</a:t>
            </a:r>
            <a:r>
              <a:rPr lang="en-US" altLang="en-US" sz="1800" dirty="0" smtClean="0">
                <a:latin typeface="Franklin Gothic Book" panose="020B0503020102020204" pitchFamily="34" charset="0"/>
              </a:rPr>
              <a:t> a suite of web-enabled </a:t>
            </a:r>
            <a:r>
              <a:rPr lang="en-US" altLang="en-US" sz="1800" dirty="0">
                <a:latin typeface="Franklin Gothic Book" panose="020B0503020102020204" pitchFamily="34" charset="0"/>
              </a:rPr>
              <a:t>application that </a:t>
            </a:r>
            <a:r>
              <a:rPr lang="en-US" altLang="en-US" sz="1800" dirty="0" smtClean="0">
                <a:latin typeface="Franklin Gothic Book" panose="020B0503020102020204" pitchFamily="34" charset="0"/>
              </a:rPr>
              <a:t>are used to document and collect performance information (assessment ratings and clear and completed narrative supporting the ratings).</a:t>
            </a:r>
            <a:endParaRPr lang="en-US" altLang="en-US" sz="1800" dirty="0">
              <a:latin typeface="Franklin Gothic Book" panose="020B0503020102020204" pitchFamily="34" charset="0"/>
            </a:endParaRPr>
          </a:p>
          <a:p>
            <a:pPr marL="0" indent="0">
              <a:spcBef>
                <a:spcPts val="500"/>
              </a:spcBef>
              <a:spcAft>
                <a:spcPts val="500"/>
              </a:spcAft>
              <a:buNone/>
            </a:pPr>
            <a:r>
              <a:rPr lang="en-US" altLang="en-US" sz="1800" dirty="0" smtClean="0">
                <a:latin typeface="Franklin Gothic Book" panose="020B0503020102020204" pitchFamily="34" charset="0"/>
              </a:rPr>
              <a:t>The </a:t>
            </a:r>
            <a:r>
              <a:rPr lang="en-US" altLang="en-US" sz="1800" dirty="0">
                <a:latin typeface="Franklin Gothic Book" panose="020B0503020102020204" pitchFamily="34" charset="0"/>
              </a:rPr>
              <a:t>evaluation should </a:t>
            </a:r>
            <a:r>
              <a:rPr lang="en-US" altLang="en-US" sz="1800" dirty="0" smtClean="0">
                <a:latin typeface="Franklin Gothic Book" panose="020B0503020102020204" pitchFamily="34" charset="0"/>
              </a:rPr>
              <a:t>include:  </a:t>
            </a:r>
            <a:endParaRPr lang="en-US" altLang="en-US" sz="1800" dirty="0">
              <a:latin typeface="Franklin Gothic Book" panose="020B0503020102020204" pitchFamily="34" charset="0"/>
            </a:endParaRPr>
          </a:p>
          <a:p>
            <a:pPr>
              <a:spcBef>
                <a:spcPct val="0"/>
              </a:spcBef>
            </a:pPr>
            <a:r>
              <a:rPr lang="en-US" altLang="en-US" sz="1800" dirty="0">
                <a:latin typeface="Franklin Gothic Book" panose="020B0503020102020204" pitchFamily="34" charset="0"/>
              </a:rPr>
              <a:t>a clear, non-technical description of the principal purpose of the contract or </a:t>
            </a:r>
            <a:r>
              <a:rPr lang="en-US" altLang="en-US" sz="1800" dirty="0" smtClean="0">
                <a:latin typeface="Franklin Gothic Book" panose="020B0503020102020204" pitchFamily="34" charset="0"/>
              </a:rPr>
              <a:t>order;</a:t>
            </a:r>
          </a:p>
          <a:p>
            <a:pPr>
              <a:spcBef>
                <a:spcPct val="0"/>
              </a:spcBef>
            </a:pPr>
            <a:r>
              <a:rPr lang="en-US" altLang="en-US" sz="1800" dirty="0" smtClean="0">
                <a:latin typeface="Franklin Gothic Book" panose="020B0503020102020204" pitchFamily="34" charset="0"/>
              </a:rPr>
              <a:t>reflect </a:t>
            </a:r>
            <a:r>
              <a:rPr lang="en-US" altLang="en-US" sz="1800" dirty="0">
                <a:latin typeface="Franklin Gothic Book" panose="020B0503020102020204" pitchFamily="34" charset="0"/>
              </a:rPr>
              <a:t>how the contractor </a:t>
            </a:r>
            <a:r>
              <a:rPr lang="en-US" altLang="en-US" sz="1800" dirty="0" smtClean="0">
                <a:latin typeface="Franklin Gothic Book" panose="020B0503020102020204" pitchFamily="34" charset="0"/>
              </a:rPr>
              <a:t>performed;</a:t>
            </a:r>
            <a:endParaRPr lang="en-US" altLang="en-US" sz="1800" dirty="0">
              <a:latin typeface="Franklin Gothic Book" panose="020B0503020102020204" pitchFamily="34" charset="0"/>
            </a:endParaRPr>
          </a:p>
          <a:p>
            <a:pPr>
              <a:spcBef>
                <a:spcPct val="0"/>
              </a:spcBef>
            </a:pPr>
            <a:r>
              <a:rPr lang="en-US" altLang="en-US" sz="1800" dirty="0">
                <a:latin typeface="Franklin Gothic Book" panose="020B0503020102020204" pitchFamily="34" charset="0"/>
              </a:rPr>
              <a:t>clear relevant information that accurately depicts the contractor’s performance, </a:t>
            </a:r>
            <a:r>
              <a:rPr lang="en-US" altLang="en-US" sz="1800" dirty="0" smtClean="0">
                <a:latin typeface="Franklin Gothic Book" panose="020B0503020102020204" pitchFamily="34" charset="0"/>
              </a:rPr>
              <a:t>that is based </a:t>
            </a:r>
            <a:r>
              <a:rPr lang="en-US" altLang="en-US" sz="1800" dirty="0">
                <a:latin typeface="Franklin Gothic Book" panose="020B0503020102020204" pitchFamily="34" charset="0"/>
              </a:rPr>
              <a:t>on objective facts supported by program and contract or order performance </a:t>
            </a:r>
            <a:r>
              <a:rPr lang="en-US" altLang="en-US" sz="1800" dirty="0" smtClean="0">
                <a:latin typeface="Franklin Gothic Book" panose="020B0503020102020204" pitchFamily="34" charset="0"/>
              </a:rPr>
              <a:t>data; and </a:t>
            </a:r>
            <a:endParaRPr lang="en-US" altLang="en-US" sz="1800" dirty="0">
              <a:latin typeface="Franklin Gothic Book" panose="020B0503020102020204" pitchFamily="34" charset="0"/>
            </a:endParaRPr>
          </a:p>
          <a:p>
            <a:pPr>
              <a:spcBef>
                <a:spcPct val="0"/>
              </a:spcBef>
            </a:pPr>
            <a:r>
              <a:rPr lang="en-US" altLang="en-US" sz="1800" dirty="0">
                <a:latin typeface="Franklin Gothic Book" panose="020B0503020102020204" pitchFamily="34" charset="0"/>
              </a:rPr>
              <a:t>tailored to the contract type, size, content, and complexity of the contractual requirements. </a:t>
            </a:r>
          </a:p>
          <a:p>
            <a:pPr marL="0" indent="0">
              <a:spcBef>
                <a:spcPct val="0"/>
              </a:spcBef>
              <a:buNone/>
            </a:pPr>
            <a:endParaRPr lang="en-US" altLang="en-US" sz="1800" dirty="0" smtClean="0">
              <a:latin typeface="Franklin Gothic Book" panose="020B0503020102020204" pitchFamily="34" charset="0"/>
            </a:endParaRPr>
          </a:p>
          <a:p>
            <a:pPr marL="0" indent="0">
              <a:spcBef>
                <a:spcPct val="0"/>
              </a:spcBef>
              <a:buNone/>
            </a:pPr>
            <a:r>
              <a:rPr lang="en-US" altLang="en-US" sz="1800" dirty="0" smtClean="0">
                <a:latin typeface="Franklin Gothic Book" panose="020B0503020102020204" pitchFamily="34" charset="0"/>
              </a:rPr>
              <a:t>Assessing officials should discuss </a:t>
            </a:r>
            <a:r>
              <a:rPr lang="en-US" altLang="en-US" sz="1800" dirty="0">
                <a:latin typeface="Franklin Gothic Book" panose="020B0503020102020204" pitchFamily="34" charset="0"/>
              </a:rPr>
              <a:t>contract/order performance with the contractor during the performance period and </a:t>
            </a:r>
            <a:r>
              <a:rPr lang="en-US" altLang="en-US" sz="1800" dirty="0" smtClean="0">
                <a:latin typeface="Franklin Gothic Book" panose="020B0503020102020204" pitchFamily="34" charset="0"/>
              </a:rPr>
              <a:t>during the CPARS </a:t>
            </a:r>
            <a:r>
              <a:rPr lang="en-US" altLang="en-US" sz="1800" dirty="0">
                <a:latin typeface="Franklin Gothic Book" panose="020B0503020102020204" pitchFamily="34" charset="0"/>
              </a:rPr>
              <a:t>process</a:t>
            </a:r>
            <a:r>
              <a:rPr lang="en-US" altLang="en-US" sz="1800" dirty="0" smtClean="0">
                <a:latin typeface="Franklin Gothic Book" panose="020B0503020102020204" pitchFamily="34" charset="0"/>
              </a:rPr>
              <a:t>.</a:t>
            </a:r>
          </a:p>
          <a:p>
            <a:pPr marL="0" indent="0">
              <a:spcBef>
                <a:spcPct val="0"/>
              </a:spcBef>
              <a:buNone/>
            </a:pPr>
            <a:endParaRPr lang="en-US" altLang="en-US" sz="1800" dirty="0">
              <a:latin typeface="Franklin Gothic Book" panose="020B0503020102020204" pitchFamily="34" charset="0"/>
            </a:endParaRPr>
          </a:p>
          <a:p>
            <a:pPr marL="0" indent="0">
              <a:spcBef>
                <a:spcPct val="0"/>
              </a:spcBef>
              <a:buNone/>
            </a:pPr>
            <a:r>
              <a:rPr lang="en-US" altLang="en-US" sz="1800" dirty="0" smtClean="0">
                <a:latin typeface="Franklin Gothic Book" panose="020B0503020102020204" pitchFamily="34" charset="0"/>
              </a:rPr>
              <a:t>Assessing officials should document positive and negative performance, how problems are resolved, adjustments made to mitigate risk, and any other relevant information about the contractor’s performance. </a:t>
            </a:r>
            <a:endParaRPr lang="en-US" altLang="en-US" sz="1800" dirty="0"/>
          </a:p>
        </p:txBody>
      </p:sp>
    </p:spTree>
    <p:extLst>
      <p:ext uri="{BB962C8B-B14F-4D97-AF65-F5344CB8AC3E}">
        <p14:creationId xmlns:p14="http://schemas.microsoft.com/office/powerpoint/2010/main" val="19503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a:xfrm>
            <a:off x="155197" y="449034"/>
            <a:ext cx="6816054" cy="1206501"/>
          </a:xfrm>
        </p:spPr>
        <p:txBody>
          <a:bodyPr/>
          <a:lstStyle/>
          <a:p>
            <a:r>
              <a:rPr lang="en-US" altLang="en-US" dirty="0" smtClean="0">
                <a:solidFill>
                  <a:schemeClr val="tx1"/>
                </a:solidFill>
              </a:rPr>
              <a:t>Past Performance Systems </a:t>
            </a:r>
            <a:endParaRPr lang="en-US" altLang="en-US" dirty="0">
              <a:solidFill>
                <a:schemeClr val="tx1"/>
              </a:solidFill>
            </a:endParaRPr>
          </a:p>
        </p:txBody>
      </p:sp>
      <p:sp>
        <p:nvSpPr>
          <p:cNvPr id="52227" name="Rectangle 1027"/>
          <p:cNvSpPr>
            <a:spLocks noGrp="1" noChangeArrowheads="1"/>
          </p:cNvSpPr>
          <p:nvPr>
            <p:ph type="body" idx="1"/>
          </p:nvPr>
        </p:nvSpPr>
        <p:spPr>
          <a:xfrm>
            <a:off x="272955" y="982638"/>
            <a:ext cx="8570794" cy="5622878"/>
          </a:xfrm>
        </p:spPr>
        <p:txBody>
          <a:bodyPr/>
          <a:lstStyle/>
          <a:p>
            <a:pPr marL="0" indent="0">
              <a:lnSpc>
                <a:spcPct val="90000"/>
              </a:lnSpc>
              <a:buNone/>
            </a:pPr>
            <a:r>
              <a:rPr lang="en-US" altLang="en-US" sz="1800" dirty="0" smtClean="0"/>
              <a:t>CPAR evaluations</a:t>
            </a:r>
            <a:r>
              <a:rPr lang="en-US" altLang="en-US" sz="1800" dirty="0"/>
              <a:t>, including any contractor-submitted </a:t>
            </a:r>
            <a:r>
              <a:rPr lang="en-US" altLang="en-US" sz="1800" dirty="0" smtClean="0"/>
              <a:t>information, are </a:t>
            </a:r>
            <a:r>
              <a:rPr lang="en-US" altLang="en-US" sz="1800" dirty="0"/>
              <a:t>automatically transmitted to Past Performance Information Retrieval System (PPIRS) </a:t>
            </a:r>
            <a:r>
              <a:rPr lang="en-US" altLang="en-US" sz="1800" dirty="0" smtClean="0"/>
              <a:t>at </a:t>
            </a:r>
            <a:r>
              <a:rPr lang="en-US" altLang="en-US" sz="1800" dirty="0"/>
              <a:t>http://www.ppirs.gov </a:t>
            </a:r>
            <a:r>
              <a:rPr lang="en-US" altLang="en-US" sz="1800" dirty="0" smtClean="0"/>
              <a:t> not </a:t>
            </a:r>
            <a:r>
              <a:rPr lang="en-US" altLang="en-US" sz="1800" dirty="0"/>
              <a:t>later than 14 days after the date on which the contractor is notified of the evaluation’s availability for </a:t>
            </a:r>
            <a:r>
              <a:rPr lang="en-US" altLang="en-US" sz="1800" dirty="0" smtClean="0"/>
              <a:t>comment.  </a:t>
            </a:r>
            <a:r>
              <a:rPr lang="en-US" altLang="en-US" sz="1800" b="1" dirty="0" smtClean="0"/>
              <a:t>PPIRS is </a:t>
            </a:r>
            <a:r>
              <a:rPr lang="en-US" altLang="en-US" sz="1800" b="1" dirty="0"/>
              <a:t>a central warehouse for performance assessment reports received from CPARS. </a:t>
            </a:r>
          </a:p>
          <a:p>
            <a:pPr marL="0" indent="0">
              <a:lnSpc>
                <a:spcPct val="90000"/>
              </a:lnSpc>
              <a:buNone/>
            </a:pPr>
            <a:endParaRPr lang="en-US" altLang="en-US" sz="1800" b="1" dirty="0"/>
          </a:p>
          <a:p>
            <a:pPr marL="0" indent="0">
              <a:lnSpc>
                <a:spcPct val="90000"/>
              </a:lnSpc>
              <a:buNone/>
            </a:pPr>
            <a:r>
              <a:rPr lang="en-US" altLang="en-US" sz="1800" dirty="0" smtClean="0"/>
              <a:t>PPIRS  is updated  with </a:t>
            </a:r>
            <a:r>
              <a:rPr lang="en-US" altLang="en-US" sz="1800" dirty="0"/>
              <a:t>any contractor comments provided after 14 days, as well as any subsequent agency review of comments received</a:t>
            </a:r>
            <a:r>
              <a:rPr lang="en-US" altLang="en-US" sz="1800" dirty="0" smtClean="0"/>
              <a:t>.</a:t>
            </a:r>
          </a:p>
          <a:p>
            <a:pPr marL="0" indent="0">
              <a:lnSpc>
                <a:spcPct val="90000"/>
              </a:lnSpc>
              <a:buNone/>
            </a:pPr>
            <a:endParaRPr lang="en-US" altLang="en-US" sz="1800" b="1" dirty="0" smtClean="0"/>
          </a:p>
          <a:p>
            <a:pPr marL="0" indent="0">
              <a:lnSpc>
                <a:spcPct val="90000"/>
              </a:lnSpc>
              <a:buNone/>
            </a:pPr>
            <a:r>
              <a:rPr lang="en-US" altLang="en-US" sz="1800" dirty="0" smtClean="0"/>
              <a:t>Agencies </a:t>
            </a:r>
            <a:r>
              <a:rPr lang="en-US" altLang="en-US" sz="1800" dirty="0"/>
              <a:t>shall monitor their compliance with the past performance evaluation requirements (see 42.1502), and use the Contractor Performance Assessment Reporting System (CPARS) and Past Performance Information Retrieval System (PPIRS) metric tools to measure the quality and timely reporting of past performance information.</a:t>
            </a:r>
          </a:p>
          <a:p>
            <a:pPr marL="0" indent="0">
              <a:lnSpc>
                <a:spcPct val="90000"/>
              </a:lnSpc>
              <a:buNone/>
            </a:pPr>
            <a:endParaRPr lang="en-US" altLang="en-US" sz="1800" b="1" dirty="0" smtClean="0"/>
          </a:p>
          <a:p>
            <a:pPr marL="0" indent="0">
              <a:lnSpc>
                <a:spcPct val="90000"/>
              </a:lnSpc>
              <a:buNone/>
            </a:pPr>
            <a:r>
              <a:rPr lang="en-US" altLang="en-US" sz="1800" b="1" dirty="0" smtClean="0"/>
              <a:t>Access  to Past Performance Information</a:t>
            </a:r>
          </a:p>
          <a:p>
            <a:pPr>
              <a:lnSpc>
                <a:spcPct val="90000"/>
              </a:lnSpc>
            </a:pPr>
            <a:r>
              <a:rPr lang="en-US" altLang="en-US" sz="1800" dirty="0" smtClean="0"/>
              <a:t>Appropriate </a:t>
            </a:r>
            <a:r>
              <a:rPr lang="en-US" altLang="en-US" sz="1800" dirty="0"/>
              <a:t>management and technical controls </a:t>
            </a:r>
            <a:r>
              <a:rPr lang="en-US" altLang="en-US" sz="1800" dirty="0" smtClean="0"/>
              <a:t> should be in place to </a:t>
            </a:r>
            <a:r>
              <a:rPr lang="en-US" altLang="en-US" sz="1800" dirty="0"/>
              <a:t>ensure that only authorized personnel have access to the </a:t>
            </a:r>
            <a:r>
              <a:rPr lang="en-US" altLang="en-US" sz="1800" dirty="0" smtClean="0"/>
              <a:t>CPARS and PPIRS data.</a:t>
            </a:r>
          </a:p>
          <a:p>
            <a:pPr>
              <a:lnSpc>
                <a:spcPct val="90000"/>
              </a:lnSpc>
            </a:pPr>
            <a:r>
              <a:rPr lang="en-US" altLang="en-US" sz="1800" dirty="0" smtClean="0"/>
              <a:t>Contractors </a:t>
            </a:r>
            <a:r>
              <a:rPr lang="en-US" altLang="en-US" sz="1800" dirty="0"/>
              <a:t>can only view their own evaluation reports. </a:t>
            </a:r>
          </a:p>
          <a:p>
            <a:pPr>
              <a:lnSpc>
                <a:spcPct val="90000"/>
              </a:lnSpc>
            </a:pPr>
            <a:endParaRPr lang="en-US" altLang="en-US" sz="1800" dirty="0"/>
          </a:p>
        </p:txBody>
      </p:sp>
    </p:spTree>
    <p:extLst>
      <p:ext uri="{BB962C8B-B14F-4D97-AF65-F5344CB8AC3E}">
        <p14:creationId xmlns:p14="http://schemas.microsoft.com/office/powerpoint/2010/main" val="355724421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3898" y="299975"/>
            <a:ext cx="8229600" cy="715962"/>
          </a:xfrm>
        </p:spPr>
        <p:txBody>
          <a:bodyPr>
            <a:noAutofit/>
          </a:bodyPr>
          <a:lstStyle/>
          <a:p>
            <a:pPr eaLnBrk="1" hangingPunct="1">
              <a:defRPr/>
            </a:pPr>
            <a:r>
              <a:rPr lang="en-US" dirty="0" smtClean="0">
                <a:solidFill>
                  <a:schemeClr val="tx1"/>
                </a:solidFill>
                <a:latin typeface="Cambria" panose="02040503050406030204" pitchFamily="18" charset="0"/>
              </a:rPr>
              <a:t>Integrity I</a:t>
            </a:r>
            <a:r>
              <a:rPr lang="en-US" sz="3600" dirty="0" smtClean="0">
                <a:solidFill>
                  <a:schemeClr val="tx1"/>
                </a:solidFill>
                <a:effectLst/>
                <a:latin typeface="Cambria" panose="02040503050406030204" pitchFamily="18" charset="0"/>
              </a:rPr>
              <a:t>nformation </a:t>
            </a:r>
          </a:p>
        </p:txBody>
      </p:sp>
      <p:sp>
        <p:nvSpPr>
          <p:cNvPr id="7204" name="Rectangle 36"/>
          <p:cNvSpPr>
            <a:spLocks noChangeArrowheads="1"/>
          </p:cNvSpPr>
          <p:nvPr/>
        </p:nvSpPr>
        <p:spPr bwMode="auto">
          <a:xfrm>
            <a:off x="313898" y="1154437"/>
            <a:ext cx="8372901"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nchor="ctr">
            <a:spAutoFit/>
          </a:bodyPr>
          <a:lstStyle/>
          <a:p>
            <a:pPr lvl="1">
              <a:tabLst>
                <a:tab pos="952500" algn="l"/>
              </a:tabLst>
              <a:defRPr/>
            </a:pPr>
            <a:r>
              <a:rPr lang="en-US" dirty="0">
                <a:latin typeface="Franklin Gothic Book" panose="020B0503020102020204" pitchFamily="34" charset="0"/>
              </a:rPr>
              <a:t>Federal Awardee Performance and Integrity Information System </a:t>
            </a:r>
            <a:r>
              <a:rPr lang="en-US" dirty="0" smtClean="0">
                <a:latin typeface="Franklin Gothic Book" panose="020B0503020102020204" pitchFamily="34" charset="0"/>
              </a:rPr>
              <a:t>includes information regarding  </a:t>
            </a:r>
            <a:r>
              <a:rPr lang="en-US" dirty="0">
                <a:latin typeface="Franklin Gothic Book" panose="020B0503020102020204" pitchFamily="34" charset="0"/>
              </a:rPr>
              <a:t>p</a:t>
            </a:r>
            <a:r>
              <a:rPr lang="en-US" dirty="0" smtClean="0">
                <a:latin typeface="Franklin Gothic Book" panose="020B0503020102020204" pitchFamily="34" charset="0"/>
              </a:rPr>
              <a:t>erformance </a:t>
            </a:r>
            <a:r>
              <a:rPr lang="en-US" dirty="0">
                <a:latin typeface="Franklin Gothic Book" panose="020B0503020102020204" pitchFamily="34" charset="0"/>
              </a:rPr>
              <a:t>and </a:t>
            </a:r>
            <a:r>
              <a:rPr lang="en-US" dirty="0" smtClean="0">
                <a:latin typeface="Franklin Gothic Book" panose="020B0503020102020204" pitchFamily="34" charset="0"/>
              </a:rPr>
              <a:t>integrity on contractors and grantees.</a:t>
            </a:r>
          </a:p>
          <a:p>
            <a:pPr lvl="1">
              <a:tabLst>
                <a:tab pos="952500" algn="l"/>
              </a:tabLst>
              <a:defRPr/>
            </a:pPr>
            <a:endParaRPr lang="en-US" dirty="0">
              <a:latin typeface="Franklin Gothic Book" panose="020B0503020102020204" pitchFamily="34" charset="0"/>
            </a:endParaRPr>
          </a:p>
          <a:p>
            <a:pPr lvl="1">
              <a:tabLst>
                <a:tab pos="952500" algn="l"/>
              </a:tabLst>
              <a:defRPr/>
            </a:pPr>
            <a:r>
              <a:rPr lang="en-US" dirty="0">
                <a:latin typeface="Franklin Gothic Book" panose="020B0503020102020204" pitchFamily="34" charset="0"/>
              </a:rPr>
              <a:t>1. Contractors self-report their criminal convictions, civil liability, and adverse administrative actions where there was a finding of fault or damages of $5000 or more ($100,000 for administrative agreements) if the contract value is expected to exceed  $500,000 and contractor or grantee has Federal contracts and grants with total value greater than $10,000,000</a:t>
            </a:r>
          </a:p>
          <a:p>
            <a:pPr lvl="1">
              <a:tabLst>
                <a:tab pos="952500" algn="l"/>
              </a:tabLst>
              <a:defRPr/>
            </a:pPr>
            <a:endParaRPr lang="en-US" dirty="0">
              <a:latin typeface="Franklin Gothic Book" panose="020B0503020102020204" pitchFamily="34" charset="0"/>
            </a:endParaRPr>
          </a:p>
          <a:p>
            <a:pPr lvl="1">
              <a:tabLst>
                <a:tab pos="952500" algn="l"/>
              </a:tabLst>
              <a:defRPr/>
            </a:pPr>
            <a:r>
              <a:rPr lang="en-US" dirty="0">
                <a:latin typeface="Franklin Gothic Book" panose="020B0503020102020204" pitchFamily="34" charset="0"/>
              </a:rPr>
              <a:t>2.  Government Reported </a:t>
            </a:r>
            <a:r>
              <a:rPr lang="en-US" dirty="0" smtClean="0">
                <a:latin typeface="Franklin Gothic Book" panose="020B0503020102020204" pitchFamily="34" charset="0"/>
              </a:rPr>
              <a:t>Documents include:</a:t>
            </a:r>
            <a:endParaRPr lang="en-US" dirty="0">
              <a:latin typeface="Franklin Gothic Book" panose="020B0503020102020204" pitchFamily="34" charset="0"/>
            </a:endParaRPr>
          </a:p>
          <a:p>
            <a:pPr lvl="1">
              <a:buFont typeface="Arial" pitchFamily="34" charset="0"/>
              <a:buChar char="•"/>
              <a:tabLst>
                <a:tab pos="952500" algn="l"/>
              </a:tabLst>
              <a:defRPr/>
            </a:pPr>
            <a:r>
              <a:rPr lang="en-US" dirty="0">
                <a:latin typeface="Franklin Gothic Book" panose="020B0503020102020204" pitchFamily="34" charset="0"/>
              </a:rPr>
              <a:t> Termination for Default</a:t>
            </a:r>
          </a:p>
          <a:p>
            <a:pPr lvl="1">
              <a:buFont typeface="Arial" pitchFamily="34" charset="0"/>
              <a:buChar char="•"/>
              <a:tabLst>
                <a:tab pos="952500" algn="l"/>
              </a:tabLst>
              <a:defRPr/>
            </a:pPr>
            <a:r>
              <a:rPr lang="en-US" dirty="0">
                <a:latin typeface="Franklin Gothic Book" panose="020B0503020102020204" pitchFamily="34" charset="0"/>
              </a:rPr>
              <a:t> Termination for Cause</a:t>
            </a:r>
          </a:p>
          <a:p>
            <a:pPr lvl="1">
              <a:buFont typeface="Arial" pitchFamily="34" charset="0"/>
              <a:buChar char="•"/>
              <a:tabLst>
                <a:tab pos="952500" algn="l"/>
              </a:tabLst>
              <a:defRPr/>
            </a:pPr>
            <a:r>
              <a:rPr lang="en-US" dirty="0">
                <a:latin typeface="Franklin Gothic Book" panose="020B0503020102020204" pitchFamily="34" charset="0"/>
              </a:rPr>
              <a:t> Non-Responsibility Determination</a:t>
            </a:r>
          </a:p>
          <a:p>
            <a:pPr lvl="1">
              <a:buFont typeface="Arial" pitchFamily="34" charset="0"/>
              <a:buChar char="•"/>
              <a:tabLst>
                <a:tab pos="952500" algn="l"/>
              </a:tabLst>
              <a:defRPr/>
            </a:pPr>
            <a:r>
              <a:rPr lang="en-US" dirty="0">
                <a:latin typeface="Franklin Gothic Book" panose="020B0503020102020204" pitchFamily="34" charset="0"/>
              </a:rPr>
              <a:t> Defective Pricing</a:t>
            </a:r>
          </a:p>
          <a:p>
            <a:pPr lvl="1">
              <a:buFont typeface="Arial" pitchFamily="34" charset="0"/>
              <a:buChar char="•"/>
              <a:tabLst>
                <a:tab pos="952500" algn="l"/>
              </a:tabLst>
              <a:defRPr/>
            </a:pPr>
            <a:r>
              <a:rPr lang="en-US" dirty="0">
                <a:latin typeface="Franklin Gothic Book" panose="020B0503020102020204" pitchFamily="34" charset="0"/>
              </a:rPr>
              <a:t> Administrative Agreements (FAR 9.406-3 &amp; 9.407-3)</a:t>
            </a:r>
          </a:p>
          <a:p>
            <a:pPr lvl="1">
              <a:buFont typeface="Arial" pitchFamily="34" charset="0"/>
              <a:buChar char="•"/>
              <a:tabLst>
                <a:tab pos="952500" algn="l"/>
              </a:tabLst>
              <a:defRPr/>
            </a:pPr>
            <a:r>
              <a:rPr lang="en-US" dirty="0">
                <a:latin typeface="Franklin Gothic Book" panose="020B0503020102020204" pitchFamily="34" charset="0"/>
              </a:rPr>
              <a:t> Termination for Material Failure to Comply</a:t>
            </a:r>
          </a:p>
          <a:p>
            <a:pPr lvl="1">
              <a:buFont typeface="Arial" pitchFamily="34" charset="0"/>
              <a:buChar char="•"/>
              <a:tabLst>
                <a:tab pos="952500" algn="l"/>
              </a:tabLst>
              <a:defRPr/>
            </a:pPr>
            <a:r>
              <a:rPr lang="en-US" dirty="0">
                <a:latin typeface="Franklin Gothic Book" panose="020B0503020102020204" pitchFamily="34" charset="0"/>
              </a:rPr>
              <a:t> Recipient Not-Qualified Determination</a:t>
            </a:r>
          </a:p>
          <a:p>
            <a:pPr lvl="1">
              <a:buFont typeface="Arial" pitchFamily="34" charset="0"/>
              <a:buChar char="•"/>
              <a:tabLst>
                <a:tab pos="952500" algn="l"/>
              </a:tabLst>
              <a:defRPr/>
            </a:pPr>
            <a:r>
              <a:rPr lang="en-US" dirty="0">
                <a:latin typeface="Franklin Gothic Book" panose="020B0503020102020204" pitchFamily="34" charset="0"/>
              </a:rPr>
              <a:t> DoD Determination of Contractor Fault</a:t>
            </a:r>
          </a:p>
          <a:p>
            <a:pPr lvl="1">
              <a:tabLst>
                <a:tab pos="952500" algn="l"/>
              </a:tabLst>
              <a:defRPr/>
            </a:pPr>
            <a:endParaRPr lang="en-US" dirty="0">
              <a:solidFill>
                <a:srgbClr val="000000"/>
              </a:solidFill>
              <a:latin typeface="Franklin Gothic Book" panose="020B0503020102020204" pitchFamily="34" charset="0"/>
            </a:endParaRPr>
          </a:p>
        </p:txBody>
      </p:sp>
      <p:sp>
        <p:nvSpPr>
          <p:cNvPr id="6159" name="Slide Number Placeholder 21"/>
          <p:cNvSpPr>
            <a:spLocks noGrp="1"/>
          </p:cNvSpPr>
          <p:nvPr>
            <p:ph type="sldNum" sz="quarter" idx="12"/>
          </p:nvPr>
        </p:nvSpPr>
        <p:spPr bwMode="auto">
          <a:xfrm>
            <a:off x="457200" y="6416675"/>
            <a:ext cx="2133600" cy="365125"/>
          </a:xfrm>
          <a:ln>
            <a:miter lim="800000"/>
            <a:headEnd/>
            <a:tailEnd/>
          </a:ln>
        </p:spPr>
        <p:txBody>
          <a:bodyPr wrap="square" numCol="1" anchorCtr="0" compatLnSpc="1">
            <a:prstTxWarp prst="textNoShape">
              <a:avLst/>
            </a:prstTxWarp>
          </a:bodyPr>
          <a:lstStyle/>
          <a:p>
            <a:pPr algn="l">
              <a:defRPr/>
            </a:pPr>
            <a:fld id="{93EA3FA2-F0F8-4C62-8D06-578468E4259F}" type="slidenum">
              <a:rPr lang="en-US" smtClean="0">
                <a:solidFill>
                  <a:schemeClr val="tx1">
                    <a:shade val="50000"/>
                  </a:schemeClr>
                </a:solidFill>
              </a:rPr>
              <a:pPr algn="l">
                <a:defRPr/>
              </a:pPr>
              <a:t>15</a:t>
            </a:fld>
            <a:endParaRPr lang="en-US" smtClean="0">
              <a:solidFill>
                <a:schemeClr val="tx1">
                  <a:shade val="50000"/>
                </a:schemeClr>
              </a:solidFill>
            </a:endParaRPr>
          </a:p>
        </p:txBody>
      </p:sp>
    </p:spTree>
    <p:extLst>
      <p:ext uri="{BB962C8B-B14F-4D97-AF65-F5344CB8AC3E}">
        <p14:creationId xmlns:p14="http://schemas.microsoft.com/office/powerpoint/2010/main" val="10444210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4"/>
                                        </p:tgtEl>
                                        <p:attrNameLst>
                                          <p:attrName>style.visibility</p:attrName>
                                        </p:attrNameLst>
                                      </p:cBhvr>
                                      <p:to>
                                        <p:strVal val="visible"/>
                                      </p:to>
                                    </p:set>
                                    <p:anim calcmode="lin" valueType="num">
                                      <p:cBhvr additive="base">
                                        <p:cTn id="7" dur="1000" fill="hold"/>
                                        <p:tgtEl>
                                          <p:spTgt spid="7204"/>
                                        </p:tgtEl>
                                        <p:attrNameLst>
                                          <p:attrName>ppt_x</p:attrName>
                                        </p:attrNameLst>
                                      </p:cBhvr>
                                      <p:tavLst>
                                        <p:tav tm="0">
                                          <p:val>
                                            <p:strVal val="#ppt_x"/>
                                          </p:val>
                                        </p:tav>
                                        <p:tav tm="100000">
                                          <p:val>
                                            <p:strVal val="#ppt_x"/>
                                          </p:val>
                                        </p:tav>
                                      </p:tavLst>
                                    </p:anim>
                                    <p:anim calcmode="lin" valueType="num">
                                      <p:cBhvr additive="base">
                                        <p:cTn id="8" dur="1000" fill="hold"/>
                                        <p:tgtEl>
                                          <p:spTgt spid="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448697"/>
            <a:ext cx="8285328" cy="916497"/>
          </a:xfrm>
        </p:spPr>
        <p:txBody>
          <a:bodyPr>
            <a:noAutofit/>
          </a:bodyPr>
          <a:lstStyle/>
          <a:p>
            <a:pPr eaLnBrk="1" fontAlgn="auto" hangingPunct="1">
              <a:spcAft>
                <a:spcPts val="0"/>
              </a:spcAft>
              <a:defRPr/>
            </a:pPr>
            <a:r>
              <a:rPr lang="en-US" sz="3200" dirty="0" smtClean="0">
                <a:solidFill>
                  <a:schemeClr val="tx1"/>
                </a:solidFill>
                <a:effectLst/>
              </a:rPr>
              <a:t>FAR Performance and Integrity</a:t>
            </a:r>
            <a:br>
              <a:rPr lang="en-US" sz="3200" dirty="0" smtClean="0">
                <a:solidFill>
                  <a:schemeClr val="tx1"/>
                </a:solidFill>
                <a:effectLst/>
              </a:rPr>
            </a:br>
            <a:r>
              <a:rPr lang="en-US" sz="3200" dirty="0" smtClean="0">
                <a:solidFill>
                  <a:schemeClr val="tx1"/>
                </a:solidFill>
              </a:rPr>
              <a:t>Information </a:t>
            </a:r>
            <a:r>
              <a:rPr lang="en-US" sz="3200" dirty="0" smtClean="0">
                <a:solidFill>
                  <a:schemeClr val="tx1"/>
                </a:solidFill>
                <a:effectLst/>
              </a:rPr>
              <a:t>Citations </a:t>
            </a:r>
            <a:endParaRPr lang="en-US" sz="3200" dirty="0">
              <a:solidFill>
                <a:schemeClr val="tx1"/>
              </a:solidFill>
              <a:effectLst/>
            </a:endParaRPr>
          </a:p>
        </p:txBody>
      </p:sp>
      <p:sp>
        <p:nvSpPr>
          <p:cNvPr id="28675" name="Content Placeholder 2"/>
          <p:cNvSpPr>
            <a:spLocks noGrp="1"/>
          </p:cNvSpPr>
          <p:nvPr>
            <p:ph idx="1"/>
          </p:nvPr>
        </p:nvSpPr>
        <p:spPr>
          <a:xfrm>
            <a:off x="152400" y="1583140"/>
            <a:ext cx="8839200" cy="5122460"/>
          </a:xfrm>
        </p:spPr>
        <p:txBody>
          <a:bodyPr/>
          <a:lstStyle/>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9.104 </a:t>
            </a:r>
            <a:r>
              <a:rPr lang="en-US" altLang="en-US" sz="1800" dirty="0" smtClean="0">
                <a:latin typeface="Franklin Gothic Book" panose="020B0503020102020204" pitchFamily="34" charset="0"/>
                <a:cs typeface="Arial" pitchFamily="34" charset="0"/>
              </a:rPr>
              <a:t>- Contracting Officer’s review and documentation duties prior to making a non-responsibility determination. </a:t>
            </a:r>
          </a:p>
          <a:p>
            <a:pPr marL="136525" indent="0" eaLnBrk="1" hangingPunct="1">
              <a:buFont typeface="Wingdings 2" pitchFamily="18" charset="2"/>
              <a:buNone/>
            </a:pPr>
            <a:endParaRPr lang="en-US" altLang="en-US" sz="1800" b="1" dirty="0" smtClean="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9.105 </a:t>
            </a:r>
            <a:r>
              <a:rPr lang="en-US" altLang="en-US" sz="1800" dirty="0" smtClean="0">
                <a:latin typeface="Franklin Gothic Book" panose="020B0503020102020204" pitchFamily="34" charset="0"/>
                <a:cs typeface="Arial" pitchFamily="34" charset="0"/>
              </a:rPr>
              <a:t>- PPIRS/FAPIIS-  Information Shall Be Used to Support Responsibility Determinations/ Documentation is required in FAPIIS</a:t>
            </a:r>
          </a:p>
          <a:p>
            <a:pPr marL="136525" indent="0" eaLnBrk="1" hangingPunct="1">
              <a:buFont typeface="Wingdings 2" pitchFamily="18" charset="2"/>
              <a:buNone/>
            </a:pPr>
            <a:endParaRPr lang="en-US" altLang="en-US" sz="1800" b="1" dirty="0" smtClean="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9.406-3 &amp; 9.407-3 </a:t>
            </a:r>
            <a:r>
              <a:rPr lang="en-US" altLang="en-US" sz="1800" dirty="0" smtClean="0">
                <a:latin typeface="Franklin Gothic Book" panose="020B0503020102020204" pitchFamily="34" charset="0"/>
                <a:cs typeface="Arial" pitchFamily="34" charset="0"/>
              </a:rPr>
              <a:t>- Enter administrative agreement in FAPIIS </a:t>
            </a:r>
          </a:p>
          <a:p>
            <a:pPr marL="136525" indent="0" eaLnBrk="1" hangingPunct="1">
              <a:buFont typeface="Wingdings 2" pitchFamily="18" charset="2"/>
              <a:buNone/>
            </a:pPr>
            <a:endParaRPr lang="en-US" altLang="en-US" sz="1800" b="1" dirty="0" smtClean="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15.304 </a:t>
            </a:r>
            <a:r>
              <a:rPr lang="en-US" altLang="en-US" sz="1800" dirty="0" smtClean="0">
                <a:latin typeface="Franklin Gothic Book" panose="020B0503020102020204" pitchFamily="34" charset="0"/>
                <a:cs typeface="Arial" pitchFamily="34" charset="0"/>
              </a:rPr>
              <a:t>- Past Performance Shall Be Evaluated in All Source Selections for Negotiated Competitive Acquisitions (Includes Construction)</a:t>
            </a:r>
          </a:p>
          <a:p>
            <a:pPr marL="136525" indent="0" eaLnBrk="1" hangingPunct="1">
              <a:buFont typeface="Wingdings 2" pitchFamily="18" charset="2"/>
              <a:buNone/>
            </a:pPr>
            <a:endParaRPr lang="en-US" altLang="en-US" sz="1800" b="1" dirty="0" smtClean="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36.303-1 </a:t>
            </a:r>
            <a:r>
              <a:rPr lang="en-US" altLang="en-US" sz="1800" dirty="0" smtClean="0">
                <a:latin typeface="Franklin Gothic Book" panose="020B0503020102020204" pitchFamily="34" charset="0"/>
                <a:cs typeface="Arial" pitchFamily="34" charset="0"/>
              </a:rPr>
              <a:t>- Past Performance Shall Be Included as an Evaluation Factor for Two-Phase Design-Build Source Selections</a:t>
            </a:r>
          </a:p>
        </p:txBody>
      </p:sp>
    </p:spTree>
    <p:extLst>
      <p:ext uri="{BB962C8B-B14F-4D97-AF65-F5344CB8AC3E}">
        <p14:creationId xmlns:p14="http://schemas.microsoft.com/office/powerpoint/2010/main" val="2390911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4412"/>
            <a:ext cx="8686800" cy="598227"/>
          </a:xfrm>
        </p:spPr>
        <p:txBody>
          <a:bodyPr>
            <a:noAutofit/>
          </a:bodyPr>
          <a:lstStyle/>
          <a:p>
            <a:pPr eaLnBrk="1" fontAlgn="auto" hangingPunct="1">
              <a:spcAft>
                <a:spcPts val="0"/>
              </a:spcAft>
              <a:defRPr/>
            </a:pPr>
            <a:r>
              <a:rPr lang="en-US" sz="3600" dirty="0" smtClean="0">
                <a:solidFill>
                  <a:schemeClr val="tx1"/>
                </a:solidFill>
                <a:effectLst/>
              </a:rPr>
              <a:t>FAR Citations</a:t>
            </a:r>
            <a:endParaRPr lang="en-US" sz="3600" dirty="0">
              <a:solidFill>
                <a:schemeClr val="tx1"/>
              </a:solidFill>
              <a:effectLst/>
            </a:endParaRPr>
          </a:p>
        </p:txBody>
      </p:sp>
      <p:sp>
        <p:nvSpPr>
          <p:cNvPr id="29699" name="Content Placeholder 2"/>
          <p:cNvSpPr>
            <a:spLocks noGrp="1"/>
          </p:cNvSpPr>
          <p:nvPr>
            <p:ph idx="1"/>
          </p:nvPr>
        </p:nvSpPr>
        <p:spPr>
          <a:xfrm>
            <a:off x="313899" y="1219200"/>
            <a:ext cx="8284192" cy="5486400"/>
          </a:xfrm>
        </p:spPr>
        <p:txBody>
          <a:bodyPr/>
          <a:lstStyle/>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36.602 </a:t>
            </a:r>
            <a:r>
              <a:rPr lang="en-US" altLang="en-US" sz="1800" dirty="0" smtClean="0">
                <a:latin typeface="Franklin Gothic Book" panose="020B0503020102020204" pitchFamily="34" charset="0"/>
                <a:cs typeface="Arial" pitchFamily="34" charset="0"/>
              </a:rPr>
              <a:t>- Agency Must Consider </a:t>
            </a:r>
            <a:r>
              <a:rPr lang="en-US" altLang="en-US" sz="1800" dirty="0" err="1" smtClean="0">
                <a:latin typeface="Franklin Gothic Book" panose="020B0503020102020204" pitchFamily="34" charset="0"/>
                <a:cs typeface="Arial" pitchFamily="34" charset="0"/>
              </a:rPr>
              <a:t>Offeror</a:t>
            </a:r>
            <a:r>
              <a:rPr lang="en-US" altLang="en-US" sz="1800" dirty="0" smtClean="0">
                <a:latin typeface="Franklin Gothic Book" panose="020B0503020102020204" pitchFamily="34" charset="0"/>
                <a:cs typeface="Arial" pitchFamily="34" charset="0"/>
              </a:rPr>
              <a:t> Past Performance in Selection of Firms for Architect-Engineer Contracts</a:t>
            </a:r>
          </a:p>
          <a:p>
            <a:pPr marL="136525" indent="0" eaLnBrk="1" hangingPunct="1">
              <a:buFont typeface="Wingdings 2" pitchFamily="18" charset="2"/>
              <a:buNone/>
            </a:pPr>
            <a:endParaRPr lang="en-US" altLang="en-US" sz="1800" b="1" dirty="0" smtClean="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42.1502 </a:t>
            </a:r>
            <a:r>
              <a:rPr lang="en-US" altLang="en-US" sz="1800" b="1" dirty="0">
                <a:latin typeface="Franklin Gothic Book" panose="020B0503020102020204" pitchFamily="34" charset="0"/>
                <a:cs typeface="Arial" pitchFamily="34" charset="0"/>
              </a:rPr>
              <a:t> </a:t>
            </a:r>
            <a:r>
              <a:rPr lang="en-US" altLang="en-US" sz="1800" b="1" dirty="0" smtClean="0">
                <a:latin typeface="Franklin Gothic Book" panose="020B0503020102020204" pitchFamily="34" charset="0"/>
                <a:cs typeface="Arial" pitchFamily="34" charset="0"/>
              </a:rPr>
              <a:t>and 42.1503  - </a:t>
            </a:r>
            <a:r>
              <a:rPr lang="en-US" altLang="en-US" sz="1800" dirty="0" smtClean="0">
                <a:latin typeface="Franklin Gothic Book" panose="020B0503020102020204" pitchFamily="34" charset="0"/>
                <a:cs typeface="Arial" pitchFamily="34" charset="0"/>
              </a:rPr>
              <a:t>Agencies Shall Prepare an Evaluation of Contractor Performance and Submit to PPIRS for contracts and orders over the simplified acquisition threshold, require agencies to establish internal controls, and identify officials responsible for completing evaluations, consider the achievement of small business goals in performance evaluations when the contract includes a small business subcontracting plan </a:t>
            </a:r>
          </a:p>
          <a:p>
            <a:pPr marL="136525" indent="0" eaLnBrk="1" hangingPunct="1">
              <a:buFont typeface="Wingdings 2" pitchFamily="18" charset="2"/>
              <a:buNone/>
            </a:pPr>
            <a:r>
              <a:rPr lang="en-US" altLang="en-US" sz="1800" dirty="0" smtClean="0">
                <a:latin typeface="Franklin Gothic Book" panose="020B0503020102020204" pitchFamily="34" charset="0"/>
                <a:cs typeface="Arial" pitchFamily="34" charset="0"/>
              </a:rPr>
              <a:t>Agencies required to report defective cost or pricing data and terminations for cause or default notice.</a:t>
            </a:r>
          </a:p>
          <a:p>
            <a:pPr marL="136525" indent="0" eaLnBrk="1" hangingPunct="1">
              <a:buFont typeface="Wingdings 2" pitchFamily="18" charset="2"/>
              <a:buNone/>
            </a:pPr>
            <a:endParaRPr lang="en-US" altLang="en-US" sz="1800" dirty="0">
              <a:latin typeface="Franklin Gothic Book" panose="020B0503020102020204" pitchFamily="34" charset="0"/>
              <a:cs typeface="Arial" pitchFamily="34" charset="0"/>
            </a:endParaRPr>
          </a:p>
          <a:p>
            <a:pPr marL="136525" indent="0" eaLnBrk="1" hangingPunct="1">
              <a:buFont typeface="Wingdings 2" pitchFamily="18" charset="2"/>
              <a:buNone/>
            </a:pPr>
            <a:r>
              <a:rPr lang="en-US" altLang="en-US" sz="1800" b="1" dirty="0" smtClean="0">
                <a:latin typeface="Franklin Gothic Book" panose="020B0503020102020204" pitchFamily="34" charset="0"/>
                <a:cs typeface="Arial" pitchFamily="34" charset="0"/>
              </a:rPr>
              <a:t>FAR </a:t>
            </a:r>
            <a:r>
              <a:rPr lang="en-US" altLang="en-US" sz="1800" b="1" dirty="0">
                <a:latin typeface="Franklin Gothic Book" panose="020B0503020102020204" pitchFamily="34" charset="0"/>
                <a:cs typeface="Arial" pitchFamily="34" charset="0"/>
              </a:rPr>
              <a:t>52.209-5, </a:t>
            </a:r>
            <a:r>
              <a:rPr lang="en-US" altLang="en-US" sz="1800" b="1" dirty="0" smtClean="0">
                <a:latin typeface="Franklin Gothic Book" panose="020B0503020102020204" pitchFamily="34" charset="0"/>
                <a:cs typeface="Arial" pitchFamily="34" charset="0"/>
              </a:rPr>
              <a:t>52.209-7</a:t>
            </a:r>
            <a:r>
              <a:rPr lang="en-US" altLang="en-US" sz="1800" b="1" dirty="0">
                <a:latin typeface="Franklin Gothic Book" panose="020B0503020102020204" pitchFamily="34" charset="0"/>
                <a:cs typeface="Arial" pitchFamily="34" charset="0"/>
              </a:rPr>
              <a:t>, and </a:t>
            </a:r>
            <a:r>
              <a:rPr lang="en-US" altLang="en-US" sz="1800" b="1" dirty="0" smtClean="0">
                <a:latin typeface="Franklin Gothic Book" panose="020B0503020102020204" pitchFamily="34" charset="0"/>
                <a:cs typeface="Arial" pitchFamily="34" charset="0"/>
              </a:rPr>
              <a:t>52.209-9 </a:t>
            </a:r>
            <a:endParaRPr lang="en-US" altLang="en-US" sz="1800" b="1" dirty="0">
              <a:latin typeface="Franklin Gothic Book" panose="020B0503020102020204" pitchFamily="34" charset="0"/>
              <a:cs typeface="Arial" pitchFamily="34" charset="0"/>
            </a:endParaRPr>
          </a:p>
          <a:p>
            <a:pPr marL="871538" lvl="1" indent="-285750">
              <a:buFont typeface="Arial" panose="020B0604020202020204" pitchFamily="34" charset="0"/>
              <a:buChar char="•"/>
            </a:pPr>
            <a:r>
              <a:rPr lang="en-US" altLang="en-US" dirty="0" smtClean="0">
                <a:latin typeface="Franklin Gothic Book" panose="020B0503020102020204" pitchFamily="34" charset="0"/>
                <a:cs typeface="Arial" pitchFamily="34" charset="0"/>
              </a:rPr>
              <a:t>Certification </a:t>
            </a:r>
            <a:r>
              <a:rPr lang="en-US" altLang="en-US" dirty="0">
                <a:latin typeface="Franklin Gothic Book" panose="020B0503020102020204" pitchFamily="34" charset="0"/>
                <a:cs typeface="Arial" pitchFamily="34" charset="0"/>
              </a:rPr>
              <a:t>Regarding Responsibility Matters</a:t>
            </a:r>
          </a:p>
          <a:p>
            <a:pPr marL="871538" lvl="1" indent="-285750">
              <a:buFont typeface="Arial" panose="020B0604020202020204" pitchFamily="34" charset="0"/>
              <a:buChar char="•"/>
            </a:pPr>
            <a:r>
              <a:rPr lang="en-US" altLang="en-US" dirty="0" smtClean="0">
                <a:latin typeface="Franklin Gothic Book" panose="020B0503020102020204" pitchFamily="34" charset="0"/>
                <a:cs typeface="Arial" pitchFamily="34" charset="0"/>
              </a:rPr>
              <a:t>Information </a:t>
            </a:r>
            <a:r>
              <a:rPr lang="en-US" altLang="en-US" dirty="0">
                <a:latin typeface="Franklin Gothic Book" panose="020B0503020102020204" pitchFamily="34" charset="0"/>
                <a:cs typeface="Arial" pitchFamily="34" charset="0"/>
              </a:rPr>
              <a:t>Regarding Responsibility Matters </a:t>
            </a:r>
          </a:p>
          <a:p>
            <a:pPr marL="871538" lvl="1" indent="-285750">
              <a:buFont typeface="Arial" panose="020B0604020202020204" pitchFamily="34" charset="0"/>
              <a:buChar char="•"/>
            </a:pPr>
            <a:r>
              <a:rPr lang="en-US" altLang="en-US" dirty="0" smtClean="0">
                <a:latin typeface="Franklin Gothic Book" panose="020B0503020102020204" pitchFamily="34" charset="0"/>
                <a:cs typeface="Arial" pitchFamily="34" charset="0"/>
              </a:rPr>
              <a:t>Updates </a:t>
            </a:r>
            <a:r>
              <a:rPr lang="en-US" altLang="en-US" dirty="0">
                <a:latin typeface="Franklin Gothic Book" panose="020B0503020102020204" pitchFamily="34" charset="0"/>
                <a:cs typeface="Arial" pitchFamily="34" charset="0"/>
              </a:rPr>
              <a:t>Semi-Annually of Publicly Available Information Regarding Responsibility Matters</a:t>
            </a:r>
          </a:p>
          <a:p>
            <a:pPr marL="585788" lvl="1" indent="0" eaLnBrk="1" hangingPunct="1">
              <a:buFont typeface="Wingdings 2" pitchFamily="18" charset="2"/>
              <a:buNone/>
            </a:pPr>
            <a:endParaRPr lang="en-US" altLang="en-US" dirty="0" smtClean="0">
              <a:latin typeface="Franklin Gothic Book" panose="020B0503020102020204" pitchFamily="34" charset="0"/>
              <a:cs typeface="Arial" pitchFamily="34" charset="0"/>
            </a:endParaRPr>
          </a:p>
        </p:txBody>
      </p:sp>
    </p:spTree>
    <p:extLst>
      <p:ext uri="{BB962C8B-B14F-4D97-AF65-F5344CB8AC3E}">
        <p14:creationId xmlns:p14="http://schemas.microsoft.com/office/powerpoint/2010/main" val="1180406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899"/>
            <a:ext cx="7083187" cy="747660"/>
          </a:xfrm>
        </p:spPr>
        <p:txBody>
          <a:bodyPr/>
          <a:lstStyle/>
          <a:p>
            <a:r>
              <a:rPr lang="en-US" sz="3200" dirty="0" smtClean="0">
                <a:solidFill>
                  <a:schemeClr val="tx1"/>
                </a:solidFill>
              </a:rPr>
              <a:t>Past Performance Policy Resources</a:t>
            </a:r>
            <a:endParaRPr lang="en-US" sz="3200" dirty="0">
              <a:solidFill>
                <a:schemeClr val="tx1"/>
              </a:solidFill>
            </a:endParaRPr>
          </a:p>
        </p:txBody>
      </p:sp>
      <p:sp>
        <p:nvSpPr>
          <p:cNvPr id="4" name="Rectangle 3"/>
          <p:cNvSpPr/>
          <p:nvPr/>
        </p:nvSpPr>
        <p:spPr>
          <a:xfrm>
            <a:off x="184245" y="1038643"/>
            <a:ext cx="8393374" cy="646331"/>
          </a:xfrm>
          <a:prstGeom prst="rect">
            <a:avLst/>
          </a:prstGeom>
        </p:spPr>
        <p:txBody>
          <a:bodyPr wrap="square">
            <a:spAutoFit/>
          </a:bodyPr>
          <a:lstStyle/>
          <a:p>
            <a:r>
              <a:rPr lang="en-US" b="1" dirty="0" smtClean="0"/>
              <a:t>OFPP Policy Guidance - Website  at </a:t>
            </a:r>
            <a:r>
              <a:rPr lang="en-US" dirty="0" smtClean="0">
                <a:hlinkClick r:id="rId3"/>
              </a:rPr>
              <a:t>http://www.whitehouse.gov/omb/procurement_index_contract_perf/</a:t>
            </a:r>
            <a:endParaRPr lang="en-US" dirty="0"/>
          </a:p>
        </p:txBody>
      </p:sp>
      <p:sp>
        <p:nvSpPr>
          <p:cNvPr id="5" name="Rectangle 4"/>
          <p:cNvSpPr/>
          <p:nvPr/>
        </p:nvSpPr>
        <p:spPr>
          <a:xfrm>
            <a:off x="395786" y="5936777"/>
            <a:ext cx="7970292" cy="646331"/>
          </a:xfrm>
          <a:prstGeom prst="rect">
            <a:avLst/>
          </a:prstGeom>
        </p:spPr>
        <p:txBody>
          <a:bodyPr wrap="square">
            <a:spAutoFit/>
          </a:bodyPr>
          <a:lstStyle/>
          <a:p>
            <a:endParaRPr lang="en-US" dirty="0" smtClean="0"/>
          </a:p>
          <a:p>
            <a:r>
              <a:rPr lang="en-US" b="1" dirty="0" smtClean="0"/>
              <a:t>Agency specific procedures as required by FAR 42.1503.</a:t>
            </a:r>
          </a:p>
        </p:txBody>
      </p:sp>
      <p:pic>
        <p:nvPicPr>
          <p:cNvPr id="7170" name="Picture 2"/>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395787" y="1810770"/>
            <a:ext cx="8407020" cy="412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5" y="546592"/>
            <a:ext cx="7589157" cy="747660"/>
          </a:xfrm>
        </p:spPr>
        <p:txBody>
          <a:bodyPr/>
          <a:lstStyle/>
          <a:p>
            <a:r>
              <a:rPr lang="en-US" dirty="0" smtClean="0"/>
              <a:t>Past Performance Information </a:t>
            </a:r>
            <a:endParaRPr lang="en-US" dirty="0"/>
          </a:p>
        </p:txBody>
      </p:sp>
      <p:sp>
        <p:nvSpPr>
          <p:cNvPr id="3" name="Content Placeholder 2"/>
          <p:cNvSpPr>
            <a:spLocks noGrp="1"/>
          </p:cNvSpPr>
          <p:nvPr>
            <p:ph sz="quarter" idx="10"/>
          </p:nvPr>
        </p:nvSpPr>
        <p:spPr>
          <a:xfrm>
            <a:off x="457200" y="1583141"/>
            <a:ext cx="8318310" cy="3903260"/>
          </a:xfrm>
        </p:spPr>
        <p:txBody>
          <a:bodyPr/>
          <a:lstStyle/>
          <a:p>
            <a:pPr marL="0" indent="0">
              <a:buNone/>
            </a:pPr>
            <a:r>
              <a:rPr lang="en-US" dirty="0" smtClean="0">
                <a:solidFill>
                  <a:schemeClr val="tx1"/>
                </a:solidFill>
              </a:rPr>
              <a:t>Please submit questions about OFPP Past Performance Policies to Julia Wise at </a:t>
            </a:r>
            <a:r>
              <a:rPr lang="en-US" dirty="0" smtClean="0">
                <a:solidFill>
                  <a:schemeClr val="tx1"/>
                </a:solidFill>
                <a:hlinkClick r:id="rId3"/>
              </a:rPr>
              <a:t>jwise@omb.eop.go</a:t>
            </a:r>
            <a:r>
              <a:rPr lang="en-US" dirty="0" smtClean="0">
                <a:solidFill>
                  <a:schemeClr val="tx1"/>
                </a:solidFill>
              </a:rPr>
              <a:t>v.</a:t>
            </a:r>
          </a:p>
          <a:p>
            <a:pPr marL="0" indent="0">
              <a:buNone/>
            </a:pPr>
            <a:endParaRPr lang="en-US" dirty="0">
              <a:solidFill>
                <a:schemeClr val="tx1"/>
              </a:solidFill>
            </a:endParaRPr>
          </a:p>
          <a:p>
            <a:pPr marL="0" indent="0">
              <a:buNone/>
            </a:pPr>
            <a:r>
              <a:rPr lang="en-US" dirty="0" smtClean="0">
                <a:solidFill>
                  <a:schemeClr val="tx1"/>
                </a:solidFill>
              </a:rPr>
              <a:t>Agency Best Practices  and Procedures can be submitted to </a:t>
            </a:r>
          </a:p>
          <a:p>
            <a:pPr marL="0" indent="0">
              <a:buNone/>
            </a:pPr>
            <a:r>
              <a:rPr lang="en-US" dirty="0">
                <a:solidFill>
                  <a:schemeClr val="tx1"/>
                </a:solidFill>
                <a:hlinkClick r:id="rId4"/>
              </a:rPr>
              <a:t>https://</a:t>
            </a:r>
            <a:r>
              <a:rPr lang="en-US" dirty="0" smtClean="0">
                <a:solidFill>
                  <a:schemeClr val="tx1"/>
                </a:solidFill>
                <a:hlinkClick r:id="rId4"/>
              </a:rPr>
              <a:t>max.omb.gov/community/x/JoNKJQ</a:t>
            </a:r>
            <a:r>
              <a:rPr lang="en-US" dirty="0" smtClean="0">
                <a:solidFill>
                  <a:schemeClr val="tx1"/>
                </a:solidFill>
              </a:rPr>
              <a:t>.</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5525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368813"/>
            <a:ext cx="2133600" cy="476250"/>
          </a:xfrm>
          <a:prstGeom prst="rect">
            <a:avLst/>
          </a:prstGeom>
        </p:spPr>
        <p:txBody>
          <a:bodyPr/>
          <a:lstStyle/>
          <a:p>
            <a:fld id="{E3A303C5-7985-43B2-9FB2-FA375532EA67}" type="slidenum">
              <a:rPr lang="en-US"/>
              <a:pPr/>
              <a:t>2</a:t>
            </a:fld>
            <a:endParaRPr lang="en-US" dirty="0"/>
          </a:p>
        </p:txBody>
      </p:sp>
      <p:sp>
        <p:nvSpPr>
          <p:cNvPr id="292866" name="Rectangle 2"/>
          <p:cNvSpPr>
            <a:spLocks noGrp="1" noChangeArrowheads="1"/>
          </p:cNvSpPr>
          <p:nvPr>
            <p:ph type="title"/>
          </p:nvPr>
        </p:nvSpPr>
        <p:spPr>
          <a:xfrm>
            <a:off x="348144" y="326204"/>
            <a:ext cx="5562599" cy="524089"/>
          </a:xfrm>
        </p:spPr>
        <p:txBody>
          <a:bodyPr/>
          <a:lstStyle/>
          <a:p>
            <a:r>
              <a:rPr lang="en-US" dirty="0">
                <a:solidFill>
                  <a:schemeClr val="tx1"/>
                </a:solidFill>
              </a:rPr>
              <a:t>Overview</a:t>
            </a:r>
          </a:p>
        </p:txBody>
      </p:sp>
      <p:sp>
        <p:nvSpPr>
          <p:cNvPr id="292867" name="Rectangle 3"/>
          <p:cNvSpPr>
            <a:spLocks noGrp="1" noChangeArrowheads="1"/>
          </p:cNvSpPr>
          <p:nvPr>
            <p:ph type="body" idx="1"/>
          </p:nvPr>
        </p:nvSpPr>
        <p:spPr>
          <a:xfrm>
            <a:off x="348144" y="864566"/>
            <a:ext cx="8229600" cy="5472837"/>
          </a:xfrm>
        </p:spPr>
        <p:txBody>
          <a:bodyPr/>
          <a:lstStyle/>
          <a:p>
            <a:r>
              <a:rPr lang="en-US" dirty="0" smtClean="0"/>
              <a:t>Background </a:t>
            </a:r>
          </a:p>
          <a:p>
            <a:pPr lvl="1"/>
            <a:r>
              <a:rPr lang="en-US" dirty="0" smtClean="0"/>
              <a:t>Policies and Regulations </a:t>
            </a:r>
          </a:p>
          <a:p>
            <a:pPr marL="222250" lvl="1" indent="0">
              <a:buNone/>
            </a:pPr>
            <a:endParaRPr lang="en-US" dirty="0" smtClean="0"/>
          </a:p>
          <a:p>
            <a:r>
              <a:rPr lang="en-US" dirty="0" smtClean="0"/>
              <a:t>Elements of Past </a:t>
            </a:r>
            <a:r>
              <a:rPr lang="en-US" dirty="0"/>
              <a:t>Performance </a:t>
            </a:r>
            <a:r>
              <a:rPr lang="en-US" dirty="0" smtClean="0"/>
              <a:t>Information -</a:t>
            </a:r>
          </a:p>
          <a:p>
            <a:pPr lvl="1"/>
            <a:r>
              <a:rPr lang="en-US" dirty="0" smtClean="0"/>
              <a:t>What</a:t>
            </a:r>
            <a:r>
              <a:rPr lang="en-US" dirty="0"/>
              <a:t>, </a:t>
            </a:r>
            <a:r>
              <a:rPr lang="en-US" dirty="0" smtClean="0"/>
              <a:t>Why</a:t>
            </a:r>
            <a:r>
              <a:rPr lang="en-US" dirty="0"/>
              <a:t>, </a:t>
            </a:r>
            <a:r>
              <a:rPr lang="en-US" dirty="0" smtClean="0"/>
              <a:t>When, and Who</a:t>
            </a:r>
            <a:r>
              <a:rPr lang="en-US" dirty="0"/>
              <a:t> </a:t>
            </a:r>
            <a:r>
              <a:rPr lang="en-US" dirty="0" smtClean="0"/>
              <a:t>is Responsible for Reporting  Timely and Quality Information </a:t>
            </a:r>
          </a:p>
          <a:p>
            <a:pPr marL="222250" lvl="1" indent="0">
              <a:buNone/>
            </a:pPr>
            <a:endParaRPr lang="en-US" dirty="0"/>
          </a:p>
          <a:p>
            <a:r>
              <a:rPr lang="en-US" dirty="0" smtClean="0"/>
              <a:t>Past Performance Information Systems -</a:t>
            </a:r>
          </a:p>
          <a:p>
            <a:pPr lvl="1"/>
            <a:r>
              <a:rPr lang="en-US" dirty="0" smtClean="0">
                <a:solidFill>
                  <a:prstClr val="black"/>
                </a:solidFill>
              </a:rPr>
              <a:t>Where </a:t>
            </a:r>
            <a:r>
              <a:rPr lang="en-US" dirty="0">
                <a:solidFill>
                  <a:prstClr val="black"/>
                </a:solidFill>
              </a:rPr>
              <a:t>and </a:t>
            </a:r>
            <a:r>
              <a:rPr lang="en-US" dirty="0" smtClean="0">
                <a:solidFill>
                  <a:prstClr val="black"/>
                </a:solidFill>
              </a:rPr>
              <a:t>How Quality Information is reported</a:t>
            </a:r>
          </a:p>
          <a:p>
            <a:pPr marL="222250" lvl="1" indent="0">
              <a:buNone/>
            </a:pPr>
            <a:endParaRPr lang="en-US" dirty="0" smtClean="0"/>
          </a:p>
          <a:p>
            <a:r>
              <a:rPr lang="en-US" dirty="0" smtClean="0"/>
              <a:t>Agency Best Practices For Reporting Timely And Quality Past Performance Information -</a:t>
            </a:r>
          </a:p>
          <a:p>
            <a:pPr lvl="1"/>
            <a:r>
              <a:rPr lang="en-US" dirty="0" smtClean="0"/>
              <a:t>Accountability, Compliance, and Transparency</a:t>
            </a:r>
          </a:p>
          <a:p>
            <a:endParaRPr lang="en-US" dirty="0" smtClean="0"/>
          </a:p>
          <a:p>
            <a:r>
              <a:rPr lang="en-US" dirty="0" smtClean="0"/>
              <a:t>Summary</a:t>
            </a:r>
            <a:endParaRPr lang="en-US" dirty="0"/>
          </a:p>
          <a:p>
            <a:pPr>
              <a:spcAft>
                <a:spcPct val="75000"/>
              </a:spcAft>
              <a:buFontTx/>
              <a:buNone/>
            </a:pPr>
            <a:endParaRPr lang="en-US" dirty="0"/>
          </a:p>
        </p:txBody>
      </p:sp>
    </p:spTree>
    <p:extLst>
      <p:ext uri="{BB962C8B-B14F-4D97-AF65-F5344CB8AC3E}">
        <p14:creationId xmlns:p14="http://schemas.microsoft.com/office/powerpoint/2010/main" val="3037701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3615" y="394281"/>
            <a:ext cx="8153400" cy="503341"/>
          </a:xfrm>
        </p:spPr>
        <p:txBody>
          <a:bodyPr/>
          <a:lstStyle/>
          <a:p>
            <a:r>
              <a:rPr lang="en-US" altLang="en-US" dirty="0" smtClean="0">
                <a:solidFill>
                  <a:schemeClr val="tx1"/>
                </a:solidFill>
              </a:rPr>
              <a:t>Background </a:t>
            </a:r>
            <a:endParaRPr lang="en-US" altLang="en-US" dirty="0">
              <a:solidFill>
                <a:schemeClr val="tx1"/>
              </a:solidFill>
            </a:endParaRPr>
          </a:p>
        </p:txBody>
      </p:sp>
      <p:sp>
        <p:nvSpPr>
          <p:cNvPr id="7171" name="Rectangle 3"/>
          <p:cNvSpPr>
            <a:spLocks noGrp="1" noChangeArrowheads="1"/>
          </p:cNvSpPr>
          <p:nvPr>
            <p:ph type="body" idx="1"/>
          </p:nvPr>
        </p:nvSpPr>
        <p:spPr>
          <a:xfrm>
            <a:off x="293615" y="897622"/>
            <a:ext cx="8464491" cy="5486400"/>
          </a:xfrm>
        </p:spPr>
        <p:txBody>
          <a:bodyPr/>
          <a:lstStyle/>
          <a:p>
            <a:pPr marL="0" lvl="0" indent="0">
              <a:buNone/>
              <a:defRPr/>
            </a:pPr>
            <a:endParaRPr lang="en-US" sz="1800" dirty="0" smtClean="0">
              <a:solidFill>
                <a:prstClr val="black"/>
              </a:solidFill>
              <a:latin typeface="Franklin Gothic Book" panose="020B0503020102020204" pitchFamily="34" charset="0"/>
            </a:endParaRPr>
          </a:p>
          <a:p>
            <a:pPr marL="0" lvl="0" indent="0">
              <a:buNone/>
              <a:defRPr/>
            </a:pPr>
            <a:r>
              <a:rPr lang="en-US" sz="1800" dirty="0" smtClean="0">
                <a:solidFill>
                  <a:prstClr val="black"/>
                </a:solidFill>
                <a:latin typeface="Franklin Gothic Book" panose="020B0503020102020204" pitchFamily="34" charset="0"/>
              </a:rPr>
              <a:t>OFPP </a:t>
            </a:r>
            <a:r>
              <a:rPr lang="en-US" sz="1800" dirty="0">
                <a:solidFill>
                  <a:prstClr val="black"/>
                </a:solidFill>
                <a:latin typeface="Franklin Gothic Book" panose="020B0503020102020204" pitchFamily="34" charset="0"/>
              </a:rPr>
              <a:t>Act </a:t>
            </a:r>
            <a:r>
              <a:rPr lang="en-US" sz="1800" dirty="0" smtClean="0">
                <a:solidFill>
                  <a:prstClr val="black"/>
                </a:solidFill>
                <a:latin typeface="Franklin Gothic Book" panose="020B0503020102020204" pitchFamily="34" charset="0"/>
              </a:rPr>
              <a:t> required the Administrator to </a:t>
            </a:r>
            <a:r>
              <a:rPr lang="en-US" sz="1800" dirty="0">
                <a:solidFill>
                  <a:prstClr val="black"/>
                </a:solidFill>
                <a:latin typeface="Franklin Gothic Book" panose="020B0503020102020204" pitchFamily="34" charset="0"/>
              </a:rPr>
              <a:t>prescribe guidance for executive agencies regarding consideration of the past contract performance of offerors in awarding </a:t>
            </a:r>
            <a:r>
              <a:rPr lang="en-US" sz="1800" dirty="0" smtClean="0">
                <a:solidFill>
                  <a:prstClr val="black"/>
                </a:solidFill>
                <a:latin typeface="Franklin Gothic Book" panose="020B0503020102020204" pitchFamily="34" charset="0"/>
              </a:rPr>
              <a:t>contracts. (41 </a:t>
            </a:r>
            <a:r>
              <a:rPr lang="en-US" sz="1800" dirty="0">
                <a:solidFill>
                  <a:prstClr val="black"/>
                </a:solidFill>
                <a:latin typeface="Franklin Gothic Book" panose="020B0503020102020204" pitchFamily="34" charset="0"/>
              </a:rPr>
              <a:t>U.S.C § </a:t>
            </a:r>
            <a:r>
              <a:rPr lang="en-US" sz="1800" dirty="0" smtClean="0">
                <a:solidFill>
                  <a:prstClr val="black"/>
                </a:solidFill>
                <a:latin typeface="Franklin Gothic Book" panose="020B0503020102020204" pitchFamily="34" charset="0"/>
              </a:rPr>
              <a:t>1126) </a:t>
            </a:r>
            <a:endParaRPr lang="en-US" sz="1800" dirty="0">
              <a:solidFill>
                <a:prstClr val="black"/>
              </a:solidFill>
              <a:latin typeface="Franklin Gothic Book" panose="020B0503020102020204" pitchFamily="34" charset="0"/>
            </a:endParaRPr>
          </a:p>
          <a:p>
            <a:pPr marL="0" lvl="0" indent="0">
              <a:buNone/>
            </a:pPr>
            <a:endParaRPr lang="en-US" sz="1800" dirty="0" smtClean="0">
              <a:solidFill>
                <a:prstClr val="black"/>
              </a:solidFill>
              <a:latin typeface="Franklin Gothic Book" panose="020B0503020102020204" pitchFamily="34" charset="0"/>
            </a:endParaRPr>
          </a:p>
          <a:p>
            <a:pPr marL="0" indent="0">
              <a:buNone/>
            </a:pPr>
            <a:r>
              <a:rPr lang="en-US" sz="1800" dirty="0" smtClean="0">
                <a:solidFill>
                  <a:prstClr val="black"/>
                </a:solidFill>
                <a:latin typeface="Franklin Gothic Book" panose="020B0503020102020204" pitchFamily="34" charset="0"/>
              </a:rPr>
              <a:t>Federal </a:t>
            </a:r>
            <a:r>
              <a:rPr lang="en-US" sz="1800" dirty="0">
                <a:solidFill>
                  <a:prstClr val="black"/>
                </a:solidFill>
                <a:latin typeface="Franklin Gothic Book" panose="020B0503020102020204" pitchFamily="34" charset="0"/>
              </a:rPr>
              <a:t>Acquisition Streamlining Act </a:t>
            </a:r>
            <a:r>
              <a:rPr lang="en-US" sz="1800" dirty="0" smtClean="0">
                <a:solidFill>
                  <a:prstClr val="black"/>
                </a:solidFill>
                <a:latin typeface="Franklin Gothic Book" panose="020B0503020102020204" pitchFamily="34" charset="0"/>
              </a:rPr>
              <a:t> of 1994 </a:t>
            </a:r>
            <a:r>
              <a:rPr lang="en-US" sz="1800" dirty="0" smtClean="0">
                <a:latin typeface="Franklin Gothic Book" panose="020B0503020102020204" pitchFamily="34" charset="0"/>
              </a:rPr>
              <a:t>codified </a:t>
            </a:r>
            <a:r>
              <a:rPr lang="en-US" sz="1800" dirty="0">
                <a:latin typeface="Franklin Gothic Book" panose="020B0503020102020204" pitchFamily="34" charset="0"/>
              </a:rPr>
              <a:t>the requirement to consider </a:t>
            </a:r>
            <a:r>
              <a:rPr lang="en-US" sz="1800" dirty="0" smtClean="0">
                <a:latin typeface="Franklin Gothic Book" panose="020B0503020102020204" pitchFamily="34" charset="0"/>
              </a:rPr>
              <a:t>past performance </a:t>
            </a:r>
            <a:r>
              <a:rPr lang="en-US" sz="1800" dirty="0">
                <a:latin typeface="Franklin Gothic Book" panose="020B0503020102020204" pitchFamily="34" charset="0"/>
              </a:rPr>
              <a:t>in making awards. It required the Administrator to provide guidance for using past </a:t>
            </a:r>
            <a:r>
              <a:rPr lang="en-US" sz="1800" dirty="0" smtClean="0">
                <a:latin typeface="Franklin Gothic Book" panose="020B0503020102020204" pitchFamily="34" charset="0"/>
              </a:rPr>
              <a:t>performance</a:t>
            </a:r>
            <a:r>
              <a:rPr lang="en-US" sz="1800" dirty="0">
                <a:latin typeface="Franklin Gothic Book" panose="020B0503020102020204" pitchFamily="34" charset="0"/>
              </a:rPr>
              <a:t> </a:t>
            </a:r>
            <a:r>
              <a:rPr lang="en-US" sz="1800" dirty="0" smtClean="0">
                <a:latin typeface="Franklin Gothic Book" panose="020B0503020102020204" pitchFamily="34" charset="0"/>
              </a:rPr>
              <a:t>and ensure that a system for </a:t>
            </a:r>
            <a:r>
              <a:rPr lang="en-US" sz="1800" dirty="0">
                <a:latin typeface="Franklin Gothic Book" panose="020B0503020102020204" pitchFamily="34" charset="0"/>
              </a:rPr>
              <a:t>collecting and evaluating procurement data </a:t>
            </a:r>
            <a:r>
              <a:rPr lang="en-US" sz="1800" dirty="0" smtClean="0">
                <a:latin typeface="Franklin Gothic Book" panose="020B0503020102020204" pitchFamily="34" charset="0"/>
              </a:rPr>
              <a:t>was </a:t>
            </a:r>
            <a:r>
              <a:rPr lang="en-US" sz="1800" dirty="0">
                <a:latin typeface="Franklin Gothic Book" panose="020B0503020102020204" pitchFamily="34" charset="0"/>
              </a:rPr>
              <a:t>capable of collecting and evaluating appropriate </a:t>
            </a:r>
            <a:r>
              <a:rPr lang="en-US" sz="1800" dirty="0" smtClean="0">
                <a:latin typeface="Franklin Gothic Book" panose="020B0503020102020204" pitchFamily="34" charset="0"/>
              </a:rPr>
              <a:t>data</a:t>
            </a:r>
            <a:endParaRPr lang="en-US" altLang="en-US" sz="1800" dirty="0">
              <a:latin typeface="Franklin Gothic Book" panose="020B0503020102020204" pitchFamily="34" charset="0"/>
            </a:endParaRPr>
          </a:p>
          <a:p>
            <a:pPr>
              <a:lnSpc>
                <a:spcPct val="50000"/>
              </a:lnSpc>
              <a:buFont typeface="Arial" panose="020B0604020202020204" pitchFamily="34" charset="0"/>
              <a:buChar char="•"/>
            </a:pPr>
            <a:endParaRPr lang="en-US" altLang="en-US" sz="1800" dirty="0">
              <a:latin typeface="Franklin Gothic Book" panose="020B0503020102020204" pitchFamily="34" charset="0"/>
            </a:endParaRPr>
          </a:p>
          <a:p>
            <a:pPr marL="0" lvl="0" indent="0">
              <a:lnSpc>
                <a:spcPct val="105000"/>
              </a:lnSpc>
              <a:buNone/>
            </a:pPr>
            <a:r>
              <a:rPr lang="en-US" altLang="en-US" sz="1800" dirty="0" smtClean="0">
                <a:solidFill>
                  <a:prstClr val="black"/>
                </a:solidFill>
                <a:latin typeface="Franklin Gothic Book" panose="020B0503020102020204" pitchFamily="34" charset="0"/>
              </a:rPr>
              <a:t>OFPP Policy Letter No. 92-5, Past Performance Information was developed and later incorporated into the Federal Acquisition Regulation (FAR) under FAC 90-26. </a:t>
            </a:r>
          </a:p>
          <a:p>
            <a:pPr marL="0" lvl="0" indent="0">
              <a:lnSpc>
                <a:spcPct val="105000"/>
              </a:lnSpc>
              <a:buNone/>
            </a:pPr>
            <a:endParaRPr lang="en-US" altLang="en-US" sz="1800" dirty="0">
              <a:solidFill>
                <a:prstClr val="black"/>
              </a:solidFill>
              <a:latin typeface="Franklin Gothic Book" panose="020B0503020102020204" pitchFamily="34" charset="0"/>
            </a:endParaRPr>
          </a:p>
          <a:p>
            <a:pPr marL="0" lvl="0" indent="0">
              <a:lnSpc>
                <a:spcPct val="105000"/>
              </a:lnSpc>
              <a:buNone/>
            </a:pPr>
            <a:r>
              <a:rPr lang="en-US" altLang="en-US" sz="1800" dirty="0" smtClean="0">
                <a:solidFill>
                  <a:prstClr val="black"/>
                </a:solidFill>
                <a:latin typeface="Franklin Gothic Book" panose="020B0503020102020204" pitchFamily="34" charset="0"/>
              </a:rPr>
              <a:t>The FAR reflects this letter and FASA’s </a:t>
            </a:r>
            <a:r>
              <a:rPr lang="en-US" altLang="en-US" sz="1800" dirty="0">
                <a:solidFill>
                  <a:prstClr val="black"/>
                </a:solidFill>
                <a:latin typeface="Franklin Gothic Book" panose="020B0503020102020204" pitchFamily="34" charset="0"/>
              </a:rPr>
              <a:t>approach to </a:t>
            </a:r>
            <a:r>
              <a:rPr lang="en-US" altLang="en-US" sz="1800" dirty="0" smtClean="0">
                <a:solidFill>
                  <a:prstClr val="black"/>
                </a:solidFill>
                <a:latin typeface="Franklin Gothic Book" panose="020B0503020102020204" pitchFamily="34" charset="0"/>
              </a:rPr>
              <a:t>past performance information.</a:t>
            </a:r>
            <a:endParaRPr lang="en-US" altLang="en-US" sz="1800" dirty="0">
              <a:solidFill>
                <a:prstClr val="black"/>
              </a:solidFill>
              <a:latin typeface="Franklin Gothic Book" panose="020B0503020102020204" pitchFamily="34" charset="0"/>
            </a:endParaRPr>
          </a:p>
          <a:p>
            <a:pPr lvl="2">
              <a:lnSpc>
                <a:spcPct val="105000"/>
              </a:lnSpc>
            </a:pPr>
            <a:endParaRPr lang="en-US" altLang="en-US" dirty="0">
              <a:latin typeface="Franklin Gothic Book" panose="020B0503020102020204" pitchFamily="34" charset="0"/>
            </a:endParaRPr>
          </a:p>
        </p:txBody>
      </p:sp>
    </p:spTree>
    <p:extLst>
      <p:ext uri="{BB962C8B-B14F-4D97-AF65-F5344CB8AC3E}">
        <p14:creationId xmlns:p14="http://schemas.microsoft.com/office/powerpoint/2010/main" val="10352505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19" y="405608"/>
            <a:ext cx="7589157" cy="747660"/>
          </a:xfrm>
        </p:spPr>
        <p:txBody>
          <a:bodyPr/>
          <a:lstStyle/>
          <a:p>
            <a:r>
              <a:rPr lang="en-US" dirty="0" smtClean="0">
                <a:solidFill>
                  <a:schemeClr val="tx1"/>
                </a:solidFill>
              </a:rPr>
              <a:t>Policy </a:t>
            </a:r>
            <a:endParaRPr lang="en-US" dirty="0">
              <a:solidFill>
                <a:schemeClr val="tx1"/>
              </a:solidFill>
            </a:endParaRPr>
          </a:p>
        </p:txBody>
      </p:sp>
      <p:sp>
        <p:nvSpPr>
          <p:cNvPr id="3" name="Content Placeholder 2"/>
          <p:cNvSpPr>
            <a:spLocks noGrp="1"/>
          </p:cNvSpPr>
          <p:nvPr>
            <p:ph sz="quarter" idx="10"/>
          </p:nvPr>
        </p:nvSpPr>
        <p:spPr>
          <a:xfrm>
            <a:off x="113252" y="1416114"/>
            <a:ext cx="7988300" cy="4145881"/>
          </a:xfrm>
        </p:spPr>
        <p:txBody>
          <a:bodyPr/>
          <a:lstStyle/>
          <a:p>
            <a:pPr marL="0" indent="0">
              <a:spcBef>
                <a:spcPts val="0"/>
              </a:spcBef>
              <a:buNone/>
            </a:pPr>
            <a:r>
              <a:rPr lang="en-US" sz="1800" dirty="0" smtClean="0">
                <a:solidFill>
                  <a:schemeClr val="tx1"/>
                </a:solidFill>
              </a:rPr>
              <a:t>OFPP has issued the following policy memoranda to improve agency use and reporting of past performance information:</a:t>
            </a:r>
          </a:p>
          <a:p>
            <a:pPr marL="0" indent="0">
              <a:spcBef>
                <a:spcPts val="0"/>
              </a:spcBef>
              <a:buNone/>
            </a:pPr>
            <a:endParaRPr lang="en-US" sz="1800" dirty="0" smtClean="0">
              <a:solidFill>
                <a:schemeClr val="tx1"/>
              </a:solidFill>
            </a:endParaRPr>
          </a:p>
          <a:p>
            <a:pPr>
              <a:spcBef>
                <a:spcPts val="0"/>
              </a:spcBef>
            </a:pPr>
            <a:r>
              <a:rPr lang="en-US" sz="1800" dirty="0" smtClean="0">
                <a:solidFill>
                  <a:schemeClr val="tx1"/>
                </a:solidFill>
              </a:rPr>
              <a:t>1</a:t>
            </a:r>
            <a:r>
              <a:rPr lang="en-US" sz="1800" dirty="0">
                <a:solidFill>
                  <a:schemeClr val="tx1"/>
                </a:solidFill>
              </a:rPr>
              <a:t>)	</a:t>
            </a:r>
            <a:r>
              <a:rPr lang="en-US" sz="1800" dirty="0" smtClean="0">
                <a:solidFill>
                  <a:schemeClr val="tx1"/>
                </a:solidFill>
              </a:rPr>
              <a:t>July </a:t>
            </a:r>
            <a:r>
              <a:rPr lang="en-US" sz="1800" dirty="0">
                <a:solidFill>
                  <a:schemeClr val="tx1"/>
                </a:solidFill>
              </a:rPr>
              <a:t>29, 2009 Memorandum, Improving the Use of Contractor Performance </a:t>
            </a:r>
            <a:r>
              <a:rPr lang="en-US" sz="1800" dirty="0" smtClean="0">
                <a:solidFill>
                  <a:schemeClr val="tx1"/>
                </a:solidFill>
              </a:rPr>
              <a:t>Information.</a:t>
            </a:r>
          </a:p>
          <a:p>
            <a:pPr>
              <a:spcBef>
                <a:spcPts val="0"/>
              </a:spcBef>
            </a:pPr>
            <a:endParaRPr lang="en-US" sz="1800" dirty="0">
              <a:solidFill>
                <a:schemeClr val="tx1"/>
              </a:solidFill>
            </a:endParaRPr>
          </a:p>
          <a:p>
            <a:pPr>
              <a:spcBef>
                <a:spcPts val="0"/>
              </a:spcBef>
            </a:pPr>
            <a:r>
              <a:rPr lang="en-US" sz="1800" dirty="0">
                <a:solidFill>
                  <a:schemeClr val="tx1"/>
                </a:solidFill>
              </a:rPr>
              <a:t>2)	</a:t>
            </a:r>
            <a:r>
              <a:rPr lang="en-US" sz="1800" dirty="0" smtClean="0">
                <a:solidFill>
                  <a:schemeClr val="tx1"/>
                </a:solidFill>
              </a:rPr>
              <a:t>January </a:t>
            </a:r>
            <a:r>
              <a:rPr lang="en-US" sz="1800" dirty="0">
                <a:solidFill>
                  <a:schemeClr val="tx1"/>
                </a:solidFill>
              </a:rPr>
              <a:t>21, 2011 Memorandum, Improving Contractor Past Performance Assessments: Summary of the Office of Federal Procurement Policy’s Review, and Strategies for Improvement </a:t>
            </a:r>
            <a:endParaRPr lang="en-US" sz="1800" dirty="0" smtClean="0">
              <a:solidFill>
                <a:schemeClr val="tx1"/>
              </a:solidFill>
            </a:endParaRPr>
          </a:p>
          <a:p>
            <a:pPr>
              <a:spcBef>
                <a:spcPts val="0"/>
              </a:spcBef>
            </a:pPr>
            <a:endParaRPr lang="en-US" sz="1800" dirty="0" smtClean="0">
              <a:solidFill>
                <a:schemeClr val="tx1"/>
              </a:solidFill>
            </a:endParaRPr>
          </a:p>
          <a:p>
            <a:pPr>
              <a:spcBef>
                <a:spcPts val="0"/>
              </a:spcBef>
            </a:pPr>
            <a:r>
              <a:rPr lang="en-US" sz="1800" dirty="0" smtClean="0">
                <a:solidFill>
                  <a:schemeClr val="tx1"/>
                </a:solidFill>
              </a:rPr>
              <a:t>3</a:t>
            </a:r>
            <a:r>
              <a:rPr lang="en-US" sz="1800" dirty="0">
                <a:solidFill>
                  <a:schemeClr val="tx1"/>
                </a:solidFill>
              </a:rPr>
              <a:t>)	</a:t>
            </a:r>
            <a:r>
              <a:rPr lang="en-US" sz="1800" dirty="0" smtClean="0">
                <a:solidFill>
                  <a:schemeClr val="tx1"/>
                </a:solidFill>
              </a:rPr>
              <a:t>March </a:t>
            </a:r>
            <a:r>
              <a:rPr lang="en-US" sz="1800" dirty="0">
                <a:solidFill>
                  <a:schemeClr val="tx1"/>
                </a:solidFill>
              </a:rPr>
              <a:t>6, 2013 Memorandum, Improving the Collection and Use of Information about Contractor Performance and </a:t>
            </a:r>
            <a:r>
              <a:rPr lang="en-US" sz="1800" dirty="0" smtClean="0">
                <a:solidFill>
                  <a:schemeClr val="tx1"/>
                </a:solidFill>
              </a:rPr>
              <a:t>Integrity</a:t>
            </a:r>
          </a:p>
          <a:p>
            <a:pPr>
              <a:spcBef>
                <a:spcPts val="0"/>
              </a:spcBef>
            </a:pPr>
            <a:endParaRPr lang="en-US" sz="1800" dirty="0">
              <a:solidFill>
                <a:schemeClr val="tx1"/>
              </a:solidFill>
            </a:endParaRPr>
          </a:p>
          <a:p>
            <a:pPr>
              <a:spcBef>
                <a:spcPts val="0"/>
              </a:spcBef>
            </a:pPr>
            <a:r>
              <a:rPr lang="en-US" sz="1800" dirty="0">
                <a:solidFill>
                  <a:schemeClr val="tx1"/>
                </a:solidFill>
              </a:rPr>
              <a:t>4)	</a:t>
            </a:r>
            <a:r>
              <a:rPr lang="en-US" sz="1800" dirty="0" smtClean="0">
                <a:solidFill>
                  <a:schemeClr val="tx1"/>
                </a:solidFill>
              </a:rPr>
              <a:t>2014 - Additional policy guidance encouraging agencies to make better use of contractor performance information.   </a:t>
            </a:r>
            <a:endParaRPr lang="en-US" sz="1800" dirty="0">
              <a:solidFill>
                <a:schemeClr val="tx1"/>
              </a:solidFill>
            </a:endParaRPr>
          </a:p>
          <a:p>
            <a:pPr>
              <a:spcBef>
                <a:spcPts val="0"/>
              </a:spcBef>
            </a:pPr>
            <a:endParaRPr lang="en-US" sz="1400" dirty="0">
              <a:solidFill>
                <a:schemeClr val="tx1"/>
              </a:solidFill>
            </a:endParaRPr>
          </a:p>
        </p:txBody>
      </p:sp>
    </p:spTree>
    <p:extLst>
      <p:ext uri="{BB962C8B-B14F-4D97-AF65-F5344CB8AC3E}">
        <p14:creationId xmlns:p14="http://schemas.microsoft.com/office/powerpoint/2010/main" val="38535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7"/>
          <p:cNvSpPr>
            <a:spLocks noGrp="1" noChangeArrowheads="1"/>
          </p:cNvSpPr>
          <p:nvPr>
            <p:ph type="title"/>
          </p:nvPr>
        </p:nvSpPr>
        <p:spPr>
          <a:xfrm>
            <a:off x="237688" y="321908"/>
            <a:ext cx="8229600" cy="617405"/>
          </a:xfrm>
        </p:spPr>
        <p:txBody>
          <a:bodyPr>
            <a:normAutofit/>
          </a:bodyPr>
          <a:lstStyle/>
          <a:p>
            <a:pPr fontAlgn="auto">
              <a:spcAft>
                <a:spcPts val="0"/>
              </a:spcAft>
              <a:defRPr/>
            </a:pPr>
            <a:r>
              <a:rPr lang="en-US" dirty="0" smtClean="0">
                <a:solidFill>
                  <a:schemeClr val="tx1"/>
                </a:solidFill>
              </a:rPr>
              <a:t>Regulatory Changes </a:t>
            </a:r>
            <a:endParaRPr lang="en-US" dirty="0">
              <a:solidFill>
                <a:schemeClr val="tx1"/>
              </a:solidFill>
            </a:endParaRPr>
          </a:p>
        </p:txBody>
      </p:sp>
      <p:sp>
        <p:nvSpPr>
          <p:cNvPr id="3080" name="Rectangle 8"/>
          <p:cNvSpPr>
            <a:spLocks noGrp="1" noChangeArrowheads="1"/>
          </p:cNvSpPr>
          <p:nvPr>
            <p:ph idx="1"/>
          </p:nvPr>
        </p:nvSpPr>
        <p:spPr>
          <a:xfrm>
            <a:off x="237688" y="812479"/>
            <a:ext cx="8687948" cy="5533730"/>
          </a:xfrm>
        </p:spPr>
        <p:txBody>
          <a:bodyPr rtlCol="0">
            <a:noAutofit/>
          </a:bodyPr>
          <a:lstStyle/>
          <a:p>
            <a:pPr marL="182880" indent="-182880" fontAlgn="auto">
              <a:lnSpc>
                <a:spcPct val="120000"/>
              </a:lnSpc>
              <a:spcAft>
                <a:spcPts val="0"/>
              </a:spcAft>
              <a:buFont typeface="Wingdings" pitchFamily="2" charset="2"/>
              <a:buNone/>
              <a:defRPr/>
            </a:pPr>
            <a:r>
              <a:rPr lang="en-US" sz="1800" dirty="0" smtClean="0"/>
              <a:t>The Federal Acquisition Regulatory Council has made a number of changes to improve agency use and timely and quality reporting of performance information:</a:t>
            </a:r>
          </a:p>
          <a:p>
            <a:pPr marL="182880" indent="-182880" fontAlgn="auto">
              <a:lnSpc>
                <a:spcPct val="120000"/>
              </a:lnSpc>
              <a:spcAft>
                <a:spcPts val="0"/>
              </a:spcAft>
              <a:buFont typeface="Wingdings" pitchFamily="2" charset="2"/>
              <a:buNone/>
              <a:defRPr/>
            </a:pPr>
            <a:endParaRPr lang="en-US" sz="1800" dirty="0"/>
          </a:p>
          <a:p>
            <a:pPr marL="342900" indent="-342900" fontAlgn="auto">
              <a:spcBef>
                <a:spcPts val="0"/>
              </a:spcBef>
              <a:spcAft>
                <a:spcPts val="0"/>
              </a:spcAft>
              <a:buFont typeface="+mj-lt"/>
              <a:buAutoNum type="arabicPeriod"/>
              <a:defRPr/>
            </a:pPr>
            <a:r>
              <a:rPr lang="en-US" sz="1800" dirty="0" smtClean="0"/>
              <a:t>Contractor </a:t>
            </a:r>
            <a:r>
              <a:rPr lang="en-US" sz="1800" dirty="0"/>
              <a:t>Performance </a:t>
            </a:r>
            <a:r>
              <a:rPr lang="en-US" sz="1800" dirty="0" smtClean="0"/>
              <a:t>Information (FAR </a:t>
            </a:r>
            <a:r>
              <a:rPr lang="en-US" sz="1800" dirty="0"/>
              <a:t>Case </a:t>
            </a:r>
            <a:r>
              <a:rPr lang="en-US" sz="1800" dirty="0" smtClean="0"/>
              <a:t>2006-022) </a:t>
            </a:r>
            <a:r>
              <a:rPr lang="en-US" sz="1200" dirty="0"/>
              <a:t>Final rule published on 7/1/2009</a:t>
            </a:r>
            <a:endParaRPr lang="en-US" sz="1200" dirty="0" smtClean="0"/>
          </a:p>
          <a:p>
            <a:pPr marL="342900" indent="-342900" fontAlgn="auto">
              <a:spcBef>
                <a:spcPts val="0"/>
              </a:spcBef>
              <a:spcAft>
                <a:spcPts val="0"/>
              </a:spcAft>
              <a:buFont typeface="+mj-lt"/>
              <a:buAutoNum type="arabicPeriod"/>
              <a:defRPr/>
            </a:pPr>
            <a:endParaRPr lang="en-US" sz="1800" dirty="0" smtClean="0"/>
          </a:p>
          <a:p>
            <a:pPr marL="342900" indent="-342900" fontAlgn="auto">
              <a:spcBef>
                <a:spcPts val="0"/>
              </a:spcBef>
              <a:spcAft>
                <a:spcPts val="0"/>
              </a:spcAft>
              <a:buFont typeface="+mj-lt"/>
              <a:buAutoNum type="arabicPeriod"/>
              <a:defRPr/>
            </a:pPr>
            <a:r>
              <a:rPr lang="en-US" sz="1800" dirty="0" smtClean="0"/>
              <a:t>Termination for </a:t>
            </a:r>
            <a:r>
              <a:rPr lang="en-US" sz="1800" dirty="0"/>
              <a:t>Default Reporting </a:t>
            </a:r>
            <a:r>
              <a:rPr lang="en-US" sz="1800" dirty="0" smtClean="0"/>
              <a:t>(FAR </a:t>
            </a:r>
            <a:r>
              <a:rPr lang="en-US" sz="1800" dirty="0"/>
              <a:t>Case </a:t>
            </a:r>
            <a:r>
              <a:rPr lang="en-US" sz="1800" dirty="0" smtClean="0"/>
              <a:t>2008-016</a:t>
            </a:r>
            <a:r>
              <a:rPr lang="en-US" sz="1800" dirty="0"/>
              <a:t>) </a:t>
            </a:r>
            <a:r>
              <a:rPr lang="en-US" sz="1800" dirty="0" smtClean="0"/>
              <a:t>-</a:t>
            </a:r>
            <a:r>
              <a:rPr lang="en-US" sz="1200" dirty="0" smtClean="0"/>
              <a:t>Final </a:t>
            </a:r>
            <a:r>
              <a:rPr lang="en-US" sz="1200" dirty="0"/>
              <a:t>rule published on 9/29/2010</a:t>
            </a:r>
            <a:endParaRPr lang="en-US" sz="1200" dirty="0" smtClean="0"/>
          </a:p>
          <a:p>
            <a:pPr marL="342900" indent="-342900" fontAlgn="auto">
              <a:spcBef>
                <a:spcPts val="0"/>
              </a:spcBef>
              <a:spcAft>
                <a:spcPts val="0"/>
              </a:spcAft>
              <a:buFont typeface="+mj-lt"/>
              <a:buAutoNum type="arabicPeriod"/>
              <a:defRPr/>
            </a:pPr>
            <a:endParaRPr lang="en-US" sz="1800" dirty="0" smtClean="0"/>
          </a:p>
          <a:p>
            <a:pPr marL="342900" indent="-342900" fontAlgn="auto">
              <a:spcBef>
                <a:spcPts val="0"/>
              </a:spcBef>
              <a:spcAft>
                <a:spcPts val="0"/>
              </a:spcAft>
              <a:buFont typeface="+mj-lt"/>
              <a:buAutoNum type="arabicPeriod"/>
              <a:defRPr/>
            </a:pPr>
            <a:r>
              <a:rPr lang="en-US" sz="1800" dirty="0" smtClean="0"/>
              <a:t>Documenting Contractor Performance (FAR </a:t>
            </a:r>
            <a:r>
              <a:rPr lang="en-US" sz="1800" dirty="0"/>
              <a:t>Case 2012-009 </a:t>
            </a:r>
            <a:r>
              <a:rPr lang="en-US" sz="1800" dirty="0" smtClean="0"/>
              <a:t>-formerly 2009-042</a:t>
            </a:r>
            <a:r>
              <a:rPr lang="en-US" sz="1800" dirty="0"/>
              <a:t>) </a:t>
            </a:r>
            <a:r>
              <a:rPr lang="en-US" sz="1200" dirty="0"/>
              <a:t>Final rule published on  8/1/2013</a:t>
            </a:r>
            <a:endParaRPr lang="en-US" sz="1200" dirty="0" smtClean="0"/>
          </a:p>
          <a:p>
            <a:pPr marL="342900" indent="-342900" fontAlgn="auto">
              <a:spcBef>
                <a:spcPts val="0"/>
              </a:spcBef>
              <a:spcAft>
                <a:spcPts val="0"/>
              </a:spcAft>
              <a:buFont typeface="+mj-lt"/>
              <a:buAutoNum type="arabicPeriod"/>
              <a:defRPr/>
            </a:pPr>
            <a:endParaRPr lang="en-US" sz="1800" dirty="0"/>
          </a:p>
          <a:p>
            <a:pPr marL="342900" indent="-342900" fontAlgn="auto">
              <a:spcBef>
                <a:spcPts val="0"/>
              </a:spcBef>
              <a:spcAft>
                <a:spcPts val="0"/>
              </a:spcAft>
              <a:buFont typeface="+mj-lt"/>
              <a:buAutoNum type="arabicPeriod"/>
              <a:defRPr/>
            </a:pPr>
            <a:r>
              <a:rPr lang="en-US" sz="1800" dirty="0" smtClean="0"/>
              <a:t>Contractor </a:t>
            </a:r>
            <a:r>
              <a:rPr lang="en-US" sz="1800" dirty="0"/>
              <a:t>Comment Period </a:t>
            </a:r>
            <a:r>
              <a:rPr lang="en-US" sz="1800" dirty="0" smtClean="0"/>
              <a:t> (FAR </a:t>
            </a:r>
            <a:r>
              <a:rPr lang="en-US" sz="1800" dirty="0"/>
              <a:t>Case </a:t>
            </a:r>
            <a:r>
              <a:rPr lang="en-US" sz="1800" dirty="0" smtClean="0"/>
              <a:t>2012-028) -</a:t>
            </a:r>
            <a:r>
              <a:rPr lang="en-US" sz="1200" dirty="0" smtClean="0"/>
              <a:t>Final </a:t>
            </a:r>
            <a:r>
              <a:rPr lang="en-US" sz="1200" dirty="0"/>
              <a:t>rule to be published in the June 2014 </a:t>
            </a:r>
          </a:p>
          <a:p>
            <a:pPr marL="342900" indent="-342900" fontAlgn="auto">
              <a:spcBef>
                <a:spcPts val="0"/>
              </a:spcBef>
              <a:spcAft>
                <a:spcPts val="0"/>
              </a:spcAft>
              <a:buFont typeface="+mj-lt"/>
              <a:buAutoNum type="arabicPeriod"/>
              <a:defRPr/>
            </a:pPr>
            <a:endParaRPr lang="en-US" sz="1800" dirty="0" smtClean="0"/>
          </a:p>
          <a:p>
            <a:pPr marL="342900" indent="-342900" fontAlgn="auto">
              <a:spcBef>
                <a:spcPts val="0"/>
              </a:spcBef>
              <a:spcAft>
                <a:spcPts val="0"/>
              </a:spcAft>
              <a:buFont typeface="+mj-lt"/>
              <a:buAutoNum type="arabicPeriod"/>
              <a:defRPr/>
            </a:pPr>
            <a:r>
              <a:rPr lang="en-US" sz="1800" dirty="0" smtClean="0"/>
              <a:t>Enhancements </a:t>
            </a:r>
            <a:r>
              <a:rPr lang="en-US" sz="1800" dirty="0"/>
              <a:t>to Past Performance Evaluation </a:t>
            </a:r>
            <a:r>
              <a:rPr lang="en-US" sz="1800" dirty="0" smtClean="0"/>
              <a:t>Systems (FAR </a:t>
            </a:r>
            <a:r>
              <a:rPr lang="en-US" sz="1800" dirty="0"/>
              <a:t>Case </a:t>
            </a:r>
            <a:r>
              <a:rPr lang="en-US" sz="1800" dirty="0" smtClean="0"/>
              <a:t>2014-010</a:t>
            </a:r>
            <a:r>
              <a:rPr lang="en-US" sz="1800" dirty="0"/>
              <a:t>)</a:t>
            </a:r>
            <a:endParaRPr lang="en-US" sz="1800" dirty="0" smtClean="0"/>
          </a:p>
          <a:p>
            <a:pPr marL="342900" indent="-342900" fontAlgn="auto">
              <a:spcBef>
                <a:spcPts val="0"/>
              </a:spcBef>
              <a:spcAft>
                <a:spcPts val="0"/>
              </a:spcAft>
              <a:buFont typeface="+mj-lt"/>
              <a:buAutoNum type="arabicPeriod"/>
              <a:defRPr/>
            </a:pPr>
            <a:endParaRPr lang="en-US" sz="1800" dirty="0"/>
          </a:p>
          <a:p>
            <a:pPr marL="342900" indent="-342900" fontAlgn="auto">
              <a:spcBef>
                <a:spcPts val="0"/>
              </a:spcBef>
              <a:spcAft>
                <a:spcPts val="0"/>
              </a:spcAft>
              <a:buFont typeface="+mj-lt"/>
              <a:buAutoNum type="arabicPeriod"/>
              <a:defRPr/>
            </a:pPr>
            <a:r>
              <a:rPr lang="en-US" sz="1800" dirty="0" smtClean="0"/>
              <a:t>Federal </a:t>
            </a:r>
            <a:r>
              <a:rPr lang="en-US" sz="1800" dirty="0"/>
              <a:t>Awardee Performance </a:t>
            </a:r>
            <a:r>
              <a:rPr lang="en-US" sz="1800" dirty="0" smtClean="0"/>
              <a:t> &amp; Integrity Information System (FAR </a:t>
            </a:r>
            <a:r>
              <a:rPr lang="en-US" sz="1800" dirty="0"/>
              <a:t>Case </a:t>
            </a:r>
            <a:r>
              <a:rPr lang="en-US" sz="1800" dirty="0" smtClean="0"/>
              <a:t>2008-027</a:t>
            </a:r>
            <a:r>
              <a:rPr lang="en-US" sz="1800" dirty="0"/>
              <a:t>) </a:t>
            </a:r>
            <a:r>
              <a:rPr lang="en-US" sz="1800" dirty="0" smtClean="0"/>
              <a:t>-</a:t>
            </a:r>
            <a:r>
              <a:rPr lang="en-US" sz="1200" dirty="0" smtClean="0"/>
              <a:t>Final </a:t>
            </a:r>
            <a:r>
              <a:rPr lang="en-US" sz="1200" dirty="0"/>
              <a:t>rule published on </a:t>
            </a:r>
            <a:r>
              <a:rPr lang="en-US" sz="1200" dirty="0" smtClean="0"/>
              <a:t>3/23/2010</a:t>
            </a:r>
          </a:p>
          <a:p>
            <a:pPr marL="342900" indent="-342900" fontAlgn="auto">
              <a:spcBef>
                <a:spcPts val="0"/>
              </a:spcBef>
              <a:spcAft>
                <a:spcPts val="0"/>
              </a:spcAft>
              <a:buFont typeface="+mj-lt"/>
              <a:buAutoNum type="arabicPeriod"/>
              <a:defRPr/>
            </a:pPr>
            <a:endParaRPr lang="en-US" sz="1200" dirty="0" smtClean="0"/>
          </a:p>
          <a:p>
            <a:pPr marL="342900" indent="-342900" fontAlgn="auto">
              <a:spcBef>
                <a:spcPts val="0"/>
              </a:spcBef>
              <a:spcAft>
                <a:spcPts val="0"/>
              </a:spcAft>
              <a:buFont typeface="+mj-lt"/>
              <a:buAutoNum type="arabicPeriod"/>
              <a:defRPr/>
            </a:pPr>
            <a:r>
              <a:rPr lang="en-US" sz="1800" dirty="0" smtClean="0"/>
              <a:t>Public </a:t>
            </a:r>
            <a:r>
              <a:rPr lang="en-US" sz="1800" dirty="0"/>
              <a:t>Access to  FAPIIS </a:t>
            </a:r>
            <a:r>
              <a:rPr lang="en-US" sz="1800" dirty="0" smtClean="0"/>
              <a:t>Information (FAR </a:t>
            </a:r>
            <a:r>
              <a:rPr lang="en-US" sz="1800" dirty="0"/>
              <a:t>Case </a:t>
            </a:r>
            <a:r>
              <a:rPr lang="en-US" sz="1800" dirty="0" smtClean="0"/>
              <a:t>2010-016</a:t>
            </a:r>
            <a:r>
              <a:rPr lang="en-US" sz="1800" dirty="0"/>
              <a:t>) </a:t>
            </a:r>
            <a:r>
              <a:rPr lang="en-US" sz="1200" dirty="0"/>
              <a:t>Final rule published on 1/3/2012</a:t>
            </a:r>
            <a:endParaRPr lang="en-US" sz="1200" dirty="0" smtClean="0"/>
          </a:p>
          <a:p>
            <a:pPr marL="342900" indent="-342900" fontAlgn="auto">
              <a:spcBef>
                <a:spcPts val="0"/>
              </a:spcBef>
              <a:spcAft>
                <a:spcPts val="0"/>
              </a:spcAft>
              <a:buFont typeface="+mj-lt"/>
              <a:buAutoNum type="arabicPeriod"/>
              <a:defRPr/>
            </a:pPr>
            <a:endParaRPr lang="en-US" sz="1800" dirty="0" smtClean="0"/>
          </a:p>
          <a:p>
            <a:pPr marL="342900" indent="-342900" fontAlgn="auto">
              <a:spcBef>
                <a:spcPts val="0"/>
              </a:spcBef>
              <a:spcAft>
                <a:spcPts val="0"/>
              </a:spcAft>
              <a:buFont typeface="+mj-lt"/>
              <a:buAutoNum type="arabicPeriod"/>
              <a:defRPr/>
            </a:pPr>
            <a:r>
              <a:rPr lang="en-US" sz="1800" dirty="0" smtClean="0"/>
              <a:t>Information on Corporate Contractor Performance and Integrity (FAR </a:t>
            </a:r>
            <a:r>
              <a:rPr lang="en-US" sz="1800" dirty="0"/>
              <a:t>Case </a:t>
            </a:r>
            <a:r>
              <a:rPr lang="en-US" sz="1800" dirty="0" smtClean="0"/>
              <a:t>2013-020)</a:t>
            </a:r>
            <a:endParaRPr lang="en-US" sz="1800" dirty="0"/>
          </a:p>
        </p:txBody>
      </p:sp>
    </p:spTree>
    <p:extLst>
      <p:ext uri="{BB962C8B-B14F-4D97-AF65-F5344CB8AC3E}">
        <p14:creationId xmlns:p14="http://schemas.microsoft.com/office/powerpoint/2010/main" val="2462526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0" y="352338"/>
            <a:ext cx="6669248" cy="1090570"/>
          </a:xfrm>
        </p:spPr>
        <p:txBody>
          <a:bodyPr>
            <a:noAutofit/>
          </a:bodyPr>
          <a:lstStyle/>
          <a:p>
            <a:pPr fontAlgn="auto">
              <a:spcAft>
                <a:spcPts val="0"/>
              </a:spcAft>
              <a:defRPr/>
            </a:pPr>
            <a:r>
              <a:rPr lang="en-US" sz="3600" dirty="0" smtClean="0">
                <a:solidFill>
                  <a:schemeClr val="tx1"/>
                </a:solidFill>
              </a:rPr>
              <a:t>What is Past Performance Information (PPI)?</a:t>
            </a:r>
            <a:endParaRPr lang="en-US" sz="3600" dirty="0">
              <a:solidFill>
                <a:schemeClr val="tx1"/>
              </a:solidFill>
            </a:endParaRPr>
          </a:p>
        </p:txBody>
      </p:sp>
      <p:sp>
        <p:nvSpPr>
          <p:cNvPr id="3" name="Content Placeholder 2"/>
          <p:cNvSpPr>
            <a:spLocks noGrp="1"/>
          </p:cNvSpPr>
          <p:nvPr>
            <p:ph idx="1"/>
          </p:nvPr>
        </p:nvSpPr>
        <p:spPr>
          <a:xfrm>
            <a:off x="152400" y="1442908"/>
            <a:ext cx="8534400" cy="4807767"/>
          </a:xfrm>
        </p:spPr>
        <p:txBody>
          <a:bodyPr rtlCol="0">
            <a:noAutofit/>
          </a:bodyPr>
          <a:lstStyle/>
          <a:p>
            <a:pPr marL="0" indent="0" fontAlgn="auto">
              <a:spcAft>
                <a:spcPts val="0"/>
              </a:spcAft>
              <a:buFont typeface="Arial" pitchFamily="34" charset="0"/>
              <a:buNone/>
              <a:defRPr/>
            </a:pPr>
            <a:endParaRPr lang="en-US" sz="1800" dirty="0" smtClean="0"/>
          </a:p>
          <a:p>
            <a:pPr marL="0" indent="0" fontAlgn="auto">
              <a:spcAft>
                <a:spcPts val="0"/>
              </a:spcAft>
              <a:buFont typeface="Arial" pitchFamily="34" charset="0"/>
              <a:buNone/>
              <a:defRPr/>
            </a:pPr>
            <a:endParaRPr lang="en-US" sz="1800" dirty="0" smtClean="0"/>
          </a:p>
        </p:txBody>
      </p:sp>
      <p:sp>
        <p:nvSpPr>
          <p:cNvPr id="4" name="Rectangle 3"/>
          <p:cNvSpPr/>
          <p:nvPr/>
        </p:nvSpPr>
        <p:spPr>
          <a:xfrm>
            <a:off x="152400" y="1412318"/>
            <a:ext cx="8120418" cy="4524315"/>
          </a:xfrm>
          <a:prstGeom prst="rect">
            <a:avLst/>
          </a:prstGeom>
        </p:spPr>
        <p:txBody>
          <a:bodyPr wrap="square">
            <a:spAutoFit/>
          </a:bodyPr>
          <a:lstStyle/>
          <a:p>
            <a:endParaRPr lang="en-US" dirty="0" smtClean="0">
              <a:latin typeface="Franklin Gothic Book" panose="020B0503020102020204" pitchFamily="34" charset="0"/>
            </a:endParaRPr>
          </a:p>
          <a:p>
            <a:r>
              <a:rPr lang="en-US" dirty="0">
                <a:latin typeface="Franklin Gothic Book" panose="020B0503020102020204" pitchFamily="34" charset="0"/>
              </a:rPr>
              <a:t>Past performance information  is relevant information for source selection purposes regarding a contractor’s actions under previously awarded contracts and orders. </a:t>
            </a:r>
          </a:p>
          <a:p>
            <a:endParaRPr lang="en-US" dirty="0">
              <a:latin typeface="Franklin Gothic Book" panose="020B0503020102020204" pitchFamily="34" charset="0"/>
            </a:endParaRPr>
          </a:p>
          <a:p>
            <a:r>
              <a:rPr lang="en-US" dirty="0" smtClean="0">
                <a:latin typeface="Franklin Gothic Book" panose="020B0503020102020204" pitchFamily="34" charset="0"/>
              </a:rPr>
              <a:t>The </a:t>
            </a:r>
            <a:r>
              <a:rPr lang="en-US" dirty="0">
                <a:latin typeface="Franklin Gothic Book" panose="020B0503020102020204" pitchFamily="34" charset="0"/>
              </a:rPr>
              <a:t>past performance evaluation </a:t>
            </a:r>
            <a:r>
              <a:rPr lang="en-US" dirty="0" smtClean="0">
                <a:latin typeface="Franklin Gothic Book" panose="020B0503020102020204" pitchFamily="34" charset="0"/>
              </a:rPr>
              <a:t>report  </a:t>
            </a:r>
            <a:r>
              <a:rPr lang="en-US" dirty="0">
                <a:latin typeface="Franklin Gothic Book" panose="020B0503020102020204" pitchFamily="34" charset="0"/>
              </a:rPr>
              <a:t>includes the contractor’s:</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dirty="0">
                <a:latin typeface="Franklin Gothic Book" panose="020B0503020102020204" pitchFamily="34" charset="0"/>
              </a:rPr>
              <a:t>Record of conforming to requirements and to standards</a:t>
            </a:r>
          </a:p>
          <a:p>
            <a:pPr marL="285750" indent="-285750">
              <a:buFont typeface="Arial" panose="020B0604020202020204" pitchFamily="34" charset="0"/>
              <a:buChar char="•"/>
            </a:pPr>
            <a:r>
              <a:rPr lang="en-US" dirty="0">
                <a:latin typeface="Franklin Gothic Book" panose="020B0503020102020204" pitchFamily="34" charset="0"/>
              </a:rPr>
              <a:t>Record of estimating and controlling costs </a:t>
            </a:r>
          </a:p>
          <a:p>
            <a:pPr marL="285750" indent="-285750">
              <a:buFont typeface="Arial" panose="020B0604020202020204" pitchFamily="34" charset="0"/>
              <a:buChar char="•"/>
            </a:pPr>
            <a:r>
              <a:rPr lang="en-US" dirty="0">
                <a:latin typeface="Franklin Gothic Book" panose="020B0503020102020204" pitchFamily="34" charset="0"/>
              </a:rPr>
              <a:t>Adherence to contract schedules (including administrative aspects of performance) </a:t>
            </a:r>
          </a:p>
          <a:p>
            <a:pPr marL="285750" indent="-285750">
              <a:buFont typeface="Arial" panose="020B0604020202020204" pitchFamily="34" charset="0"/>
              <a:buChar char="•"/>
            </a:pPr>
            <a:r>
              <a:rPr lang="en-US" dirty="0">
                <a:latin typeface="Franklin Gothic Book" panose="020B0503020102020204" pitchFamily="34" charset="0"/>
              </a:rPr>
              <a:t>History of reasonable and cooperative behavior and commitment to customer satisfaction </a:t>
            </a:r>
          </a:p>
          <a:p>
            <a:pPr marL="285750" indent="-285750">
              <a:buFont typeface="Arial" panose="020B0604020202020204" pitchFamily="34" charset="0"/>
              <a:buChar char="•"/>
            </a:pPr>
            <a:r>
              <a:rPr lang="en-US" dirty="0">
                <a:latin typeface="Franklin Gothic Book" panose="020B0503020102020204" pitchFamily="34" charset="0"/>
              </a:rPr>
              <a:t>Record of integrity and business ethics </a:t>
            </a:r>
          </a:p>
          <a:p>
            <a:pPr marL="285750" indent="-285750">
              <a:buFont typeface="Arial" panose="020B0604020202020204" pitchFamily="34" charset="0"/>
              <a:buChar char="•"/>
            </a:pPr>
            <a:r>
              <a:rPr lang="en-US" dirty="0">
                <a:latin typeface="Franklin Gothic Book" panose="020B0503020102020204" pitchFamily="34" charset="0"/>
              </a:rPr>
              <a:t>Business-like concern for the interest of the customer</a:t>
            </a:r>
          </a:p>
          <a:p>
            <a:endParaRPr lang="en-US" dirty="0" smtClean="0">
              <a:latin typeface="Franklin Gothic Book" panose="020B0503020102020204" pitchFamily="34" charset="0"/>
            </a:endParaRP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863" y="4880906"/>
            <a:ext cx="102393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69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7239000" y="6290339"/>
            <a:ext cx="1905000" cy="228600"/>
          </a:xfrm>
          <a:prstGeom prst="rect">
            <a:avLst/>
          </a:prstGeom>
        </p:spPr>
        <p:txBody>
          <a:bodyPr/>
          <a:lstStyle/>
          <a:p>
            <a:fld id="{B289140D-205E-49FA-9B69-3DA1012AC764}" type="slidenum">
              <a:rPr lang="en-US"/>
              <a:pPr/>
              <a:t>7</a:t>
            </a:fld>
            <a:endParaRPr lang="en-US" dirty="0"/>
          </a:p>
        </p:txBody>
      </p:sp>
      <p:sp>
        <p:nvSpPr>
          <p:cNvPr id="6156" name="Rectangle 12"/>
          <p:cNvSpPr>
            <a:spLocks noGrp="1" noChangeArrowheads="1"/>
          </p:cNvSpPr>
          <p:nvPr>
            <p:ph type="title"/>
          </p:nvPr>
        </p:nvSpPr>
        <p:spPr>
          <a:xfrm>
            <a:off x="314588" y="266948"/>
            <a:ext cx="5562599" cy="1065402"/>
          </a:xfrm>
        </p:spPr>
        <p:txBody>
          <a:bodyPr/>
          <a:lstStyle/>
          <a:p>
            <a:r>
              <a:rPr lang="en-US" dirty="0" smtClean="0">
                <a:solidFill>
                  <a:schemeClr val="tx1"/>
                </a:solidFill>
              </a:rPr>
              <a:t>Why is PPI Used? </a:t>
            </a:r>
            <a:endParaRPr lang="en-US" dirty="0">
              <a:solidFill>
                <a:schemeClr val="tx1"/>
              </a:solidFill>
            </a:endParaRPr>
          </a:p>
        </p:txBody>
      </p:sp>
      <p:sp>
        <p:nvSpPr>
          <p:cNvPr id="6157" name="Rectangle 13"/>
          <p:cNvSpPr>
            <a:spLocks noGrp="1" noChangeArrowheads="1"/>
          </p:cNvSpPr>
          <p:nvPr>
            <p:ph type="body" idx="1"/>
          </p:nvPr>
        </p:nvSpPr>
        <p:spPr>
          <a:xfrm>
            <a:off x="457200" y="854051"/>
            <a:ext cx="8559800" cy="5646762"/>
          </a:xfrm>
        </p:spPr>
        <p:txBody>
          <a:bodyPr/>
          <a:lstStyle/>
          <a:p>
            <a:pPr marL="0" indent="0">
              <a:spcAft>
                <a:spcPct val="75000"/>
              </a:spcAft>
              <a:buNone/>
            </a:pPr>
            <a:r>
              <a:rPr lang="en-US" sz="1800" dirty="0"/>
              <a:t>FAR parts 9, 15 and 42 all discuss </a:t>
            </a:r>
            <a:r>
              <a:rPr lang="en-US" sz="1800" dirty="0" smtClean="0"/>
              <a:t>why past </a:t>
            </a:r>
            <a:r>
              <a:rPr lang="en-US" sz="1800" dirty="0"/>
              <a:t>performance </a:t>
            </a:r>
            <a:r>
              <a:rPr lang="en-US" sz="1800" dirty="0" smtClean="0"/>
              <a:t>is used –</a:t>
            </a:r>
          </a:p>
          <a:p>
            <a:pPr marL="0" indent="0">
              <a:spcAft>
                <a:spcPct val="75000"/>
              </a:spcAft>
              <a:buNone/>
            </a:pPr>
            <a:r>
              <a:rPr lang="en-US" sz="1800" b="1" dirty="0" smtClean="0"/>
              <a:t>Pre-award – Contractor Qualification 9.104-1</a:t>
            </a:r>
          </a:p>
          <a:p>
            <a:pPr>
              <a:spcAft>
                <a:spcPct val="75000"/>
              </a:spcAft>
              <a:buFont typeface="Courier New" panose="02070309020205020404" pitchFamily="49" charset="0"/>
              <a:buChar char="o"/>
            </a:pPr>
            <a:r>
              <a:rPr lang="en-US" sz="1800" dirty="0" smtClean="0"/>
              <a:t>Addresses </a:t>
            </a:r>
            <a:r>
              <a:rPr lang="en-US" sz="1800" dirty="0"/>
              <a:t>past performance as one factor in determining contractor responsibility. </a:t>
            </a:r>
            <a:endParaRPr lang="en-US" sz="1800" dirty="0" smtClean="0"/>
          </a:p>
          <a:p>
            <a:pPr marL="0" indent="0">
              <a:spcAft>
                <a:spcPct val="75000"/>
              </a:spcAft>
              <a:buNone/>
            </a:pPr>
            <a:r>
              <a:rPr lang="en-US" sz="1800" b="1" dirty="0" smtClean="0"/>
              <a:t>Contracting by Negotiation – FAR 15.304</a:t>
            </a:r>
          </a:p>
          <a:p>
            <a:pPr>
              <a:spcAft>
                <a:spcPct val="75000"/>
              </a:spcAft>
            </a:pPr>
            <a:r>
              <a:rPr lang="en-US" sz="1800" dirty="0" smtClean="0"/>
              <a:t>Validates </a:t>
            </a:r>
            <a:r>
              <a:rPr lang="en-US" sz="1800" dirty="0"/>
              <a:t>statements made in </a:t>
            </a:r>
            <a:r>
              <a:rPr lang="en-US" sz="1800" dirty="0" smtClean="0"/>
              <a:t>proposal- capability, experience, risks.</a:t>
            </a:r>
            <a:endParaRPr lang="en-US" sz="1800" dirty="0"/>
          </a:p>
          <a:p>
            <a:pPr>
              <a:spcAft>
                <a:spcPct val="75000"/>
              </a:spcAft>
            </a:pPr>
            <a:r>
              <a:rPr lang="en-US" sz="1800" dirty="0"/>
              <a:t>A</a:t>
            </a:r>
            <a:r>
              <a:rPr lang="en-US" sz="1800" dirty="0" smtClean="0"/>
              <a:t>ddresses </a:t>
            </a:r>
            <a:r>
              <a:rPr lang="en-US" sz="1800" dirty="0"/>
              <a:t>past  </a:t>
            </a:r>
            <a:r>
              <a:rPr lang="en-US" sz="1800" dirty="0" smtClean="0"/>
              <a:t>performance </a:t>
            </a:r>
            <a:r>
              <a:rPr lang="en-US" sz="1800" dirty="0"/>
              <a:t>as an evaluation </a:t>
            </a:r>
            <a:r>
              <a:rPr lang="en-US" sz="1800" dirty="0" smtClean="0"/>
              <a:t>factor in source selection -  </a:t>
            </a:r>
            <a:r>
              <a:rPr lang="en-US" sz="1800" dirty="0"/>
              <a:t>15.608(a)(2</a:t>
            </a:r>
            <a:r>
              <a:rPr lang="en-US" sz="1800" dirty="0" smtClean="0"/>
              <a:t>).</a:t>
            </a:r>
          </a:p>
          <a:p>
            <a:pPr>
              <a:spcAft>
                <a:spcPct val="75000"/>
              </a:spcAft>
            </a:pPr>
            <a:r>
              <a:rPr lang="en-US" sz="1800" dirty="0"/>
              <a:t>Agencies use PPIRS data that is within 3 years </a:t>
            </a:r>
            <a:r>
              <a:rPr lang="en-US" sz="1800" dirty="0" smtClean="0"/>
              <a:t>(</a:t>
            </a:r>
            <a:r>
              <a:rPr lang="en-US" sz="1800" dirty="0"/>
              <a:t>6</a:t>
            </a:r>
            <a:r>
              <a:rPr lang="en-US" sz="1800" dirty="0" smtClean="0"/>
              <a:t>for </a:t>
            </a:r>
            <a:r>
              <a:rPr lang="en-US" sz="1800" dirty="0"/>
              <a:t>construction and architect-engineer contracts) of the completion of performance of the evaluated contract or order, and information contained </a:t>
            </a:r>
            <a:r>
              <a:rPr lang="en-US" sz="1800" dirty="0" smtClean="0"/>
              <a:t>in FAPIIS</a:t>
            </a:r>
          </a:p>
          <a:p>
            <a:pPr marL="0" indent="0">
              <a:spcAft>
                <a:spcPct val="75000"/>
              </a:spcAft>
              <a:buNone/>
            </a:pPr>
            <a:r>
              <a:rPr lang="en-US" sz="1800" b="1" dirty="0" smtClean="0"/>
              <a:t>Post Award- Contract Administration – FAR 42.15</a:t>
            </a:r>
          </a:p>
          <a:p>
            <a:pPr>
              <a:spcAft>
                <a:spcPct val="75000"/>
              </a:spcAft>
            </a:pPr>
            <a:r>
              <a:rPr lang="en-US" sz="1800" dirty="0" smtClean="0"/>
              <a:t>Addresses </a:t>
            </a:r>
            <a:r>
              <a:rPr lang="en-US" sz="1800" dirty="0"/>
              <a:t>the collection of contractor performance information during the performance of the </a:t>
            </a:r>
            <a:r>
              <a:rPr lang="en-US" sz="1800" dirty="0" smtClean="0"/>
              <a:t>contract .</a:t>
            </a:r>
            <a:endParaRPr lang="en-US" sz="1800" dirty="0"/>
          </a:p>
        </p:txBody>
      </p:sp>
    </p:spTree>
    <p:extLst>
      <p:ext uri="{BB962C8B-B14F-4D97-AF65-F5344CB8AC3E}">
        <p14:creationId xmlns:p14="http://schemas.microsoft.com/office/powerpoint/2010/main" val="3950988831"/>
      </p:ext>
    </p:extLst>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43" y="291167"/>
            <a:ext cx="7589157" cy="747660"/>
          </a:xfrm>
        </p:spPr>
        <p:txBody>
          <a:bodyPr/>
          <a:lstStyle/>
          <a:p>
            <a:r>
              <a:rPr lang="en-US" dirty="0" smtClean="0">
                <a:solidFill>
                  <a:schemeClr val="tx1"/>
                </a:solidFill>
              </a:rPr>
              <a:t>Benefits of Using PPI in Source Selection </a:t>
            </a:r>
            <a:endParaRPr lang="en-US" dirty="0">
              <a:solidFill>
                <a:schemeClr val="tx1"/>
              </a:solidFill>
            </a:endParaRPr>
          </a:p>
        </p:txBody>
      </p:sp>
      <p:sp>
        <p:nvSpPr>
          <p:cNvPr id="3" name="Content Placeholder 2"/>
          <p:cNvSpPr>
            <a:spLocks noGrp="1"/>
          </p:cNvSpPr>
          <p:nvPr>
            <p:ph sz="quarter" idx="10"/>
          </p:nvPr>
        </p:nvSpPr>
        <p:spPr>
          <a:xfrm>
            <a:off x="457199" y="1310184"/>
            <a:ext cx="8263719" cy="5547816"/>
          </a:xfrm>
        </p:spPr>
        <p:txBody>
          <a:bodyPr/>
          <a:lstStyle/>
          <a:p>
            <a:pPr marL="0" indent="0">
              <a:buNone/>
            </a:pPr>
            <a:r>
              <a:rPr lang="en-US" sz="1800" dirty="0" smtClean="0">
                <a:solidFill>
                  <a:schemeClr val="tx1"/>
                </a:solidFill>
                <a:latin typeface="Franklin Gothic Book" panose="020B0503020102020204" pitchFamily="34" charset="0"/>
              </a:rPr>
              <a:t>Performance information is beneficial to source selection officials during the source selection process because it: </a:t>
            </a:r>
          </a:p>
          <a:p>
            <a:pPr marL="0" indent="0">
              <a:buNone/>
            </a:pPr>
            <a:endParaRPr lang="en-US" sz="1800" dirty="0" smtClean="0">
              <a:solidFill>
                <a:schemeClr val="tx1"/>
              </a:solidFill>
              <a:latin typeface="Franklin Gothic Book" panose="020B0503020102020204" pitchFamily="34" charset="0"/>
            </a:endParaRPr>
          </a:p>
          <a:p>
            <a:pPr>
              <a:buFont typeface="Arial" panose="020B0604020202020204" pitchFamily="34" charset="0"/>
              <a:buChar char="•"/>
            </a:pPr>
            <a:r>
              <a:rPr lang="en-US" sz="1800" dirty="0" smtClean="0">
                <a:solidFill>
                  <a:schemeClr val="tx1"/>
                </a:solidFill>
                <a:latin typeface="Franklin Gothic Book" panose="020B0503020102020204" pitchFamily="34" charset="0"/>
              </a:rPr>
              <a:t>Represents useful information about a contractor's past performance record and tells the story of the contractor’s performance (both good and bad);</a:t>
            </a:r>
          </a:p>
          <a:p>
            <a:pPr>
              <a:buFont typeface="Arial" panose="020B0604020202020204" pitchFamily="34" charset="0"/>
              <a:buChar char="•"/>
            </a:pPr>
            <a:endParaRPr lang="en-US" sz="1800" dirty="0" smtClean="0">
              <a:solidFill>
                <a:schemeClr val="tx1"/>
              </a:solidFill>
              <a:latin typeface="Franklin Gothic Book" panose="020B0503020102020204" pitchFamily="34" charset="0"/>
            </a:endParaRPr>
          </a:p>
          <a:p>
            <a:pPr>
              <a:buFont typeface="Arial" panose="020B0604020202020204" pitchFamily="34" charset="0"/>
              <a:buChar char="•"/>
            </a:pPr>
            <a:r>
              <a:rPr lang="en-US" sz="1800" dirty="0" smtClean="0">
                <a:solidFill>
                  <a:schemeClr val="tx1"/>
                </a:solidFill>
                <a:latin typeface="Franklin Gothic Book" panose="020B0503020102020204" pitchFamily="34" charset="0"/>
              </a:rPr>
              <a:t>Is a key indicator for predicting </a:t>
            </a:r>
            <a:r>
              <a:rPr lang="en-US" sz="1800" dirty="0">
                <a:solidFill>
                  <a:schemeClr val="tx1"/>
                </a:solidFill>
                <a:latin typeface="Franklin Gothic Book" panose="020B0503020102020204" pitchFamily="34" charset="0"/>
              </a:rPr>
              <a:t>future </a:t>
            </a:r>
            <a:r>
              <a:rPr lang="en-US" sz="1800" dirty="0" smtClean="0">
                <a:solidFill>
                  <a:schemeClr val="tx1"/>
                </a:solidFill>
                <a:latin typeface="Franklin Gothic Book" panose="020B0503020102020204" pitchFamily="34" charset="0"/>
              </a:rPr>
              <a:t>performance in the </a:t>
            </a:r>
            <a:r>
              <a:rPr lang="en-US" sz="1800" dirty="0">
                <a:solidFill>
                  <a:schemeClr val="tx1"/>
                </a:solidFill>
                <a:latin typeface="Franklin Gothic Book" panose="020B0503020102020204" pitchFamily="34" charset="0"/>
              </a:rPr>
              <a:t>performance </a:t>
            </a:r>
            <a:r>
              <a:rPr lang="en-US" sz="1800" dirty="0" smtClean="0">
                <a:solidFill>
                  <a:schemeClr val="tx1"/>
                </a:solidFill>
                <a:latin typeface="Franklin Gothic Book" panose="020B0503020102020204" pitchFamily="34" charset="0"/>
              </a:rPr>
              <a:t>quality, technical ability, and </a:t>
            </a:r>
            <a:r>
              <a:rPr lang="en-US" sz="1800" dirty="0">
                <a:solidFill>
                  <a:schemeClr val="tx1"/>
                </a:solidFill>
                <a:latin typeface="Franklin Gothic Book" panose="020B0503020102020204" pitchFamily="34" charset="0"/>
              </a:rPr>
              <a:t>customer </a:t>
            </a:r>
            <a:r>
              <a:rPr lang="en-US" sz="1800" dirty="0" smtClean="0">
                <a:solidFill>
                  <a:schemeClr val="tx1"/>
                </a:solidFill>
                <a:latin typeface="Franklin Gothic Book" panose="020B0503020102020204" pitchFamily="34" charset="0"/>
              </a:rPr>
              <a:t>satisfaction;</a:t>
            </a:r>
            <a:endParaRPr lang="en-US" sz="1800" dirty="0">
              <a:solidFill>
                <a:schemeClr val="tx1"/>
              </a:solidFill>
              <a:latin typeface="Franklin Gothic Book" panose="020B0503020102020204" pitchFamily="34" charset="0"/>
            </a:endParaRPr>
          </a:p>
          <a:p>
            <a:pPr>
              <a:buFont typeface="Arial" panose="020B0604020202020204" pitchFamily="34" charset="0"/>
              <a:buChar char="•"/>
            </a:pPr>
            <a:endParaRPr lang="en-US" sz="1800" dirty="0" smtClean="0">
              <a:solidFill>
                <a:schemeClr val="tx1"/>
              </a:solidFill>
              <a:latin typeface="Franklin Gothic Book" panose="020B0503020102020204" pitchFamily="34" charset="0"/>
            </a:endParaRPr>
          </a:p>
          <a:p>
            <a:pPr>
              <a:buFont typeface="Arial" panose="020B0604020202020204" pitchFamily="34" charset="0"/>
              <a:buChar char="•"/>
            </a:pPr>
            <a:r>
              <a:rPr lang="en-US" sz="1800" dirty="0" smtClean="0">
                <a:solidFill>
                  <a:schemeClr val="tx1"/>
                </a:solidFill>
                <a:latin typeface="Franklin Gothic Book" panose="020B0503020102020204" pitchFamily="34" charset="0"/>
              </a:rPr>
              <a:t>It gives insight into the contractor's actual ability to perform the work as opposed to relying strictly on proposal promises;</a:t>
            </a:r>
          </a:p>
          <a:p>
            <a:pPr>
              <a:buFont typeface="Arial" panose="020B0604020202020204" pitchFamily="34" charset="0"/>
              <a:buChar char="•"/>
            </a:pPr>
            <a:endParaRPr lang="en-US" sz="1800" dirty="0" smtClean="0">
              <a:solidFill>
                <a:schemeClr val="tx1"/>
              </a:solidFill>
              <a:latin typeface="Franklin Gothic Book" panose="020B0503020102020204" pitchFamily="34" charset="0"/>
            </a:endParaRPr>
          </a:p>
          <a:p>
            <a:pPr>
              <a:buFont typeface="Arial" panose="020B0604020202020204" pitchFamily="34" charset="0"/>
              <a:buChar char="•"/>
            </a:pPr>
            <a:r>
              <a:rPr lang="en-US" sz="1800" dirty="0" smtClean="0">
                <a:solidFill>
                  <a:schemeClr val="tx1"/>
                </a:solidFill>
                <a:latin typeface="Franklin Gothic Book" panose="020B0503020102020204" pitchFamily="34" charset="0"/>
              </a:rPr>
              <a:t>It can be a powerful incentive for contractors to maximize performance and customer satisfaction on their current contracts.</a:t>
            </a:r>
          </a:p>
          <a:p>
            <a:pPr>
              <a:buFont typeface="Arial" panose="020B0604020202020204" pitchFamily="34" charset="0"/>
              <a:buChar char="•"/>
            </a:pPr>
            <a:endParaRPr lang="en-US" sz="1800" dirty="0">
              <a:solidFill>
                <a:schemeClr val="tx1"/>
              </a:solidFill>
              <a:latin typeface="Franklin Gothic Book" panose="020B0503020102020204" pitchFamily="34" charset="0"/>
            </a:endParaRPr>
          </a:p>
          <a:p>
            <a:pPr marL="0" indent="0">
              <a:buNone/>
            </a:pPr>
            <a:r>
              <a:rPr lang="en-US" sz="1800" dirty="0" smtClean="0">
                <a:solidFill>
                  <a:schemeClr val="tx1"/>
                </a:solidFill>
                <a:latin typeface="Franklin Gothic Book" panose="020B0503020102020204" pitchFamily="34" charset="0"/>
              </a:rPr>
              <a:t>Performance information outside of PPIRS provides a full view of contractor’s performance ability on contracts of similar size and scope from commercial, state, local, and foreign governments.</a:t>
            </a:r>
          </a:p>
          <a:p>
            <a:pPr marL="0" indent="0">
              <a:buNone/>
            </a:pPr>
            <a:endParaRPr lang="en-US" sz="1800" dirty="0" smtClean="0">
              <a:solidFill>
                <a:schemeClr val="tx1"/>
              </a:solidFill>
              <a:latin typeface="Franklin Gothic Book" panose="020B0503020102020204" pitchFamily="34" charset="0"/>
            </a:endParaRPr>
          </a:p>
          <a:p>
            <a:pPr>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280137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46" y="289570"/>
            <a:ext cx="7589157" cy="979672"/>
          </a:xfrm>
        </p:spPr>
        <p:txBody>
          <a:bodyPr/>
          <a:lstStyle/>
          <a:p>
            <a:r>
              <a:rPr lang="en-US" dirty="0" smtClean="0">
                <a:solidFill>
                  <a:schemeClr val="tx1"/>
                </a:solidFill>
              </a:rPr>
              <a:t>PPI Importance in Contract  Administration  </a:t>
            </a:r>
            <a:endParaRPr lang="en-US" dirty="0">
              <a:solidFill>
                <a:schemeClr val="tx1"/>
              </a:solidFill>
            </a:endParaRPr>
          </a:p>
        </p:txBody>
      </p:sp>
      <p:sp>
        <p:nvSpPr>
          <p:cNvPr id="3" name="Content Placeholder 2"/>
          <p:cNvSpPr>
            <a:spLocks noGrp="1"/>
          </p:cNvSpPr>
          <p:nvPr>
            <p:ph sz="quarter" idx="10"/>
          </p:nvPr>
        </p:nvSpPr>
        <p:spPr>
          <a:xfrm>
            <a:off x="210746" y="1454237"/>
            <a:ext cx="8537469" cy="5158853"/>
          </a:xfrm>
        </p:spPr>
        <p:txBody>
          <a:bodyPr/>
          <a:lstStyle/>
          <a:p>
            <a:pPr marL="0" indent="0">
              <a:buNone/>
            </a:pPr>
            <a:r>
              <a:rPr lang="en-US" sz="2000" dirty="0">
                <a:solidFill>
                  <a:schemeClr val="tx1"/>
                </a:solidFill>
              </a:rPr>
              <a:t>Performance information is </a:t>
            </a:r>
            <a:r>
              <a:rPr lang="en-US" sz="2000" dirty="0" smtClean="0">
                <a:solidFill>
                  <a:schemeClr val="tx1"/>
                </a:solidFill>
              </a:rPr>
              <a:t>an important contract administration  because it: </a:t>
            </a:r>
          </a:p>
          <a:p>
            <a:pPr marL="0" indent="0">
              <a:buNone/>
            </a:pPr>
            <a:endParaRPr lang="en-US" sz="2000" dirty="0" smtClean="0">
              <a:solidFill>
                <a:schemeClr val="tx1"/>
              </a:solidFill>
            </a:endParaRPr>
          </a:p>
          <a:p>
            <a:r>
              <a:rPr lang="en-US" sz="2000" dirty="0" smtClean="0">
                <a:solidFill>
                  <a:schemeClr val="tx1"/>
                </a:solidFill>
              </a:rPr>
              <a:t>Documents contractor performance annually to make sure contractors are performing the work and government contract deliverables are received;  </a:t>
            </a:r>
          </a:p>
          <a:p>
            <a:r>
              <a:rPr lang="en-US" sz="2000" dirty="0" smtClean="0">
                <a:solidFill>
                  <a:schemeClr val="tx1"/>
                </a:solidFill>
              </a:rPr>
              <a:t>Promotes communication with your contractors;</a:t>
            </a:r>
          </a:p>
          <a:p>
            <a:r>
              <a:rPr lang="en-US" sz="2000" dirty="0" smtClean="0">
                <a:solidFill>
                  <a:schemeClr val="tx1"/>
                </a:solidFill>
              </a:rPr>
              <a:t>Motivates </a:t>
            </a:r>
            <a:r>
              <a:rPr lang="en-US" sz="2000" dirty="0">
                <a:solidFill>
                  <a:schemeClr val="tx1"/>
                </a:solidFill>
              </a:rPr>
              <a:t>contractors to strive for performance </a:t>
            </a:r>
            <a:r>
              <a:rPr lang="en-US" sz="2000" dirty="0" smtClean="0">
                <a:solidFill>
                  <a:schemeClr val="tx1"/>
                </a:solidFill>
              </a:rPr>
              <a:t>excellence </a:t>
            </a:r>
            <a:r>
              <a:rPr lang="en-US" sz="2000" dirty="0">
                <a:solidFill>
                  <a:schemeClr val="tx1"/>
                </a:solidFill>
              </a:rPr>
              <a:t>and customer </a:t>
            </a:r>
            <a:r>
              <a:rPr lang="en-US" sz="2000" dirty="0" smtClean="0">
                <a:solidFill>
                  <a:schemeClr val="tx1"/>
                </a:solidFill>
              </a:rPr>
              <a:t>satisfaction;</a:t>
            </a:r>
            <a:endParaRPr lang="en-US" sz="2000" dirty="0">
              <a:solidFill>
                <a:schemeClr val="tx1"/>
              </a:solidFill>
            </a:endParaRPr>
          </a:p>
          <a:p>
            <a:r>
              <a:rPr lang="en-US" sz="2000" dirty="0">
                <a:solidFill>
                  <a:schemeClr val="tx1"/>
                </a:solidFill>
              </a:rPr>
              <a:t>Recognizes good </a:t>
            </a:r>
            <a:r>
              <a:rPr lang="en-US" sz="2000" dirty="0" smtClean="0">
                <a:solidFill>
                  <a:schemeClr val="tx1"/>
                </a:solidFill>
              </a:rPr>
              <a:t>performance; and </a:t>
            </a:r>
            <a:endParaRPr lang="en-US" sz="2000" dirty="0">
              <a:solidFill>
                <a:schemeClr val="tx1"/>
              </a:solidFill>
            </a:endParaRPr>
          </a:p>
          <a:p>
            <a:r>
              <a:rPr lang="en-US" sz="2000" dirty="0" smtClean="0">
                <a:solidFill>
                  <a:schemeClr val="tx1"/>
                </a:solidFill>
              </a:rPr>
              <a:t>Reduces performance risk and supports contract oversight.</a:t>
            </a:r>
            <a:endParaRPr lang="en-US" sz="2000" dirty="0">
              <a:solidFill>
                <a:schemeClr val="tx1"/>
              </a:solidFill>
            </a:endParaRPr>
          </a:p>
          <a:p>
            <a:endParaRPr lang="en-US" sz="2000" dirty="0">
              <a:solidFill>
                <a:schemeClr val="tx1"/>
              </a:solidFill>
            </a:endParaRPr>
          </a:p>
          <a:p>
            <a:pPr marL="0" indent="0">
              <a:buNone/>
            </a:pPr>
            <a:r>
              <a:rPr lang="en-US" sz="2000" dirty="0">
                <a:solidFill>
                  <a:schemeClr val="tx1"/>
                </a:solidFill>
              </a:rPr>
              <a:t>Past Performance evaluation report is equivalent to </a:t>
            </a:r>
            <a:r>
              <a:rPr lang="en-US" sz="2000" dirty="0" smtClean="0">
                <a:solidFill>
                  <a:schemeClr val="tx1"/>
                </a:solidFill>
              </a:rPr>
              <a:t>an annual </a:t>
            </a:r>
            <a:r>
              <a:rPr lang="en-US" sz="2000" dirty="0">
                <a:solidFill>
                  <a:schemeClr val="tx1"/>
                </a:solidFill>
              </a:rPr>
              <a:t>performance appraisals or school report card.</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903" y="4737454"/>
            <a:ext cx="12017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7293934" y="3828948"/>
            <a:ext cx="1760561" cy="612648"/>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Why document ?</a:t>
            </a:r>
            <a:endParaRPr lang="en-US" sz="1400" b="1" dirty="0">
              <a:solidFill>
                <a:schemeClr val="tx1"/>
              </a:solidFill>
            </a:endParaRPr>
          </a:p>
        </p:txBody>
      </p:sp>
    </p:spTree>
    <p:extLst>
      <p:ext uri="{BB962C8B-B14F-4D97-AF65-F5344CB8AC3E}">
        <p14:creationId xmlns:p14="http://schemas.microsoft.com/office/powerpoint/2010/main" val="351855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6089</TotalTime>
  <Words>3233</Words>
  <Application>Microsoft Office PowerPoint</Application>
  <PresentationFormat>On-screen Show (4:3)</PresentationFormat>
  <Paragraphs>315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PAST PERFORMANCE INFORMATION</vt:lpstr>
      <vt:lpstr>Overview</vt:lpstr>
      <vt:lpstr>Background </vt:lpstr>
      <vt:lpstr>Policy </vt:lpstr>
      <vt:lpstr>Regulatory Changes </vt:lpstr>
      <vt:lpstr>What is Past Performance Information (PPI)?</vt:lpstr>
      <vt:lpstr>Why is PPI Used? </vt:lpstr>
      <vt:lpstr>Benefits of Using PPI in Source Selection </vt:lpstr>
      <vt:lpstr>PPI Importance in Contract  Administration  </vt:lpstr>
      <vt:lpstr>When Is a Past Performance Evaluation Required?</vt:lpstr>
      <vt:lpstr>Who Evaluates Performance? </vt:lpstr>
      <vt:lpstr>How is a Contractor’s  Performance Evaluated?</vt:lpstr>
      <vt:lpstr>Where is PPI Reported?  </vt:lpstr>
      <vt:lpstr>Past Performance Systems </vt:lpstr>
      <vt:lpstr>Integrity Information </vt:lpstr>
      <vt:lpstr>FAR Performance and Integrity Information Citations </vt:lpstr>
      <vt:lpstr>FAR Citations</vt:lpstr>
      <vt:lpstr>Past Performance Policy Resources</vt:lpstr>
      <vt:lpstr>Past Performance Information </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Wise, Julia</cp:lastModifiedBy>
  <cp:revision>116</cp:revision>
  <cp:lastPrinted>2014-06-09T22:50:52Z</cp:lastPrinted>
  <dcterms:created xsi:type="dcterms:W3CDTF">2011-04-14T19:28:14Z</dcterms:created>
  <dcterms:modified xsi:type="dcterms:W3CDTF">2014-06-09T22:54:18Z</dcterms:modified>
</cp:coreProperties>
</file>