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handoutMasterIdLst>
    <p:handoutMasterId r:id="rId15"/>
  </p:handoutMasterIdLst>
  <p:sldIdLst>
    <p:sldId id="256" r:id="rId2"/>
    <p:sldId id="262" r:id="rId3"/>
    <p:sldId id="261" r:id="rId4"/>
    <p:sldId id="277" r:id="rId5"/>
    <p:sldId id="278" r:id="rId6"/>
    <p:sldId id="279" r:id="rId7"/>
    <p:sldId id="280" r:id="rId8"/>
    <p:sldId id="282" r:id="rId9"/>
    <p:sldId id="281" r:id="rId10"/>
    <p:sldId id="275" r:id="rId11"/>
    <p:sldId id="263" r:id="rId12"/>
    <p:sldId id="273" r:id="rId13"/>
  </p:sldIdLst>
  <p:sldSz cx="9144000" cy="6858000" type="screen4x3"/>
  <p:notesSz cx="7188200" cy="94488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8F84"/>
    <a:srgbClr val="FBCC19"/>
    <a:srgbClr val="F6BC1C"/>
    <a:srgbClr val="B8821B"/>
    <a:srgbClr val="283433"/>
    <a:srgbClr val="0B1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2" autoAdjust="0"/>
    <p:restoredTop sz="94654" autoAdjust="0"/>
  </p:normalViewPr>
  <p:slideViewPr>
    <p:cSldViewPr snapToGrid="0" snapToObjects="1">
      <p:cViewPr>
        <p:scale>
          <a:sx n="114" d="100"/>
          <a:sy n="114" d="100"/>
        </p:scale>
        <p:origin x="-192" y="13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14887" cy="472440"/>
          </a:xfrm>
          <a:prstGeom prst="rect">
            <a:avLst/>
          </a:prstGeom>
        </p:spPr>
        <p:txBody>
          <a:bodyPr vert="horz" lIns="95061" tIns="47531" rIns="95061" bIns="47531" rtlCol="0"/>
          <a:lstStyle>
            <a:lvl1pPr algn="l">
              <a:defRPr sz="1200"/>
            </a:lvl1pPr>
          </a:lstStyle>
          <a:p>
            <a:endParaRPr lang="en-US" dirty="0"/>
          </a:p>
        </p:txBody>
      </p:sp>
      <p:sp>
        <p:nvSpPr>
          <p:cNvPr id="3" name="Date Placeholder 2"/>
          <p:cNvSpPr>
            <a:spLocks noGrp="1"/>
          </p:cNvSpPr>
          <p:nvPr>
            <p:ph type="dt" sz="quarter" idx="1"/>
          </p:nvPr>
        </p:nvSpPr>
        <p:spPr>
          <a:xfrm>
            <a:off x="4071650" y="0"/>
            <a:ext cx="3114887" cy="472440"/>
          </a:xfrm>
          <a:prstGeom prst="rect">
            <a:avLst/>
          </a:prstGeom>
        </p:spPr>
        <p:txBody>
          <a:bodyPr vert="horz" lIns="95061" tIns="47531" rIns="95061" bIns="47531" rtlCol="0"/>
          <a:lstStyle>
            <a:lvl1pPr algn="r">
              <a:defRPr sz="1200"/>
            </a:lvl1pPr>
          </a:lstStyle>
          <a:p>
            <a:fld id="{4B3BCBDC-22B3-CA42-915A-3C1E6407FA50}" type="datetime1">
              <a:rPr lang="en-US"/>
              <a:pPr/>
              <a:t>6/2/2014</a:t>
            </a:fld>
            <a:endParaRPr lang="en-US" dirty="0"/>
          </a:p>
        </p:txBody>
      </p:sp>
      <p:sp>
        <p:nvSpPr>
          <p:cNvPr id="4" name="Footer Placeholder 3"/>
          <p:cNvSpPr>
            <a:spLocks noGrp="1"/>
          </p:cNvSpPr>
          <p:nvPr>
            <p:ph type="ftr" sz="quarter" idx="2"/>
          </p:nvPr>
        </p:nvSpPr>
        <p:spPr>
          <a:xfrm>
            <a:off x="0" y="8974720"/>
            <a:ext cx="3114887" cy="472440"/>
          </a:xfrm>
          <a:prstGeom prst="rect">
            <a:avLst/>
          </a:prstGeom>
        </p:spPr>
        <p:txBody>
          <a:bodyPr vert="horz" lIns="95061" tIns="47531" rIns="95061" bIns="47531"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71650" y="8974720"/>
            <a:ext cx="3114887" cy="472440"/>
          </a:xfrm>
          <a:prstGeom prst="rect">
            <a:avLst/>
          </a:prstGeom>
        </p:spPr>
        <p:txBody>
          <a:bodyPr vert="horz" lIns="95061" tIns="47531" rIns="95061" bIns="47531" rtlCol="0" anchor="b"/>
          <a:lstStyle>
            <a:lvl1pPr algn="r">
              <a:defRPr sz="1200"/>
            </a:lvl1pPr>
          </a:lstStyle>
          <a:p>
            <a:fld id="{C7DDEB67-BC8F-364D-972B-CDDF3E97D57C}" type="slidenum">
              <a:rPr/>
              <a:pPr/>
              <a:t>‹#›</a:t>
            </a:fld>
            <a:endParaRPr lang="en-US" dirty="0"/>
          </a:p>
        </p:txBody>
      </p:sp>
    </p:spTree>
    <p:extLst>
      <p:ext uri="{BB962C8B-B14F-4D97-AF65-F5344CB8AC3E}">
        <p14:creationId xmlns:p14="http://schemas.microsoft.com/office/powerpoint/2010/main" val="30665905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14887" cy="472440"/>
          </a:xfrm>
          <a:prstGeom prst="rect">
            <a:avLst/>
          </a:prstGeom>
        </p:spPr>
        <p:txBody>
          <a:bodyPr vert="horz" lIns="95061" tIns="47531" rIns="95061" bIns="47531" rtlCol="0"/>
          <a:lstStyle>
            <a:lvl1pPr algn="l">
              <a:defRPr sz="1200"/>
            </a:lvl1pPr>
          </a:lstStyle>
          <a:p>
            <a:endParaRPr lang="en-US" dirty="0"/>
          </a:p>
        </p:txBody>
      </p:sp>
      <p:sp>
        <p:nvSpPr>
          <p:cNvPr id="3" name="Date Placeholder 2"/>
          <p:cNvSpPr>
            <a:spLocks noGrp="1"/>
          </p:cNvSpPr>
          <p:nvPr>
            <p:ph type="dt" idx="1"/>
          </p:nvPr>
        </p:nvSpPr>
        <p:spPr>
          <a:xfrm>
            <a:off x="4071650" y="0"/>
            <a:ext cx="3114887" cy="472440"/>
          </a:xfrm>
          <a:prstGeom prst="rect">
            <a:avLst/>
          </a:prstGeom>
        </p:spPr>
        <p:txBody>
          <a:bodyPr vert="horz" lIns="95061" tIns="47531" rIns="95061" bIns="47531" rtlCol="0"/>
          <a:lstStyle>
            <a:lvl1pPr algn="r">
              <a:defRPr sz="1200"/>
            </a:lvl1pPr>
          </a:lstStyle>
          <a:p>
            <a:fld id="{CAAC620E-D33B-1F4E-9540-040AB481C6DD}" type="datetime1">
              <a:rPr lang="en-US"/>
              <a:pPr/>
              <a:t>6/2/2014</a:t>
            </a:fld>
            <a:endParaRPr lang="en-US" dirty="0"/>
          </a:p>
        </p:txBody>
      </p:sp>
      <p:sp>
        <p:nvSpPr>
          <p:cNvPr id="4" name="Slide Image Placeholder 3"/>
          <p:cNvSpPr>
            <a:spLocks noGrp="1" noRot="1" noChangeAspect="1"/>
          </p:cNvSpPr>
          <p:nvPr>
            <p:ph type="sldImg" idx="2"/>
          </p:nvPr>
        </p:nvSpPr>
        <p:spPr>
          <a:xfrm>
            <a:off x="1231900" y="708025"/>
            <a:ext cx="4724400" cy="3543300"/>
          </a:xfrm>
          <a:prstGeom prst="rect">
            <a:avLst/>
          </a:prstGeom>
          <a:noFill/>
          <a:ln w="12700">
            <a:solidFill>
              <a:prstClr val="black"/>
            </a:solidFill>
          </a:ln>
        </p:spPr>
        <p:txBody>
          <a:bodyPr vert="horz" lIns="95061" tIns="47531" rIns="95061" bIns="47531" rtlCol="0" anchor="ctr"/>
          <a:lstStyle/>
          <a:p>
            <a:endParaRPr lang="en-US" dirty="0"/>
          </a:p>
        </p:txBody>
      </p:sp>
      <p:sp>
        <p:nvSpPr>
          <p:cNvPr id="5" name="Notes Placeholder 4"/>
          <p:cNvSpPr>
            <a:spLocks noGrp="1"/>
          </p:cNvSpPr>
          <p:nvPr>
            <p:ph type="body" sz="quarter" idx="3"/>
          </p:nvPr>
        </p:nvSpPr>
        <p:spPr>
          <a:xfrm>
            <a:off x="718820" y="4488180"/>
            <a:ext cx="5750560" cy="4251960"/>
          </a:xfrm>
          <a:prstGeom prst="rect">
            <a:avLst/>
          </a:prstGeom>
        </p:spPr>
        <p:txBody>
          <a:bodyPr vert="horz" lIns="95061" tIns="47531" rIns="95061" bIns="475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74720"/>
            <a:ext cx="3114887" cy="472440"/>
          </a:xfrm>
          <a:prstGeom prst="rect">
            <a:avLst/>
          </a:prstGeom>
        </p:spPr>
        <p:txBody>
          <a:bodyPr vert="horz" lIns="95061" tIns="47531" rIns="95061" bIns="47531"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71650" y="8974720"/>
            <a:ext cx="3114887" cy="472440"/>
          </a:xfrm>
          <a:prstGeom prst="rect">
            <a:avLst/>
          </a:prstGeom>
        </p:spPr>
        <p:txBody>
          <a:bodyPr vert="horz" lIns="95061" tIns="47531" rIns="95061" bIns="47531" rtlCol="0" anchor="b"/>
          <a:lstStyle>
            <a:lvl1pPr algn="r">
              <a:defRPr sz="1200"/>
            </a:lvl1pPr>
          </a:lstStyle>
          <a:p>
            <a:fld id="{DA33036D-F6A6-DE42-B789-2A212C3C5920}" type="slidenum">
              <a:rPr lang="en-US" smtClean="0"/>
              <a:pPr/>
              <a:t>‹#›</a:t>
            </a:fld>
            <a:endParaRPr lang="en-US" dirty="0"/>
          </a:p>
        </p:txBody>
      </p:sp>
    </p:spTree>
    <p:extLst>
      <p:ext uri="{BB962C8B-B14F-4D97-AF65-F5344CB8AC3E}">
        <p14:creationId xmlns:p14="http://schemas.microsoft.com/office/powerpoint/2010/main" val="292581770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0" name="Picture 9" descr="Cover Image with Federal Acquisition Institute Seal"/>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711200" y="4209143"/>
            <a:ext cx="7534729" cy="616857"/>
          </a:xfrm>
          <a:prstGeom prst="rect">
            <a:avLst/>
          </a:prstGeom>
        </p:spPr>
        <p:txBody>
          <a:bodyPr vert="horz" lIns="0"/>
          <a:lstStyle>
            <a:lvl1pPr algn="l">
              <a:defRPr sz="4800" baseline="6000">
                <a:solidFill>
                  <a:srgbClr val="283433"/>
                </a:solidFill>
                <a:latin typeface="Cambria"/>
                <a:cs typeface="Cambria"/>
              </a:defRPr>
            </a:lvl1pPr>
          </a:lstStyle>
          <a:p>
            <a:r>
              <a:rPr lang="en-US" dirty="0" smtClean="0"/>
              <a:t>Click to Edit Master Title Style</a:t>
            </a:r>
            <a:endParaRPr lang="en-US" dirty="0"/>
          </a:p>
        </p:txBody>
      </p:sp>
      <p:sp>
        <p:nvSpPr>
          <p:cNvPr id="7" name="Content Placeholder 6"/>
          <p:cNvSpPr>
            <a:spLocks noGrp="1"/>
          </p:cNvSpPr>
          <p:nvPr>
            <p:ph sz="quarter" idx="10" hasCustomPrompt="1"/>
          </p:nvPr>
        </p:nvSpPr>
        <p:spPr>
          <a:xfrm>
            <a:off x="711200" y="4744361"/>
            <a:ext cx="7534729" cy="399143"/>
          </a:xfrm>
          <a:prstGeom prst="rect">
            <a:avLst/>
          </a:prstGeom>
        </p:spPr>
        <p:txBody>
          <a:bodyPr vert="horz" lIns="0"/>
          <a:lstStyle>
            <a:lvl1pPr>
              <a:buNone/>
              <a:defRPr sz="2000">
                <a:solidFill>
                  <a:srgbClr val="283433"/>
                </a:solidFill>
                <a:latin typeface="Franklin Gothic Book"/>
                <a:cs typeface="Franklin Gothic Book"/>
              </a:defRPr>
            </a:lvl1pPr>
          </a:lstStyle>
          <a:p>
            <a:pPr lvl="0"/>
            <a:r>
              <a:rPr lang="en-US" dirty="0" smtClean="0"/>
              <a:t>Click to Edit Subhead</a:t>
            </a:r>
          </a:p>
        </p:txBody>
      </p:sp>
      <p:sp>
        <p:nvSpPr>
          <p:cNvPr id="8" name="Content Placeholder 6"/>
          <p:cNvSpPr>
            <a:spLocks noGrp="1"/>
          </p:cNvSpPr>
          <p:nvPr>
            <p:ph sz="quarter" idx="11" hasCustomPrompt="1"/>
          </p:nvPr>
        </p:nvSpPr>
        <p:spPr>
          <a:xfrm>
            <a:off x="711201" y="5578935"/>
            <a:ext cx="2082800" cy="335643"/>
          </a:xfrm>
          <a:prstGeom prst="rect">
            <a:avLst/>
          </a:prstGeom>
          <a:effectLst/>
        </p:spPr>
        <p:txBody>
          <a:bodyPr vert="horz" lIns="0"/>
          <a:lstStyle>
            <a:lvl1pPr>
              <a:buNone/>
              <a:defRPr sz="1400" baseline="0">
                <a:solidFill>
                  <a:srgbClr val="B8821B"/>
                </a:solidFill>
                <a:latin typeface="Franklin Gothic Book"/>
                <a:cs typeface="Franklin Gothic Book"/>
              </a:defRPr>
            </a:lvl1pPr>
          </a:lstStyle>
          <a:p>
            <a:pPr lvl="0"/>
            <a:r>
              <a:rPr lang="en-US" dirty="0" smtClean="0"/>
              <a:t>Click to edit date</a:t>
            </a:r>
          </a:p>
        </p:txBody>
      </p:sp>
      <p:pic>
        <p:nvPicPr>
          <p:cNvPr id="6" name="Picture 5" descr="QR Code image of FAIi website http://www.fai.gov"/>
          <p:cNvPicPr>
            <a:picLocks noChangeAspect="1"/>
          </p:cNvPicPr>
          <p:nvPr userDrawn="1"/>
        </p:nvPicPr>
        <p:blipFill>
          <a:blip r:embed="rId3"/>
          <a:stretch>
            <a:fillRect/>
          </a:stretch>
        </p:blipFill>
        <p:spPr>
          <a:xfrm>
            <a:off x="8300354" y="5524500"/>
            <a:ext cx="544285" cy="544285"/>
          </a:xfrm>
          <a:prstGeom prst="rect">
            <a:avLst/>
          </a:prstGeom>
        </p:spPr>
      </p:pic>
      <p:sp>
        <p:nvSpPr>
          <p:cNvPr id="9" name="TextBox 8"/>
          <p:cNvSpPr txBox="1"/>
          <p:nvPr userDrawn="1"/>
        </p:nvSpPr>
        <p:spPr>
          <a:xfrm>
            <a:off x="5633352" y="5606139"/>
            <a:ext cx="2540000" cy="461665"/>
          </a:xfrm>
          <a:prstGeom prst="rect">
            <a:avLst/>
          </a:prstGeom>
          <a:noFill/>
        </p:spPr>
        <p:txBody>
          <a:bodyPr wrap="square" rtlCol="0">
            <a:spAutoFit/>
          </a:bodyPr>
          <a:lstStyle/>
          <a:p>
            <a:pPr algn="r"/>
            <a:r>
              <a:rPr lang="en-US" sz="800" kern="1200" dirty="0">
                <a:solidFill>
                  <a:srgbClr val="283433"/>
                </a:solidFill>
                <a:latin typeface="Franklin Gothic Book"/>
                <a:ea typeface="+mn-ea"/>
                <a:cs typeface="Franklin Gothic Book"/>
              </a:rPr>
              <a:t>Donna M. Jenkins, </a:t>
            </a:r>
            <a:r>
              <a:rPr lang="en-US" sz="800" i="1" kern="1200" dirty="0">
                <a:solidFill>
                  <a:srgbClr val="283433"/>
                </a:solidFill>
                <a:latin typeface="Franklin Gothic Book"/>
                <a:ea typeface="+mn-ea"/>
                <a:cs typeface="Franklin Gothic Book"/>
              </a:rPr>
              <a:t>Director</a:t>
            </a:r>
          </a:p>
          <a:p>
            <a:pPr algn="r"/>
            <a:r>
              <a:rPr lang="en-US" sz="800" b="1" kern="1200" dirty="0">
                <a:solidFill>
                  <a:srgbClr val="283433"/>
                </a:solidFill>
                <a:latin typeface="Franklin Gothic Book"/>
                <a:ea typeface="+mn-ea"/>
                <a:cs typeface="Franklin Gothic Book"/>
              </a:rPr>
              <a:t>www.fai.gov</a:t>
            </a:r>
            <a:endParaRPr lang="en-US" sz="800" kern="1200" dirty="0">
              <a:solidFill>
                <a:srgbClr val="283433"/>
              </a:solidFill>
              <a:latin typeface="Franklin Gothic Book"/>
              <a:ea typeface="+mn-ea"/>
              <a:cs typeface="Franklin Gothic Book"/>
            </a:endParaRPr>
          </a:p>
          <a:p>
            <a:pPr algn="r"/>
            <a:endParaRPr lang="en-US" sz="800" dirty="0">
              <a:solidFill>
                <a:srgbClr val="283433"/>
              </a:solidFill>
              <a:latin typeface="Franklin Gothic Book"/>
              <a:cs typeface="Franklin Gothic Book"/>
            </a:endParaRPr>
          </a:p>
        </p:txBody>
      </p:sp>
      <p:sp>
        <p:nvSpPr>
          <p:cNvPr id="11" name="Content Placeholder 10"/>
          <p:cNvSpPr>
            <a:spLocks noGrp="1"/>
          </p:cNvSpPr>
          <p:nvPr>
            <p:ph sz="quarter" idx="12" hasCustomPrompt="1"/>
          </p:nvPr>
        </p:nvSpPr>
        <p:spPr>
          <a:xfrm>
            <a:off x="711200" y="5253038"/>
            <a:ext cx="3597275" cy="334960"/>
          </a:xfrm>
          <a:prstGeom prst="rect">
            <a:avLst/>
          </a:prstGeom>
        </p:spPr>
        <p:txBody>
          <a:bodyPr vert="horz" lIns="0" tIns="0" rIns="0" bIns="0"/>
          <a:lstStyle>
            <a:lvl1pPr>
              <a:buNone/>
              <a:defRPr sz="1400" baseline="0">
                <a:solidFill>
                  <a:srgbClr val="283433"/>
                </a:solidFill>
                <a:latin typeface="Franklin Gothic Demi"/>
                <a:cs typeface="Franklin Gothic Demi"/>
              </a:defRPr>
            </a:lvl1pPr>
          </a:lstStyle>
          <a:p>
            <a:pPr lvl="0"/>
            <a:r>
              <a:rPr lang="en-US"/>
              <a:t>Click to Add presenter</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Slide banner with FAI Seal"/>
          <p:cNvPicPr>
            <a:picLocks noChangeAspect="1"/>
          </p:cNvPicPr>
          <p:nvPr userDrawn="1"/>
        </p:nvPicPr>
        <p:blipFill>
          <a:blip r:embed="rId2"/>
          <a:stretch>
            <a:fillRect/>
          </a:stretch>
        </p:blipFill>
        <p:spPr>
          <a:xfrm>
            <a:off x="0" y="0"/>
            <a:ext cx="9144000" cy="6858000"/>
          </a:xfrm>
          <a:prstGeom prst="rect">
            <a:avLst/>
          </a:prstGeom>
        </p:spPr>
      </p:pic>
      <p:sp>
        <p:nvSpPr>
          <p:cNvPr id="7" name="Title 6"/>
          <p:cNvSpPr>
            <a:spLocks noGrp="1"/>
          </p:cNvSpPr>
          <p:nvPr>
            <p:ph type="title" hasCustomPrompt="1"/>
          </p:nvPr>
        </p:nvSpPr>
        <p:spPr>
          <a:xfrm>
            <a:off x="457200" y="1051560"/>
            <a:ext cx="7589157" cy="747660"/>
          </a:xfrm>
          <a:prstGeom prst="rect">
            <a:avLst/>
          </a:prstGeom>
        </p:spPr>
        <p:txBody>
          <a:bodyPr vert="horz"/>
          <a:lstStyle>
            <a:lvl1pPr algn="l">
              <a:lnSpc>
                <a:spcPts val="4000"/>
              </a:lnSpc>
              <a:defRPr sz="3600">
                <a:solidFill>
                  <a:srgbClr val="8D8F84"/>
                </a:solidFill>
                <a:latin typeface="Cambria"/>
                <a:cs typeface="Cambria"/>
              </a:defRPr>
            </a:lvl1pPr>
          </a:lstStyle>
          <a:p>
            <a:r>
              <a:rPr lang="en-US" dirty="0" smtClean="0"/>
              <a:t>Click to Edit Master Title Style</a:t>
            </a:r>
            <a:endParaRPr lang="en-US" dirty="0"/>
          </a:p>
        </p:txBody>
      </p:sp>
      <p:sp>
        <p:nvSpPr>
          <p:cNvPr id="10" name="Content Placeholder 9"/>
          <p:cNvSpPr>
            <a:spLocks noGrp="1"/>
          </p:cNvSpPr>
          <p:nvPr>
            <p:ph sz="quarter" idx="10"/>
          </p:nvPr>
        </p:nvSpPr>
        <p:spPr>
          <a:xfrm>
            <a:off x="457200" y="1986471"/>
            <a:ext cx="7988300" cy="3446463"/>
          </a:xfrm>
          <a:prstGeom prst="rect">
            <a:avLst/>
          </a:prstGeom>
        </p:spPr>
        <p:txBody>
          <a:bodyPr vert="horz"/>
          <a:lstStyle>
            <a:lvl1pPr marL="227013" indent="-227013">
              <a:buClr>
                <a:srgbClr val="F6BC1C"/>
              </a:buClr>
              <a:buSzPct val="75000"/>
              <a:buFont typeface="Courier New"/>
              <a:buChar char="o"/>
              <a:defRPr sz="2400">
                <a:solidFill>
                  <a:schemeClr val="bg1"/>
                </a:solidFill>
                <a:latin typeface="Franklin Gothic Book"/>
                <a:cs typeface="Franklin Gothic Book"/>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5" name="Picture 4" descr="Slide banner with FAI Seal, and FAI Seal as slide watermark"/>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457201" y="1052285"/>
            <a:ext cx="5562599" cy="1206501"/>
          </a:xfrm>
          <a:prstGeom prst="rect">
            <a:avLst/>
          </a:prstGeom>
        </p:spPr>
        <p:txBody>
          <a:bodyPr/>
          <a:lstStyle>
            <a:lvl1pPr algn="l">
              <a:lnSpc>
                <a:spcPts val="4000"/>
              </a:lnSpc>
              <a:defRPr sz="3600">
                <a:solidFill>
                  <a:srgbClr val="8D8F84"/>
                </a:solidFill>
                <a:latin typeface="Cambria"/>
                <a:cs typeface="Cambr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2423160"/>
            <a:ext cx="8229600" cy="3722234"/>
          </a:xfrm>
          <a:prstGeom prst="rect">
            <a:avLst/>
          </a:prstGeom>
        </p:spPr>
        <p:txBody>
          <a:bodyPr/>
          <a:lstStyle>
            <a:lvl1pPr marL="227013" indent="-227013">
              <a:buClr>
                <a:srgbClr val="F6BC1C"/>
              </a:buClr>
              <a:buSzPct val="75000"/>
              <a:buFont typeface="Courier New"/>
              <a:buChar char="o"/>
              <a:defRPr sz="2400">
                <a:latin typeface="Franklin Gothic Book"/>
                <a:cs typeface="Franklin Gothic Book"/>
              </a:defRPr>
            </a:lvl1pPr>
            <a:lvl2pPr marL="454025" indent="-231775">
              <a:buClr>
                <a:srgbClr val="FBCC19"/>
              </a:buClr>
              <a:buFont typeface="Arial"/>
              <a:buChar char="•"/>
              <a:defRPr sz="1800">
                <a:latin typeface="Franklin Gothic Book"/>
                <a:cs typeface="Franklin Gothic Book"/>
              </a:defRPr>
            </a:lvl2pPr>
            <a:lvl3pPr marL="688975" indent="-228600">
              <a:buClr>
                <a:srgbClr val="F6BC1C"/>
              </a:buClr>
              <a:buFont typeface="Arial"/>
              <a:buChar char="•"/>
              <a:defRPr sz="1800">
                <a:latin typeface="Franklin Gothic Book"/>
                <a:cs typeface="Franklin Gothic Book"/>
              </a:defRPr>
            </a:lvl3pPr>
            <a:lvl4pPr marL="915988" indent="-225425">
              <a:buClr>
                <a:srgbClr val="F6BC1C"/>
              </a:buClr>
              <a:buFont typeface="Arial"/>
              <a:buChar char="•"/>
              <a:tabLst/>
              <a:defRPr sz="1800">
                <a:latin typeface="Franklin Gothic Book"/>
                <a:cs typeface="Franklin Gothic Book"/>
              </a:defRPr>
            </a:lvl4pPr>
            <a:lvl5pPr marL="1141413" indent="-228600" defTabSz="455613">
              <a:buClr>
                <a:srgbClr val="F6BC1C"/>
              </a:buClr>
              <a:buFont typeface="Arial"/>
              <a:buChar char="•"/>
              <a:defRPr sz="1800">
                <a:latin typeface="Franklin Gothic Book"/>
                <a:cs typeface="Franklin Gothic Book"/>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Slide Number Placeholder 5"/>
          <p:cNvSpPr>
            <a:spLocks noGrp="1"/>
          </p:cNvSpPr>
          <p:nvPr>
            <p:ph type="sldNum" sz="quarter" idx="12"/>
          </p:nvPr>
        </p:nvSpPr>
        <p:spPr>
          <a:xfrm>
            <a:off x="8629644" y="6383563"/>
            <a:ext cx="350156" cy="365125"/>
          </a:xfrm>
          <a:prstGeom prst="rect">
            <a:avLst/>
          </a:prstGeom>
        </p:spPr>
        <p:txBody>
          <a:bodyPr anchor="b"/>
          <a:lstStyle>
            <a:lvl1pPr algn="ctr">
              <a:defRPr sz="1000">
                <a:solidFill>
                  <a:srgbClr val="283433"/>
                </a:solidFill>
                <a:latin typeface="Franklin Gothic Book"/>
                <a:cs typeface="Franklin Gothic Book"/>
              </a:defRPr>
            </a:lvl1pPr>
          </a:lstStyle>
          <a:p>
            <a:fld id="{43A0B55B-C253-734E-AC3A-B1468D3932F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5" name="Picture 4" descr="Slide banner with FAI Seal"/>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457201" y="1052285"/>
            <a:ext cx="5562599" cy="1206501"/>
          </a:xfrm>
          <a:prstGeom prst="rect">
            <a:avLst/>
          </a:prstGeom>
        </p:spPr>
        <p:txBody>
          <a:bodyPr/>
          <a:lstStyle>
            <a:lvl1pPr algn="l">
              <a:lnSpc>
                <a:spcPts val="4000"/>
              </a:lnSpc>
              <a:defRPr sz="3600">
                <a:solidFill>
                  <a:srgbClr val="8D8F84"/>
                </a:solidFill>
                <a:latin typeface="Cambria"/>
                <a:cs typeface="Cambr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2423160"/>
            <a:ext cx="8229600" cy="3722234"/>
          </a:xfrm>
          <a:prstGeom prst="rect">
            <a:avLst/>
          </a:prstGeom>
        </p:spPr>
        <p:txBody>
          <a:bodyPr/>
          <a:lstStyle>
            <a:lvl1pPr marL="227013" indent="-227013">
              <a:buClr>
                <a:srgbClr val="F6BC1C"/>
              </a:buClr>
              <a:buSzPct val="75000"/>
              <a:buFont typeface="Courier New"/>
              <a:buChar char="o"/>
              <a:defRPr sz="2400">
                <a:latin typeface="Franklin Gothic Book"/>
                <a:cs typeface="Franklin Gothic Book"/>
              </a:defRPr>
            </a:lvl1pPr>
            <a:lvl2pPr marL="454025" indent="-231775">
              <a:buClr>
                <a:srgbClr val="FBCC19"/>
              </a:buClr>
              <a:buFont typeface="Arial"/>
              <a:buChar char="•"/>
              <a:defRPr sz="1800">
                <a:latin typeface="Franklin Gothic Book"/>
                <a:cs typeface="Franklin Gothic Book"/>
              </a:defRPr>
            </a:lvl2pPr>
            <a:lvl3pPr marL="688975" indent="-228600">
              <a:buClr>
                <a:srgbClr val="F6BC1C"/>
              </a:buClr>
              <a:buFont typeface="Arial"/>
              <a:buChar char="•"/>
              <a:defRPr sz="1800">
                <a:latin typeface="Franklin Gothic Book"/>
                <a:cs typeface="Franklin Gothic Book"/>
              </a:defRPr>
            </a:lvl3pPr>
            <a:lvl4pPr marL="915988" indent="-225425">
              <a:buClr>
                <a:srgbClr val="F6BC1C"/>
              </a:buClr>
              <a:buFont typeface="Arial"/>
              <a:buChar char="•"/>
              <a:tabLst/>
              <a:defRPr sz="1800">
                <a:latin typeface="Franklin Gothic Book"/>
                <a:cs typeface="Franklin Gothic Book"/>
              </a:defRPr>
            </a:lvl4pPr>
            <a:lvl5pPr marL="1141413" indent="-228600" defTabSz="455613">
              <a:buClr>
                <a:srgbClr val="F6BC1C"/>
              </a:buClr>
              <a:buFont typeface="Arial"/>
              <a:buChar char="•"/>
              <a:defRPr sz="1800">
                <a:latin typeface="Franklin Gothic Book"/>
                <a:cs typeface="Franklin Gothic Book"/>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Slide Number Placeholder 5"/>
          <p:cNvSpPr>
            <a:spLocks noGrp="1"/>
          </p:cNvSpPr>
          <p:nvPr>
            <p:ph type="sldNum" sz="quarter" idx="12"/>
          </p:nvPr>
        </p:nvSpPr>
        <p:spPr>
          <a:xfrm>
            <a:off x="8629644" y="6383563"/>
            <a:ext cx="350156" cy="365125"/>
          </a:xfrm>
          <a:prstGeom prst="rect">
            <a:avLst/>
          </a:prstGeom>
        </p:spPr>
        <p:txBody>
          <a:bodyPr anchor="b"/>
          <a:lstStyle>
            <a:lvl1pPr algn="ctr">
              <a:defRPr sz="1000">
                <a:solidFill>
                  <a:srgbClr val="283433"/>
                </a:solidFill>
                <a:latin typeface="Franklin Gothic Book"/>
                <a:cs typeface="Franklin Gothic Book"/>
              </a:defRPr>
            </a:lvl1pPr>
          </a:lstStyle>
          <a:p>
            <a:fld id="{43A0B55B-C253-734E-AC3A-B1468D3932F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3" descr="Slide banner with FAI Seal"/>
          <p:cNvPicPr>
            <a:picLocks noChangeAspect="1"/>
          </p:cNvPicPr>
          <p:nvPr userDrawn="1"/>
        </p:nvPicPr>
        <p:blipFill>
          <a:blip r:embed="rId2"/>
          <a:stretch>
            <a:fillRect/>
          </a:stretch>
        </p:blipFill>
        <p:spPr>
          <a:xfrm>
            <a:off x="0" y="0"/>
            <a:ext cx="9144000" cy="6858000"/>
          </a:xfrm>
          <a:prstGeom prst="rect">
            <a:avLst/>
          </a:prstGeom>
        </p:spPr>
      </p:pic>
      <p:sp>
        <p:nvSpPr>
          <p:cNvPr id="3" name="Title 1"/>
          <p:cNvSpPr>
            <a:spLocks noGrp="1"/>
          </p:cNvSpPr>
          <p:nvPr>
            <p:ph type="title" hasCustomPrompt="1"/>
          </p:nvPr>
        </p:nvSpPr>
        <p:spPr>
          <a:xfrm>
            <a:off x="457201" y="1052285"/>
            <a:ext cx="5562599" cy="1206501"/>
          </a:xfrm>
          <a:prstGeom prst="rect">
            <a:avLst/>
          </a:prstGeom>
        </p:spPr>
        <p:txBody>
          <a:bodyPr/>
          <a:lstStyle>
            <a:lvl1pPr algn="l">
              <a:lnSpc>
                <a:spcPts val="4000"/>
              </a:lnSpc>
              <a:defRPr sz="3600">
                <a:solidFill>
                  <a:srgbClr val="8D8F84"/>
                </a:solidFill>
                <a:latin typeface="Cambria"/>
                <a:cs typeface="Cambria"/>
              </a:defRPr>
            </a:lvl1pPr>
          </a:lstStyle>
          <a:p>
            <a:r>
              <a:rPr lang="en-US" dirty="0" smtClean="0"/>
              <a:t>Click to Edit Master Title Style</a:t>
            </a:r>
            <a:endParaRPr lang="en-US" dirty="0"/>
          </a:p>
        </p:txBody>
      </p:sp>
      <p:sp>
        <p:nvSpPr>
          <p:cNvPr id="6" name="Table Placeholder 5"/>
          <p:cNvSpPr>
            <a:spLocks noGrp="1"/>
          </p:cNvSpPr>
          <p:nvPr>
            <p:ph type="tbl" sz="quarter" idx="10"/>
          </p:nvPr>
        </p:nvSpPr>
        <p:spPr>
          <a:xfrm>
            <a:off x="457200" y="2566988"/>
            <a:ext cx="8215313" cy="3819525"/>
          </a:xfrm>
          <a:prstGeom prst="rect">
            <a:avLst/>
          </a:prstGeom>
        </p:spPr>
        <p:txBody>
          <a:bodyPr vert="horz"/>
          <a:lstStyle>
            <a:lvl1pPr>
              <a:buNone/>
              <a:defRPr sz="1600">
                <a:solidFill>
                  <a:srgbClr val="283433"/>
                </a:solidFill>
                <a:latin typeface="Franklin Gothic Book"/>
                <a:cs typeface="Franklin Gothic Book"/>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3" r:id="rId4"/>
    <p:sldLayoutId id="2147483652"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p:cNvSpPr>
            <a:spLocks noGrp="1"/>
          </p:cNvSpPr>
          <p:nvPr>
            <p:ph type="title"/>
          </p:nvPr>
        </p:nvSpPr>
        <p:spPr>
          <a:xfrm>
            <a:off x="711200" y="2841736"/>
            <a:ext cx="7534729" cy="616857"/>
          </a:xfrm>
        </p:spPr>
        <p:txBody>
          <a:bodyPr/>
          <a:lstStyle/>
          <a:p>
            <a:r>
              <a:rPr lang="en-US" sz="4400" dirty="0"/>
              <a:t>National Aeronautics and Space </a:t>
            </a:r>
            <a:r>
              <a:rPr lang="en-US" sz="4400" dirty="0" smtClean="0"/>
              <a:t>Administration </a:t>
            </a:r>
            <a:r>
              <a:rPr lang="en-US" sz="4400" dirty="0"/>
              <a:t>(NASA</a:t>
            </a:r>
            <a:r>
              <a:rPr lang="en-US" sz="4400" dirty="0" smtClean="0"/>
              <a:t>)</a:t>
            </a:r>
            <a:br>
              <a:rPr lang="en-US" sz="4400" dirty="0" smtClean="0"/>
            </a:br>
            <a:r>
              <a:rPr lang="en-US" sz="4400" dirty="0" smtClean="0"/>
              <a:t/>
            </a:r>
            <a:br>
              <a:rPr lang="en-US" sz="4400" dirty="0" smtClean="0"/>
            </a:br>
            <a:r>
              <a:rPr lang="en-US" sz="4000" dirty="0" smtClean="0"/>
              <a:t>Use </a:t>
            </a:r>
            <a:r>
              <a:rPr lang="en-US" sz="4000" dirty="0"/>
              <a:t>Of Past Performance Information</a:t>
            </a:r>
            <a:endParaRPr lang="en-US" sz="4400" dirty="0">
              <a:solidFill>
                <a:schemeClr val="tx1"/>
              </a:solidFill>
            </a:endParaRPr>
          </a:p>
        </p:txBody>
      </p:sp>
      <p:sp>
        <p:nvSpPr>
          <p:cNvPr id="34" name="Content Placeholder 33"/>
          <p:cNvSpPr>
            <a:spLocks noGrp="1"/>
          </p:cNvSpPr>
          <p:nvPr>
            <p:ph sz="quarter" idx="11"/>
          </p:nvPr>
        </p:nvSpPr>
        <p:spPr/>
        <p:txBody>
          <a:bodyPr/>
          <a:lstStyle/>
          <a:p>
            <a:r>
              <a:rPr lang="en-US" dirty="0" smtClean="0">
                <a:solidFill>
                  <a:schemeClr val="tx1"/>
                </a:solidFill>
              </a:rPr>
              <a:t>June 10, 2014</a:t>
            </a:r>
            <a:endParaRPr lang="en-US" dirty="0">
              <a:solidFill>
                <a:schemeClr val="tx1"/>
              </a:solidFill>
            </a:endParaRPr>
          </a:p>
        </p:txBody>
      </p:sp>
      <p:sp>
        <p:nvSpPr>
          <p:cNvPr id="8" name="Content Placeholder 7"/>
          <p:cNvSpPr>
            <a:spLocks noGrp="1"/>
          </p:cNvSpPr>
          <p:nvPr>
            <p:ph sz="quarter" idx="12"/>
          </p:nvPr>
        </p:nvSpPr>
        <p:spPr>
          <a:xfrm>
            <a:off x="711200" y="4850366"/>
            <a:ext cx="5857380" cy="334960"/>
          </a:xfrm>
        </p:spPr>
        <p:txBody>
          <a:bodyPr/>
          <a:lstStyle/>
          <a:p>
            <a:pPr eaLnBrk="0" hangingPunct="0">
              <a:spcBef>
                <a:spcPct val="50000"/>
              </a:spcBef>
              <a:buClr>
                <a:srgbClr val="800000"/>
              </a:buClr>
              <a:buSzPct val="70000"/>
            </a:pPr>
            <a:r>
              <a:rPr lang="en-US" b="1" dirty="0"/>
              <a:t>William P. </a:t>
            </a:r>
            <a:r>
              <a:rPr lang="en-US" b="1" dirty="0" smtClean="0"/>
              <a:t>McNally, Assistant </a:t>
            </a:r>
            <a:r>
              <a:rPr lang="en-US" b="1" dirty="0"/>
              <a:t>Administrator </a:t>
            </a:r>
            <a:r>
              <a:rPr lang="en-US" b="1" dirty="0" smtClean="0"/>
              <a:t>for Procurement</a:t>
            </a:r>
            <a:endParaRPr lang="en-US" b="1" dirty="0"/>
          </a:p>
          <a:p>
            <a:pPr eaLnBrk="0" hangingPunct="0">
              <a:spcBef>
                <a:spcPct val="50000"/>
              </a:spcBef>
              <a:buClr>
                <a:srgbClr val="800000"/>
              </a:buClr>
              <a:buSzPct val="70000"/>
            </a:pPr>
            <a:r>
              <a:rPr lang="en-US" b="1" dirty="0"/>
              <a:t>Headquarters , NASA</a:t>
            </a:r>
          </a:p>
          <a:p>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Content Placeholder 4" descr="ThankYou_thumb.jpg"/>
          <p:cNvPicPr>
            <a:picLocks noGrp="1" noChangeAspect="1"/>
          </p:cNvPicPr>
          <p:nvPr>
            <p:ph idx="1"/>
          </p:nvPr>
        </p:nvPicPr>
        <p:blipFill>
          <a:blip r:embed="rId2" cstate="print"/>
          <a:srcRect/>
          <a:stretch>
            <a:fillRect/>
          </a:stretch>
        </p:blipFill>
        <p:spPr>
          <a:xfrm>
            <a:off x="1776413" y="1731963"/>
            <a:ext cx="6096000" cy="4362450"/>
          </a:xfrm>
        </p:spPr>
      </p:pic>
      <p:sp>
        <p:nvSpPr>
          <p:cNvPr id="23556" name="Slide Number Placeholder 3"/>
          <p:cNvSpPr>
            <a:spLocks noGrp="1"/>
          </p:cNvSpPr>
          <p:nvPr>
            <p:ph type="sldNum" sz="quarter" idx="4294967295"/>
          </p:nvPr>
        </p:nvSpPr>
        <p:spPr>
          <a:xfrm>
            <a:off x="7086600" y="6248400"/>
            <a:ext cx="1905000" cy="457200"/>
          </a:xfrm>
          <a:prstGeom prst="rect">
            <a:avLst/>
          </a:prstGeom>
          <a:noFill/>
        </p:spPr>
        <p:txBody>
          <a:bodyPr/>
          <a:lstStyle/>
          <a:p>
            <a:fld id="{39E0203E-152F-4921-BDBB-25D3B4809C22}" type="slidenum">
              <a:rPr lang="en-US" smtClean="0">
                <a:latin typeface="Arial" pitchFamily="34" charset="0"/>
              </a:rPr>
              <a:pPr/>
              <a:t>10</a:t>
            </a:fld>
            <a:endParaRPr lang="en-US" dirty="0" smtClean="0">
              <a:solidFill>
                <a:schemeClr val="tx1"/>
              </a:solidFill>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1447800" y="2952232"/>
            <a:ext cx="6934200" cy="1524136"/>
          </a:xfrm>
          <a:prstGeom prst="rect">
            <a:avLst/>
          </a:prstGeom>
          <a:noFill/>
          <a:ln w="9525">
            <a:noFill/>
            <a:miter lim="800000"/>
            <a:headEnd/>
            <a:tailEnd/>
          </a:ln>
        </p:spPr>
        <p:txBody>
          <a:bodyPr wrap="square" lIns="92075" tIns="46038" rIns="92075" bIns="46038">
            <a:spAutoFit/>
          </a:bodyPr>
          <a:lstStyle/>
          <a:p>
            <a:pPr marL="342900" indent="-342900" algn="ctr" eaLnBrk="0" hangingPunct="0">
              <a:spcBef>
                <a:spcPct val="50000"/>
              </a:spcBef>
              <a:buClr>
                <a:srgbClr val="800000"/>
              </a:buClr>
              <a:buSzPct val="70000"/>
              <a:buFont typeface="Monotype Sorts"/>
              <a:buNone/>
            </a:pPr>
            <a:r>
              <a:rPr lang="en-US" sz="6600" b="1" dirty="0" smtClean="0"/>
              <a:t>BACKUP</a:t>
            </a:r>
          </a:p>
          <a:p>
            <a:pPr marL="2628900" lvl="5" indent="-342900" algn="ctr" eaLnBrk="0" hangingPunct="0">
              <a:spcBef>
                <a:spcPct val="50000"/>
              </a:spcBef>
              <a:buClr>
                <a:srgbClr val="800000"/>
              </a:buClr>
              <a:buSzPct val="70000"/>
              <a:buFont typeface="Monotype Sorts"/>
              <a:buNone/>
            </a:pPr>
            <a:r>
              <a:rPr lang="en-US" b="1" dirty="0" smtClean="0"/>
              <a:t>							</a:t>
            </a:r>
            <a:endParaRPr lang="en-US"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4294967295"/>
          </p:nvPr>
        </p:nvSpPr>
        <p:spPr>
          <a:xfrm>
            <a:off x="7086600" y="6248400"/>
            <a:ext cx="1905000" cy="457200"/>
          </a:xfrm>
          <a:prstGeom prst="rect">
            <a:avLst/>
          </a:prstGeom>
          <a:noFill/>
        </p:spPr>
        <p:txBody>
          <a:bodyPr/>
          <a:lstStyle/>
          <a:p>
            <a:fld id="{2A85C850-D7D9-4376-A5D1-28F46889878C}" type="slidenum">
              <a:rPr lang="en-US" smtClean="0">
                <a:latin typeface="Arial" pitchFamily="34" charset="0"/>
              </a:rPr>
              <a:pPr/>
              <a:t>12</a:t>
            </a:fld>
            <a:endParaRPr lang="en-US" dirty="0" smtClean="0">
              <a:solidFill>
                <a:srgbClr val="000000"/>
              </a:solidFill>
              <a:latin typeface="Arial" pitchFamily="34" charset="0"/>
            </a:endParaRPr>
          </a:p>
        </p:txBody>
      </p:sp>
      <p:sp>
        <p:nvSpPr>
          <p:cNvPr id="7171" name="Rectangle 3"/>
          <p:cNvSpPr>
            <a:spLocks noGrp="1" noChangeArrowheads="1"/>
          </p:cNvSpPr>
          <p:nvPr>
            <p:ph type="body" idx="1"/>
          </p:nvPr>
        </p:nvSpPr>
        <p:spPr>
          <a:xfrm>
            <a:off x="1219200" y="1295400"/>
            <a:ext cx="7543800" cy="5181600"/>
          </a:xfrm>
        </p:spPr>
        <p:txBody>
          <a:bodyPr/>
          <a:lstStyle/>
          <a:p>
            <a:pPr lvl="1">
              <a:buClr>
                <a:schemeClr val="tx1"/>
              </a:buClr>
              <a:buSzPct val="70000"/>
              <a:buFont typeface="Wingdings" panose="05000000000000000000" pitchFamily="2" charset="2"/>
              <a:buChar char="§"/>
            </a:pPr>
            <a:r>
              <a:rPr lang="en-US" sz="1400" dirty="0"/>
              <a:t>The Past Performance Information Retrieval System Report Card </a:t>
            </a:r>
            <a:r>
              <a:rPr lang="en-US" sz="1400" dirty="0" smtClean="0"/>
              <a:t>(PPIRS-RC) compliance </a:t>
            </a:r>
            <a:r>
              <a:rPr lang="en-US" sz="1400" dirty="0"/>
              <a:t>reports are based on a comparison of the contracting action reports (CARs) that are entered into the Federal Procurement Data System Next Generation (FPDS-NG) and completed evaluations in the </a:t>
            </a:r>
            <a:r>
              <a:rPr lang="en-US" sz="1400" dirty="0" smtClean="0"/>
              <a:t>PPIRS-RC.  </a:t>
            </a:r>
            <a:r>
              <a:rPr lang="en-US" sz="1400" dirty="0"/>
              <a:t>The metrics represent all fiscal years in PPIRS.  The table below provides a breakout by NASA and by individual Center:</a:t>
            </a:r>
            <a:endParaRPr lang="en-US" sz="3200" dirty="0" smtClean="0"/>
          </a:p>
        </p:txBody>
      </p:sp>
      <p:sp>
        <p:nvSpPr>
          <p:cNvPr id="7172" name="TextBox 3"/>
          <p:cNvSpPr txBox="1">
            <a:spLocks noChangeArrowheads="1"/>
          </p:cNvSpPr>
          <p:nvPr/>
        </p:nvSpPr>
        <p:spPr bwMode="auto">
          <a:xfrm>
            <a:off x="722850" y="758505"/>
            <a:ext cx="6553200" cy="523220"/>
          </a:xfrm>
          <a:prstGeom prst="rect">
            <a:avLst/>
          </a:prstGeom>
          <a:noFill/>
          <a:ln w="9525">
            <a:noFill/>
            <a:miter lim="800000"/>
            <a:headEnd/>
            <a:tailEnd/>
          </a:ln>
        </p:spPr>
        <p:txBody>
          <a:bodyPr wrap="square">
            <a:spAutoFit/>
          </a:bodyPr>
          <a:lstStyle/>
          <a:p>
            <a:pPr algn="ctr"/>
            <a:r>
              <a:rPr lang="en-US" sz="2800" dirty="0"/>
              <a:t>NASA Past Performance </a:t>
            </a:r>
            <a:r>
              <a:rPr lang="en-US" sz="2800" dirty="0" smtClean="0"/>
              <a:t>Metrics</a:t>
            </a:r>
            <a:endParaRPr lang="en-US" sz="4000" dirty="0"/>
          </a:p>
        </p:txBody>
      </p:sp>
      <p:graphicFrame>
        <p:nvGraphicFramePr>
          <p:cNvPr id="2" name="Table 1"/>
          <p:cNvGraphicFramePr>
            <a:graphicFrameLocks noGrp="1"/>
          </p:cNvGraphicFramePr>
          <p:nvPr>
            <p:extLst>
              <p:ext uri="{D42A27DB-BD31-4B8C-83A1-F6EECF244321}">
                <p14:modId xmlns:p14="http://schemas.microsoft.com/office/powerpoint/2010/main" val="2999131712"/>
              </p:ext>
            </p:extLst>
          </p:nvPr>
        </p:nvGraphicFramePr>
        <p:xfrm>
          <a:off x="2058884" y="2584508"/>
          <a:ext cx="4981576" cy="3622548"/>
        </p:xfrm>
        <a:graphic>
          <a:graphicData uri="http://schemas.openxmlformats.org/drawingml/2006/table">
            <a:tbl>
              <a:tblPr firstRow="1" firstCol="1" bandRow="1"/>
              <a:tblGrid>
                <a:gridCol w="2444127"/>
                <a:gridCol w="793548"/>
                <a:gridCol w="947179"/>
                <a:gridCol w="796722"/>
              </a:tblGrid>
              <a:tr h="589915">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Office Name</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solidFill>
                            <a:srgbClr val="000000"/>
                          </a:solidFill>
                          <a:effectLst/>
                          <a:latin typeface="Calibri"/>
                          <a:ea typeface="Times New Roman"/>
                          <a:cs typeface="Calibri"/>
                        </a:rPr>
                        <a:t>Contract Count</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solidFill>
                            <a:srgbClr val="000000"/>
                          </a:solidFill>
                          <a:effectLst/>
                          <a:latin typeface="Calibri"/>
                          <a:ea typeface="Times New Roman"/>
                          <a:cs typeface="Calibri"/>
                        </a:rPr>
                        <a:t>Contract Completed Count</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solidFill>
                            <a:srgbClr val="000000"/>
                          </a:solidFill>
                          <a:effectLst/>
                          <a:latin typeface="Calibri"/>
                          <a:ea typeface="Times New Roman"/>
                          <a:cs typeface="Calibri"/>
                        </a:rPr>
                        <a:t>Percentage</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850">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ARMSTRONG FLIGHT RESEARCH CENTER</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81</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16</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19.8%</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850">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GLENN RESEARCH CENTER</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202</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178</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88.1%</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850">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NASA HEADQUARTERS</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291</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204</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70.1%</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850">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MARSHALL SPACE FLIGHT CENTER</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201</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150</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74.6%</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850">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KENNEDY SPACE CENTER</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325</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251</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77.2%</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850">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NASA MANAGEMENT OFFICE</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3</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2</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66.7%</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850">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NASA SHARED SERVICES CENTER</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803</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609</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75.8%</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850">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STENNIS SPACE CENTER</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68</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56</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82.4%</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850">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NMO AT APL</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1</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1</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100%</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850">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AMES RESEARCH CENTER</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217</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157</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72.4%</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850">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GODDARD SPACE FLIGHT CENTER</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383</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266</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69.5%</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850">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JOHNSON SPACE CENTER</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200</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144</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72%</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850">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LANGLEY RESEARCH CENTER</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227</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220</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96.9%</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40005">
                <a:tc>
                  <a:txBody>
                    <a:bodyPr/>
                    <a:lstStyle/>
                    <a:p>
                      <a:pPr marL="0" marR="0">
                        <a:lnSpc>
                          <a:spcPct val="115000"/>
                        </a:lnSpc>
                        <a:spcBef>
                          <a:spcPts val="0"/>
                        </a:spcBef>
                        <a:spcAft>
                          <a:spcPts val="0"/>
                        </a:spcAft>
                      </a:pPr>
                      <a:r>
                        <a:rPr lang="en-US" sz="1100" dirty="0">
                          <a:solidFill>
                            <a:srgbClr val="000000"/>
                          </a:solidFill>
                          <a:effectLst/>
                          <a:latin typeface="Calibri"/>
                          <a:ea typeface="Times New Roman"/>
                          <a:cs typeface="Calibri"/>
                        </a:rPr>
                        <a:t> </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 </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cs typeface="Calibri"/>
                        </a:rPr>
                        <a:t> </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solidFill>
                            <a:srgbClr val="000000"/>
                          </a:solidFill>
                          <a:effectLst/>
                          <a:latin typeface="Calibri"/>
                          <a:ea typeface="Times New Roman"/>
                          <a:cs typeface="Calibri"/>
                        </a:rPr>
                        <a:t> </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92100">
                <a:tc>
                  <a:txBody>
                    <a:bodyPr/>
                    <a:lstStyle/>
                    <a:p>
                      <a:pPr marL="0" marR="0" algn="ctr">
                        <a:lnSpc>
                          <a:spcPct val="115000"/>
                        </a:lnSpc>
                        <a:spcBef>
                          <a:spcPts val="0"/>
                        </a:spcBef>
                        <a:spcAft>
                          <a:spcPts val="1000"/>
                        </a:spcAft>
                      </a:pPr>
                      <a:r>
                        <a:rPr lang="en-US" sz="1100" dirty="0">
                          <a:solidFill>
                            <a:srgbClr val="000000"/>
                          </a:solidFill>
                          <a:effectLst/>
                          <a:latin typeface="Calibri"/>
                          <a:ea typeface="Times New Roman"/>
                          <a:cs typeface="Calibri"/>
                        </a:rPr>
                        <a:t>NASA Agency</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dirty="0">
                          <a:solidFill>
                            <a:srgbClr val="000000"/>
                          </a:solidFill>
                          <a:effectLst/>
                          <a:latin typeface="Calibri"/>
                          <a:ea typeface="Times New Roman"/>
                          <a:cs typeface="Calibri"/>
                        </a:rPr>
                        <a:t>3005</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dirty="0">
                          <a:solidFill>
                            <a:srgbClr val="000000"/>
                          </a:solidFill>
                          <a:effectLst/>
                          <a:latin typeface="Calibri"/>
                          <a:ea typeface="Times New Roman"/>
                          <a:cs typeface="Calibri"/>
                        </a:rPr>
                        <a:t>2264</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dirty="0">
                          <a:solidFill>
                            <a:srgbClr val="000000"/>
                          </a:solidFill>
                          <a:effectLst/>
                          <a:latin typeface="Calibri"/>
                          <a:ea typeface="Times New Roman"/>
                          <a:cs typeface="Calibri"/>
                        </a:rPr>
                        <a:t>75.34%</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5272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2</a:t>
            </a:fld>
            <a:endParaRPr lang="en-US" dirty="0"/>
          </a:p>
        </p:txBody>
      </p:sp>
      <p:sp>
        <p:nvSpPr>
          <p:cNvPr id="10" name="Title 1"/>
          <p:cNvSpPr>
            <a:spLocks noGrp="1"/>
          </p:cNvSpPr>
          <p:nvPr>
            <p:ph type="title"/>
          </p:nvPr>
        </p:nvSpPr>
        <p:spPr>
          <a:xfrm>
            <a:off x="457200" y="1051560"/>
            <a:ext cx="7589157" cy="747660"/>
          </a:xfrm>
        </p:spPr>
        <p:txBody>
          <a:bodyPr/>
          <a:lstStyle/>
          <a:p>
            <a:r>
              <a:rPr lang="en-US" dirty="0" smtClean="0">
                <a:solidFill>
                  <a:schemeClr val="tx1"/>
                </a:solidFill>
              </a:rPr>
              <a:t>Agenda</a:t>
            </a:r>
            <a:endParaRPr lang="en-US" dirty="0">
              <a:solidFill>
                <a:schemeClr val="tx1"/>
              </a:solidFill>
            </a:endParaRPr>
          </a:p>
        </p:txBody>
      </p:sp>
      <p:sp>
        <p:nvSpPr>
          <p:cNvPr id="11" name="Content Placeholder 2"/>
          <p:cNvSpPr>
            <a:spLocks noGrp="1"/>
          </p:cNvSpPr>
          <p:nvPr>
            <p:ph sz="quarter" idx="4294967295"/>
          </p:nvPr>
        </p:nvSpPr>
        <p:spPr>
          <a:xfrm>
            <a:off x="457200" y="1986471"/>
            <a:ext cx="7988300" cy="3446463"/>
          </a:xfrm>
          <a:prstGeom prst="rect">
            <a:avLst/>
          </a:prstGeom>
        </p:spPr>
        <p:txBody>
          <a:bodyPr/>
          <a:lstStyle/>
          <a:p>
            <a:pPr lvl="0">
              <a:buClr>
                <a:srgbClr val="F6BC1C"/>
              </a:buClr>
              <a:buSzPct val="75000"/>
              <a:buFont typeface="Courier New" panose="02070309020205020404" pitchFamily="49" charset="0"/>
              <a:buChar char="o"/>
            </a:pPr>
            <a:r>
              <a:rPr lang="en-US" dirty="0">
                <a:solidFill>
                  <a:prstClr val="black"/>
                </a:solidFill>
                <a:latin typeface="Franklin Gothic Book"/>
              </a:rPr>
              <a:t>NASA Policy on Past Performance</a:t>
            </a:r>
          </a:p>
          <a:p>
            <a:pPr lvl="0">
              <a:buClr>
                <a:srgbClr val="F6BC1C"/>
              </a:buClr>
              <a:buSzPct val="75000"/>
              <a:buFont typeface="Courier New" panose="02070309020205020404" pitchFamily="49" charset="0"/>
              <a:buChar char="o"/>
            </a:pPr>
            <a:r>
              <a:rPr lang="en-US" dirty="0" smtClean="0">
                <a:solidFill>
                  <a:prstClr val="black"/>
                </a:solidFill>
                <a:latin typeface="Franklin Gothic Book"/>
              </a:rPr>
              <a:t>NASA </a:t>
            </a:r>
            <a:r>
              <a:rPr lang="en-US" dirty="0">
                <a:solidFill>
                  <a:prstClr val="black"/>
                </a:solidFill>
                <a:latin typeface="Franklin Gothic Book"/>
              </a:rPr>
              <a:t>Past Performance Evaluation Source Evaluation Boards (SEB)</a:t>
            </a:r>
          </a:p>
          <a:p>
            <a:pPr lvl="0">
              <a:buClr>
                <a:srgbClr val="F6BC1C"/>
              </a:buClr>
              <a:buSzPct val="75000"/>
              <a:buFont typeface="Courier New" panose="02070309020205020404" pitchFamily="49" charset="0"/>
              <a:buChar char="o"/>
            </a:pPr>
            <a:r>
              <a:rPr lang="en-US" dirty="0">
                <a:solidFill>
                  <a:prstClr val="black"/>
                </a:solidFill>
                <a:latin typeface="Franklin Gothic Book"/>
              </a:rPr>
              <a:t>Upcoming Past Performance Policy Changes</a:t>
            </a:r>
          </a:p>
          <a:p>
            <a:endParaRPr lang="en-US" dirty="0">
              <a:solidFill>
                <a:schemeClr val="tx1"/>
              </a:solidFill>
            </a:endParaRPr>
          </a:p>
        </p:txBody>
      </p:sp>
    </p:spTree>
    <p:extLst>
      <p:ext uri="{BB962C8B-B14F-4D97-AF65-F5344CB8AC3E}">
        <p14:creationId xmlns:p14="http://schemas.microsoft.com/office/powerpoint/2010/main" val="1160303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228455"/>
            <a:ext cx="5562599" cy="633902"/>
          </a:xfrm>
        </p:spPr>
        <p:txBody>
          <a:bodyPr/>
          <a:lstStyle/>
          <a:p>
            <a:r>
              <a:rPr lang="en-US" sz="3200" dirty="0">
                <a:solidFill>
                  <a:prstClr val="black"/>
                </a:solidFill>
                <a:latin typeface="Franklin Gothic Book"/>
                <a:ea typeface="+mn-ea"/>
                <a:cs typeface="+mn-cs"/>
              </a:rPr>
              <a:t>NASA Policy Past Performance</a:t>
            </a:r>
          </a:p>
        </p:txBody>
      </p:sp>
      <p:sp>
        <p:nvSpPr>
          <p:cNvPr id="3" name="Content Placeholder 2"/>
          <p:cNvSpPr>
            <a:spLocks noGrp="1"/>
          </p:cNvSpPr>
          <p:nvPr>
            <p:ph idx="1"/>
          </p:nvPr>
        </p:nvSpPr>
        <p:spPr>
          <a:xfrm>
            <a:off x="457200" y="1995321"/>
            <a:ext cx="8229600" cy="2423160"/>
          </a:xfrm>
        </p:spPr>
        <p:txBody>
          <a:bodyPr/>
          <a:lstStyle/>
          <a:p>
            <a:pPr lvl="0">
              <a:buClr>
                <a:schemeClr val="tx1"/>
              </a:buClr>
              <a:buFont typeface="Wingdings" pitchFamily="2" charset="2"/>
              <a:buChar char="§"/>
            </a:pPr>
            <a:r>
              <a:rPr lang="en-US" sz="2000" dirty="0"/>
              <a:t>Not later than 120 days after the end of the period of performance on contracts having a period of performance exceeding one year, NASA Contracting Officers must conduct interim evaluations of performance on contracts subject to FAR Subpart 42.15</a:t>
            </a:r>
          </a:p>
          <a:p>
            <a:pPr lvl="1">
              <a:buClr>
                <a:schemeClr val="tx1"/>
              </a:buClr>
              <a:buFont typeface="Courier New" panose="02070309020205020404" pitchFamily="49" charset="0"/>
              <a:buChar char="o"/>
            </a:pPr>
            <a:r>
              <a:rPr lang="en-US" dirty="0"/>
              <a:t>The final evaluation will include an evaluation of the period between the last interim evaluation and the end of the contract period of performance.  </a:t>
            </a:r>
          </a:p>
          <a:p>
            <a:pPr lvl="1">
              <a:buClr>
                <a:schemeClr val="tx1"/>
              </a:buClr>
              <a:buFont typeface="Courier New" panose="02070309020205020404" pitchFamily="49" charset="0"/>
              <a:buChar char="o"/>
            </a:pPr>
            <a:r>
              <a:rPr lang="en-US" dirty="0"/>
              <a:t>Interim performance evaluations are optional for NASA SBIR/STTR Phase II contracts</a:t>
            </a:r>
          </a:p>
          <a:p>
            <a:pPr lvl="1">
              <a:buClr>
                <a:schemeClr val="tx1"/>
              </a:buClr>
              <a:buFont typeface="Courier New" panose="02070309020205020404" pitchFamily="49" charset="0"/>
              <a:buChar char="o"/>
            </a:pPr>
            <a:r>
              <a:rPr lang="en-US" dirty="0"/>
              <a:t>The Administrator for the Office of Federal Procurement Policy designated DOD’s Contractor Performance Assessment Reports </a:t>
            </a:r>
            <a:r>
              <a:rPr lang="en-US" dirty="0" smtClean="0"/>
              <a:t>System (CPARS</a:t>
            </a:r>
            <a:r>
              <a:rPr lang="en-US" dirty="0"/>
              <a:t>) as the Federal solution for reporting of contractor performance information.  </a:t>
            </a:r>
          </a:p>
          <a:p>
            <a:pPr lvl="2">
              <a:buClr>
                <a:schemeClr val="tx1"/>
              </a:buClr>
              <a:buFont typeface="Wingdings" panose="05000000000000000000" pitchFamily="2" charset="2"/>
              <a:buChar char="ü"/>
            </a:pPr>
            <a:r>
              <a:rPr lang="en-US" dirty="0"/>
              <a:t>CPARS replaced the NASA Acquisition Internet Service (NAIS) Past Performance Database (PPDB) application.</a:t>
            </a:r>
          </a:p>
          <a:p>
            <a:endParaRPr lang="en-US" dirty="0"/>
          </a:p>
        </p:txBody>
      </p:sp>
      <p:sp>
        <p:nvSpPr>
          <p:cNvPr id="4" name="Slide Number Placeholder 3"/>
          <p:cNvSpPr>
            <a:spLocks noGrp="1"/>
          </p:cNvSpPr>
          <p:nvPr>
            <p:ph type="sldNum" sz="quarter" idx="12"/>
          </p:nvPr>
        </p:nvSpPr>
        <p:spPr/>
        <p:txBody>
          <a:bodyPr/>
          <a:lstStyle/>
          <a:p>
            <a:fld id="{43A0B55B-C253-734E-AC3A-B1468D3932F3}" type="slidenum">
              <a:rPr lang="en-US" smtClean="0">
                <a:solidFill>
                  <a:schemeClr val="tx1"/>
                </a:solidFill>
              </a:rPr>
              <a:pPr/>
              <a:t>3</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228455"/>
            <a:ext cx="8040847" cy="633902"/>
          </a:xfrm>
        </p:spPr>
        <p:txBody>
          <a:bodyPr/>
          <a:lstStyle/>
          <a:p>
            <a:r>
              <a:rPr lang="en-US" sz="3200" dirty="0" smtClean="0">
                <a:solidFill>
                  <a:prstClr val="black"/>
                </a:solidFill>
                <a:latin typeface="Franklin Gothic Book"/>
                <a:ea typeface="+mn-ea"/>
                <a:cs typeface="+mn-cs"/>
              </a:rPr>
              <a:t>NASA Past Performance Evaluation Source Evaluation Boards (SEB)</a:t>
            </a:r>
            <a:endParaRPr lang="en-US" sz="3200" dirty="0">
              <a:solidFill>
                <a:prstClr val="black"/>
              </a:solidFill>
              <a:latin typeface="Franklin Gothic Book"/>
              <a:ea typeface="+mn-ea"/>
              <a:cs typeface="+mn-cs"/>
            </a:endParaRPr>
          </a:p>
        </p:txBody>
      </p:sp>
      <p:sp>
        <p:nvSpPr>
          <p:cNvPr id="3" name="Content Placeholder 2"/>
          <p:cNvSpPr>
            <a:spLocks noGrp="1"/>
          </p:cNvSpPr>
          <p:nvPr>
            <p:ph idx="1"/>
          </p:nvPr>
        </p:nvSpPr>
        <p:spPr>
          <a:xfrm>
            <a:off x="457200" y="2381215"/>
            <a:ext cx="8229600" cy="2423160"/>
          </a:xfrm>
        </p:spPr>
        <p:txBody>
          <a:bodyPr/>
          <a:lstStyle/>
          <a:p>
            <a:pPr lvl="1">
              <a:buClr>
                <a:schemeClr val="tx1"/>
              </a:buClr>
              <a:buSzPct val="70000"/>
              <a:buFont typeface="Wingdings" panose="05000000000000000000" pitchFamily="2" charset="2"/>
              <a:buChar char="§"/>
            </a:pPr>
            <a:r>
              <a:rPr lang="en-US" sz="2000" dirty="0"/>
              <a:t>Past Performance is one of 3 evaluation factors that NASA typically uses:</a:t>
            </a:r>
          </a:p>
          <a:p>
            <a:pPr marL="1200150" lvl="2" indent="-342900">
              <a:buClr>
                <a:schemeClr val="tx1"/>
              </a:buClr>
              <a:buFont typeface="Courier New" panose="02070309020205020404" pitchFamily="49" charset="0"/>
              <a:buChar char="o"/>
            </a:pPr>
            <a:r>
              <a:rPr lang="en-US" sz="1600" dirty="0"/>
              <a:t>Mission Suitability – indicates the merit of excellence of the work to be performed.</a:t>
            </a:r>
          </a:p>
          <a:p>
            <a:pPr marL="1200150" lvl="2" indent="-342900">
              <a:buClr>
                <a:schemeClr val="tx1"/>
              </a:buClr>
              <a:buFont typeface="Courier New" panose="02070309020205020404" pitchFamily="49" charset="0"/>
              <a:buChar char="o"/>
            </a:pPr>
            <a:r>
              <a:rPr lang="en-US" sz="1600" dirty="0"/>
              <a:t>Cost/Price – evaluates the reasonableness and cost realism of proposed costs.</a:t>
            </a:r>
          </a:p>
          <a:p>
            <a:pPr marL="1200150" lvl="2" indent="-342900">
              <a:buClr>
                <a:schemeClr val="tx1"/>
              </a:buClr>
              <a:buFont typeface="Courier New" panose="02070309020205020404" pitchFamily="49" charset="0"/>
              <a:buChar char="o"/>
            </a:pPr>
            <a:r>
              <a:rPr lang="en-US" sz="1600" dirty="0"/>
              <a:t>Past Performance – indicates the relevant quantitative and qualitative aspects of offeror’s record of performing similar efforts</a:t>
            </a:r>
            <a:r>
              <a:rPr lang="en-US" dirty="0"/>
              <a:t>.</a:t>
            </a:r>
          </a:p>
          <a:p>
            <a:pPr lvl="1">
              <a:buClr>
                <a:schemeClr val="tx1"/>
              </a:buClr>
              <a:buSzPct val="70000"/>
              <a:buFont typeface="Wingdings" panose="05000000000000000000" pitchFamily="2" charset="2"/>
              <a:buChar char="§"/>
            </a:pPr>
            <a:r>
              <a:rPr lang="en-US" sz="2000" dirty="0"/>
              <a:t>The Past Performance evaluation is an assessment of the Government’s level of confidence in the offeror’s ability to perform the solicitation requirements based upon the offeror’s record of performance.</a:t>
            </a:r>
          </a:p>
          <a:p>
            <a:endParaRPr lang="en-US" dirty="0"/>
          </a:p>
        </p:txBody>
      </p:sp>
      <p:sp>
        <p:nvSpPr>
          <p:cNvPr id="4" name="Slide Number Placeholder 3"/>
          <p:cNvSpPr>
            <a:spLocks noGrp="1"/>
          </p:cNvSpPr>
          <p:nvPr>
            <p:ph type="sldNum" sz="quarter" idx="12"/>
          </p:nvPr>
        </p:nvSpPr>
        <p:spPr/>
        <p:txBody>
          <a:bodyPr/>
          <a:lstStyle/>
          <a:p>
            <a:fld id="{43A0B55B-C253-734E-AC3A-B1468D3932F3}" type="slidenum">
              <a:rPr lang="en-US" smtClean="0">
                <a:solidFill>
                  <a:schemeClr val="tx1"/>
                </a:solidFill>
              </a:rPr>
              <a:pPr/>
              <a:t>4</a:t>
            </a:fld>
            <a:endParaRPr lang="en-US" dirty="0">
              <a:solidFill>
                <a:schemeClr val="tx1"/>
              </a:solidFill>
            </a:endParaRPr>
          </a:p>
        </p:txBody>
      </p:sp>
    </p:spTree>
    <p:extLst>
      <p:ext uri="{BB962C8B-B14F-4D97-AF65-F5344CB8AC3E}">
        <p14:creationId xmlns:p14="http://schemas.microsoft.com/office/powerpoint/2010/main" val="2399830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228455"/>
            <a:ext cx="8040847" cy="633902"/>
          </a:xfrm>
        </p:spPr>
        <p:txBody>
          <a:bodyPr/>
          <a:lstStyle/>
          <a:p>
            <a:r>
              <a:rPr lang="en-US" sz="3200" dirty="0" smtClean="0">
                <a:solidFill>
                  <a:prstClr val="black"/>
                </a:solidFill>
                <a:latin typeface="Franklin Gothic Book"/>
                <a:ea typeface="+mn-ea"/>
                <a:cs typeface="+mn-cs"/>
              </a:rPr>
              <a:t>NASA Past Performance Evaluation Source Evaluation Boards (SEB)</a:t>
            </a:r>
            <a:endParaRPr lang="en-US" sz="3200" dirty="0">
              <a:solidFill>
                <a:prstClr val="black"/>
              </a:solidFill>
              <a:latin typeface="Franklin Gothic Book"/>
              <a:ea typeface="+mn-ea"/>
              <a:cs typeface="+mn-cs"/>
            </a:endParaRPr>
          </a:p>
        </p:txBody>
      </p:sp>
      <p:sp>
        <p:nvSpPr>
          <p:cNvPr id="3" name="Content Placeholder 2"/>
          <p:cNvSpPr>
            <a:spLocks noGrp="1"/>
          </p:cNvSpPr>
          <p:nvPr>
            <p:ph idx="1"/>
          </p:nvPr>
        </p:nvSpPr>
        <p:spPr>
          <a:xfrm>
            <a:off x="457200" y="2381215"/>
            <a:ext cx="8229600" cy="2423160"/>
          </a:xfrm>
        </p:spPr>
        <p:txBody>
          <a:bodyPr/>
          <a:lstStyle/>
          <a:p>
            <a:pPr lvl="1">
              <a:buClr>
                <a:schemeClr val="tx1"/>
              </a:buClr>
              <a:buSzPct val="70000"/>
              <a:buFont typeface="Wingdings" panose="05000000000000000000" pitchFamily="2" charset="2"/>
              <a:buChar char="§"/>
            </a:pPr>
            <a:r>
              <a:rPr lang="en-US" sz="2000" dirty="0"/>
              <a:t>NASA requests past performance information from offeror’s (prime and major subcontractors) on relevant project of similar size, scope, and magnitude to the requirements of instant acquisition.</a:t>
            </a:r>
          </a:p>
          <a:p>
            <a:pPr lvl="1">
              <a:buClr>
                <a:schemeClr val="tx1"/>
              </a:buClr>
              <a:buSzPct val="70000"/>
              <a:buFont typeface="Wingdings" panose="05000000000000000000" pitchFamily="2" charset="2"/>
              <a:buChar char="§"/>
            </a:pPr>
            <a:r>
              <a:rPr lang="en-US" sz="2000" dirty="0"/>
              <a:t>The SEB evaluates the offeror’s </a:t>
            </a:r>
            <a:r>
              <a:rPr lang="en-US" sz="2000" i="1" dirty="0"/>
              <a:t>relevant</a:t>
            </a:r>
            <a:r>
              <a:rPr lang="en-US" sz="2000" dirty="0"/>
              <a:t> past performance (e.g. current/recent, size, content, and complexity).</a:t>
            </a:r>
          </a:p>
          <a:p>
            <a:pPr lvl="1">
              <a:buClr>
                <a:schemeClr val="tx1"/>
              </a:buClr>
              <a:buSzPct val="70000"/>
              <a:buFont typeface="Wingdings" panose="05000000000000000000" pitchFamily="2" charset="2"/>
              <a:buChar char="§"/>
            </a:pPr>
            <a:r>
              <a:rPr lang="en-US" sz="2000" dirty="0"/>
              <a:t>Past performance is assessed in areas germane to the instant requirement, such as, technical, cost, schedule, management, occupational health, security, safety, environmental, etc</a:t>
            </a:r>
            <a:r>
              <a:rPr lang="en-US" sz="2000" dirty="0" smtClean="0"/>
              <a:t>.</a:t>
            </a:r>
          </a:p>
          <a:p>
            <a:pPr lvl="1">
              <a:spcBef>
                <a:spcPts val="0"/>
              </a:spcBef>
              <a:buClr>
                <a:schemeClr val="tx1"/>
              </a:buClr>
              <a:buSzPct val="70000"/>
              <a:buFont typeface="Wingdings" panose="05000000000000000000" pitchFamily="2" charset="2"/>
              <a:buChar char="§"/>
            </a:pPr>
            <a:r>
              <a:rPr lang="en-US" sz="2000" dirty="0"/>
              <a:t>The past performance information obtained from</a:t>
            </a:r>
            <a:r>
              <a:rPr lang="en-US" sz="2800" dirty="0">
                <a:latin typeface="Calibri"/>
                <a:ea typeface="Calibri"/>
                <a:cs typeface="Times New Roman"/>
              </a:rPr>
              <a:t>:</a:t>
            </a:r>
          </a:p>
          <a:p>
            <a:pPr lvl="2">
              <a:spcBef>
                <a:spcPts val="0"/>
              </a:spcBef>
              <a:buClr>
                <a:schemeClr val="tx1"/>
              </a:buClr>
              <a:buSzPct val="70000"/>
              <a:buFont typeface="Courier New"/>
              <a:buChar char="o"/>
            </a:pPr>
            <a:r>
              <a:rPr lang="en-US" sz="1400" dirty="0" smtClean="0"/>
              <a:t>Past </a:t>
            </a:r>
            <a:r>
              <a:rPr lang="en-US" sz="1400" dirty="0"/>
              <a:t>Performance databases (e.g. PPIRs) to obtain past performance information of offerors</a:t>
            </a:r>
            <a:r>
              <a:rPr lang="en-US" sz="1400" dirty="0" smtClean="0"/>
              <a:t>.</a:t>
            </a:r>
            <a:endParaRPr lang="en-US" sz="1400" dirty="0"/>
          </a:p>
          <a:p>
            <a:pPr lvl="2">
              <a:spcBef>
                <a:spcPts val="0"/>
              </a:spcBef>
              <a:buClr>
                <a:schemeClr val="tx1"/>
              </a:buClr>
              <a:buSzPct val="70000"/>
              <a:buFont typeface="Courier New"/>
              <a:buChar char="o"/>
            </a:pPr>
            <a:r>
              <a:rPr lang="en-US" sz="1400" dirty="0"/>
              <a:t>NASA includes questionnaires in solicitations for the Offeror’s customers to fill out and return directly to NASA.</a:t>
            </a:r>
          </a:p>
          <a:p>
            <a:pPr lvl="1">
              <a:buClr>
                <a:srgbClr val="FF0000"/>
              </a:buClr>
              <a:buSzPct val="70000"/>
              <a:buFont typeface="Wingdings" panose="05000000000000000000" pitchFamily="2" charset="2"/>
              <a:buChar char="§"/>
            </a:pPr>
            <a:endParaRPr lang="en-US" dirty="0"/>
          </a:p>
          <a:p>
            <a:pPr lvl="1">
              <a:buClr>
                <a:srgbClr val="FF0000"/>
              </a:buClr>
              <a:buSzPct val="70000"/>
              <a:buFont typeface="Wingdings" panose="05000000000000000000" pitchFamily="2" charset="2"/>
              <a:buChar char="§"/>
            </a:pPr>
            <a:endParaRPr lang="en-US" dirty="0"/>
          </a:p>
          <a:p>
            <a:endParaRPr lang="en-US" sz="1800" dirty="0"/>
          </a:p>
        </p:txBody>
      </p:sp>
      <p:sp>
        <p:nvSpPr>
          <p:cNvPr id="4" name="Slide Number Placeholder 3"/>
          <p:cNvSpPr>
            <a:spLocks noGrp="1"/>
          </p:cNvSpPr>
          <p:nvPr>
            <p:ph type="sldNum" sz="quarter" idx="12"/>
          </p:nvPr>
        </p:nvSpPr>
        <p:spPr/>
        <p:txBody>
          <a:bodyPr/>
          <a:lstStyle/>
          <a:p>
            <a:fld id="{43A0B55B-C253-734E-AC3A-B1468D3932F3}" type="slidenum">
              <a:rPr lang="en-US" smtClean="0">
                <a:solidFill>
                  <a:schemeClr val="tx1"/>
                </a:solidFill>
              </a:rPr>
              <a:pPr/>
              <a:t>5</a:t>
            </a:fld>
            <a:endParaRPr lang="en-US" dirty="0">
              <a:solidFill>
                <a:schemeClr val="tx1"/>
              </a:solidFill>
            </a:endParaRPr>
          </a:p>
        </p:txBody>
      </p:sp>
    </p:spTree>
    <p:extLst>
      <p:ext uri="{BB962C8B-B14F-4D97-AF65-F5344CB8AC3E}">
        <p14:creationId xmlns:p14="http://schemas.microsoft.com/office/powerpoint/2010/main" val="1202360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228455"/>
            <a:ext cx="8040847" cy="633902"/>
          </a:xfrm>
        </p:spPr>
        <p:txBody>
          <a:bodyPr/>
          <a:lstStyle/>
          <a:p>
            <a:r>
              <a:rPr lang="en-US" sz="3200" dirty="0" smtClean="0">
                <a:solidFill>
                  <a:prstClr val="black"/>
                </a:solidFill>
                <a:latin typeface="Franklin Gothic Book"/>
                <a:ea typeface="+mn-ea"/>
                <a:cs typeface="+mn-cs"/>
              </a:rPr>
              <a:t>NASA Past Performance Evaluation Source Evaluation Boards (SEB)</a:t>
            </a:r>
            <a:endParaRPr lang="en-US" sz="3200" dirty="0">
              <a:solidFill>
                <a:prstClr val="black"/>
              </a:solidFill>
              <a:latin typeface="Franklin Gothic Book"/>
              <a:ea typeface="+mn-ea"/>
              <a:cs typeface="+mn-cs"/>
            </a:endParaRPr>
          </a:p>
        </p:txBody>
      </p:sp>
      <p:sp>
        <p:nvSpPr>
          <p:cNvPr id="3" name="Content Placeholder 2"/>
          <p:cNvSpPr>
            <a:spLocks noGrp="1"/>
          </p:cNvSpPr>
          <p:nvPr>
            <p:ph idx="1"/>
          </p:nvPr>
        </p:nvSpPr>
        <p:spPr>
          <a:xfrm>
            <a:off x="457200" y="2381215"/>
            <a:ext cx="8229600" cy="2423160"/>
          </a:xfrm>
        </p:spPr>
        <p:txBody>
          <a:bodyPr/>
          <a:lstStyle/>
          <a:p>
            <a:pPr lvl="1">
              <a:buClr>
                <a:schemeClr val="tx1"/>
              </a:buClr>
              <a:buSzPct val="70000"/>
              <a:buFont typeface="Wingdings" panose="05000000000000000000" pitchFamily="2" charset="2"/>
              <a:buChar char="§"/>
            </a:pPr>
            <a:r>
              <a:rPr lang="en-US" sz="2000" dirty="0"/>
              <a:t>NASA uses “Neutral*”and 5 Level of Confidence Ratings, to include:</a:t>
            </a:r>
          </a:p>
          <a:p>
            <a:pPr lvl="3">
              <a:buClr>
                <a:schemeClr val="tx1"/>
              </a:buClr>
              <a:buSzPct val="70000"/>
              <a:buFont typeface="Courier New" panose="02070309020205020404" pitchFamily="49" charset="0"/>
              <a:buChar char="o"/>
            </a:pPr>
            <a:r>
              <a:rPr lang="en-US" sz="2000" dirty="0"/>
              <a:t>very high level of confidence, </a:t>
            </a:r>
          </a:p>
          <a:p>
            <a:pPr lvl="3">
              <a:buClr>
                <a:schemeClr val="tx1"/>
              </a:buClr>
              <a:buSzPct val="70000"/>
              <a:buFont typeface="Courier New" panose="02070309020205020404" pitchFamily="49" charset="0"/>
              <a:buChar char="o"/>
            </a:pPr>
            <a:r>
              <a:rPr lang="en-US" sz="2000" dirty="0"/>
              <a:t>high level of confidence, </a:t>
            </a:r>
          </a:p>
          <a:p>
            <a:pPr lvl="3">
              <a:buClr>
                <a:schemeClr val="tx1"/>
              </a:buClr>
              <a:buSzPct val="70000"/>
              <a:buFont typeface="Courier New" panose="02070309020205020404" pitchFamily="49" charset="0"/>
              <a:buChar char="o"/>
            </a:pPr>
            <a:r>
              <a:rPr lang="en-US" sz="2000" dirty="0"/>
              <a:t>moderate level of confidence, </a:t>
            </a:r>
          </a:p>
          <a:p>
            <a:pPr lvl="3">
              <a:buClr>
                <a:schemeClr val="tx1"/>
              </a:buClr>
              <a:buSzPct val="70000"/>
              <a:buFont typeface="Courier New" panose="02070309020205020404" pitchFamily="49" charset="0"/>
              <a:buChar char="o"/>
            </a:pPr>
            <a:r>
              <a:rPr lang="en-US" sz="2000" dirty="0"/>
              <a:t>low level of confidence, and</a:t>
            </a:r>
          </a:p>
          <a:p>
            <a:pPr lvl="3">
              <a:buClr>
                <a:schemeClr val="tx1"/>
              </a:buClr>
              <a:buSzPct val="70000"/>
              <a:buFont typeface="Courier New" panose="02070309020205020404" pitchFamily="49" charset="0"/>
              <a:buChar char="o"/>
            </a:pPr>
            <a:r>
              <a:rPr lang="en-US" sz="2000" dirty="0"/>
              <a:t>very low level of confidence. </a:t>
            </a:r>
          </a:p>
          <a:p>
            <a:pPr lvl="2">
              <a:buClr>
                <a:schemeClr val="tx1"/>
              </a:buClr>
              <a:buSzPct val="70000"/>
              <a:buFont typeface="Wingdings" panose="05000000000000000000" pitchFamily="2" charset="2"/>
              <a:buChar char="v"/>
            </a:pPr>
            <a:r>
              <a:rPr lang="en-US" sz="2000" dirty="0"/>
              <a:t>Neutral is used when an offeror does not have a record of relevant past performance and it is not evaluated or rated favorably or unfavorably.</a:t>
            </a:r>
          </a:p>
          <a:p>
            <a:pPr lvl="1">
              <a:buClr>
                <a:srgbClr val="FF0000"/>
              </a:buClr>
              <a:buSzPct val="70000"/>
              <a:buFont typeface="Wingdings" panose="05000000000000000000" pitchFamily="2" charset="2"/>
              <a:buChar char="§"/>
            </a:pPr>
            <a:endParaRPr lang="en-US" dirty="0"/>
          </a:p>
          <a:p>
            <a:pPr lvl="1">
              <a:buClr>
                <a:srgbClr val="FF0000"/>
              </a:buClr>
              <a:buSzPct val="70000"/>
              <a:buFont typeface="Wingdings" panose="05000000000000000000" pitchFamily="2" charset="2"/>
              <a:buChar char="§"/>
            </a:pPr>
            <a:endParaRPr lang="en-US" dirty="0"/>
          </a:p>
          <a:p>
            <a:endParaRPr lang="en-US" sz="1800" dirty="0"/>
          </a:p>
        </p:txBody>
      </p:sp>
      <p:sp>
        <p:nvSpPr>
          <p:cNvPr id="4" name="Slide Number Placeholder 3"/>
          <p:cNvSpPr>
            <a:spLocks noGrp="1"/>
          </p:cNvSpPr>
          <p:nvPr>
            <p:ph type="sldNum" sz="quarter" idx="12"/>
          </p:nvPr>
        </p:nvSpPr>
        <p:spPr/>
        <p:txBody>
          <a:bodyPr/>
          <a:lstStyle/>
          <a:p>
            <a:fld id="{43A0B55B-C253-734E-AC3A-B1468D3932F3}" type="slidenum">
              <a:rPr lang="en-US" smtClean="0">
                <a:solidFill>
                  <a:schemeClr val="tx1"/>
                </a:solidFill>
              </a:rPr>
              <a:pPr/>
              <a:t>6</a:t>
            </a:fld>
            <a:endParaRPr lang="en-US" dirty="0">
              <a:solidFill>
                <a:schemeClr val="tx1"/>
              </a:solidFill>
            </a:endParaRPr>
          </a:p>
        </p:txBody>
      </p:sp>
    </p:spTree>
    <p:extLst>
      <p:ext uri="{BB962C8B-B14F-4D97-AF65-F5344CB8AC3E}">
        <p14:creationId xmlns:p14="http://schemas.microsoft.com/office/powerpoint/2010/main" val="1406029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228455"/>
            <a:ext cx="8040847" cy="633902"/>
          </a:xfrm>
        </p:spPr>
        <p:txBody>
          <a:bodyPr/>
          <a:lstStyle/>
          <a:p>
            <a:r>
              <a:rPr lang="en-US" sz="3200" dirty="0" smtClean="0">
                <a:solidFill>
                  <a:prstClr val="black"/>
                </a:solidFill>
                <a:latin typeface="Franklin Gothic Book"/>
                <a:ea typeface="+mn-ea"/>
                <a:cs typeface="+mn-cs"/>
              </a:rPr>
              <a:t>NASA Past Performance Evaluation Source Evaluation Boards (SEB)</a:t>
            </a:r>
            <a:endParaRPr lang="en-US" sz="3200" dirty="0">
              <a:solidFill>
                <a:prstClr val="black"/>
              </a:solidFill>
              <a:latin typeface="Franklin Gothic Book"/>
              <a:ea typeface="+mn-ea"/>
              <a:cs typeface="+mn-cs"/>
            </a:endParaRPr>
          </a:p>
        </p:txBody>
      </p:sp>
      <p:sp>
        <p:nvSpPr>
          <p:cNvPr id="3" name="Content Placeholder 2"/>
          <p:cNvSpPr>
            <a:spLocks noGrp="1"/>
          </p:cNvSpPr>
          <p:nvPr>
            <p:ph idx="1"/>
          </p:nvPr>
        </p:nvSpPr>
        <p:spPr>
          <a:xfrm>
            <a:off x="457200" y="2381215"/>
            <a:ext cx="8229600" cy="2423160"/>
          </a:xfrm>
        </p:spPr>
        <p:txBody>
          <a:bodyPr/>
          <a:lstStyle/>
          <a:p>
            <a:pPr lvl="1">
              <a:buClr>
                <a:schemeClr val="tx1"/>
              </a:buClr>
              <a:buSzPct val="70000"/>
              <a:buFont typeface="Wingdings" panose="05000000000000000000" pitchFamily="2" charset="2"/>
              <a:buChar char="§"/>
            </a:pPr>
            <a:r>
              <a:rPr lang="en-US" dirty="0"/>
              <a:t>The SEB voting members perform an analysis of each offeror’s past performance and summarize the results of the evaluation in a narrative report or as individual findings (i.e., strengths and weaknesses).</a:t>
            </a:r>
          </a:p>
          <a:p>
            <a:pPr lvl="1">
              <a:buClr>
                <a:schemeClr val="tx1"/>
              </a:buClr>
              <a:buSzPct val="70000"/>
              <a:buFont typeface="Wingdings" panose="05000000000000000000" pitchFamily="2" charset="2"/>
              <a:buChar char="§"/>
            </a:pPr>
            <a:r>
              <a:rPr lang="en-US" dirty="0"/>
              <a:t>The SEB meets to discuss the past performance evaluation and then the SEB develops consensus narrative or consensus findings depending on the approach used. The SEB must document  a description of the assessment and supporting rationale for all conclusions  reached and shall not simply carry forward the information obtained from questionnaires or databases regardless of approach used (i.e., narrative or individual findings).</a:t>
            </a:r>
          </a:p>
          <a:p>
            <a:pPr lvl="1">
              <a:buClr>
                <a:schemeClr val="tx1"/>
              </a:buClr>
              <a:buSzPct val="70000"/>
              <a:buFont typeface="Wingdings" panose="05000000000000000000" pitchFamily="2" charset="2"/>
              <a:buChar char="§"/>
            </a:pPr>
            <a:r>
              <a:rPr lang="en-US" dirty="0"/>
              <a:t>The SEB then reaches consensus on the confidence rating to be assigned consistent with the level of confidence definitions contained in the NASA FAR supplement.</a:t>
            </a:r>
          </a:p>
          <a:p>
            <a:pPr lvl="1">
              <a:buClr>
                <a:srgbClr val="FF0000"/>
              </a:buClr>
              <a:buSzPct val="70000"/>
              <a:buFont typeface="Wingdings" panose="05000000000000000000" pitchFamily="2" charset="2"/>
              <a:buChar char="§"/>
            </a:pPr>
            <a:endParaRPr lang="en-US" dirty="0"/>
          </a:p>
          <a:p>
            <a:pPr lvl="1">
              <a:buClr>
                <a:srgbClr val="FF0000"/>
              </a:buClr>
              <a:buSzPct val="70000"/>
              <a:buFont typeface="Wingdings" panose="05000000000000000000" pitchFamily="2" charset="2"/>
              <a:buChar char="§"/>
            </a:pPr>
            <a:endParaRPr lang="en-US" dirty="0"/>
          </a:p>
          <a:p>
            <a:endParaRPr lang="en-US" sz="1800" dirty="0"/>
          </a:p>
        </p:txBody>
      </p:sp>
      <p:sp>
        <p:nvSpPr>
          <p:cNvPr id="4" name="Slide Number Placeholder 3"/>
          <p:cNvSpPr>
            <a:spLocks noGrp="1"/>
          </p:cNvSpPr>
          <p:nvPr>
            <p:ph type="sldNum" sz="quarter" idx="12"/>
          </p:nvPr>
        </p:nvSpPr>
        <p:spPr/>
        <p:txBody>
          <a:bodyPr/>
          <a:lstStyle/>
          <a:p>
            <a:fld id="{43A0B55B-C253-734E-AC3A-B1468D3932F3}" type="slidenum">
              <a:rPr lang="en-US" smtClean="0">
                <a:solidFill>
                  <a:schemeClr val="tx1"/>
                </a:solidFill>
              </a:rPr>
              <a:pPr/>
              <a:t>7</a:t>
            </a:fld>
            <a:endParaRPr lang="en-US" dirty="0">
              <a:solidFill>
                <a:schemeClr val="tx1"/>
              </a:solidFill>
            </a:endParaRPr>
          </a:p>
        </p:txBody>
      </p:sp>
    </p:spTree>
    <p:extLst>
      <p:ext uri="{BB962C8B-B14F-4D97-AF65-F5344CB8AC3E}">
        <p14:creationId xmlns:p14="http://schemas.microsoft.com/office/powerpoint/2010/main" val="35170101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228455"/>
            <a:ext cx="8040847" cy="633902"/>
          </a:xfrm>
        </p:spPr>
        <p:txBody>
          <a:bodyPr/>
          <a:lstStyle/>
          <a:p>
            <a:pPr lvl="0">
              <a:lnSpc>
                <a:spcPct val="100000"/>
              </a:lnSpc>
              <a:spcBef>
                <a:spcPts val="0"/>
              </a:spcBef>
            </a:pPr>
            <a:r>
              <a:rPr lang="en-US" sz="2800" dirty="0">
                <a:solidFill>
                  <a:prstClr val="black"/>
                </a:solidFill>
                <a:latin typeface="Calibri"/>
              </a:rPr>
              <a:t>Upcoming Past Performance Policy Changes</a:t>
            </a:r>
          </a:p>
        </p:txBody>
      </p:sp>
      <p:sp>
        <p:nvSpPr>
          <p:cNvPr id="3" name="Content Placeholder 2"/>
          <p:cNvSpPr>
            <a:spLocks noGrp="1"/>
          </p:cNvSpPr>
          <p:nvPr>
            <p:ph idx="1"/>
          </p:nvPr>
        </p:nvSpPr>
        <p:spPr>
          <a:xfrm>
            <a:off x="457200" y="1844319"/>
            <a:ext cx="8229600" cy="2423160"/>
          </a:xfrm>
        </p:spPr>
        <p:txBody>
          <a:bodyPr/>
          <a:lstStyle/>
          <a:p>
            <a:pPr>
              <a:buClr>
                <a:srgbClr val="FF0000"/>
              </a:buClr>
              <a:buFont typeface="Wingdings" panose="05000000000000000000" pitchFamily="2" charset="2"/>
              <a:buChar char="§"/>
            </a:pPr>
            <a:r>
              <a:rPr lang="en-US" sz="2000" dirty="0" smtClean="0"/>
              <a:t>FAR </a:t>
            </a:r>
            <a:r>
              <a:rPr lang="en-US" sz="2000" dirty="0"/>
              <a:t>Case 2012-028 - Contractor Comment Period, Past Performance Evaluations</a:t>
            </a:r>
          </a:p>
          <a:p>
            <a:pPr lvl="1">
              <a:buClr>
                <a:schemeClr val="tx1"/>
              </a:buClr>
              <a:buSzPct val="70000"/>
              <a:buFont typeface="Courier New" panose="02070309020205020404" pitchFamily="49" charset="0"/>
              <a:buChar char="o"/>
            </a:pPr>
            <a:r>
              <a:rPr lang="en-US" sz="1600" dirty="0"/>
              <a:t>DoD, GSA, and NASA </a:t>
            </a:r>
            <a:r>
              <a:rPr lang="en-US" sz="1600" dirty="0" smtClean="0"/>
              <a:t>amended the </a:t>
            </a:r>
            <a:r>
              <a:rPr lang="en-US" sz="1600" dirty="0"/>
              <a:t>FAR to implement section 853 of the National Defense Authorization Act (NDAA) for Fiscal Year (FY) 2013  and section 806 of the NDAA for FY 2012 that impact past performance evaluations by: </a:t>
            </a:r>
          </a:p>
          <a:p>
            <a:pPr lvl="2">
              <a:buClr>
                <a:schemeClr val="tx1"/>
              </a:buClr>
              <a:buSzPct val="70000"/>
              <a:buFont typeface="Wingdings" panose="05000000000000000000" pitchFamily="2" charset="2"/>
              <a:buChar char="Ø"/>
            </a:pPr>
            <a:r>
              <a:rPr lang="en-US" sz="1400" dirty="0"/>
              <a:t>providing contractors “up to 14 calendar days…from the date of delivery”  “to submit comments, rebuttals, or additional information pertaining to past performance” for inclusion in the database, and </a:t>
            </a:r>
          </a:p>
          <a:p>
            <a:pPr lvl="2">
              <a:buClr>
                <a:schemeClr val="tx1"/>
              </a:buClr>
              <a:buSzPct val="70000"/>
              <a:buFont typeface="Wingdings" panose="05000000000000000000" pitchFamily="2" charset="2"/>
              <a:buChar char="Ø"/>
            </a:pPr>
            <a:r>
              <a:rPr lang="en-US" sz="1400" dirty="0"/>
              <a:t>requiring that agency evaluations of contractor performance, including any information submitted by contractors, be “included in the relevant past performance database not later than the date that is 14 days after the date of delivery of the information” to the contractor.</a:t>
            </a:r>
          </a:p>
          <a:p>
            <a:pPr lvl="2">
              <a:buClr>
                <a:schemeClr val="tx1"/>
              </a:buClr>
              <a:buSzPct val="70000"/>
              <a:buFont typeface="Wingdings" panose="05000000000000000000" pitchFamily="2" charset="2"/>
              <a:buChar char="Ø"/>
            </a:pPr>
            <a:r>
              <a:rPr lang="en-US" sz="1400" dirty="0"/>
              <a:t>The FAR currently provides “a minimum of 30 days” for contractor comments, rebutting statements, or additional information. </a:t>
            </a:r>
            <a:r>
              <a:rPr lang="en-US" sz="1400" dirty="0" smtClean="0"/>
              <a:t>Whether </a:t>
            </a:r>
            <a:r>
              <a:rPr lang="en-US" sz="1400" dirty="0"/>
              <a:t>or not a contractor’s additional information/rebuttal has been received, the past performance evaluation will move between systems after 14 days and become available to source selection officials</a:t>
            </a:r>
            <a:r>
              <a:rPr lang="en-US" sz="1400" dirty="0" smtClean="0"/>
              <a:t>.</a:t>
            </a:r>
          </a:p>
          <a:p>
            <a:pPr lvl="2">
              <a:buClr>
                <a:schemeClr val="tx1"/>
              </a:buClr>
              <a:buSzPct val="70000"/>
              <a:buFont typeface="Wingdings" panose="05000000000000000000" pitchFamily="2" charset="2"/>
              <a:buChar char="v"/>
            </a:pPr>
            <a:r>
              <a:rPr lang="en-US" sz="1400" dirty="0" smtClean="0"/>
              <a:t>Final Rule published May 30, 2014 and is </a:t>
            </a:r>
            <a:r>
              <a:rPr lang="en-US" sz="1400" i="1" dirty="0" smtClean="0"/>
              <a:t>Effective July 1, 2014</a:t>
            </a:r>
            <a:r>
              <a:rPr lang="en-US" sz="1400" dirty="0" smtClean="0"/>
              <a:t>.</a:t>
            </a:r>
            <a:endParaRPr lang="en-US" sz="1400" dirty="0"/>
          </a:p>
          <a:p>
            <a:pPr>
              <a:buClr>
                <a:schemeClr val="tx1"/>
              </a:buClr>
              <a:buSzPct val="70000"/>
              <a:buFont typeface="Wingdings" panose="05000000000000000000" pitchFamily="2" charset="2"/>
              <a:buChar char="§"/>
            </a:pPr>
            <a:endParaRPr lang="en-US" dirty="0" smtClean="0"/>
          </a:p>
          <a:p>
            <a:pPr>
              <a:buClr>
                <a:schemeClr val="tx1"/>
              </a:buClr>
              <a:buSzPct val="70000"/>
              <a:buFont typeface="Wingdings" panose="05000000000000000000" pitchFamily="2" charset="2"/>
              <a:buChar char="§"/>
            </a:pPr>
            <a:endParaRPr lang="en-US" dirty="0"/>
          </a:p>
          <a:p>
            <a:pPr lvl="1">
              <a:buClr>
                <a:srgbClr val="FF0000"/>
              </a:buClr>
              <a:buSzPct val="70000"/>
              <a:buFont typeface="Wingdings" panose="05000000000000000000" pitchFamily="2" charset="2"/>
              <a:buChar char="§"/>
            </a:pPr>
            <a:endParaRPr lang="en-US" dirty="0"/>
          </a:p>
          <a:p>
            <a:pPr lvl="1">
              <a:buClr>
                <a:srgbClr val="FF0000"/>
              </a:buClr>
              <a:buSzPct val="70000"/>
              <a:buFont typeface="Wingdings" panose="05000000000000000000" pitchFamily="2" charset="2"/>
              <a:buChar char="§"/>
            </a:pPr>
            <a:endParaRPr lang="en-US" dirty="0"/>
          </a:p>
          <a:p>
            <a:endParaRPr lang="en-US" sz="1800" dirty="0"/>
          </a:p>
        </p:txBody>
      </p:sp>
      <p:sp>
        <p:nvSpPr>
          <p:cNvPr id="4" name="Slide Number Placeholder 3"/>
          <p:cNvSpPr>
            <a:spLocks noGrp="1"/>
          </p:cNvSpPr>
          <p:nvPr>
            <p:ph type="sldNum" sz="quarter" idx="12"/>
          </p:nvPr>
        </p:nvSpPr>
        <p:spPr/>
        <p:txBody>
          <a:bodyPr/>
          <a:lstStyle/>
          <a:p>
            <a:fld id="{43A0B55B-C253-734E-AC3A-B1468D3932F3}" type="slidenum">
              <a:rPr lang="en-US" smtClean="0">
                <a:solidFill>
                  <a:schemeClr val="tx1"/>
                </a:solidFill>
              </a:rPr>
              <a:pPr/>
              <a:t>8</a:t>
            </a:fld>
            <a:endParaRPr lang="en-US" dirty="0">
              <a:solidFill>
                <a:schemeClr val="tx1"/>
              </a:solidFill>
            </a:endParaRPr>
          </a:p>
        </p:txBody>
      </p:sp>
    </p:spTree>
    <p:extLst>
      <p:ext uri="{BB962C8B-B14F-4D97-AF65-F5344CB8AC3E}">
        <p14:creationId xmlns:p14="http://schemas.microsoft.com/office/powerpoint/2010/main" val="3973315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228455"/>
            <a:ext cx="8040847" cy="633902"/>
          </a:xfrm>
        </p:spPr>
        <p:txBody>
          <a:bodyPr/>
          <a:lstStyle/>
          <a:p>
            <a:pPr lvl="0">
              <a:lnSpc>
                <a:spcPct val="100000"/>
              </a:lnSpc>
              <a:spcBef>
                <a:spcPts val="0"/>
              </a:spcBef>
            </a:pPr>
            <a:r>
              <a:rPr lang="en-US" sz="2800" dirty="0">
                <a:solidFill>
                  <a:prstClr val="black"/>
                </a:solidFill>
                <a:latin typeface="Calibri"/>
              </a:rPr>
              <a:t>Upcoming Past Performance Policy Changes</a:t>
            </a:r>
          </a:p>
        </p:txBody>
      </p:sp>
      <p:sp>
        <p:nvSpPr>
          <p:cNvPr id="3" name="Content Placeholder 2"/>
          <p:cNvSpPr>
            <a:spLocks noGrp="1"/>
          </p:cNvSpPr>
          <p:nvPr>
            <p:ph idx="1"/>
          </p:nvPr>
        </p:nvSpPr>
        <p:spPr>
          <a:xfrm>
            <a:off x="457200" y="1953375"/>
            <a:ext cx="8229600" cy="2895461"/>
          </a:xfrm>
        </p:spPr>
        <p:txBody>
          <a:bodyPr/>
          <a:lstStyle/>
          <a:p>
            <a:pPr>
              <a:buClr>
                <a:schemeClr val="tx1"/>
              </a:buClr>
              <a:buSzPct val="70000"/>
              <a:buFont typeface="Wingdings" panose="05000000000000000000" pitchFamily="2" charset="2"/>
              <a:buChar char="§"/>
            </a:pPr>
            <a:r>
              <a:rPr lang="en-US" dirty="0"/>
              <a:t>FAR Case 2014-010 - Enhancements to Past Performance Evaluation Systems</a:t>
            </a:r>
          </a:p>
          <a:p>
            <a:pPr lvl="1">
              <a:buClr>
                <a:schemeClr val="tx1"/>
              </a:buClr>
              <a:buSzPct val="70000"/>
              <a:buFont typeface="Courier New" panose="02070309020205020404" pitchFamily="49" charset="0"/>
              <a:buChar char="o"/>
            </a:pPr>
            <a:r>
              <a:rPr lang="en-US" dirty="0"/>
              <a:t>DoD, GSA, and NASA are proposing to amend the FAR to accommodate Architect-Engineer Contract Administration Support System (ACASS) and Construction Contractor Appraisal Support System (CCASS) as modules within the Contractor Performance Assessment Reporting System (CPARS) database.</a:t>
            </a:r>
          </a:p>
          <a:p>
            <a:pPr lvl="1">
              <a:buClr>
                <a:schemeClr val="tx1"/>
              </a:buClr>
              <a:buSzPct val="70000"/>
              <a:buFont typeface="Wingdings" panose="05000000000000000000" pitchFamily="2" charset="2"/>
              <a:buChar char="ü"/>
            </a:pPr>
            <a:r>
              <a:rPr lang="en-US" dirty="0"/>
              <a:t>This action will standardize the past performance reporting requirements under the CPARS database in FAR Subpart </a:t>
            </a:r>
            <a:r>
              <a:rPr lang="en-US" dirty="0" smtClean="0"/>
              <a:t>42.15</a:t>
            </a:r>
          </a:p>
          <a:p>
            <a:pPr>
              <a:buClr>
                <a:schemeClr val="tx1"/>
              </a:buClr>
              <a:buSzPct val="70000"/>
              <a:buFont typeface="Wingdings" panose="05000000000000000000" pitchFamily="2" charset="2"/>
              <a:buChar char="§"/>
            </a:pPr>
            <a:endParaRPr lang="en-US" dirty="0" smtClean="0"/>
          </a:p>
          <a:p>
            <a:pPr>
              <a:buClr>
                <a:schemeClr val="tx1"/>
              </a:buClr>
              <a:buSzPct val="70000"/>
              <a:buFont typeface="Wingdings" panose="05000000000000000000" pitchFamily="2" charset="2"/>
              <a:buChar char="§"/>
            </a:pPr>
            <a:endParaRPr lang="en-US" dirty="0"/>
          </a:p>
          <a:p>
            <a:pPr lvl="1">
              <a:buClr>
                <a:srgbClr val="FF0000"/>
              </a:buClr>
              <a:buSzPct val="70000"/>
              <a:buFont typeface="Wingdings" panose="05000000000000000000" pitchFamily="2" charset="2"/>
              <a:buChar char="§"/>
            </a:pPr>
            <a:endParaRPr lang="en-US" dirty="0"/>
          </a:p>
          <a:p>
            <a:pPr lvl="1">
              <a:buClr>
                <a:srgbClr val="FF0000"/>
              </a:buClr>
              <a:buSzPct val="70000"/>
              <a:buFont typeface="Wingdings" panose="05000000000000000000" pitchFamily="2" charset="2"/>
              <a:buChar char="§"/>
            </a:pPr>
            <a:endParaRPr lang="en-US" dirty="0"/>
          </a:p>
          <a:p>
            <a:endParaRPr lang="en-US" sz="1800" dirty="0"/>
          </a:p>
        </p:txBody>
      </p:sp>
      <p:sp>
        <p:nvSpPr>
          <p:cNvPr id="4" name="Slide Number Placeholder 3"/>
          <p:cNvSpPr>
            <a:spLocks noGrp="1"/>
          </p:cNvSpPr>
          <p:nvPr>
            <p:ph type="sldNum" sz="quarter" idx="12"/>
          </p:nvPr>
        </p:nvSpPr>
        <p:spPr/>
        <p:txBody>
          <a:bodyPr/>
          <a:lstStyle/>
          <a:p>
            <a:fld id="{43A0B55B-C253-734E-AC3A-B1468D3932F3}" type="slidenum">
              <a:rPr lang="en-US" smtClean="0">
                <a:solidFill>
                  <a:schemeClr val="tx1"/>
                </a:solidFill>
              </a:rPr>
              <a:pPr/>
              <a:t>9</a:t>
            </a:fld>
            <a:endParaRPr lang="en-US" dirty="0">
              <a:solidFill>
                <a:schemeClr val="tx1"/>
              </a:solidFill>
            </a:endParaRPr>
          </a:p>
        </p:txBody>
      </p:sp>
    </p:spTree>
    <p:extLst>
      <p:ext uri="{BB962C8B-B14F-4D97-AF65-F5344CB8AC3E}">
        <p14:creationId xmlns:p14="http://schemas.microsoft.com/office/powerpoint/2010/main" val="23069258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494</TotalTime>
  <Words>1011</Words>
  <Application>Microsoft Office PowerPoint</Application>
  <PresentationFormat>On-screen Show (4:3)</PresentationFormat>
  <Paragraphs>137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National Aeronautics and Space Administration (NASA)  Use Of Past Performance Information</vt:lpstr>
      <vt:lpstr>Agenda</vt:lpstr>
      <vt:lpstr>NASA Policy Past Performance</vt:lpstr>
      <vt:lpstr>NASA Past Performance Evaluation Source Evaluation Boards (SEB)</vt:lpstr>
      <vt:lpstr>NASA Past Performance Evaluation Source Evaluation Boards (SEB)</vt:lpstr>
      <vt:lpstr>NASA Past Performance Evaluation Source Evaluation Boards (SEB)</vt:lpstr>
      <vt:lpstr>NASA Past Performance Evaluation Source Evaluation Boards (SEB)</vt:lpstr>
      <vt:lpstr>Upcoming Past Performance Policy Changes</vt:lpstr>
      <vt:lpstr>Upcoming Past Performance Policy Changes</vt:lpstr>
      <vt:lpstr>PowerPoint Presentation</vt:lpstr>
      <vt:lpstr>PowerPoint Presentation</vt:lpstr>
      <vt:lpstr>PowerPoint Presentation</vt:lpstr>
    </vt:vector>
  </TitlesOfParts>
  <Company>Adayana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Olga</dc:creator>
  <cp:lastModifiedBy>wmcnally</cp:lastModifiedBy>
  <cp:revision>47</cp:revision>
  <cp:lastPrinted>2011-02-14T22:14:19Z</cp:lastPrinted>
  <dcterms:created xsi:type="dcterms:W3CDTF">2011-04-14T19:28:14Z</dcterms:created>
  <dcterms:modified xsi:type="dcterms:W3CDTF">2014-06-02T12:55:24Z</dcterms:modified>
</cp:coreProperties>
</file>