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2.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3.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4.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5.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6.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7.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8.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9.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0.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1.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4"/>
  </p:notesMasterIdLst>
  <p:handoutMasterIdLst>
    <p:handoutMasterId r:id="rId45"/>
  </p:handoutMasterIdLst>
  <p:sldIdLst>
    <p:sldId id="256" r:id="rId2"/>
    <p:sldId id="336" r:id="rId3"/>
    <p:sldId id="265" r:id="rId4"/>
    <p:sldId id="262" r:id="rId5"/>
    <p:sldId id="303" r:id="rId6"/>
    <p:sldId id="333" r:id="rId7"/>
    <p:sldId id="304" r:id="rId8"/>
    <p:sldId id="305" r:id="rId9"/>
    <p:sldId id="306" r:id="rId10"/>
    <p:sldId id="307" r:id="rId11"/>
    <p:sldId id="308" r:id="rId12"/>
    <p:sldId id="309" r:id="rId13"/>
    <p:sldId id="310" r:id="rId14"/>
    <p:sldId id="311" r:id="rId15"/>
    <p:sldId id="312" r:id="rId16"/>
    <p:sldId id="313" r:id="rId17"/>
    <p:sldId id="314" r:id="rId18"/>
    <p:sldId id="280" r:id="rId19"/>
    <p:sldId id="315" r:id="rId20"/>
    <p:sldId id="282" r:id="rId21"/>
    <p:sldId id="283" r:id="rId22"/>
    <p:sldId id="316" r:id="rId23"/>
    <p:sldId id="335" r:id="rId24"/>
    <p:sldId id="317" r:id="rId25"/>
    <p:sldId id="318" r:id="rId26"/>
    <p:sldId id="287" r:id="rId27"/>
    <p:sldId id="288" r:id="rId28"/>
    <p:sldId id="319" r:id="rId29"/>
    <p:sldId id="320" r:id="rId30"/>
    <p:sldId id="321" r:id="rId31"/>
    <p:sldId id="322" r:id="rId32"/>
    <p:sldId id="334" r:id="rId33"/>
    <p:sldId id="323" r:id="rId34"/>
    <p:sldId id="327" r:id="rId35"/>
    <p:sldId id="325" r:id="rId36"/>
    <p:sldId id="324" r:id="rId37"/>
    <p:sldId id="326" r:id="rId38"/>
    <p:sldId id="328" r:id="rId39"/>
    <p:sldId id="329" r:id="rId40"/>
    <p:sldId id="330" r:id="rId41"/>
    <p:sldId id="331" r:id="rId42"/>
    <p:sldId id="332" r:id="rId43"/>
  </p:sldIdLst>
  <p:sldSz cx="9144000" cy="6858000" type="screen4x3"/>
  <p:notesSz cx="7188200" cy="94488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lliams Stewart, Brenda L - OFCCP" initials="bw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C1C"/>
    <a:srgbClr val="8D8F84"/>
    <a:srgbClr val="FBCC19"/>
    <a:srgbClr val="B8821B"/>
    <a:srgbClr val="283433"/>
    <a:srgbClr val="0B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2" autoAdjust="0"/>
    <p:restoredTop sz="59876" autoAdjust="0"/>
  </p:normalViewPr>
  <p:slideViewPr>
    <p:cSldViewPr snapToGrid="0" snapToObjects="1">
      <p:cViewPr>
        <p:scale>
          <a:sx n="70" d="100"/>
          <a:sy n="70" d="100"/>
        </p:scale>
        <p:origin x="-1644" y="7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4" d="100"/>
          <a:sy n="54" d="100"/>
        </p:scale>
        <p:origin x="-2826" y="-84"/>
      </p:cViewPr>
      <p:guideLst>
        <p:guide orient="horz" pos="2976"/>
        <p:guide pos="226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33CCFC-3774-4A7B-B1B9-4D3CA4DCD455}"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297EA0AC-4650-4ECB-8455-4C685DE3450F}">
      <dgm:prSet phldrT="[Text]" custT="1"/>
      <dgm:spPr>
        <a:solidFill>
          <a:srgbClr val="F6BC1C"/>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3200" b="1" dirty="0" smtClean="0">
              <a:solidFill>
                <a:schemeClr val="tx1"/>
              </a:solidFill>
              <a:latin typeface="Franklin Gothic Book" pitchFamily="34" charset="0"/>
            </a:rPr>
            <a:t>Solicitation</a:t>
          </a:r>
          <a:endParaRPr lang="en-US" sz="3200" b="1" dirty="0">
            <a:solidFill>
              <a:schemeClr val="tx1"/>
            </a:solidFill>
            <a:latin typeface="Franklin Gothic Book" pitchFamily="34" charset="0"/>
          </a:endParaRPr>
        </a:p>
      </dgm:t>
    </dgm:pt>
    <dgm:pt modelId="{7CEC601A-C5FB-4B13-AE77-C174835C08E5}" type="parTrans" cxnId="{0BAFD629-3C38-494A-A3F0-565FA15291A4}">
      <dgm:prSet/>
      <dgm:spPr/>
      <dgm:t>
        <a:bodyPr/>
        <a:lstStyle/>
        <a:p>
          <a:endParaRPr lang="en-US"/>
        </a:p>
      </dgm:t>
    </dgm:pt>
    <dgm:pt modelId="{4179A870-2B24-4866-A94A-28751F42D69E}" type="sibTrans" cxnId="{0BAFD629-3C38-494A-A3F0-565FA15291A4}">
      <dgm:prSet/>
      <dgm:spPr/>
      <dgm:t>
        <a:bodyPr/>
        <a:lstStyle/>
        <a:p>
          <a:endParaRPr lang="en-US"/>
        </a:p>
      </dgm:t>
    </dgm:pt>
    <dgm:pt modelId="{28C4AE05-8B99-482B-BE0F-FEF33D0BDD5D}">
      <dgm:prSet phldrT="[Text]" custT="1"/>
      <dgm:spPr>
        <a:solidFill>
          <a:srgbClr val="F6BC1C"/>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3200" b="1" dirty="0" smtClean="0">
              <a:solidFill>
                <a:schemeClr val="tx1"/>
              </a:solidFill>
              <a:latin typeface="Franklin Gothic Book" pitchFamily="34" charset="0"/>
            </a:rPr>
            <a:t>Pre-Award</a:t>
          </a:r>
          <a:endParaRPr lang="en-US" sz="3200" b="1" dirty="0">
            <a:solidFill>
              <a:schemeClr val="tx1"/>
            </a:solidFill>
            <a:latin typeface="Franklin Gothic Book" pitchFamily="34" charset="0"/>
          </a:endParaRPr>
        </a:p>
      </dgm:t>
    </dgm:pt>
    <dgm:pt modelId="{F1F45D28-2B3C-4DF2-AF16-FE4A621A6C63}" type="parTrans" cxnId="{D2B7BCF5-394E-4E1B-A42C-F83B678ECD24}">
      <dgm:prSet/>
      <dgm:spPr/>
      <dgm:t>
        <a:bodyPr/>
        <a:lstStyle/>
        <a:p>
          <a:endParaRPr lang="en-US"/>
        </a:p>
      </dgm:t>
    </dgm:pt>
    <dgm:pt modelId="{6D3BA7C2-5D07-4250-B6B8-989AA06E5EC3}" type="sibTrans" cxnId="{D2B7BCF5-394E-4E1B-A42C-F83B678ECD24}">
      <dgm:prSet/>
      <dgm:spPr/>
      <dgm:t>
        <a:bodyPr/>
        <a:lstStyle/>
        <a:p>
          <a:endParaRPr lang="en-US"/>
        </a:p>
      </dgm:t>
    </dgm:pt>
    <dgm:pt modelId="{25CDE5B1-77C6-4F99-BC3B-FCC2D0BC6E92}">
      <dgm:prSet phldrT="[Text]" custT="1"/>
      <dgm:spPr>
        <a:solidFill>
          <a:srgbClr val="F6BC1C"/>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3200" b="1" dirty="0" smtClean="0">
              <a:solidFill>
                <a:schemeClr val="tx1"/>
              </a:solidFill>
              <a:latin typeface="Franklin Gothic Book" pitchFamily="34" charset="0"/>
            </a:rPr>
            <a:t>Post-Award</a:t>
          </a:r>
          <a:endParaRPr lang="en-US" sz="3200" b="1" dirty="0">
            <a:solidFill>
              <a:schemeClr val="tx1"/>
            </a:solidFill>
            <a:latin typeface="Franklin Gothic Book" pitchFamily="34" charset="0"/>
          </a:endParaRPr>
        </a:p>
      </dgm:t>
    </dgm:pt>
    <dgm:pt modelId="{55F7BFDB-2A0D-441B-A44F-455FD50AB9C6}" type="parTrans" cxnId="{485C58ED-DCF6-4FAC-B268-00197F501B14}">
      <dgm:prSet/>
      <dgm:spPr/>
      <dgm:t>
        <a:bodyPr/>
        <a:lstStyle/>
        <a:p>
          <a:endParaRPr lang="en-US"/>
        </a:p>
      </dgm:t>
    </dgm:pt>
    <dgm:pt modelId="{EABCB307-E4BB-42E2-BDFE-421D61168AEC}" type="sibTrans" cxnId="{485C58ED-DCF6-4FAC-B268-00197F501B14}">
      <dgm:prSet/>
      <dgm:spPr/>
      <dgm:t>
        <a:bodyPr/>
        <a:lstStyle/>
        <a:p>
          <a:endParaRPr lang="en-US"/>
        </a:p>
      </dgm:t>
    </dgm:pt>
    <dgm:pt modelId="{BD6266E1-7190-49B3-8DA5-36B489DA1C3C}" type="pres">
      <dgm:prSet presAssocID="{DF33CCFC-3774-4A7B-B1B9-4D3CA4DCD455}" presName="rootnode" presStyleCnt="0">
        <dgm:presLayoutVars>
          <dgm:chMax/>
          <dgm:chPref/>
          <dgm:dir/>
          <dgm:animLvl val="lvl"/>
        </dgm:presLayoutVars>
      </dgm:prSet>
      <dgm:spPr/>
      <dgm:t>
        <a:bodyPr/>
        <a:lstStyle/>
        <a:p>
          <a:endParaRPr lang="en-US"/>
        </a:p>
      </dgm:t>
    </dgm:pt>
    <dgm:pt modelId="{905BA1D6-05F1-43C9-ACF8-F8D37E1C17C5}" type="pres">
      <dgm:prSet presAssocID="{297EA0AC-4650-4ECB-8455-4C685DE3450F}" presName="composite" presStyleCnt="0"/>
      <dgm:spPr/>
    </dgm:pt>
    <dgm:pt modelId="{E9083C62-5FC4-4B57-9309-4DA2ECB31821}" type="pres">
      <dgm:prSet presAssocID="{297EA0AC-4650-4ECB-8455-4C685DE3450F}" presName="bentUpArrow1" presStyleLbl="alignImgPlace1" presStyleIdx="0" presStyleCnt="2"/>
      <dgm:spPr>
        <a:solidFill>
          <a:schemeClr val="bg1">
            <a:lumMod val="65000"/>
          </a:schemeClr>
        </a:solidFill>
        <a:scene3d>
          <a:camera prst="orthographicFront"/>
          <a:lightRig rig="threePt" dir="t"/>
        </a:scene3d>
        <a:sp3d>
          <a:bevelT w="165100" prst="coolSlant"/>
        </a:sp3d>
      </dgm:spPr>
    </dgm:pt>
    <dgm:pt modelId="{2F4B190C-9688-44AB-8297-5E554AD427E4}" type="pres">
      <dgm:prSet presAssocID="{297EA0AC-4650-4ECB-8455-4C685DE3450F}" presName="ParentText" presStyleLbl="node1" presStyleIdx="0" presStyleCnt="3" custScaleX="160842" custLinFactNeighborX="14144">
        <dgm:presLayoutVars>
          <dgm:chMax val="1"/>
          <dgm:chPref val="1"/>
          <dgm:bulletEnabled val="1"/>
        </dgm:presLayoutVars>
      </dgm:prSet>
      <dgm:spPr/>
      <dgm:t>
        <a:bodyPr/>
        <a:lstStyle/>
        <a:p>
          <a:endParaRPr lang="en-US"/>
        </a:p>
      </dgm:t>
    </dgm:pt>
    <dgm:pt modelId="{6134AD8E-EED0-4004-85E5-447B8B52CF39}" type="pres">
      <dgm:prSet presAssocID="{297EA0AC-4650-4ECB-8455-4C685DE3450F}" presName="ChildText" presStyleLbl="revTx" presStyleIdx="0" presStyleCnt="2">
        <dgm:presLayoutVars>
          <dgm:chMax val="0"/>
          <dgm:chPref val="0"/>
          <dgm:bulletEnabled val="1"/>
        </dgm:presLayoutVars>
      </dgm:prSet>
      <dgm:spPr/>
    </dgm:pt>
    <dgm:pt modelId="{9903E41A-92CE-4A3A-BFC6-3E70BA3D7AE3}" type="pres">
      <dgm:prSet presAssocID="{4179A870-2B24-4866-A94A-28751F42D69E}" presName="sibTrans" presStyleCnt="0"/>
      <dgm:spPr/>
    </dgm:pt>
    <dgm:pt modelId="{B61DBEB5-DD78-443B-B57D-ACA649013B2C}" type="pres">
      <dgm:prSet presAssocID="{28C4AE05-8B99-482B-BE0F-FEF33D0BDD5D}" presName="composite" presStyleCnt="0"/>
      <dgm:spPr/>
    </dgm:pt>
    <dgm:pt modelId="{F011F198-A313-4B55-A28B-EDBB190707AE}" type="pres">
      <dgm:prSet presAssocID="{28C4AE05-8B99-482B-BE0F-FEF33D0BDD5D}" presName="bentUpArrow1" presStyleLbl="alignImgPlace1" presStyleIdx="1" presStyleCnt="2"/>
      <dgm:spPr>
        <a:solidFill>
          <a:schemeClr val="bg1">
            <a:lumMod val="65000"/>
          </a:schemeClr>
        </a:solidFill>
        <a:scene3d>
          <a:camera prst="orthographicFront"/>
          <a:lightRig rig="threePt" dir="t"/>
        </a:scene3d>
        <a:sp3d>
          <a:bevelT w="165100" prst="coolSlant"/>
        </a:sp3d>
      </dgm:spPr>
    </dgm:pt>
    <dgm:pt modelId="{7329ED20-37B8-4358-9D78-3550512C615C}" type="pres">
      <dgm:prSet presAssocID="{28C4AE05-8B99-482B-BE0F-FEF33D0BDD5D}" presName="ParentText" presStyleLbl="node1" presStyleIdx="1" presStyleCnt="3" custScaleX="160842" custLinFactNeighborX="14144">
        <dgm:presLayoutVars>
          <dgm:chMax val="1"/>
          <dgm:chPref val="1"/>
          <dgm:bulletEnabled val="1"/>
        </dgm:presLayoutVars>
      </dgm:prSet>
      <dgm:spPr/>
      <dgm:t>
        <a:bodyPr/>
        <a:lstStyle/>
        <a:p>
          <a:endParaRPr lang="en-US"/>
        </a:p>
      </dgm:t>
    </dgm:pt>
    <dgm:pt modelId="{CD6526A1-4B1C-4E2A-8C4D-A8CC91F134EE}" type="pres">
      <dgm:prSet presAssocID="{28C4AE05-8B99-482B-BE0F-FEF33D0BDD5D}" presName="ChildText" presStyleLbl="revTx" presStyleIdx="1" presStyleCnt="2">
        <dgm:presLayoutVars>
          <dgm:chMax val="0"/>
          <dgm:chPref val="0"/>
          <dgm:bulletEnabled val="1"/>
        </dgm:presLayoutVars>
      </dgm:prSet>
      <dgm:spPr/>
      <dgm:t>
        <a:bodyPr/>
        <a:lstStyle/>
        <a:p>
          <a:endParaRPr lang="en-US"/>
        </a:p>
      </dgm:t>
    </dgm:pt>
    <dgm:pt modelId="{9A0E6D0E-A197-4161-8EA9-B56A94B983C1}" type="pres">
      <dgm:prSet presAssocID="{6D3BA7C2-5D07-4250-B6B8-989AA06E5EC3}" presName="sibTrans" presStyleCnt="0"/>
      <dgm:spPr/>
    </dgm:pt>
    <dgm:pt modelId="{ADFC997B-0834-48CB-A831-491EF2E46682}" type="pres">
      <dgm:prSet presAssocID="{25CDE5B1-77C6-4F99-BC3B-FCC2D0BC6E92}" presName="composite" presStyleCnt="0"/>
      <dgm:spPr/>
    </dgm:pt>
    <dgm:pt modelId="{EC149F31-1C23-40B0-9A77-4E19CE1194F0}" type="pres">
      <dgm:prSet presAssocID="{25CDE5B1-77C6-4F99-BC3B-FCC2D0BC6E92}" presName="ParentText" presStyleLbl="node1" presStyleIdx="2" presStyleCnt="3" custScaleX="160842" custLinFactNeighborX="14144">
        <dgm:presLayoutVars>
          <dgm:chMax val="1"/>
          <dgm:chPref val="1"/>
          <dgm:bulletEnabled val="1"/>
        </dgm:presLayoutVars>
      </dgm:prSet>
      <dgm:spPr/>
      <dgm:t>
        <a:bodyPr/>
        <a:lstStyle/>
        <a:p>
          <a:endParaRPr lang="en-US"/>
        </a:p>
      </dgm:t>
    </dgm:pt>
  </dgm:ptLst>
  <dgm:cxnLst>
    <dgm:cxn modelId="{B251A594-EDC9-40A0-BFCE-723A094B60F2}" type="presOf" srcId="{28C4AE05-8B99-482B-BE0F-FEF33D0BDD5D}" destId="{7329ED20-37B8-4358-9D78-3550512C615C}" srcOrd="0" destOrd="0" presId="urn:microsoft.com/office/officeart/2005/8/layout/StepDownProcess"/>
    <dgm:cxn modelId="{33E50634-A90F-402A-AF4C-CA7FA227948A}" type="presOf" srcId="{297EA0AC-4650-4ECB-8455-4C685DE3450F}" destId="{2F4B190C-9688-44AB-8297-5E554AD427E4}" srcOrd="0" destOrd="0" presId="urn:microsoft.com/office/officeart/2005/8/layout/StepDownProcess"/>
    <dgm:cxn modelId="{D2B7BCF5-394E-4E1B-A42C-F83B678ECD24}" srcId="{DF33CCFC-3774-4A7B-B1B9-4D3CA4DCD455}" destId="{28C4AE05-8B99-482B-BE0F-FEF33D0BDD5D}" srcOrd="1" destOrd="0" parTransId="{F1F45D28-2B3C-4DF2-AF16-FE4A621A6C63}" sibTransId="{6D3BA7C2-5D07-4250-B6B8-989AA06E5EC3}"/>
    <dgm:cxn modelId="{CA17C8EC-2A78-4014-A563-75DB8ED2F435}" type="presOf" srcId="{25CDE5B1-77C6-4F99-BC3B-FCC2D0BC6E92}" destId="{EC149F31-1C23-40B0-9A77-4E19CE1194F0}" srcOrd="0" destOrd="0" presId="urn:microsoft.com/office/officeart/2005/8/layout/StepDownProcess"/>
    <dgm:cxn modelId="{C43934D8-F55F-4D50-8215-12C30FB836AA}" type="presOf" srcId="{DF33CCFC-3774-4A7B-B1B9-4D3CA4DCD455}" destId="{BD6266E1-7190-49B3-8DA5-36B489DA1C3C}" srcOrd="0" destOrd="0" presId="urn:microsoft.com/office/officeart/2005/8/layout/StepDownProcess"/>
    <dgm:cxn modelId="{485C58ED-DCF6-4FAC-B268-00197F501B14}" srcId="{DF33CCFC-3774-4A7B-B1B9-4D3CA4DCD455}" destId="{25CDE5B1-77C6-4F99-BC3B-FCC2D0BC6E92}" srcOrd="2" destOrd="0" parTransId="{55F7BFDB-2A0D-441B-A44F-455FD50AB9C6}" sibTransId="{EABCB307-E4BB-42E2-BDFE-421D61168AEC}"/>
    <dgm:cxn modelId="{0BAFD629-3C38-494A-A3F0-565FA15291A4}" srcId="{DF33CCFC-3774-4A7B-B1B9-4D3CA4DCD455}" destId="{297EA0AC-4650-4ECB-8455-4C685DE3450F}" srcOrd="0" destOrd="0" parTransId="{7CEC601A-C5FB-4B13-AE77-C174835C08E5}" sibTransId="{4179A870-2B24-4866-A94A-28751F42D69E}"/>
    <dgm:cxn modelId="{D12FE358-7283-4654-9CD4-8BC249E30D88}" type="presParOf" srcId="{BD6266E1-7190-49B3-8DA5-36B489DA1C3C}" destId="{905BA1D6-05F1-43C9-ACF8-F8D37E1C17C5}" srcOrd="0" destOrd="0" presId="urn:microsoft.com/office/officeart/2005/8/layout/StepDownProcess"/>
    <dgm:cxn modelId="{62693C4B-2DCA-41A7-8F4E-044B4BB14B0F}" type="presParOf" srcId="{905BA1D6-05F1-43C9-ACF8-F8D37E1C17C5}" destId="{E9083C62-5FC4-4B57-9309-4DA2ECB31821}" srcOrd="0" destOrd="0" presId="urn:microsoft.com/office/officeart/2005/8/layout/StepDownProcess"/>
    <dgm:cxn modelId="{C8B40A47-56DF-45E7-958E-C6F1B5529885}" type="presParOf" srcId="{905BA1D6-05F1-43C9-ACF8-F8D37E1C17C5}" destId="{2F4B190C-9688-44AB-8297-5E554AD427E4}" srcOrd="1" destOrd="0" presId="urn:microsoft.com/office/officeart/2005/8/layout/StepDownProcess"/>
    <dgm:cxn modelId="{FCAA894C-28BA-4A22-B8CF-95B3DAF0C5B2}" type="presParOf" srcId="{905BA1D6-05F1-43C9-ACF8-F8D37E1C17C5}" destId="{6134AD8E-EED0-4004-85E5-447B8B52CF39}" srcOrd="2" destOrd="0" presId="urn:microsoft.com/office/officeart/2005/8/layout/StepDownProcess"/>
    <dgm:cxn modelId="{ABDF240F-C2CC-40DE-948B-C389390AF6DE}" type="presParOf" srcId="{BD6266E1-7190-49B3-8DA5-36B489DA1C3C}" destId="{9903E41A-92CE-4A3A-BFC6-3E70BA3D7AE3}" srcOrd="1" destOrd="0" presId="urn:microsoft.com/office/officeart/2005/8/layout/StepDownProcess"/>
    <dgm:cxn modelId="{7EB490DA-A49D-4226-8DD3-284E037430DD}" type="presParOf" srcId="{BD6266E1-7190-49B3-8DA5-36B489DA1C3C}" destId="{B61DBEB5-DD78-443B-B57D-ACA649013B2C}" srcOrd="2" destOrd="0" presId="urn:microsoft.com/office/officeart/2005/8/layout/StepDownProcess"/>
    <dgm:cxn modelId="{CDB87703-3101-4C7C-9E7F-D477CE879B33}" type="presParOf" srcId="{B61DBEB5-DD78-443B-B57D-ACA649013B2C}" destId="{F011F198-A313-4B55-A28B-EDBB190707AE}" srcOrd="0" destOrd="0" presId="urn:microsoft.com/office/officeart/2005/8/layout/StepDownProcess"/>
    <dgm:cxn modelId="{759FA957-798A-4C51-9A16-E4E6225E9A64}" type="presParOf" srcId="{B61DBEB5-DD78-443B-B57D-ACA649013B2C}" destId="{7329ED20-37B8-4358-9D78-3550512C615C}" srcOrd="1" destOrd="0" presId="urn:microsoft.com/office/officeart/2005/8/layout/StepDownProcess"/>
    <dgm:cxn modelId="{B06DAAE1-D65D-475A-8943-DE86447B7814}" type="presParOf" srcId="{B61DBEB5-DD78-443B-B57D-ACA649013B2C}" destId="{CD6526A1-4B1C-4E2A-8C4D-A8CC91F134EE}" srcOrd="2" destOrd="0" presId="urn:microsoft.com/office/officeart/2005/8/layout/StepDownProcess"/>
    <dgm:cxn modelId="{72E2E5F1-8E0B-4AC0-8054-DCFBFAE254DC}" type="presParOf" srcId="{BD6266E1-7190-49B3-8DA5-36B489DA1C3C}" destId="{9A0E6D0E-A197-4161-8EA9-B56A94B983C1}" srcOrd="3" destOrd="0" presId="urn:microsoft.com/office/officeart/2005/8/layout/StepDownProcess"/>
    <dgm:cxn modelId="{F75E5CA9-78FD-465F-8F7B-A5147C28CD69}" type="presParOf" srcId="{BD6266E1-7190-49B3-8DA5-36B489DA1C3C}" destId="{ADFC997B-0834-48CB-A831-491EF2E46682}" srcOrd="4" destOrd="0" presId="urn:microsoft.com/office/officeart/2005/8/layout/StepDownProcess"/>
    <dgm:cxn modelId="{4AEFCCE7-482A-42A7-92E6-676863669310}" type="presParOf" srcId="{ADFC997B-0834-48CB-A831-491EF2E46682}" destId="{EC149F31-1C23-40B0-9A77-4E19CE1194F0}"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F33CCFC-3774-4A7B-B1B9-4D3CA4DCD45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97EA0AC-4650-4ECB-8455-4C685DE3450F}">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Solicitation</a:t>
          </a:r>
          <a:endParaRPr lang="en-US" sz="1600" b="1" dirty="0">
            <a:solidFill>
              <a:schemeClr val="tx1"/>
            </a:solidFill>
            <a:latin typeface="Franklin Gothic Book" pitchFamily="34" charset="0"/>
          </a:endParaRPr>
        </a:p>
      </dgm:t>
    </dgm:pt>
    <dgm:pt modelId="{7CEC601A-C5FB-4B13-AE77-C174835C08E5}" type="parTrans" cxnId="{0BAFD629-3C38-494A-A3F0-565FA15291A4}">
      <dgm:prSet/>
      <dgm:spPr/>
      <dgm:t>
        <a:bodyPr/>
        <a:lstStyle/>
        <a:p>
          <a:endParaRPr lang="en-US" sz="1100"/>
        </a:p>
      </dgm:t>
    </dgm:pt>
    <dgm:pt modelId="{4179A870-2B24-4866-A94A-28751F42D69E}" type="sibTrans" cxnId="{0BAFD629-3C38-494A-A3F0-565FA15291A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8C4AE05-8B99-482B-BE0F-FEF33D0BDD5D}">
      <dgm:prSet phldrT="[Text]" custT="1"/>
      <dgm:spPr>
        <a:solidFill>
          <a:srgbClr val="F6BC1C"/>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Pre-Award</a:t>
          </a:r>
          <a:endParaRPr lang="en-US" sz="1600" b="1" dirty="0">
            <a:solidFill>
              <a:schemeClr val="tx1"/>
            </a:solidFill>
            <a:latin typeface="Franklin Gothic Book" pitchFamily="34" charset="0"/>
          </a:endParaRPr>
        </a:p>
      </dgm:t>
    </dgm:pt>
    <dgm:pt modelId="{F1F45D28-2B3C-4DF2-AF16-FE4A621A6C63}" type="parTrans" cxnId="{D2B7BCF5-394E-4E1B-A42C-F83B678ECD24}">
      <dgm:prSet/>
      <dgm:spPr/>
      <dgm:t>
        <a:bodyPr/>
        <a:lstStyle/>
        <a:p>
          <a:endParaRPr lang="en-US" sz="1100"/>
        </a:p>
      </dgm:t>
    </dgm:pt>
    <dgm:pt modelId="{6D3BA7C2-5D07-4250-B6B8-989AA06E5EC3}" type="sibTrans" cxnId="{D2B7BCF5-394E-4E1B-A42C-F83B678ECD2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5CDE5B1-77C6-4F99-BC3B-FCC2D0BC6E92}">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Post-Award</a:t>
          </a:r>
          <a:endParaRPr lang="en-US" sz="1600" b="1" dirty="0">
            <a:solidFill>
              <a:schemeClr val="tx1"/>
            </a:solidFill>
            <a:latin typeface="Franklin Gothic Book" pitchFamily="34" charset="0"/>
          </a:endParaRPr>
        </a:p>
      </dgm:t>
    </dgm:pt>
    <dgm:pt modelId="{55F7BFDB-2A0D-441B-A44F-455FD50AB9C6}" type="parTrans" cxnId="{485C58ED-DCF6-4FAC-B268-00197F501B14}">
      <dgm:prSet/>
      <dgm:spPr/>
      <dgm:t>
        <a:bodyPr/>
        <a:lstStyle/>
        <a:p>
          <a:endParaRPr lang="en-US" sz="1100"/>
        </a:p>
      </dgm:t>
    </dgm:pt>
    <dgm:pt modelId="{EABCB307-E4BB-42E2-BDFE-421D61168AEC}" type="sibTrans" cxnId="{485C58ED-DCF6-4FAC-B268-00197F501B14}">
      <dgm:prSet/>
      <dgm:spPr/>
      <dgm:t>
        <a:bodyPr/>
        <a:lstStyle/>
        <a:p>
          <a:endParaRPr lang="en-US" sz="1100"/>
        </a:p>
      </dgm:t>
    </dgm:pt>
    <dgm:pt modelId="{FE27DB48-A0DC-481D-BDE0-933C29A9C574}" type="pres">
      <dgm:prSet presAssocID="{DF33CCFC-3774-4A7B-B1B9-4D3CA4DCD455}" presName="Name0" presStyleCnt="0">
        <dgm:presLayoutVars>
          <dgm:dir/>
          <dgm:resizeHandles val="exact"/>
        </dgm:presLayoutVars>
      </dgm:prSet>
      <dgm:spPr/>
      <dgm:t>
        <a:bodyPr/>
        <a:lstStyle/>
        <a:p>
          <a:endParaRPr lang="en-US"/>
        </a:p>
      </dgm:t>
    </dgm:pt>
    <dgm:pt modelId="{F9A40024-B53B-40A7-9A57-0C617499ED2D}" type="pres">
      <dgm:prSet presAssocID="{297EA0AC-4650-4ECB-8455-4C685DE3450F}" presName="node" presStyleLbl="node1" presStyleIdx="0" presStyleCnt="3" custScaleX="110954" custScaleY="56829">
        <dgm:presLayoutVars>
          <dgm:bulletEnabled val="1"/>
        </dgm:presLayoutVars>
      </dgm:prSet>
      <dgm:spPr/>
      <dgm:t>
        <a:bodyPr/>
        <a:lstStyle/>
        <a:p>
          <a:endParaRPr lang="en-US"/>
        </a:p>
      </dgm:t>
    </dgm:pt>
    <dgm:pt modelId="{D509A43F-1765-4E77-B221-821692C0ADE8}" type="pres">
      <dgm:prSet presAssocID="{4179A870-2B24-4866-A94A-28751F42D69E}" presName="sibTrans" presStyleLbl="sibTrans2D1" presStyleIdx="0" presStyleCnt="2" custScaleX="139701" custScaleY="89566" custLinFactNeighborX="10416"/>
      <dgm:spPr/>
      <dgm:t>
        <a:bodyPr/>
        <a:lstStyle/>
        <a:p>
          <a:endParaRPr lang="en-US"/>
        </a:p>
      </dgm:t>
    </dgm:pt>
    <dgm:pt modelId="{1F963A41-86FF-436A-BAF5-1D901DC823B8}" type="pres">
      <dgm:prSet presAssocID="{4179A870-2B24-4866-A94A-28751F42D69E}" presName="connectorText" presStyleLbl="sibTrans2D1" presStyleIdx="0" presStyleCnt="2"/>
      <dgm:spPr/>
      <dgm:t>
        <a:bodyPr/>
        <a:lstStyle/>
        <a:p>
          <a:endParaRPr lang="en-US"/>
        </a:p>
      </dgm:t>
    </dgm:pt>
    <dgm:pt modelId="{82DB9975-E41C-4847-966B-8ADA27C073CD}" type="pres">
      <dgm:prSet presAssocID="{28C4AE05-8B99-482B-BE0F-FEF33D0BDD5D}" presName="node" presStyleLbl="node1" presStyleIdx="1" presStyleCnt="3" custScaleX="110954" custScaleY="56829">
        <dgm:presLayoutVars>
          <dgm:bulletEnabled val="1"/>
        </dgm:presLayoutVars>
      </dgm:prSet>
      <dgm:spPr/>
      <dgm:t>
        <a:bodyPr/>
        <a:lstStyle/>
        <a:p>
          <a:endParaRPr lang="en-US"/>
        </a:p>
      </dgm:t>
    </dgm:pt>
    <dgm:pt modelId="{906AF71F-E0FB-4D4B-BB5E-352400BAC071}" type="pres">
      <dgm:prSet presAssocID="{6D3BA7C2-5D07-4250-B6B8-989AA06E5EC3}" presName="sibTrans" presStyleLbl="sibTrans2D1" presStyleIdx="1" presStyleCnt="2" custScaleX="139701" custScaleY="89566" custLinFactNeighborX="10416"/>
      <dgm:spPr/>
      <dgm:t>
        <a:bodyPr/>
        <a:lstStyle/>
        <a:p>
          <a:endParaRPr lang="en-US"/>
        </a:p>
      </dgm:t>
    </dgm:pt>
    <dgm:pt modelId="{5F9F43DC-5EBA-44A0-A486-5B1E41A61D3C}" type="pres">
      <dgm:prSet presAssocID="{6D3BA7C2-5D07-4250-B6B8-989AA06E5EC3}" presName="connectorText" presStyleLbl="sibTrans2D1" presStyleIdx="1" presStyleCnt="2"/>
      <dgm:spPr/>
      <dgm:t>
        <a:bodyPr/>
        <a:lstStyle/>
        <a:p>
          <a:endParaRPr lang="en-US"/>
        </a:p>
      </dgm:t>
    </dgm:pt>
    <dgm:pt modelId="{BBADB6A4-C886-437C-83A3-B471B66C4507}" type="pres">
      <dgm:prSet presAssocID="{25CDE5B1-77C6-4F99-BC3B-FCC2D0BC6E92}" presName="node" presStyleLbl="node1" presStyleIdx="2" presStyleCnt="3" custScaleX="110954" custScaleY="56829">
        <dgm:presLayoutVars>
          <dgm:bulletEnabled val="1"/>
        </dgm:presLayoutVars>
      </dgm:prSet>
      <dgm:spPr/>
      <dgm:t>
        <a:bodyPr/>
        <a:lstStyle/>
        <a:p>
          <a:endParaRPr lang="en-US"/>
        </a:p>
      </dgm:t>
    </dgm:pt>
  </dgm:ptLst>
  <dgm:cxnLst>
    <dgm:cxn modelId="{5E572158-8DA7-45C9-A0D5-C8DD1AE79FE8}" type="presOf" srcId="{25CDE5B1-77C6-4F99-BC3B-FCC2D0BC6E92}" destId="{BBADB6A4-C886-437C-83A3-B471B66C4507}" srcOrd="0" destOrd="0" presId="urn:microsoft.com/office/officeart/2005/8/layout/process1"/>
    <dgm:cxn modelId="{3D77E1D7-31BB-4BF3-BCE6-2AFA88497AA0}" type="presOf" srcId="{DF33CCFC-3774-4A7B-B1B9-4D3CA4DCD455}" destId="{FE27DB48-A0DC-481D-BDE0-933C29A9C574}" srcOrd="0" destOrd="0" presId="urn:microsoft.com/office/officeart/2005/8/layout/process1"/>
    <dgm:cxn modelId="{859B3F51-D855-4BC1-862C-E9540ED2E953}" type="presOf" srcId="{4179A870-2B24-4866-A94A-28751F42D69E}" destId="{D509A43F-1765-4E77-B221-821692C0ADE8}" srcOrd="0" destOrd="0" presId="urn:microsoft.com/office/officeart/2005/8/layout/process1"/>
    <dgm:cxn modelId="{2423B177-B9C1-481F-AA42-3E00EF33552C}" type="presOf" srcId="{6D3BA7C2-5D07-4250-B6B8-989AA06E5EC3}" destId="{906AF71F-E0FB-4D4B-BB5E-352400BAC071}" srcOrd="0" destOrd="0" presId="urn:microsoft.com/office/officeart/2005/8/layout/process1"/>
    <dgm:cxn modelId="{B49E012A-944E-4868-9457-5987528A858A}" type="presOf" srcId="{4179A870-2B24-4866-A94A-28751F42D69E}" destId="{1F963A41-86FF-436A-BAF5-1D901DC823B8}" srcOrd="1" destOrd="0" presId="urn:microsoft.com/office/officeart/2005/8/layout/process1"/>
    <dgm:cxn modelId="{D2B7BCF5-394E-4E1B-A42C-F83B678ECD24}" srcId="{DF33CCFC-3774-4A7B-B1B9-4D3CA4DCD455}" destId="{28C4AE05-8B99-482B-BE0F-FEF33D0BDD5D}" srcOrd="1" destOrd="0" parTransId="{F1F45D28-2B3C-4DF2-AF16-FE4A621A6C63}" sibTransId="{6D3BA7C2-5D07-4250-B6B8-989AA06E5EC3}"/>
    <dgm:cxn modelId="{57C17582-47A9-4FE0-B9AA-724E969216CC}" type="presOf" srcId="{28C4AE05-8B99-482B-BE0F-FEF33D0BDD5D}" destId="{82DB9975-E41C-4847-966B-8ADA27C073CD}" srcOrd="0" destOrd="0" presId="urn:microsoft.com/office/officeart/2005/8/layout/process1"/>
    <dgm:cxn modelId="{F0C21C37-E469-4BF7-800C-8AFDB1B7E7E5}" type="presOf" srcId="{297EA0AC-4650-4ECB-8455-4C685DE3450F}" destId="{F9A40024-B53B-40A7-9A57-0C617499ED2D}" srcOrd="0" destOrd="0" presId="urn:microsoft.com/office/officeart/2005/8/layout/process1"/>
    <dgm:cxn modelId="{7112FD95-A794-4BD2-9764-E37CD62354D1}" type="presOf" srcId="{6D3BA7C2-5D07-4250-B6B8-989AA06E5EC3}" destId="{5F9F43DC-5EBA-44A0-A486-5B1E41A61D3C}" srcOrd="1" destOrd="0" presId="urn:microsoft.com/office/officeart/2005/8/layout/process1"/>
    <dgm:cxn modelId="{485C58ED-DCF6-4FAC-B268-00197F501B14}" srcId="{DF33CCFC-3774-4A7B-B1B9-4D3CA4DCD455}" destId="{25CDE5B1-77C6-4F99-BC3B-FCC2D0BC6E92}" srcOrd="2" destOrd="0" parTransId="{55F7BFDB-2A0D-441B-A44F-455FD50AB9C6}" sibTransId="{EABCB307-E4BB-42E2-BDFE-421D61168AEC}"/>
    <dgm:cxn modelId="{0BAFD629-3C38-494A-A3F0-565FA15291A4}" srcId="{DF33CCFC-3774-4A7B-B1B9-4D3CA4DCD455}" destId="{297EA0AC-4650-4ECB-8455-4C685DE3450F}" srcOrd="0" destOrd="0" parTransId="{7CEC601A-C5FB-4B13-AE77-C174835C08E5}" sibTransId="{4179A870-2B24-4866-A94A-28751F42D69E}"/>
    <dgm:cxn modelId="{A8A92845-7E7C-4C40-B459-4ED52D3A7581}" type="presParOf" srcId="{FE27DB48-A0DC-481D-BDE0-933C29A9C574}" destId="{F9A40024-B53B-40A7-9A57-0C617499ED2D}" srcOrd="0" destOrd="0" presId="urn:microsoft.com/office/officeart/2005/8/layout/process1"/>
    <dgm:cxn modelId="{51B28D9B-4803-4C73-9DC8-51828EBE5870}" type="presParOf" srcId="{FE27DB48-A0DC-481D-BDE0-933C29A9C574}" destId="{D509A43F-1765-4E77-B221-821692C0ADE8}" srcOrd="1" destOrd="0" presId="urn:microsoft.com/office/officeart/2005/8/layout/process1"/>
    <dgm:cxn modelId="{11E6B08A-101F-4F7E-BECD-97AA781757E3}" type="presParOf" srcId="{D509A43F-1765-4E77-B221-821692C0ADE8}" destId="{1F963A41-86FF-436A-BAF5-1D901DC823B8}" srcOrd="0" destOrd="0" presId="urn:microsoft.com/office/officeart/2005/8/layout/process1"/>
    <dgm:cxn modelId="{2266ED9E-F47A-4005-A158-4A30D27A38F0}" type="presParOf" srcId="{FE27DB48-A0DC-481D-BDE0-933C29A9C574}" destId="{82DB9975-E41C-4847-966B-8ADA27C073CD}" srcOrd="2" destOrd="0" presId="urn:microsoft.com/office/officeart/2005/8/layout/process1"/>
    <dgm:cxn modelId="{E41FC87F-83DD-4DC5-A165-F6AA675D149B}" type="presParOf" srcId="{FE27DB48-A0DC-481D-BDE0-933C29A9C574}" destId="{906AF71F-E0FB-4D4B-BB5E-352400BAC071}" srcOrd="3" destOrd="0" presId="urn:microsoft.com/office/officeart/2005/8/layout/process1"/>
    <dgm:cxn modelId="{87A87D68-3919-45D4-A25F-F479CED31477}" type="presParOf" srcId="{906AF71F-E0FB-4D4B-BB5E-352400BAC071}" destId="{5F9F43DC-5EBA-44A0-A486-5B1E41A61D3C}" srcOrd="0" destOrd="0" presId="urn:microsoft.com/office/officeart/2005/8/layout/process1"/>
    <dgm:cxn modelId="{AD3B6DAC-9745-4BA9-8944-B5D71839703C}" type="presParOf" srcId="{FE27DB48-A0DC-481D-BDE0-933C29A9C574}" destId="{BBADB6A4-C886-437C-83A3-B471B66C450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F33CCFC-3774-4A7B-B1B9-4D3CA4DCD45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97EA0AC-4650-4ECB-8455-4C685DE3450F}">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Solicitation</a:t>
          </a:r>
          <a:endParaRPr lang="en-US" sz="1600" b="1" dirty="0">
            <a:solidFill>
              <a:schemeClr val="tx1"/>
            </a:solidFill>
            <a:latin typeface="Franklin Gothic Book" pitchFamily="34" charset="0"/>
          </a:endParaRPr>
        </a:p>
      </dgm:t>
    </dgm:pt>
    <dgm:pt modelId="{7CEC601A-C5FB-4B13-AE77-C174835C08E5}" type="parTrans" cxnId="{0BAFD629-3C38-494A-A3F0-565FA15291A4}">
      <dgm:prSet/>
      <dgm:spPr/>
      <dgm:t>
        <a:bodyPr/>
        <a:lstStyle/>
        <a:p>
          <a:endParaRPr lang="en-US" sz="1100"/>
        </a:p>
      </dgm:t>
    </dgm:pt>
    <dgm:pt modelId="{4179A870-2B24-4866-A94A-28751F42D69E}" type="sibTrans" cxnId="{0BAFD629-3C38-494A-A3F0-565FA15291A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8C4AE05-8B99-482B-BE0F-FEF33D0BDD5D}">
      <dgm:prSet phldrT="[Text]" custT="1"/>
      <dgm:spPr>
        <a:solidFill>
          <a:srgbClr val="F6BC1C"/>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Pre-Award</a:t>
          </a:r>
          <a:endParaRPr lang="en-US" sz="1600" b="1" dirty="0">
            <a:solidFill>
              <a:schemeClr val="tx1"/>
            </a:solidFill>
            <a:latin typeface="Franklin Gothic Book" pitchFamily="34" charset="0"/>
          </a:endParaRPr>
        </a:p>
      </dgm:t>
    </dgm:pt>
    <dgm:pt modelId="{F1F45D28-2B3C-4DF2-AF16-FE4A621A6C63}" type="parTrans" cxnId="{D2B7BCF5-394E-4E1B-A42C-F83B678ECD24}">
      <dgm:prSet/>
      <dgm:spPr/>
      <dgm:t>
        <a:bodyPr/>
        <a:lstStyle/>
        <a:p>
          <a:endParaRPr lang="en-US" sz="1100"/>
        </a:p>
      </dgm:t>
    </dgm:pt>
    <dgm:pt modelId="{6D3BA7C2-5D07-4250-B6B8-989AA06E5EC3}" type="sibTrans" cxnId="{D2B7BCF5-394E-4E1B-A42C-F83B678ECD2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5CDE5B1-77C6-4F99-BC3B-FCC2D0BC6E92}">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Post-Award</a:t>
          </a:r>
          <a:endParaRPr lang="en-US" sz="1600" b="1" dirty="0">
            <a:solidFill>
              <a:schemeClr val="tx1"/>
            </a:solidFill>
            <a:latin typeface="Franklin Gothic Book" pitchFamily="34" charset="0"/>
          </a:endParaRPr>
        </a:p>
      </dgm:t>
    </dgm:pt>
    <dgm:pt modelId="{55F7BFDB-2A0D-441B-A44F-455FD50AB9C6}" type="parTrans" cxnId="{485C58ED-DCF6-4FAC-B268-00197F501B14}">
      <dgm:prSet/>
      <dgm:spPr/>
      <dgm:t>
        <a:bodyPr/>
        <a:lstStyle/>
        <a:p>
          <a:endParaRPr lang="en-US" sz="1100"/>
        </a:p>
      </dgm:t>
    </dgm:pt>
    <dgm:pt modelId="{EABCB307-E4BB-42E2-BDFE-421D61168AEC}" type="sibTrans" cxnId="{485C58ED-DCF6-4FAC-B268-00197F501B14}">
      <dgm:prSet/>
      <dgm:spPr/>
      <dgm:t>
        <a:bodyPr/>
        <a:lstStyle/>
        <a:p>
          <a:endParaRPr lang="en-US" sz="1100"/>
        </a:p>
      </dgm:t>
    </dgm:pt>
    <dgm:pt modelId="{FE27DB48-A0DC-481D-BDE0-933C29A9C574}" type="pres">
      <dgm:prSet presAssocID="{DF33CCFC-3774-4A7B-B1B9-4D3CA4DCD455}" presName="Name0" presStyleCnt="0">
        <dgm:presLayoutVars>
          <dgm:dir/>
          <dgm:resizeHandles val="exact"/>
        </dgm:presLayoutVars>
      </dgm:prSet>
      <dgm:spPr/>
      <dgm:t>
        <a:bodyPr/>
        <a:lstStyle/>
        <a:p>
          <a:endParaRPr lang="en-US"/>
        </a:p>
      </dgm:t>
    </dgm:pt>
    <dgm:pt modelId="{F9A40024-B53B-40A7-9A57-0C617499ED2D}" type="pres">
      <dgm:prSet presAssocID="{297EA0AC-4650-4ECB-8455-4C685DE3450F}" presName="node" presStyleLbl="node1" presStyleIdx="0" presStyleCnt="3" custScaleX="110954" custScaleY="56829">
        <dgm:presLayoutVars>
          <dgm:bulletEnabled val="1"/>
        </dgm:presLayoutVars>
      </dgm:prSet>
      <dgm:spPr/>
      <dgm:t>
        <a:bodyPr/>
        <a:lstStyle/>
        <a:p>
          <a:endParaRPr lang="en-US"/>
        </a:p>
      </dgm:t>
    </dgm:pt>
    <dgm:pt modelId="{D509A43F-1765-4E77-B221-821692C0ADE8}" type="pres">
      <dgm:prSet presAssocID="{4179A870-2B24-4866-A94A-28751F42D69E}" presName="sibTrans" presStyleLbl="sibTrans2D1" presStyleIdx="0" presStyleCnt="2" custScaleX="139701" custScaleY="89566" custLinFactNeighborX="10416"/>
      <dgm:spPr/>
      <dgm:t>
        <a:bodyPr/>
        <a:lstStyle/>
        <a:p>
          <a:endParaRPr lang="en-US"/>
        </a:p>
      </dgm:t>
    </dgm:pt>
    <dgm:pt modelId="{1F963A41-86FF-436A-BAF5-1D901DC823B8}" type="pres">
      <dgm:prSet presAssocID="{4179A870-2B24-4866-A94A-28751F42D69E}" presName="connectorText" presStyleLbl="sibTrans2D1" presStyleIdx="0" presStyleCnt="2"/>
      <dgm:spPr/>
      <dgm:t>
        <a:bodyPr/>
        <a:lstStyle/>
        <a:p>
          <a:endParaRPr lang="en-US"/>
        </a:p>
      </dgm:t>
    </dgm:pt>
    <dgm:pt modelId="{82DB9975-E41C-4847-966B-8ADA27C073CD}" type="pres">
      <dgm:prSet presAssocID="{28C4AE05-8B99-482B-BE0F-FEF33D0BDD5D}" presName="node" presStyleLbl="node1" presStyleIdx="1" presStyleCnt="3" custScaleX="110954" custScaleY="56829">
        <dgm:presLayoutVars>
          <dgm:bulletEnabled val="1"/>
        </dgm:presLayoutVars>
      </dgm:prSet>
      <dgm:spPr/>
      <dgm:t>
        <a:bodyPr/>
        <a:lstStyle/>
        <a:p>
          <a:endParaRPr lang="en-US"/>
        </a:p>
      </dgm:t>
    </dgm:pt>
    <dgm:pt modelId="{906AF71F-E0FB-4D4B-BB5E-352400BAC071}" type="pres">
      <dgm:prSet presAssocID="{6D3BA7C2-5D07-4250-B6B8-989AA06E5EC3}" presName="sibTrans" presStyleLbl="sibTrans2D1" presStyleIdx="1" presStyleCnt="2" custScaleX="139701" custScaleY="89566" custLinFactNeighborX="10416"/>
      <dgm:spPr/>
      <dgm:t>
        <a:bodyPr/>
        <a:lstStyle/>
        <a:p>
          <a:endParaRPr lang="en-US"/>
        </a:p>
      </dgm:t>
    </dgm:pt>
    <dgm:pt modelId="{5F9F43DC-5EBA-44A0-A486-5B1E41A61D3C}" type="pres">
      <dgm:prSet presAssocID="{6D3BA7C2-5D07-4250-B6B8-989AA06E5EC3}" presName="connectorText" presStyleLbl="sibTrans2D1" presStyleIdx="1" presStyleCnt="2"/>
      <dgm:spPr/>
      <dgm:t>
        <a:bodyPr/>
        <a:lstStyle/>
        <a:p>
          <a:endParaRPr lang="en-US"/>
        </a:p>
      </dgm:t>
    </dgm:pt>
    <dgm:pt modelId="{BBADB6A4-C886-437C-83A3-B471B66C4507}" type="pres">
      <dgm:prSet presAssocID="{25CDE5B1-77C6-4F99-BC3B-FCC2D0BC6E92}" presName="node" presStyleLbl="node1" presStyleIdx="2" presStyleCnt="3" custScaleX="110954" custScaleY="56829">
        <dgm:presLayoutVars>
          <dgm:bulletEnabled val="1"/>
        </dgm:presLayoutVars>
      </dgm:prSet>
      <dgm:spPr/>
      <dgm:t>
        <a:bodyPr/>
        <a:lstStyle/>
        <a:p>
          <a:endParaRPr lang="en-US"/>
        </a:p>
      </dgm:t>
    </dgm:pt>
  </dgm:ptLst>
  <dgm:cxnLst>
    <dgm:cxn modelId="{C19FED65-FD01-4AAB-8937-29EBD69468EB}" type="presOf" srcId="{6D3BA7C2-5D07-4250-B6B8-989AA06E5EC3}" destId="{906AF71F-E0FB-4D4B-BB5E-352400BAC071}" srcOrd="0" destOrd="0" presId="urn:microsoft.com/office/officeart/2005/8/layout/process1"/>
    <dgm:cxn modelId="{0BAFD629-3C38-494A-A3F0-565FA15291A4}" srcId="{DF33CCFC-3774-4A7B-B1B9-4D3CA4DCD455}" destId="{297EA0AC-4650-4ECB-8455-4C685DE3450F}" srcOrd="0" destOrd="0" parTransId="{7CEC601A-C5FB-4B13-AE77-C174835C08E5}" sibTransId="{4179A870-2B24-4866-A94A-28751F42D69E}"/>
    <dgm:cxn modelId="{B1134CB1-FADB-4034-8BFE-6CAC1497BA9F}" type="presOf" srcId="{25CDE5B1-77C6-4F99-BC3B-FCC2D0BC6E92}" destId="{BBADB6A4-C886-437C-83A3-B471B66C4507}" srcOrd="0" destOrd="0" presId="urn:microsoft.com/office/officeart/2005/8/layout/process1"/>
    <dgm:cxn modelId="{485C58ED-DCF6-4FAC-B268-00197F501B14}" srcId="{DF33CCFC-3774-4A7B-B1B9-4D3CA4DCD455}" destId="{25CDE5B1-77C6-4F99-BC3B-FCC2D0BC6E92}" srcOrd="2" destOrd="0" parTransId="{55F7BFDB-2A0D-441B-A44F-455FD50AB9C6}" sibTransId="{EABCB307-E4BB-42E2-BDFE-421D61168AEC}"/>
    <dgm:cxn modelId="{5720AACB-64BA-4CBB-98FB-5DD4D5A60F08}" type="presOf" srcId="{4179A870-2B24-4866-A94A-28751F42D69E}" destId="{1F963A41-86FF-436A-BAF5-1D901DC823B8}" srcOrd="1" destOrd="0" presId="urn:microsoft.com/office/officeart/2005/8/layout/process1"/>
    <dgm:cxn modelId="{4D5CEF18-919B-49DC-B17C-E32DF257CCA7}" type="presOf" srcId="{6D3BA7C2-5D07-4250-B6B8-989AA06E5EC3}" destId="{5F9F43DC-5EBA-44A0-A486-5B1E41A61D3C}" srcOrd="1" destOrd="0" presId="urn:microsoft.com/office/officeart/2005/8/layout/process1"/>
    <dgm:cxn modelId="{4E4BF978-AB50-446A-9CCE-5A9BAA9E4C23}" type="presOf" srcId="{297EA0AC-4650-4ECB-8455-4C685DE3450F}" destId="{F9A40024-B53B-40A7-9A57-0C617499ED2D}" srcOrd="0" destOrd="0" presId="urn:microsoft.com/office/officeart/2005/8/layout/process1"/>
    <dgm:cxn modelId="{8BF9E7E0-672C-491C-B505-386BD6EE6756}" type="presOf" srcId="{DF33CCFC-3774-4A7B-B1B9-4D3CA4DCD455}" destId="{FE27DB48-A0DC-481D-BDE0-933C29A9C574}" srcOrd="0" destOrd="0" presId="urn:microsoft.com/office/officeart/2005/8/layout/process1"/>
    <dgm:cxn modelId="{06BCB071-373B-43FE-AB89-6216DBAD76B4}" type="presOf" srcId="{28C4AE05-8B99-482B-BE0F-FEF33D0BDD5D}" destId="{82DB9975-E41C-4847-966B-8ADA27C073CD}" srcOrd="0" destOrd="0" presId="urn:microsoft.com/office/officeart/2005/8/layout/process1"/>
    <dgm:cxn modelId="{E1BC01B8-A293-442F-8B3B-578ED7B37D6B}" type="presOf" srcId="{4179A870-2B24-4866-A94A-28751F42D69E}" destId="{D509A43F-1765-4E77-B221-821692C0ADE8}" srcOrd="0" destOrd="0" presId="urn:microsoft.com/office/officeart/2005/8/layout/process1"/>
    <dgm:cxn modelId="{D2B7BCF5-394E-4E1B-A42C-F83B678ECD24}" srcId="{DF33CCFC-3774-4A7B-B1B9-4D3CA4DCD455}" destId="{28C4AE05-8B99-482B-BE0F-FEF33D0BDD5D}" srcOrd="1" destOrd="0" parTransId="{F1F45D28-2B3C-4DF2-AF16-FE4A621A6C63}" sibTransId="{6D3BA7C2-5D07-4250-B6B8-989AA06E5EC3}"/>
    <dgm:cxn modelId="{2DE445C3-5E3A-4694-A9AC-C79E307974BD}" type="presParOf" srcId="{FE27DB48-A0DC-481D-BDE0-933C29A9C574}" destId="{F9A40024-B53B-40A7-9A57-0C617499ED2D}" srcOrd="0" destOrd="0" presId="urn:microsoft.com/office/officeart/2005/8/layout/process1"/>
    <dgm:cxn modelId="{7E317A9A-C41C-4A60-9714-80ADB2A9AFB2}" type="presParOf" srcId="{FE27DB48-A0DC-481D-BDE0-933C29A9C574}" destId="{D509A43F-1765-4E77-B221-821692C0ADE8}" srcOrd="1" destOrd="0" presId="urn:microsoft.com/office/officeart/2005/8/layout/process1"/>
    <dgm:cxn modelId="{91709F11-9E05-479E-AE74-C6F4404D9A65}" type="presParOf" srcId="{D509A43F-1765-4E77-B221-821692C0ADE8}" destId="{1F963A41-86FF-436A-BAF5-1D901DC823B8}" srcOrd="0" destOrd="0" presId="urn:microsoft.com/office/officeart/2005/8/layout/process1"/>
    <dgm:cxn modelId="{D24AC8C7-AEE7-4361-BF68-1AF5B7A61883}" type="presParOf" srcId="{FE27DB48-A0DC-481D-BDE0-933C29A9C574}" destId="{82DB9975-E41C-4847-966B-8ADA27C073CD}" srcOrd="2" destOrd="0" presId="urn:microsoft.com/office/officeart/2005/8/layout/process1"/>
    <dgm:cxn modelId="{ABAE1A5C-42DF-4ADF-9FFB-D2FE8C653F9F}" type="presParOf" srcId="{FE27DB48-A0DC-481D-BDE0-933C29A9C574}" destId="{906AF71F-E0FB-4D4B-BB5E-352400BAC071}" srcOrd="3" destOrd="0" presId="urn:microsoft.com/office/officeart/2005/8/layout/process1"/>
    <dgm:cxn modelId="{578A1B1B-CB1E-4E37-B541-5FDB4BA247A2}" type="presParOf" srcId="{906AF71F-E0FB-4D4B-BB5E-352400BAC071}" destId="{5F9F43DC-5EBA-44A0-A486-5B1E41A61D3C}" srcOrd="0" destOrd="0" presId="urn:microsoft.com/office/officeart/2005/8/layout/process1"/>
    <dgm:cxn modelId="{08583723-0792-4B6D-A932-FCECF2FDCC9E}" type="presParOf" srcId="{FE27DB48-A0DC-481D-BDE0-933C29A9C574}" destId="{BBADB6A4-C886-437C-83A3-B471B66C450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F33CCFC-3774-4A7B-B1B9-4D3CA4DCD45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97EA0AC-4650-4ECB-8455-4C685DE3450F}">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Solicitation</a:t>
          </a:r>
          <a:endParaRPr lang="en-US" sz="1600" b="1" dirty="0">
            <a:solidFill>
              <a:schemeClr val="tx1"/>
            </a:solidFill>
            <a:latin typeface="Franklin Gothic Book" pitchFamily="34" charset="0"/>
          </a:endParaRPr>
        </a:p>
      </dgm:t>
    </dgm:pt>
    <dgm:pt modelId="{7CEC601A-C5FB-4B13-AE77-C174835C08E5}" type="parTrans" cxnId="{0BAFD629-3C38-494A-A3F0-565FA15291A4}">
      <dgm:prSet/>
      <dgm:spPr/>
      <dgm:t>
        <a:bodyPr/>
        <a:lstStyle/>
        <a:p>
          <a:endParaRPr lang="en-US" sz="1100"/>
        </a:p>
      </dgm:t>
    </dgm:pt>
    <dgm:pt modelId="{4179A870-2B24-4866-A94A-28751F42D69E}" type="sibTrans" cxnId="{0BAFD629-3C38-494A-A3F0-565FA15291A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8C4AE05-8B99-482B-BE0F-FEF33D0BDD5D}">
      <dgm:prSet phldrT="[Text]" custT="1"/>
      <dgm:spPr>
        <a:solidFill>
          <a:srgbClr val="F6BC1C"/>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Pre-Award</a:t>
          </a:r>
          <a:endParaRPr lang="en-US" sz="1600" b="1" dirty="0">
            <a:solidFill>
              <a:schemeClr val="tx1"/>
            </a:solidFill>
            <a:latin typeface="Franklin Gothic Book" pitchFamily="34" charset="0"/>
          </a:endParaRPr>
        </a:p>
      </dgm:t>
    </dgm:pt>
    <dgm:pt modelId="{F1F45D28-2B3C-4DF2-AF16-FE4A621A6C63}" type="parTrans" cxnId="{D2B7BCF5-394E-4E1B-A42C-F83B678ECD24}">
      <dgm:prSet/>
      <dgm:spPr/>
      <dgm:t>
        <a:bodyPr/>
        <a:lstStyle/>
        <a:p>
          <a:endParaRPr lang="en-US" sz="1100"/>
        </a:p>
      </dgm:t>
    </dgm:pt>
    <dgm:pt modelId="{6D3BA7C2-5D07-4250-B6B8-989AA06E5EC3}" type="sibTrans" cxnId="{D2B7BCF5-394E-4E1B-A42C-F83B678ECD2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5CDE5B1-77C6-4F99-BC3B-FCC2D0BC6E92}">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Post-Award</a:t>
          </a:r>
          <a:endParaRPr lang="en-US" sz="1600" b="1" dirty="0">
            <a:solidFill>
              <a:schemeClr val="tx1"/>
            </a:solidFill>
            <a:latin typeface="Franklin Gothic Book" pitchFamily="34" charset="0"/>
          </a:endParaRPr>
        </a:p>
      </dgm:t>
    </dgm:pt>
    <dgm:pt modelId="{55F7BFDB-2A0D-441B-A44F-455FD50AB9C6}" type="parTrans" cxnId="{485C58ED-DCF6-4FAC-B268-00197F501B14}">
      <dgm:prSet/>
      <dgm:spPr/>
      <dgm:t>
        <a:bodyPr/>
        <a:lstStyle/>
        <a:p>
          <a:endParaRPr lang="en-US" sz="1100"/>
        </a:p>
      </dgm:t>
    </dgm:pt>
    <dgm:pt modelId="{EABCB307-E4BB-42E2-BDFE-421D61168AEC}" type="sibTrans" cxnId="{485C58ED-DCF6-4FAC-B268-00197F501B14}">
      <dgm:prSet/>
      <dgm:spPr/>
      <dgm:t>
        <a:bodyPr/>
        <a:lstStyle/>
        <a:p>
          <a:endParaRPr lang="en-US" sz="1100"/>
        </a:p>
      </dgm:t>
    </dgm:pt>
    <dgm:pt modelId="{FE27DB48-A0DC-481D-BDE0-933C29A9C574}" type="pres">
      <dgm:prSet presAssocID="{DF33CCFC-3774-4A7B-B1B9-4D3CA4DCD455}" presName="Name0" presStyleCnt="0">
        <dgm:presLayoutVars>
          <dgm:dir/>
          <dgm:resizeHandles val="exact"/>
        </dgm:presLayoutVars>
      </dgm:prSet>
      <dgm:spPr/>
      <dgm:t>
        <a:bodyPr/>
        <a:lstStyle/>
        <a:p>
          <a:endParaRPr lang="en-US"/>
        </a:p>
      </dgm:t>
    </dgm:pt>
    <dgm:pt modelId="{F9A40024-B53B-40A7-9A57-0C617499ED2D}" type="pres">
      <dgm:prSet presAssocID="{297EA0AC-4650-4ECB-8455-4C685DE3450F}" presName="node" presStyleLbl="node1" presStyleIdx="0" presStyleCnt="3" custScaleX="110954" custScaleY="56829">
        <dgm:presLayoutVars>
          <dgm:bulletEnabled val="1"/>
        </dgm:presLayoutVars>
      </dgm:prSet>
      <dgm:spPr/>
      <dgm:t>
        <a:bodyPr/>
        <a:lstStyle/>
        <a:p>
          <a:endParaRPr lang="en-US"/>
        </a:p>
      </dgm:t>
    </dgm:pt>
    <dgm:pt modelId="{D509A43F-1765-4E77-B221-821692C0ADE8}" type="pres">
      <dgm:prSet presAssocID="{4179A870-2B24-4866-A94A-28751F42D69E}" presName="sibTrans" presStyleLbl="sibTrans2D1" presStyleIdx="0" presStyleCnt="2" custScaleX="139701" custScaleY="89566" custLinFactNeighborX="10416"/>
      <dgm:spPr/>
      <dgm:t>
        <a:bodyPr/>
        <a:lstStyle/>
        <a:p>
          <a:endParaRPr lang="en-US"/>
        </a:p>
      </dgm:t>
    </dgm:pt>
    <dgm:pt modelId="{1F963A41-86FF-436A-BAF5-1D901DC823B8}" type="pres">
      <dgm:prSet presAssocID="{4179A870-2B24-4866-A94A-28751F42D69E}" presName="connectorText" presStyleLbl="sibTrans2D1" presStyleIdx="0" presStyleCnt="2"/>
      <dgm:spPr/>
      <dgm:t>
        <a:bodyPr/>
        <a:lstStyle/>
        <a:p>
          <a:endParaRPr lang="en-US"/>
        </a:p>
      </dgm:t>
    </dgm:pt>
    <dgm:pt modelId="{82DB9975-E41C-4847-966B-8ADA27C073CD}" type="pres">
      <dgm:prSet presAssocID="{28C4AE05-8B99-482B-BE0F-FEF33D0BDD5D}" presName="node" presStyleLbl="node1" presStyleIdx="1" presStyleCnt="3" custScaleX="110954" custScaleY="56829">
        <dgm:presLayoutVars>
          <dgm:bulletEnabled val="1"/>
        </dgm:presLayoutVars>
      </dgm:prSet>
      <dgm:spPr/>
      <dgm:t>
        <a:bodyPr/>
        <a:lstStyle/>
        <a:p>
          <a:endParaRPr lang="en-US"/>
        </a:p>
      </dgm:t>
    </dgm:pt>
    <dgm:pt modelId="{906AF71F-E0FB-4D4B-BB5E-352400BAC071}" type="pres">
      <dgm:prSet presAssocID="{6D3BA7C2-5D07-4250-B6B8-989AA06E5EC3}" presName="sibTrans" presStyleLbl="sibTrans2D1" presStyleIdx="1" presStyleCnt="2" custScaleX="139701" custScaleY="89566" custLinFactNeighborX="10416"/>
      <dgm:spPr/>
      <dgm:t>
        <a:bodyPr/>
        <a:lstStyle/>
        <a:p>
          <a:endParaRPr lang="en-US"/>
        </a:p>
      </dgm:t>
    </dgm:pt>
    <dgm:pt modelId="{5F9F43DC-5EBA-44A0-A486-5B1E41A61D3C}" type="pres">
      <dgm:prSet presAssocID="{6D3BA7C2-5D07-4250-B6B8-989AA06E5EC3}" presName="connectorText" presStyleLbl="sibTrans2D1" presStyleIdx="1" presStyleCnt="2"/>
      <dgm:spPr/>
      <dgm:t>
        <a:bodyPr/>
        <a:lstStyle/>
        <a:p>
          <a:endParaRPr lang="en-US"/>
        </a:p>
      </dgm:t>
    </dgm:pt>
    <dgm:pt modelId="{BBADB6A4-C886-437C-83A3-B471B66C4507}" type="pres">
      <dgm:prSet presAssocID="{25CDE5B1-77C6-4F99-BC3B-FCC2D0BC6E92}" presName="node" presStyleLbl="node1" presStyleIdx="2" presStyleCnt="3" custScaleX="110954" custScaleY="56829">
        <dgm:presLayoutVars>
          <dgm:bulletEnabled val="1"/>
        </dgm:presLayoutVars>
      </dgm:prSet>
      <dgm:spPr/>
      <dgm:t>
        <a:bodyPr/>
        <a:lstStyle/>
        <a:p>
          <a:endParaRPr lang="en-US"/>
        </a:p>
      </dgm:t>
    </dgm:pt>
  </dgm:ptLst>
  <dgm:cxnLst>
    <dgm:cxn modelId="{AF06DD24-C82E-4D16-A187-259B5EB31E0F}" type="presOf" srcId="{4179A870-2B24-4866-A94A-28751F42D69E}" destId="{D509A43F-1765-4E77-B221-821692C0ADE8}" srcOrd="0" destOrd="0" presId="urn:microsoft.com/office/officeart/2005/8/layout/process1"/>
    <dgm:cxn modelId="{7FCE0101-18E7-419F-A946-73BB6DF7C1B8}" type="presOf" srcId="{DF33CCFC-3774-4A7B-B1B9-4D3CA4DCD455}" destId="{FE27DB48-A0DC-481D-BDE0-933C29A9C574}" srcOrd="0" destOrd="0" presId="urn:microsoft.com/office/officeart/2005/8/layout/process1"/>
    <dgm:cxn modelId="{A8F58A78-5555-4CA2-A86D-80FCEFD8B689}" type="presOf" srcId="{28C4AE05-8B99-482B-BE0F-FEF33D0BDD5D}" destId="{82DB9975-E41C-4847-966B-8ADA27C073CD}" srcOrd="0" destOrd="0" presId="urn:microsoft.com/office/officeart/2005/8/layout/process1"/>
    <dgm:cxn modelId="{87B15DC4-2A56-46D0-BAD4-C955B6EDDAD7}" type="presOf" srcId="{6D3BA7C2-5D07-4250-B6B8-989AA06E5EC3}" destId="{906AF71F-E0FB-4D4B-BB5E-352400BAC071}" srcOrd="0" destOrd="0" presId="urn:microsoft.com/office/officeart/2005/8/layout/process1"/>
    <dgm:cxn modelId="{2DAAFF6F-D329-4D3D-9A49-8906C2E7EEAB}" type="presOf" srcId="{297EA0AC-4650-4ECB-8455-4C685DE3450F}" destId="{F9A40024-B53B-40A7-9A57-0C617499ED2D}" srcOrd="0" destOrd="0" presId="urn:microsoft.com/office/officeart/2005/8/layout/process1"/>
    <dgm:cxn modelId="{285A0DDE-16F3-41E6-A410-37F9E1846255}" type="presOf" srcId="{4179A870-2B24-4866-A94A-28751F42D69E}" destId="{1F963A41-86FF-436A-BAF5-1D901DC823B8}" srcOrd="1" destOrd="0" presId="urn:microsoft.com/office/officeart/2005/8/layout/process1"/>
    <dgm:cxn modelId="{D2B7BCF5-394E-4E1B-A42C-F83B678ECD24}" srcId="{DF33CCFC-3774-4A7B-B1B9-4D3CA4DCD455}" destId="{28C4AE05-8B99-482B-BE0F-FEF33D0BDD5D}" srcOrd="1" destOrd="0" parTransId="{F1F45D28-2B3C-4DF2-AF16-FE4A621A6C63}" sibTransId="{6D3BA7C2-5D07-4250-B6B8-989AA06E5EC3}"/>
    <dgm:cxn modelId="{3DFB8E33-FD8B-4F5F-89FB-1FC2327F9938}" type="presOf" srcId="{25CDE5B1-77C6-4F99-BC3B-FCC2D0BC6E92}" destId="{BBADB6A4-C886-437C-83A3-B471B66C4507}" srcOrd="0" destOrd="0" presId="urn:microsoft.com/office/officeart/2005/8/layout/process1"/>
    <dgm:cxn modelId="{E5C74B07-1F97-44FB-9581-4A5331BF99BF}" type="presOf" srcId="{6D3BA7C2-5D07-4250-B6B8-989AA06E5EC3}" destId="{5F9F43DC-5EBA-44A0-A486-5B1E41A61D3C}" srcOrd="1" destOrd="0" presId="urn:microsoft.com/office/officeart/2005/8/layout/process1"/>
    <dgm:cxn modelId="{0BAFD629-3C38-494A-A3F0-565FA15291A4}" srcId="{DF33CCFC-3774-4A7B-B1B9-4D3CA4DCD455}" destId="{297EA0AC-4650-4ECB-8455-4C685DE3450F}" srcOrd="0" destOrd="0" parTransId="{7CEC601A-C5FB-4B13-AE77-C174835C08E5}" sibTransId="{4179A870-2B24-4866-A94A-28751F42D69E}"/>
    <dgm:cxn modelId="{485C58ED-DCF6-4FAC-B268-00197F501B14}" srcId="{DF33CCFC-3774-4A7B-B1B9-4D3CA4DCD455}" destId="{25CDE5B1-77C6-4F99-BC3B-FCC2D0BC6E92}" srcOrd="2" destOrd="0" parTransId="{55F7BFDB-2A0D-441B-A44F-455FD50AB9C6}" sibTransId="{EABCB307-E4BB-42E2-BDFE-421D61168AEC}"/>
    <dgm:cxn modelId="{421F109E-1718-4AA0-B41E-955EF854E1B8}" type="presParOf" srcId="{FE27DB48-A0DC-481D-BDE0-933C29A9C574}" destId="{F9A40024-B53B-40A7-9A57-0C617499ED2D}" srcOrd="0" destOrd="0" presId="urn:microsoft.com/office/officeart/2005/8/layout/process1"/>
    <dgm:cxn modelId="{9EFE309E-A37C-4F0D-9A52-A28498960259}" type="presParOf" srcId="{FE27DB48-A0DC-481D-BDE0-933C29A9C574}" destId="{D509A43F-1765-4E77-B221-821692C0ADE8}" srcOrd="1" destOrd="0" presId="urn:microsoft.com/office/officeart/2005/8/layout/process1"/>
    <dgm:cxn modelId="{EA3B2C46-BC6F-496F-82D4-06590F5FC537}" type="presParOf" srcId="{D509A43F-1765-4E77-B221-821692C0ADE8}" destId="{1F963A41-86FF-436A-BAF5-1D901DC823B8}" srcOrd="0" destOrd="0" presId="urn:microsoft.com/office/officeart/2005/8/layout/process1"/>
    <dgm:cxn modelId="{7B7B2273-A49E-4750-B5C3-43F92F0741D3}" type="presParOf" srcId="{FE27DB48-A0DC-481D-BDE0-933C29A9C574}" destId="{82DB9975-E41C-4847-966B-8ADA27C073CD}" srcOrd="2" destOrd="0" presId="urn:microsoft.com/office/officeart/2005/8/layout/process1"/>
    <dgm:cxn modelId="{FEB7459F-3FAE-4BB5-B7D5-6DA91705FE5F}" type="presParOf" srcId="{FE27DB48-A0DC-481D-BDE0-933C29A9C574}" destId="{906AF71F-E0FB-4D4B-BB5E-352400BAC071}" srcOrd="3" destOrd="0" presId="urn:microsoft.com/office/officeart/2005/8/layout/process1"/>
    <dgm:cxn modelId="{74606CC3-75DA-4D6D-BD2E-54F6375E0A15}" type="presParOf" srcId="{906AF71F-E0FB-4D4B-BB5E-352400BAC071}" destId="{5F9F43DC-5EBA-44A0-A486-5B1E41A61D3C}" srcOrd="0" destOrd="0" presId="urn:microsoft.com/office/officeart/2005/8/layout/process1"/>
    <dgm:cxn modelId="{74B328E2-5701-44B1-B07D-8C7B624DCB32}" type="presParOf" srcId="{FE27DB48-A0DC-481D-BDE0-933C29A9C574}" destId="{BBADB6A4-C886-437C-83A3-B471B66C450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F33CCFC-3774-4A7B-B1B9-4D3CA4DCD45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97EA0AC-4650-4ECB-8455-4C685DE3450F}">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Solicitation</a:t>
          </a:r>
          <a:endParaRPr lang="en-US" sz="1600" b="1" dirty="0">
            <a:solidFill>
              <a:schemeClr val="tx1"/>
            </a:solidFill>
            <a:latin typeface="Franklin Gothic Book" pitchFamily="34" charset="0"/>
          </a:endParaRPr>
        </a:p>
      </dgm:t>
    </dgm:pt>
    <dgm:pt modelId="{7CEC601A-C5FB-4B13-AE77-C174835C08E5}" type="parTrans" cxnId="{0BAFD629-3C38-494A-A3F0-565FA15291A4}">
      <dgm:prSet/>
      <dgm:spPr/>
      <dgm:t>
        <a:bodyPr/>
        <a:lstStyle/>
        <a:p>
          <a:endParaRPr lang="en-US" sz="1100"/>
        </a:p>
      </dgm:t>
    </dgm:pt>
    <dgm:pt modelId="{4179A870-2B24-4866-A94A-28751F42D69E}" type="sibTrans" cxnId="{0BAFD629-3C38-494A-A3F0-565FA15291A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8C4AE05-8B99-482B-BE0F-FEF33D0BDD5D}">
      <dgm:prSet phldrT="[Text]" custT="1"/>
      <dgm:spPr>
        <a:solidFill>
          <a:srgbClr val="F6BC1C"/>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Pre-Award</a:t>
          </a:r>
          <a:endParaRPr lang="en-US" sz="1600" b="1" dirty="0">
            <a:solidFill>
              <a:schemeClr val="tx1"/>
            </a:solidFill>
            <a:latin typeface="Franklin Gothic Book" pitchFamily="34" charset="0"/>
          </a:endParaRPr>
        </a:p>
      </dgm:t>
    </dgm:pt>
    <dgm:pt modelId="{F1F45D28-2B3C-4DF2-AF16-FE4A621A6C63}" type="parTrans" cxnId="{D2B7BCF5-394E-4E1B-A42C-F83B678ECD24}">
      <dgm:prSet/>
      <dgm:spPr/>
      <dgm:t>
        <a:bodyPr/>
        <a:lstStyle/>
        <a:p>
          <a:endParaRPr lang="en-US" sz="1100"/>
        </a:p>
      </dgm:t>
    </dgm:pt>
    <dgm:pt modelId="{6D3BA7C2-5D07-4250-B6B8-989AA06E5EC3}" type="sibTrans" cxnId="{D2B7BCF5-394E-4E1B-A42C-F83B678ECD2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5CDE5B1-77C6-4F99-BC3B-FCC2D0BC6E92}">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Post-Award</a:t>
          </a:r>
          <a:endParaRPr lang="en-US" sz="1600" b="1" dirty="0">
            <a:solidFill>
              <a:schemeClr val="tx1"/>
            </a:solidFill>
            <a:latin typeface="Franklin Gothic Book" pitchFamily="34" charset="0"/>
          </a:endParaRPr>
        </a:p>
      </dgm:t>
    </dgm:pt>
    <dgm:pt modelId="{55F7BFDB-2A0D-441B-A44F-455FD50AB9C6}" type="parTrans" cxnId="{485C58ED-DCF6-4FAC-B268-00197F501B14}">
      <dgm:prSet/>
      <dgm:spPr/>
      <dgm:t>
        <a:bodyPr/>
        <a:lstStyle/>
        <a:p>
          <a:endParaRPr lang="en-US" sz="1100"/>
        </a:p>
      </dgm:t>
    </dgm:pt>
    <dgm:pt modelId="{EABCB307-E4BB-42E2-BDFE-421D61168AEC}" type="sibTrans" cxnId="{485C58ED-DCF6-4FAC-B268-00197F501B14}">
      <dgm:prSet/>
      <dgm:spPr/>
      <dgm:t>
        <a:bodyPr/>
        <a:lstStyle/>
        <a:p>
          <a:endParaRPr lang="en-US" sz="1100"/>
        </a:p>
      </dgm:t>
    </dgm:pt>
    <dgm:pt modelId="{FE27DB48-A0DC-481D-BDE0-933C29A9C574}" type="pres">
      <dgm:prSet presAssocID="{DF33CCFC-3774-4A7B-B1B9-4D3CA4DCD455}" presName="Name0" presStyleCnt="0">
        <dgm:presLayoutVars>
          <dgm:dir/>
          <dgm:resizeHandles val="exact"/>
        </dgm:presLayoutVars>
      </dgm:prSet>
      <dgm:spPr/>
      <dgm:t>
        <a:bodyPr/>
        <a:lstStyle/>
        <a:p>
          <a:endParaRPr lang="en-US"/>
        </a:p>
      </dgm:t>
    </dgm:pt>
    <dgm:pt modelId="{F9A40024-B53B-40A7-9A57-0C617499ED2D}" type="pres">
      <dgm:prSet presAssocID="{297EA0AC-4650-4ECB-8455-4C685DE3450F}" presName="node" presStyleLbl="node1" presStyleIdx="0" presStyleCnt="3" custScaleX="110954" custScaleY="56829">
        <dgm:presLayoutVars>
          <dgm:bulletEnabled val="1"/>
        </dgm:presLayoutVars>
      </dgm:prSet>
      <dgm:spPr/>
      <dgm:t>
        <a:bodyPr/>
        <a:lstStyle/>
        <a:p>
          <a:endParaRPr lang="en-US"/>
        </a:p>
      </dgm:t>
    </dgm:pt>
    <dgm:pt modelId="{D509A43F-1765-4E77-B221-821692C0ADE8}" type="pres">
      <dgm:prSet presAssocID="{4179A870-2B24-4866-A94A-28751F42D69E}" presName="sibTrans" presStyleLbl="sibTrans2D1" presStyleIdx="0" presStyleCnt="2" custScaleX="139701" custScaleY="89566" custLinFactNeighborX="10416"/>
      <dgm:spPr/>
      <dgm:t>
        <a:bodyPr/>
        <a:lstStyle/>
        <a:p>
          <a:endParaRPr lang="en-US"/>
        </a:p>
      </dgm:t>
    </dgm:pt>
    <dgm:pt modelId="{1F963A41-86FF-436A-BAF5-1D901DC823B8}" type="pres">
      <dgm:prSet presAssocID="{4179A870-2B24-4866-A94A-28751F42D69E}" presName="connectorText" presStyleLbl="sibTrans2D1" presStyleIdx="0" presStyleCnt="2"/>
      <dgm:spPr/>
      <dgm:t>
        <a:bodyPr/>
        <a:lstStyle/>
        <a:p>
          <a:endParaRPr lang="en-US"/>
        </a:p>
      </dgm:t>
    </dgm:pt>
    <dgm:pt modelId="{82DB9975-E41C-4847-966B-8ADA27C073CD}" type="pres">
      <dgm:prSet presAssocID="{28C4AE05-8B99-482B-BE0F-FEF33D0BDD5D}" presName="node" presStyleLbl="node1" presStyleIdx="1" presStyleCnt="3" custScaleX="110954" custScaleY="56829">
        <dgm:presLayoutVars>
          <dgm:bulletEnabled val="1"/>
        </dgm:presLayoutVars>
      </dgm:prSet>
      <dgm:spPr/>
      <dgm:t>
        <a:bodyPr/>
        <a:lstStyle/>
        <a:p>
          <a:endParaRPr lang="en-US"/>
        </a:p>
      </dgm:t>
    </dgm:pt>
    <dgm:pt modelId="{906AF71F-E0FB-4D4B-BB5E-352400BAC071}" type="pres">
      <dgm:prSet presAssocID="{6D3BA7C2-5D07-4250-B6B8-989AA06E5EC3}" presName="sibTrans" presStyleLbl="sibTrans2D1" presStyleIdx="1" presStyleCnt="2" custScaleX="139701" custScaleY="89566" custLinFactNeighborX="10416"/>
      <dgm:spPr/>
      <dgm:t>
        <a:bodyPr/>
        <a:lstStyle/>
        <a:p>
          <a:endParaRPr lang="en-US"/>
        </a:p>
      </dgm:t>
    </dgm:pt>
    <dgm:pt modelId="{5F9F43DC-5EBA-44A0-A486-5B1E41A61D3C}" type="pres">
      <dgm:prSet presAssocID="{6D3BA7C2-5D07-4250-B6B8-989AA06E5EC3}" presName="connectorText" presStyleLbl="sibTrans2D1" presStyleIdx="1" presStyleCnt="2"/>
      <dgm:spPr/>
      <dgm:t>
        <a:bodyPr/>
        <a:lstStyle/>
        <a:p>
          <a:endParaRPr lang="en-US"/>
        </a:p>
      </dgm:t>
    </dgm:pt>
    <dgm:pt modelId="{BBADB6A4-C886-437C-83A3-B471B66C4507}" type="pres">
      <dgm:prSet presAssocID="{25CDE5B1-77C6-4F99-BC3B-FCC2D0BC6E92}" presName="node" presStyleLbl="node1" presStyleIdx="2" presStyleCnt="3" custScaleX="110954" custScaleY="56829">
        <dgm:presLayoutVars>
          <dgm:bulletEnabled val="1"/>
        </dgm:presLayoutVars>
      </dgm:prSet>
      <dgm:spPr/>
      <dgm:t>
        <a:bodyPr/>
        <a:lstStyle/>
        <a:p>
          <a:endParaRPr lang="en-US"/>
        </a:p>
      </dgm:t>
    </dgm:pt>
  </dgm:ptLst>
  <dgm:cxnLst>
    <dgm:cxn modelId="{3FB3F8F1-6DCB-46BB-8859-EE1510770198}" type="presOf" srcId="{DF33CCFC-3774-4A7B-B1B9-4D3CA4DCD455}" destId="{FE27DB48-A0DC-481D-BDE0-933C29A9C574}" srcOrd="0" destOrd="0" presId="urn:microsoft.com/office/officeart/2005/8/layout/process1"/>
    <dgm:cxn modelId="{8EDE058F-2763-4DFE-8C2A-C00D9889FFC0}" type="presOf" srcId="{6D3BA7C2-5D07-4250-B6B8-989AA06E5EC3}" destId="{906AF71F-E0FB-4D4B-BB5E-352400BAC071}" srcOrd="0" destOrd="0" presId="urn:microsoft.com/office/officeart/2005/8/layout/process1"/>
    <dgm:cxn modelId="{0D15D869-49DA-42B0-B319-B9ABE1BE6D1D}" type="presOf" srcId="{28C4AE05-8B99-482B-BE0F-FEF33D0BDD5D}" destId="{82DB9975-E41C-4847-966B-8ADA27C073CD}" srcOrd="0" destOrd="0" presId="urn:microsoft.com/office/officeart/2005/8/layout/process1"/>
    <dgm:cxn modelId="{52E337DF-80E1-4883-A944-08732E264BD8}" type="presOf" srcId="{25CDE5B1-77C6-4F99-BC3B-FCC2D0BC6E92}" destId="{BBADB6A4-C886-437C-83A3-B471B66C4507}" srcOrd="0" destOrd="0" presId="urn:microsoft.com/office/officeart/2005/8/layout/process1"/>
    <dgm:cxn modelId="{D2B7BCF5-394E-4E1B-A42C-F83B678ECD24}" srcId="{DF33CCFC-3774-4A7B-B1B9-4D3CA4DCD455}" destId="{28C4AE05-8B99-482B-BE0F-FEF33D0BDD5D}" srcOrd="1" destOrd="0" parTransId="{F1F45D28-2B3C-4DF2-AF16-FE4A621A6C63}" sibTransId="{6D3BA7C2-5D07-4250-B6B8-989AA06E5EC3}"/>
    <dgm:cxn modelId="{39512C08-5064-4293-ABA5-C9B17131E2D1}" type="presOf" srcId="{6D3BA7C2-5D07-4250-B6B8-989AA06E5EC3}" destId="{5F9F43DC-5EBA-44A0-A486-5B1E41A61D3C}" srcOrd="1" destOrd="0" presId="urn:microsoft.com/office/officeart/2005/8/layout/process1"/>
    <dgm:cxn modelId="{3B7FCAA2-C430-4C90-905C-09E071C4FA96}" type="presOf" srcId="{4179A870-2B24-4866-A94A-28751F42D69E}" destId="{D509A43F-1765-4E77-B221-821692C0ADE8}" srcOrd="0" destOrd="0" presId="urn:microsoft.com/office/officeart/2005/8/layout/process1"/>
    <dgm:cxn modelId="{EFA72EB0-2190-4EC0-A55D-5820B8973B27}" type="presOf" srcId="{297EA0AC-4650-4ECB-8455-4C685DE3450F}" destId="{F9A40024-B53B-40A7-9A57-0C617499ED2D}" srcOrd="0" destOrd="0" presId="urn:microsoft.com/office/officeart/2005/8/layout/process1"/>
    <dgm:cxn modelId="{0BAFD629-3C38-494A-A3F0-565FA15291A4}" srcId="{DF33CCFC-3774-4A7B-B1B9-4D3CA4DCD455}" destId="{297EA0AC-4650-4ECB-8455-4C685DE3450F}" srcOrd="0" destOrd="0" parTransId="{7CEC601A-C5FB-4B13-AE77-C174835C08E5}" sibTransId="{4179A870-2B24-4866-A94A-28751F42D69E}"/>
    <dgm:cxn modelId="{485C58ED-DCF6-4FAC-B268-00197F501B14}" srcId="{DF33CCFC-3774-4A7B-B1B9-4D3CA4DCD455}" destId="{25CDE5B1-77C6-4F99-BC3B-FCC2D0BC6E92}" srcOrd="2" destOrd="0" parTransId="{55F7BFDB-2A0D-441B-A44F-455FD50AB9C6}" sibTransId="{EABCB307-E4BB-42E2-BDFE-421D61168AEC}"/>
    <dgm:cxn modelId="{ECD5A9A6-1232-494D-8E80-446B74CF1297}" type="presOf" srcId="{4179A870-2B24-4866-A94A-28751F42D69E}" destId="{1F963A41-86FF-436A-BAF5-1D901DC823B8}" srcOrd="1" destOrd="0" presId="urn:microsoft.com/office/officeart/2005/8/layout/process1"/>
    <dgm:cxn modelId="{41481EB5-D840-4BD8-9A0F-A5196487B3C0}" type="presParOf" srcId="{FE27DB48-A0DC-481D-BDE0-933C29A9C574}" destId="{F9A40024-B53B-40A7-9A57-0C617499ED2D}" srcOrd="0" destOrd="0" presId="urn:microsoft.com/office/officeart/2005/8/layout/process1"/>
    <dgm:cxn modelId="{B65D0B60-3903-454E-BF75-C9EB338BC59E}" type="presParOf" srcId="{FE27DB48-A0DC-481D-BDE0-933C29A9C574}" destId="{D509A43F-1765-4E77-B221-821692C0ADE8}" srcOrd="1" destOrd="0" presId="urn:microsoft.com/office/officeart/2005/8/layout/process1"/>
    <dgm:cxn modelId="{96B8DE73-AB1A-4754-B900-F5B1A15822A2}" type="presParOf" srcId="{D509A43F-1765-4E77-B221-821692C0ADE8}" destId="{1F963A41-86FF-436A-BAF5-1D901DC823B8}" srcOrd="0" destOrd="0" presId="urn:microsoft.com/office/officeart/2005/8/layout/process1"/>
    <dgm:cxn modelId="{BBBCE2BA-70D8-4461-8F7A-284A730F2087}" type="presParOf" srcId="{FE27DB48-A0DC-481D-BDE0-933C29A9C574}" destId="{82DB9975-E41C-4847-966B-8ADA27C073CD}" srcOrd="2" destOrd="0" presId="urn:microsoft.com/office/officeart/2005/8/layout/process1"/>
    <dgm:cxn modelId="{6B107683-9D19-4D46-B0A3-73EE833D1992}" type="presParOf" srcId="{FE27DB48-A0DC-481D-BDE0-933C29A9C574}" destId="{906AF71F-E0FB-4D4B-BB5E-352400BAC071}" srcOrd="3" destOrd="0" presId="urn:microsoft.com/office/officeart/2005/8/layout/process1"/>
    <dgm:cxn modelId="{E0A74A85-04FA-4448-998D-3DE077AFA195}" type="presParOf" srcId="{906AF71F-E0FB-4D4B-BB5E-352400BAC071}" destId="{5F9F43DC-5EBA-44A0-A486-5B1E41A61D3C}" srcOrd="0" destOrd="0" presId="urn:microsoft.com/office/officeart/2005/8/layout/process1"/>
    <dgm:cxn modelId="{6B9DF6AF-71C1-4C9F-9282-4ACA193194BA}" type="presParOf" srcId="{FE27DB48-A0DC-481D-BDE0-933C29A9C574}" destId="{BBADB6A4-C886-437C-83A3-B471B66C450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F33CCFC-3774-4A7B-B1B9-4D3CA4DCD45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97EA0AC-4650-4ECB-8455-4C685DE3450F}">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Solicitation</a:t>
          </a:r>
          <a:endParaRPr lang="en-US" sz="1600" b="1" dirty="0">
            <a:solidFill>
              <a:schemeClr val="tx1"/>
            </a:solidFill>
            <a:latin typeface="Franklin Gothic Book" pitchFamily="34" charset="0"/>
          </a:endParaRPr>
        </a:p>
      </dgm:t>
    </dgm:pt>
    <dgm:pt modelId="{7CEC601A-C5FB-4B13-AE77-C174835C08E5}" type="parTrans" cxnId="{0BAFD629-3C38-494A-A3F0-565FA15291A4}">
      <dgm:prSet/>
      <dgm:spPr/>
      <dgm:t>
        <a:bodyPr/>
        <a:lstStyle/>
        <a:p>
          <a:endParaRPr lang="en-US" sz="1100"/>
        </a:p>
      </dgm:t>
    </dgm:pt>
    <dgm:pt modelId="{4179A870-2B24-4866-A94A-28751F42D69E}" type="sibTrans" cxnId="{0BAFD629-3C38-494A-A3F0-565FA15291A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8C4AE05-8B99-482B-BE0F-FEF33D0BDD5D}">
      <dgm:prSet phldrT="[Text]" custT="1"/>
      <dgm:spPr>
        <a:solidFill>
          <a:srgbClr val="F6BC1C"/>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Pre-Award</a:t>
          </a:r>
          <a:endParaRPr lang="en-US" sz="1600" b="1" dirty="0">
            <a:solidFill>
              <a:schemeClr val="tx1"/>
            </a:solidFill>
            <a:latin typeface="Franklin Gothic Book" pitchFamily="34" charset="0"/>
          </a:endParaRPr>
        </a:p>
      </dgm:t>
    </dgm:pt>
    <dgm:pt modelId="{F1F45D28-2B3C-4DF2-AF16-FE4A621A6C63}" type="parTrans" cxnId="{D2B7BCF5-394E-4E1B-A42C-F83B678ECD24}">
      <dgm:prSet/>
      <dgm:spPr/>
      <dgm:t>
        <a:bodyPr/>
        <a:lstStyle/>
        <a:p>
          <a:endParaRPr lang="en-US" sz="1100"/>
        </a:p>
      </dgm:t>
    </dgm:pt>
    <dgm:pt modelId="{6D3BA7C2-5D07-4250-B6B8-989AA06E5EC3}" type="sibTrans" cxnId="{D2B7BCF5-394E-4E1B-A42C-F83B678ECD2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5CDE5B1-77C6-4F99-BC3B-FCC2D0BC6E92}">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Post-Award</a:t>
          </a:r>
          <a:endParaRPr lang="en-US" sz="1600" b="1" dirty="0">
            <a:solidFill>
              <a:schemeClr val="tx1"/>
            </a:solidFill>
            <a:latin typeface="Franklin Gothic Book" pitchFamily="34" charset="0"/>
          </a:endParaRPr>
        </a:p>
      </dgm:t>
    </dgm:pt>
    <dgm:pt modelId="{55F7BFDB-2A0D-441B-A44F-455FD50AB9C6}" type="parTrans" cxnId="{485C58ED-DCF6-4FAC-B268-00197F501B14}">
      <dgm:prSet/>
      <dgm:spPr/>
      <dgm:t>
        <a:bodyPr/>
        <a:lstStyle/>
        <a:p>
          <a:endParaRPr lang="en-US" sz="1100"/>
        </a:p>
      </dgm:t>
    </dgm:pt>
    <dgm:pt modelId="{EABCB307-E4BB-42E2-BDFE-421D61168AEC}" type="sibTrans" cxnId="{485C58ED-DCF6-4FAC-B268-00197F501B14}">
      <dgm:prSet/>
      <dgm:spPr/>
      <dgm:t>
        <a:bodyPr/>
        <a:lstStyle/>
        <a:p>
          <a:endParaRPr lang="en-US" sz="1100"/>
        </a:p>
      </dgm:t>
    </dgm:pt>
    <dgm:pt modelId="{FE27DB48-A0DC-481D-BDE0-933C29A9C574}" type="pres">
      <dgm:prSet presAssocID="{DF33CCFC-3774-4A7B-B1B9-4D3CA4DCD455}" presName="Name0" presStyleCnt="0">
        <dgm:presLayoutVars>
          <dgm:dir/>
          <dgm:resizeHandles val="exact"/>
        </dgm:presLayoutVars>
      </dgm:prSet>
      <dgm:spPr/>
      <dgm:t>
        <a:bodyPr/>
        <a:lstStyle/>
        <a:p>
          <a:endParaRPr lang="en-US"/>
        </a:p>
      </dgm:t>
    </dgm:pt>
    <dgm:pt modelId="{F9A40024-B53B-40A7-9A57-0C617499ED2D}" type="pres">
      <dgm:prSet presAssocID="{297EA0AC-4650-4ECB-8455-4C685DE3450F}" presName="node" presStyleLbl="node1" presStyleIdx="0" presStyleCnt="3" custScaleX="110954" custScaleY="56829">
        <dgm:presLayoutVars>
          <dgm:bulletEnabled val="1"/>
        </dgm:presLayoutVars>
      </dgm:prSet>
      <dgm:spPr/>
      <dgm:t>
        <a:bodyPr/>
        <a:lstStyle/>
        <a:p>
          <a:endParaRPr lang="en-US"/>
        </a:p>
      </dgm:t>
    </dgm:pt>
    <dgm:pt modelId="{D509A43F-1765-4E77-B221-821692C0ADE8}" type="pres">
      <dgm:prSet presAssocID="{4179A870-2B24-4866-A94A-28751F42D69E}" presName="sibTrans" presStyleLbl="sibTrans2D1" presStyleIdx="0" presStyleCnt="2" custScaleX="139701" custScaleY="89566" custLinFactNeighborX="10416"/>
      <dgm:spPr/>
      <dgm:t>
        <a:bodyPr/>
        <a:lstStyle/>
        <a:p>
          <a:endParaRPr lang="en-US"/>
        </a:p>
      </dgm:t>
    </dgm:pt>
    <dgm:pt modelId="{1F963A41-86FF-436A-BAF5-1D901DC823B8}" type="pres">
      <dgm:prSet presAssocID="{4179A870-2B24-4866-A94A-28751F42D69E}" presName="connectorText" presStyleLbl="sibTrans2D1" presStyleIdx="0" presStyleCnt="2"/>
      <dgm:spPr/>
      <dgm:t>
        <a:bodyPr/>
        <a:lstStyle/>
        <a:p>
          <a:endParaRPr lang="en-US"/>
        </a:p>
      </dgm:t>
    </dgm:pt>
    <dgm:pt modelId="{82DB9975-E41C-4847-966B-8ADA27C073CD}" type="pres">
      <dgm:prSet presAssocID="{28C4AE05-8B99-482B-BE0F-FEF33D0BDD5D}" presName="node" presStyleLbl="node1" presStyleIdx="1" presStyleCnt="3" custScaleX="110954" custScaleY="56829">
        <dgm:presLayoutVars>
          <dgm:bulletEnabled val="1"/>
        </dgm:presLayoutVars>
      </dgm:prSet>
      <dgm:spPr/>
      <dgm:t>
        <a:bodyPr/>
        <a:lstStyle/>
        <a:p>
          <a:endParaRPr lang="en-US"/>
        </a:p>
      </dgm:t>
    </dgm:pt>
    <dgm:pt modelId="{906AF71F-E0FB-4D4B-BB5E-352400BAC071}" type="pres">
      <dgm:prSet presAssocID="{6D3BA7C2-5D07-4250-B6B8-989AA06E5EC3}" presName="sibTrans" presStyleLbl="sibTrans2D1" presStyleIdx="1" presStyleCnt="2" custScaleX="139701" custScaleY="89566" custLinFactNeighborX="10416"/>
      <dgm:spPr/>
      <dgm:t>
        <a:bodyPr/>
        <a:lstStyle/>
        <a:p>
          <a:endParaRPr lang="en-US"/>
        </a:p>
      </dgm:t>
    </dgm:pt>
    <dgm:pt modelId="{5F9F43DC-5EBA-44A0-A486-5B1E41A61D3C}" type="pres">
      <dgm:prSet presAssocID="{6D3BA7C2-5D07-4250-B6B8-989AA06E5EC3}" presName="connectorText" presStyleLbl="sibTrans2D1" presStyleIdx="1" presStyleCnt="2"/>
      <dgm:spPr/>
      <dgm:t>
        <a:bodyPr/>
        <a:lstStyle/>
        <a:p>
          <a:endParaRPr lang="en-US"/>
        </a:p>
      </dgm:t>
    </dgm:pt>
    <dgm:pt modelId="{BBADB6A4-C886-437C-83A3-B471B66C4507}" type="pres">
      <dgm:prSet presAssocID="{25CDE5B1-77C6-4F99-BC3B-FCC2D0BC6E92}" presName="node" presStyleLbl="node1" presStyleIdx="2" presStyleCnt="3" custScaleX="110954" custScaleY="56829">
        <dgm:presLayoutVars>
          <dgm:bulletEnabled val="1"/>
        </dgm:presLayoutVars>
      </dgm:prSet>
      <dgm:spPr/>
      <dgm:t>
        <a:bodyPr/>
        <a:lstStyle/>
        <a:p>
          <a:endParaRPr lang="en-US"/>
        </a:p>
      </dgm:t>
    </dgm:pt>
  </dgm:ptLst>
  <dgm:cxnLst>
    <dgm:cxn modelId="{0BAFD629-3C38-494A-A3F0-565FA15291A4}" srcId="{DF33CCFC-3774-4A7B-B1B9-4D3CA4DCD455}" destId="{297EA0AC-4650-4ECB-8455-4C685DE3450F}" srcOrd="0" destOrd="0" parTransId="{7CEC601A-C5FB-4B13-AE77-C174835C08E5}" sibTransId="{4179A870-2B24-4866-A94A-28751F42D69E}"/>
    <dgm:cxn modelId="{1EAEF75D-9E75-40CB-B767-D137A84CEE8A}" type="presOf" srcId="{4179A870-2B24-4866-A94A-28751F42D69E}" destId="{1F963A41-86FF-436A-BAF5-1D901DC823B8}" srcOrd="1" destOrd="0" presId="urn:microsoft.com/office/officeart/2005/8/layout/process1"/>
    <dgm:cxn modelId="{345D6991-A05D-4378-911E-74F3E7F98C79}" type="presOf" srcId="{28C4AE05-8B99-482B-BE0F-FEF33D0BDD5D}" destId="{82DB9975-E41C-4847-966B-8ADA27C073CD}" srcOrd="0" destOrd="0" presId="urn:microsoft.com/office/officeart/2005/8/layout/process1"/>
    <dgm:cxn modelId="{485C58ED-DCF6-4FAC-B268-00197F501B14}" srcId="{DF33CCFC-3774-4A7B-B1B9-4D3CA4DCD455}" destId="{25CDE5B1-77C6-4F99-BC3B-FCC2D0BC6E92}" srcOrd="2" destOrd="0" parTransId="{55F7BFDB-2A0D-441B-A44F-455FD50AB9C6}" sibTransId="{EABCB307-E4BB-42E2-BDFE-421D61168AEC}"/>
    <dgm:cxn modelId="{80B5A434-63A8-4E9D-BDE6-59F0A925C1F9}" type="presOf" srcId="{6D3BA7C2-5D07-4250-B6B8-989AA06E5EC3}" destId="{5F9F43DC-5EBA-44A0-A486-5B1E41A61D3C}" srcOrd="1" destOrd="0" presId="urn:microsoft.com/office/officeart/2005/8/layout/process1"/>
    <dgm:cxn modelId="{914707BB-7D5E-4ED6-818C-5584DA2ECBFA}" type="presOf" srcId="{4179A870-2B24-4866-A94A-28751F42D69E}" destId="{D509A43F-1765-4E77-B221-821692C0ADE8}" srcOrd="0" destOrd="0" presId="urn:microsoft.com/office/officeart/2005/8/layout/process1"/>
    <dgm:cxn modelId="{163D3F86-65DE-436F-BC2C-31F5CE395694}" type="presOf" srcId="{297EA0AC-4650-4ECB-8455-4C685DE3450F}" destId="{F9A40024-B53B-40A7-9A57-0C617499ED2D}" srcOrd="0" destOrd="0" presId="urn:microsoft.com/office/officeart/2005/8/layout/process1"/>
    <dgm:cxn modelId="{D09B8C6F-1DE0-4EE4-8CB4-6BBCEAD346EF}" type="presOf" srcId="{6D3BA7C2-5D07-4250-B6B8-989AA06E5EC3}" destId="{906AF71F-E0FB-4D4B-BB5E-352400BAC071}" srcOrd="0" destOrd="0" presId="urn:microsoft.com/office/officeart/2005/8/layout/process1"/>
    <dgm:cxn modelId="{93823671-1D89-4AF5-A881-82FA7C67D6D1}" type="presOf" srcId="{25CDE5B1-77C6-4F99-BC3B-FCC2D0BC6E92}" destId="{BBADB6A4-C886-437C-83A3-B471B66C4507}" srcOrd="0" destOrd="0" presId="urn:microsoft.com/office/officeart/2005/8/layout/process1"/>
    <dgm:cxn modelId="{353F534B-4D77-4831-B9AC-009AE686E25E}" type="presOf" srcId="{DF33CCFC-3774-4A7B-B1B9-4D3CA4DCD455}" destId="{FE27DB48-A0DC-481D-BDE0-933C29A9C574}" srcOrd="0" destOrd="0" presId="urn:microsoft.com/office/officeart/2005/8/layout/process1"/>
    <dgm:cxn modelId="{D2B7BCF5-394E-4E1B-A42C-F83B678ECD24}" srcId="{DF33CCFC-3774-4A7B-B1B9-4D3CA4DCD455}" destId="{28C4AE05-8B99-482B-BE0F-FEF33D0BDD5D}" srcOrd="1" destOrd="0" parTransId="{F1F45D28-2B3C-4DF2-AF16-FE4A621A6C63}" sibTransId="{6D3BA7C2-5D07-4250-B6B8-989AA06E5EC3}"/>
    <dgm:cxn modelId="{9F21A706-DAB8-4B70-90FD-495611408846}" type="presParOf" srcId="{FE27DB48-A0DC-481D-BDE0-933C29A9C574}" destId="{F9A40024-B53B-40A7-9A57-0C617499ED2D}" srcOrd="0" destOrd="0" presId="urn:microsoft.com/office/officeart/2005/8/layout/process1"/>
    <dgm:cxn modelId="{5797CB9D-A329-4021-B10C-1E9AD8441BD1}" type="presParOf" srcId="{FE27DB48-A0DC-481D-BDE0-933C29A9C574}" destId="{D509A43F-1765-4E77-B221-821692C0ADE8}" srcOrd="1" destOrd="0" presId="urn:microsoft.com/office/officeart/2005/8/layout/process1"/>
    <dgm:cxn modelId="{D63C7990-7963-41D1-8D03-D9C5F6A1678C}" type="presParOf" srcId="{D509A43F-1765-4E77-B221-821692C0ADE8}" destId="{1F963A41-86FF-436A-BAF5-1D901DC823B8}" srcOrd="0" destOrd="0" presId="urn:microsoft.com/office/officeart/2005/8/layout/process1"/>
    <dgm:cxn modelId="{AC33A780-4DB1-4AEE-BAD7-C7DB7D54FADA}" type="presParOf" srcId="{FE27DB48-A0DC-481D-BDE0-933C29A9C574}" destId="{82DB9975-E41C-4847-966B-8ADA27C073CD}" srcOrd="2" destOrd="0" presId="urn:microsoft.com/office/officeart/2005/8/layout/process1"/>
    <dgm:cxn modelId="{8EDA2B1C-C8C8-4BDD-9FB6-23A0EB43CF7A}" type="presParOf" srcId="{FE27DB48-A0DC-481D-BDE0-933C29A9C574}" destId="{906AF71F-E0FB-4D4B-BB5E-352400BAC071}" srcOrd="3" destOrd="0" presId="urn:microsoft.com/office/officeart/2005/8/layout/process1"/>
    <dgm:cxn modelId="{78991150-CF4F-444B-986A-70305EA3A4CB}" type="presParOf" srcId="{906AF71F-E0FB-4D4B-BB5E-352400BAC071}" destId="{5F9F43DC-5EBA-44A0-A486-5B1E41A61D3C}" srcOrd="0" destOrd="0" presId="urn:microsoft.com/office/officeart/2005/8/layout/process1"/>
    <dgm:cxn modelId="{5B55B574-4BAD-4CF7-8B1E-07C2F6E4518A}" type="presParOf" srcId="{FE27DB48-A0DC-481D-BDE0-933C29A9C574}" destId="{BBADB6A4-C886-437C-83A3-B471B66C450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F33CCFC-3774-4A7B-B1B9-4D3CA4DCD455}"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297EA0AC-4650-4ECB-8455-4C685DE3450F}">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3200" b="1" dirty="0" smtClean="0">
              <a:solidFill>
                <a:schemeClr val="tx1">
                  <a:lumMod val="75000"/>
                  <a:lumOff val="25000"/>
                </a:schemeClr>
              </a:solidFill>
              <a:latin typeface="Franklin Gothic Book" pitchFamily="34" charset="0"/>
            </a:rPr>
            <a:t>Solicitation</a:t>
          </a:r>
          <a:endParaRPr lang="en-US" sz="3200" b="1" dirty="0">
            <a:solidFill>
              <a:schemeClr val="tx1">
                <a:lumMod val="75000"/>
                <a:lumOff val="25000"/>
              </a:schemeClr>
            </a:solidFill>
            <a:latin typeface="Franklin Gothic Book" pitchFamily="34" charset="0"/>
          </a:endParaRPr>
        </a:p>
      </dgm:t>
    </dgm:pt>
    <dgm:pt modelId="{7CEC601A-C5FB-4B13-AE77-C174835C08E5}" type="parTrans" cxnId="{0BAFD629-3C38-494A-A3F0-565FA15291A4}">
      <dgm:prSet/>
      <dgm:spPr/>
      <dgm:t>
        <a:bodyPr/>
        <a:lstStyle/>
        <a:p>
          <a:endParaRPr lang="en-US"/>
        </a:p>
      </dgm:t>
    </dgm:pt>
    <dgm:pt modelId="{4179A870-2B24-4866-A94A-28751F42D69E}" type="sibTrans" cxnId="{0BAFD629-3C38-494A-A3F0-565FA15291A4}">
      <dgm:prSet/>
      <dgm:spPr/>
      <dgm:t>
        <a:bodyPr/>
        <a:lstStyle/>
        <a:p>
          <a:endParaRPr lang="en-US"/>
        </a:p>
      </dgm:t>
    </dgm:pt>
    <dgm:pt modelId="{28C4AE05-8B99-482B-BE0F-FEF33D0BDD5D}">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3200" b="1" dirty="0" smtClean="0">
              <a:solidFill>
                <a:schemeClr val="tx1">
                  <a:lumMod val="75000"/>
                  <a:lumOff val="25000"/>
                </a:schemeClr>
              </a:solidFill>
              <a:latin typeface="Franklin Gothic Book" pitchFamily="34" charset="0"/>
            </a:rPr>
            <a:t>Pre-Award</a:t>
          </a:r>
          <a:endParaRPr lang="en-US" sz="3200" b="1" dirty="0">
            <a:solidFill>
              <a:schemeClr val="tx1">
                <a:lumMod val="75000"/>
                <a:lumOff val="25000"/>
              </a:schemeClr>
            </a:solidFill>
            <a:latin typeface="Franklin Gothic Book" pitchFamily="34" charset="0"/>
          </a:endParaRPr>
        </a:p>
      </dgm:t>
    </dgm:pt>
    <dgm:pt modelId="{F1F45D28-2B3C-4DF2-AF16-FE4A621A6C63}" type="parTrans" cxnId="{D2B7BCF5-394E-4E1B-A42C-F83B678ECD24}">
      <dgm:prSet/>
      <dgm:spPr/>
      <dgm:t>
        <a:bodyPr/>
        <a:lstStyle/>
        <a:p>
          <a:endParaRPr lang="en-US"/>
        </a:p>
      </dgm:t>
    </dgm:pt>
    <dgm:pt modelId="{6D3BA7C2-5D07-4250-B6B8-989AA06E5EC3}" type="sibTrans" cxnId="{D2B7BCF5-394E-4E1B-A42C-F83B678ECD24}">
      <dgm:prSet/>
      <dgm:spPr/>
      <dgm:t>
        <a:bodyPr/>
        <a:lstStyle/>
        <a:p>
          <a:endParaRPr lang="en-US"/>
        </a:p>
      </dgm:t>
    </dgm:pt>
    <dgm:pt modelId="{25CDE5B1-77C6-4F99-BC3B-FCC2D0BC6E92}">
      <dgm:prSet phldrT="[Text]" custT="1"/>
      <dgm:spPr>
        <a:solidFill>
          <a:srgbClr val="F6BC1C"/>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3200" b="1" dirty="0" smtClean="0">
              <a:solidFill>
                <a:schemeClr val="tx1"/>
              </a:solidFill>
              <a:latin typeface="Franklin Gothic Book" pitchFamily="34" charset="0"/>
            </a:rPr>
            <a:t>Post-Award</a:t>
          </a:r>
          <a:endParaRPr lang="en-US" sz="3200" b="1" dirty="0">
            <a:solidFill>
              <a:schemeClr val="tx1"/>
            </a:solidFill>
            <a:latin typeface="Franklin Gothic Book" pitchFamily="34" charset="0"/>
          </a:endParaRPr>
        </a:p>
      </dgm:t>
    </dgm:pt>
    <dgm:pt modelId="{55F7BFDB-2A0D-441B-A44F-455FD50AB9C6}" type="parTrans" cxnId="{485C58ED-DCF6-4FAC-B268-00197F501B14}">
      <dgm:prSet/>
      <dgm:spPr/>
      <dgm:t>
        <a:bodyPr/>
        <a:lstStyle/>
        <a:p>
          <a:endParaRPr lang="en-US"/>
        </a:p>
      </dgm:t>
    </dgm:pt>
    <dgm:pt modelId="{EABCB307-E4BB-42E2-BDFE-421D61168AEC}" type="sibTrans" cxnId="{485C58ED-DCF6-4FAC-B268-00197F501B14}">
      <dgm:prSet/>
      <dgm:spPr/>
      <dgm:t>
        <a:bodyPr/>
        <a:lstStyle/>
        <a:p>
          <a:endParaRPr lang="en-US"/>
        </a:p>
      </dgm:t>
    </dgm:pt>
    <dgm:pt modelId="{BD6266E1-7190-49B3-8DA5-36B489DA1C3C}" type="pres">
      <dgm:prSet presAssocID="{DF33CCFC-3774-4A7B-B1B9-4D3CA4DCD455}" presName="rootnode" presStyleCnt="0">
        <dgm:presLayoutVars>
          <dgm:chMax/>
          <dgm:chPref/>
          <dgm:dir/>
          <dgm:animLvl val="lvl"/>
        </dgm:presLayoutVars>
      </dgm:prSet>
      <dgm:spPr/>
      <dgm:t>
        <a:bodyPr/>
        <a:lstStyle/>
        <a:p>
          <a:endParaRPr lang="en-US"/>
        </a:p>
      </dgm:t>
    </dgm:pt>
    <dgm:pt modelId="{905BA1D6-05F1-43C9-ACF8-F8D37E1C17C5}" type="pres">
      <dgm:prSet presAssocID="{297EA0AC-4650-4ECB-8455-4C685DE3450F}" presName="composite" presStyleCnt="0"/>
      <dgm:spPr/>
    </dgm:pt>
    <dgm:pt modelId="{E9083C62-5FC4-4B57-9309-4DA2ECB31821}" type="pres">
      <dgm:prSet presAssocID="{297EA0AC-4650-4ECB-8455-4C685DE3450F}" presName="bentUpArrow1" presStyleLbl="alignImgPlace1" presStyleIdx="0" presStyleCnt="2"/>
      <dgm:spPr>
        <a:solidFill>
          <a:schemeClr val="bg1">
            <a:lumMod val="65000"/>
          </a:schemeClr>
        </a:solidFill>
        <a:scene3d>
          <a:camera prst="orthographicFront"/>
          <a:lightRig rig="threePt" dir="t"/>
        </a:scene3d>
        <a:sp3d>
          <a:bevelT w="165100" prst="coolSlant"/>
        </a:sp3d>
      </dgm:spPr>
    </dgm:pt>
    <dgm:pt modelId="{2F4B190C-9688-44AB-8297-5E554AD427E4}" type="pres">
      <dgm:prSet presAssocID="{297EA0AC-4650-4ECB-8455-4C685DE3450F}" presName="ParentText" presStyleLbl="node1" presStyleIdx="0" presStyleCnt="3" custScaleX="160842" custLinFactNeighborX="14144">
        <dgm:presLayoutVars>
          <dgm:chMax val="1"/>
          <dgm:chPref val="1"/>
          <dgm:bulletEnabled val="1"/>
        </dgm:presLayoutVars>
      </dgm:prSet>
      <dgm:spPr/>
      <dgm:t>
        <a:bodyPr/>
        <a:lstStyle/>
        <a:p>
          <a:endParaRPr lang="en-US"/>
        </a:p>
      </dgm:t>
    </dgm:pt>
    <dgm:pt modelId="{6134AD8E-EED0-4004-85E5-447B8B52CF39}" type="pres">
      <dgm:prSet presAssocID="{297EA0AC-4650-4ECB-8455-4C685DE3450F}" presName="ChildText" presStyleLbl="revTx" presStyleIdx="0" presStyleCnt="2">
        <dgm:presLayoutVars>
          <dgm:chMax val="0"/>
          <dgm:chPref val="0"/>
          <dgm:bulletEnabled val="1"/>
        </dgm:presLayoutVars>
      </dgm:prSet>
      <dgm:spPr/>
    </dgm:pt>
    <dgm:pt modelId="{9903E41A-92CE-4A3A-BFC6-3E70BA3D7AE3}" type="pres">
      <dgm:prSet presAssocID="{4179A870-2B24-4866-A94A-28751F42D69E}" presName="sibTrans" presStyleCnt="0"/>
      <dgm:spPr/>
    </dgm:pt>
    <dgm:pt modelId="{B61DBEB5-DD78-443B-B57D-ACA649013B2C}" type="pres">
      <dgm:prSet presAssocID="{28C4AE05-8B99-482B-BE0F-FEF33D0BDD5D}" presName="composite" presStyleCnt="0"/>
      <dgm:spPr/>
    </dgm:pt>
    <dgm:pt modelId="{F011F198-A313-4B55-A28B-EDBB190707AE}" type="pres">
      <dgm:prSet presAssocID="{28C4AE05-8B99-482B-BE0F-FEF33D0BDD5D}" presName="bentUpArrow1" presStyleLbl="alignImgPlace1" presStyleIdx="1" presStyleCnt="2"/>
      <dgm:spPr>
        <a:solidFill>
          <a:schemeClr val="bg1">
            <a:lumMod val="65000"/>
          </a:schemeClr>
        </a:solidFill>
        <a:scene3d>
          <a:camera prst="orthographicFront"/>
          <a:lightRig rig="threePt" dir="t"/>
        </a:scene3d>
        <a:sp3d>
          <a:bevelT w="165100" prst="coolSlant"/>
        </a:sp3d>
      </dgm:spPr>
    </dgm:pt>
    <dgm:pt modelId="{7329ED20-37B8-4358-9D78-3550512C615C}" type="pres">
      <dgm:prSet presAssocID="{28C4AE05-8B99-482B-BE0F-FEF33D0BDD5D}" presName="ParentText" presStyleLbl="node1" presStyleIdx="1" presStyleCnt="3" custScaleX="160842" custLinFactNeighborX="14144">
        <dgm:presLayoutVars>
          <dgm:chMax val="1"/>
          <dgm:chPref val="1"/>
          <dgm:bulletEnabled val="1"/>
        </dgm:presLayoutVars>
      </dgm:prSet>
      <dgm:spPr/>
      <dgm:t>
        <a:bodyPr/>
        <a:lstStyle/>
        <a:p>
          <a:endParaRPr lang="en-US"/>
        </a:p>
      </dgm:t>
    </dgm:pt>
    <dgm:pt modelId="{CD6526A1-4B1C-4E2A-8C4D-A8CC91F134EE}" type="pres">
      <dgm:prSet presAssocID="{28C4AE05-8B99-482B-BE0F-FEF33D0BDD5D}" presName="ChildText" presStyleLbl="revTx" presStyleIdx="1" presStyleCnt="2">
        <dgm:presLayoutVars>
          <dgm:chMax val="0"/>
          <dgm:chPref val="0"/>
          <dgm:bulletEnabled val="1"/>
        </dgm:presLayoutVars>
      </dgm:prSet>
      <dgm:spPr/>
      <dgm:t>
        <a:bodyPr/>
        <a:lstStyle/>
        <a:p>
          <a:endParaRPr lang="en-US"/>
        </a:p>
      </dgm:t>
    </dgm:pt>
    <dgm:pt modelId="{9A0E6D0E-A197-4161-8EA9-B56A94B983C1}" type="pres">
      <dgm:prSet presAssocID="{6D3BA7C2-5D07-4250-B6B8-989AA06E5EC3}" presName="sibTrans" presStyleCnt="0"/>
      <dgm:spPr/>
    </dgm:pt>
    <dgm:pt modelId="{ADFC997B-0834-48CB-A831-491EF2E46682}" type="pres">
      <dgm:prSet presAssocID="{25CDE5B1-77C6-4F99-BC3B-FCC2D0BC6E92}" presName="composite" presStyleCnt="0"/>
      <dgm:spPr/>
    </dgm:pt>
    <dgm:pt modelId="{EC149F31-1C23-40B0-9A77-4E19CE1194F0}" type="pres">
      <dgm:prSet presAssocID="{25CDE5B1-77C6-4F99-BC3B-FCC2D0BC6E92}" presName="ParentText" presStyleLbl="node1" presStyleIdx="2" presStyleCnt="3" custScaleX="160842" custLinFactNeighborX="14144">
        <dgm:presLayoutVars>
          <dgm:chMax val="1"/>
          <dgm:chPref val="1"/>
          <dgm:bulletEnabled val="1"/>
        </dgm:presLayoutVars>
      </dgm:prSet>
      <dgm:spPr/>
      <dgm:t>
        <a:bodyPr/>
        <a:lstStyle/>
        <a:p>
          <a:endParaRPr lang="en-US"/>
        </a:p>
      </dgm:t>
    </dgm:pt>
  </dgm:ptLst>
  <dgm:cxnLst>
    <dgm:cxn modelId="{2DCFC1DF-D358-42DF-B73A-F1B4CFB9AE6A}" type="presOf" srcId="{25CDE5B1-77C6-4F99-BC3B-FCC2D0BC6E92}" destId="{EC149F31-1C23-40B0-9A77-4E19CE1194F0}" srcOrd="0" destOrd="0" presId="urn:microsoft.com/office/officeart/2005/8/layout/StepDownProcess"/>
    <dgm:cxn modelId="{23BEDAB5-D622-47C7-A5B9-F811ED3927FA}" type="presOf" srcId="{DF33CCFC-3774-4A7B-B1B9-4D3CA4DCD455}" destId="{BD6266E1-7190-49B3-8DA5-36B489DA1C3C}" srcOrd="0" destOrd="0" presId="urn:microsoft.com/office/officeart/2005/8/layout/StepDownProcess"/>
    <dgm:cxn modelId="{0BAFD629-3C38-494A-A3F0-565FA15291A4}" srcId="{DF33CCFC-3774-4A7B-B1B9-4D3CA4DCD455}" destId="{297EA0AC-4650-4ECB-8455-4C685DE3450F}" srcOrd="0" destOrd="0" parTransId="{7CEC601A-C5FB-4B13-AE77-C174835C08E5}" sibTransId="{4179A870-2B24-4866-A94A-28751F42D69E}"/>
    <dgm:cxn modelId="{B95319DD-BD3E-4D2B-9E0F-92A463F0C484}" type="presOf" srcId="{28C4AE05-8B99-482B-BE0F-FEF33D0BDD5D}" destId="{7329ED20-37B8-4358-9D78-3550512C615C}" srcOrd="0" destOrd="0" presId="urn:microsoft.com/office/officeart/2005/8/layout/StepDownProcess"/>
    <dgm:cxn modelId="{EB8B4BF8-09BC-4FDC-80B7-A99CA20EC744}" type="presOf" srcId="{297EA0AC-4650-4ECB-8455-4C685DE3450F}" destId="{2F4B190C-9688-44AB-8297-5E554AD427E4}" srcOrd="0" destOrd="0" presId="urn:microsoft.com/office/officeart/2005/8/layout/StepDownProcess"/>
    <dgm:cxn modelId="{485C58ED-DCF6-4FAC-B268-00197F501B14}" srcId="{DF33CCFC-3774-4A7B-B1B9-4D3CA4DCD455}" destId="{25CDE5B1-77C6-4F99-BC3B-FCC2D0BC6E92}" srcOrd="2" destOrd="0" parTransId="{55F7BFDB-2A0D-441B-A44F-455FD50AB9C6}" sibTransId="{EABCB307-E4BB-42E2-BDFE-421D61168AEC}"/>
    <dgm:cxn modelId="{D2B7BCF5-394E-4E1B-A42C-F83B678ECD24}" srcId="{DF33CCFC-3774-4A7B-B1B9-4D3CA4DCD455}" destId="{28C4AE05-8B99-482B-BE0F-FEF33D0BDD5D}" srcOrd="1" destOrd="0" parTransId="{F1F45D28-2B3C-4DF2-AF16-FE4A621A6C63}" sibTransId="{6D3BA7C2-5D07-4250-B6B8-989AA06E5EC3}"/>
    <dgm:cxn modelId="{9B193E79-1B42-4226-A9D4-5A273EB6642F}" type="presParOf" srcId="{BD6266E1-7190-49B3-8DA5-36B489DA1C3C}" destId="{905BA1D6-05F1-43C9-ACF8-F8D37E1C17C5}" srcOrd="0" destOrd="0" presId="urn:microsoft.com/office/officeart/2005/8/layout/StepDownProcess"/>
    <dgm:cxn modelId="{A363AD4A-7494-4E90-A6B2-689FCB9485FB}" type="presParOf" srcId="{905BA1D6-05F1-43C9-ACF8-F8D37E1C17C5}" destId="{E9083C62-5FC4-4B57-9309-4DA2ECB31821}" srcOrd="0" destOrd="0" presId="urn:microsoft.com/office/officeart/2005/8/layout/StepDownProcess"/>
    <dgm:cxn modelId="{4F2C1DA5-BF7C-45FE-A5A8-C6AA6E79B54E}" type="presParOf" srcId="{905BA1D6-05F1-43C9-ACF8-F8D37E1C17C5}" destId="{2F4B190C-9688-44AB-8297-5E554AD427E4}" srcOrd="1" destOrd="0" presId="urn:microsoft.com/office/officeart/2005/8/layout/StepDownProcess"/>
    <dgm:cxn modelId="{A9C79083-54F0-43A9-BAAA-37138D3A864D}" type="presParOf" srcId="{905BA1D6-05F1-43C9-ACF8-F8D37E1C17C5}" destId="{6134AD8E-EED0-4004-85E5-447B8B52CF39}" srcOrd="2" destOrd="0" presId="urn:microsoft.com/office/officeart/2005/8/layout/StepDownProcess"/>
    <dgm:cxn modelId="{53E98BA9-3C99-4588-BEE8-0DEBBF44A538}" type="presParOf" srcId="{BD6266E1-7190-49B3-8DA5-36B489DA1C3C}" destId="{9903E41A-92CE-4A3A-BFC6-3E70BA3D7AE3}" srcOrd="1" destOrd="0" presId="urn:microsoft.com/office/officeart/2005/8/layout/StepDownProcess"/>
    <dgm:cxn modelId="{A8F5B365-10A3-4BBB-8EB5-DFB19D72DE8D}" type="presParOf" srcId="{BD6266E1-7190-49B3-8DA5-36B489DA1C3C}" destId="{B61DBEB5-DD78-443B-B57D-ACA649013B2C}" srcOrd="2" destOrd="0" presId="urn:microsoft.com/office/officeart/2005/8/layout/StepDownProcess"/>
    <dgm:cxn modelId="{FBE89816-881F-4F6A-BE90-4E97BA9F32EE}" type="presParOf" srcId="{B61DBEB5-DD78-443B-B57D-ACA649013B2C}" destId="{F011F198-A313-4B55-A28B-EDBB190707AE}" srcOrd="0" destOrd="0" presId="urn:microsoft.com/office/officeart/2005/8/layout/StepDownProcess"/>
    <dgm:cxn modelId="{703A5EF6-C3B7-4E44-96E1-6D22E042C68C}" type="presParOf" srcId="{B61DBEB5-DD78-443B-B57D-ACA649013B2C}" destId="{7329ED20-37B8-4358-9D78-3550512C615C}" srcOrd="1" destOrd="0" presId="urn:microsoft.com/office/officeart/2005/8/layout/StepDownProcess"/>
    <dgm:cxn modelId="{7A5A9238-4B93-490D-832C-03C8F6711750}" type="presParOf" srcId="{B61DBEB5-DD78-443B-B57D-ACA649013B2C}" destId="{CD6526A1-4B1C-4E2A-8C4D-A8CC91F134EE}" srcOrd="2" destOrd="0" presId="urn:microsoft.com/office/officeart/2005/8/layout/StepDownProcess"/>
    <dgm:cxn modelId="{14752F33-F4EA-4151-BB25-F10B5BAC79A3}" type="presParOf" srcId="{BD6266E1-7190-49B3-8DA5-36B489DA1C3C}" destId="{9A0E6D0E-A197-4161-8EA9-B56A94B983C1}" srcOrd="3" destOrd="0" presId="urn:microsoft.com/office/officeart/2005/8/layout/StepDownProcess"/>
    <dgm:cxn modelId="{3CAB55FF-C23E-4C7A-8FDE-4DC8A86829F8}" type="presParOf" srcId="{BD6266E1-7190-49B3-8DA5-36B489DA1C3C}" destId="{ADFC997B-0834-48CB-A831-491EF2E46682}" srcOrd="4" destOrd="0" presId="urn:microsoft.com/office/officeart/2005/8/layout/StepDownProcess"/>
    <dgm:cxn modelId="{2A05B97E-9266-4EF4-84F0-FD700FC001EC}" type="presParOf" srcId="{ADFC997B-0834-48CB-A831-491EF2E46682}" destId="{EC149F31-1C23-40B0-9A77-4E19CE1194F0}"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F33CCFC-3774-4A7B-B1B9-4D3CA4DCD45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97EA0AC-4650-4ECB-8455-4C685DE3450F}">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Solicitation</a:t>
          </a:r>
          <a:endParaRPr lang="en-US" sz="1600" b="1" dirty="0">
            <a:solidFill>
              <a:schemeClr val="tx1"/>
            </a:solidFill>
            <a:latin typeface="Franklin Gothic Book" pitchFamily="34" charset="0"/>
          </a:endParaRPr>
        </a:p>
      </dgm:t>
    </dgm:pt>
    <dgm:pt modelId="{7CEC601A-C5FB-4B13-AE77-C174835C08E5}" type="parTrans" cxnId="{0BAFD629-3C38-494A-A3F0-565FA15291A4}">
      <dgm:prSet/>
      <dgm:spPr/>
      <dgm:t>
        <a:bodyPr/>
        <a:lstStyle/>
        <a:p>
          <a:endParaRPr lang="en-US" sz="1100"/>
        </a:p>
      </dgm:t>
    </dgm:pt>
    <dgm:pt modelId="{4179A870-2B24-4866-A94A-28751F42D69E}" type="sibTrans" cxnId="{0BAFD629-3C38-494A-A3F0-565FA15291A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8C4AE05-8B99-482B-BE0F-FEF33D0BDD5D}">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Pre-Award</a:t>
          </a:r>
          <a:endParaRPr lang="en-US" sz="1600" b="1" dirty="0">
            <a:solidFill>
              <a:schemeClr val="tx1"/>
            </a:solidFill>
            <a:latin typeface="Franklin Gothic Book" pitchFamily="34" charset="0"/>
          </a:endParaRPr>
        </a:p>
      </dgm:t>
    </dgm:pt>
    <dgm:pt modelId="{F1F45D28-2B3C-4DF2-AF16-FE4A621A6C63}" type="parTrans" cxnId="{D2B7BCF5-394E-4E1B-A42C-F83B678ECD24}">
      <dgm:prSet/>
      <dgm:spPr/>
      <dgm:t>
        <a:bodyPr/>
        <a:lstStyle/>
        <a:p>
          <a:endParaRPr lang="en-US" sz="1100"/>
        </a:p>
      </dgm:t>
    </dgm:pt>
    <dgm:pt modelId="{6D3BA7C2-5D07-4250-B6B8-989AA06E5EC3}" type="sibTrans" cxnId="{D2B7BCF5-394E-4E1B-A42C-F83B678ECD2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5CDE5B1-77C6-4F99-BC3B-FCC2D0BC6E92}">
      <dgm:prSet phldrT="[Text]" custT="1"/>
      <dgm:spPr>
        <a:solidFill>
          <a:srgbClr val="F6BC1C"/>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Post-Award</a:t>
          </a:r>
          <a:endParaRPr lang="en-US" sz="1600" b="1" dirty="0">
            <a:solidFill>
              <a:schemeClr val="tx1"/>
            </a:solidFill>
            <a:latin typeface="Franklin Gothic Book" pitchFamily="34" charset="0"/>
          </a:endParaRPr>
        </a:p>
      </dgm:t>
    </dgm:pt>
    <dgm:pt modelId="{55F7BFDB-2A0D-441B-A44F-455FD50AB9C6}" type="parTrans" cxnId="{485C58ED-DCF6-4FAC-B268-00197F501B14}">
      <dgm:prSet/>
      <dgm:spPr/>
      <dgm:t>
        <a:bodyPr/>
        <a:lstStyle/>
        <a:p>
          <a:endParaRPr lang="en-US" sz="1100"/>
        </a:p>
      </dgm:t>
    </dgm:pt>
    <dgm:pt modelId="{EABCB307-E4BB-42E2-BDFE-421D61168AEC}" type="sibTrans" cxnId="{485C58ED-DCF6-4FAC-B268-00197F501B14}">
      <dgm:prSet/>
      <dgm:spPr/>
      <dgm:t>
        <a:bodyPr/>
        <a:lstStyle/>
        <a:p>
          <a:endParaRPr lang="en-US" sz="1100"/>
        </a:p>
      </dgm:t>
    </dgm:pt>
    <dgm:pt modelId="{FE27DB48-A0DC-481D-BDE0-933C29A9C574}" type="pres">
      <dgm:prSet presAssocID="{DF33CCFC-3774-4A7B-B1B9-4D3CA4DCD455}" presName="Name0" presStyleCnt="0">
        <dgm:presLayoutVars>
          <dgm:dir/>
          <dgm:resizeHandles val="exact"/>
        </dgm:presLayoutVars>
      </dgm:prSet>
      <dgm:spPr/>
      <dgm:t>
        <a:bodyPr/>
        <a:lstStyle/>
        <a:p>
          <a:endParaRPr lang="en-US"/>
        </a:p>
      </dgm:t>
    </dgm:pt>
    <dgm:pt modelId="{F9A40024-B53B-40A7-9A57-0C617499ED2D}" type="pres">
      <dgm:prSet presAssocID="{297EA0AC-4650-4ECB-8455-4C685DE3450F}" presName="node" presStyleLbl="node1" presStyleIdx="0" presStyleCnt="3" custScaleX="110954" custScaleY="56829">
        <dgm:presLayoutVars>
          <dgm:bulletEnabled val="1"/>
        </dgm:presLayoutVars>
      </dgm:prSet>
      <dgm:spPr/>
      <dgm:t>
        <a:bodyPr/>
        <a:lstStyle/>
        <a:p>
          <a:endParaRPr lang="en-US"/>
        </a:p>
      </dgm:t>
    </dgm:pt>
    <dgm:pt modelId="{D509A43F-1765-4E77-B221-821692C0ADE8}" type="pres">
      <dgm:prSet presAssocID="{4179A870-2B24-4866-A94A-28751F42D69E}" presName="sibTrans" presStyleLbl="sibTrans2D1" presStyleIdx="0" presStyleCnt="2" custScaleX="139701" custScaleY="89566" custLinFactNeighborX="10416"/>
      <dgm:spPr/>
      <dgm:t>
        <a:bodyPr/>
        <a:lstStyle/>
        <a:p>
          <a:endParaRPr lang="en-US"/>
        </a:p>
      </dgm:t>
    </dgm:pt>
    <dgm:pt modelId="{1F963A41-86FF-436A-BAF5-1D901DC823B8}" type="pres">
      <dgm:prSet presAssocID="{4179A870-2B24-4866-A94A-28751F42D69E}" presName="connectorText" presStyleLbl="sibTrans2D1" presStyleIdx="0" presStyleCnt="2"/>
      <dgm:spPr/>
      <dgm:t>
        <a:bodyPr/>
        <a:lstStyle/>
        <a:p>
          <a:endParaRPr lang="en-US"/>
        </a:p>
      </dgm:t>
    </dgm:pt>
    <dgm:pt modelId="{82DB9975-E41C-4847-966B-8ADA27C073CD}" type="pres">
      <dgm:prSet presAssocID="{28C4AE05-8B99-482B-BE0F-FEF33D0BDD5D}" presName="node" presStyleLbl="node1" presStyleIdx="1" presStyleCnt="3" custScaleX="110954" custScaleY="56829">
        <dgm:presLayoutVars>
          <dgm:bulletEnabled val="1"/>
        </dgm:presLayoutVars>
      </dgm:prSet>
      <dgm:spPr/>
      <dgm:t>
        <a:bodyPr/>
        <a:lstStyle/>
        <a:p>
          <a:endParaRPr lang="en-US"/>
        </a:p>
      </dgm:t>
    </dgm:pt>
    <dgm:pt modelId="{906AF71F-E0FB-4D4B-BB5E-352400BAC071}" type="pres">
      <dgm:prSet presAssocID="{6D3BA7C2-5D07-4250-B6B8-989AA06E5EC3}" presName="sibTrans" presStyleLbl="sibTrans2D1" presStyleIdx="1" presStyleCnt="2" custScaleX="139701" custScaleY="89566" custLinFactNeighborX="10416"/>
      <dgm:spPr/>
      <dgm:t>
        <a:bodyPr/>
        <a:lstStyle/>
        <a:p>
          <a:endParaRPr lang="en-US"/>
        </a:p>
      </dgm:t>
    </dgm:pt>
    <dgm:pt modelId="{5F9F43DC-5EBA-44A0-A486-5B1E41A61D3C}" type="pres">
      <dgm:prSet presAssocID="{6D3BA7C2-5D07-4250-B6B8-989AA06E5EC3}" presName="connectorText" presStyleLbl="sibTrans2D1" presStyleIdx="1" presStyleCnt="2"/>
      <dgm:spPr/>
      <dgm:t>
        <a:bodyPr/>
        <a:lstStyle/>
        <a:p>
          <a:endParaRPr lang="en-US"/>
        </a:p>
      </dgm:t>
    </dgm:pt>
    <dgm:pt modelId="{BBADB6A4-C886-437C-83A3-B471B66C4507}" type="pres">
      <dgm:prSet presAssocID="{25CDE5B1-77C6-4F99-BC3B-FCC2D0BC6E92}" presName="node" presStyleLbl="node1" presStyleIdx="2" presStyleCnt="3" custScaleX="110954" custScaleY="56829">
        <dgm:presLayoutVars>
          <dgm:bulletEnabled val="1"/>
        </dgm:presLayoutVars>
      </dgm:prSet>
      <dgm:spPr/>
      <dgm:t>
        <a:bodyPr/>
        <a:lstStyle/>
        <a:p>
          <a:endParaRPr lang="en-US"/>
        </a:p>
      </dgm:t>
    </dgm:pt>
  </dgm:ptLst>
  <dgm:cxnLst>
    <dgm:cxn modelId="{6F18FC60-67B6-40E4-8667-EF444BEF27F9}" type="presOf" srcId="{25CDE5B1-77C6-4F99-BC3B-FCC2D0BC6E92}" destId="{BBADB6A4-C886-437C-83A3-B471B66C4507}" srcOrd="0" destOrd="0" presId="urn:microsoft.com/office/officeart/2005/8/layout/process1"/>
    <dgm:cxn modelId="{0BAFD629-3C38-494A-A3F0-565FA15291A4}" srcId="{DF33CCFC-3774-4A7B-B1B9-4D3CA4DCD455}" destId="{297EA0AC-4650-4ECB-8455-4C685DE3450F}" srcOrd="0" destOrd="0" parTransId="{7CEC601A-C5FB-4B13-AE77-C174835C08E5}" sibTransId="{4179A870-2B24-4866-A94A-28751F42D69E}"/>
    <dgm:cxn modelId="{AFE8454C-D471-4E99-A09C-DDD0CED3B016}" type="presOf" srcId="{6D3BA7C2-5D07-4250-B6B8-989AA06E5EC3}" destId="{5F9F43DC-5EBA-44A0-A486-5B1E41A61D3C}" srcOrd="1" destOrd="0" presId="urn:microsoft.com/office/officeart/2005/8/layout/process1"/>
    <dgm:cxn modelId="{485C58ED-DCF6-4FAC-B268-00197F501B14}" srcId="{DF33CCFC-3774-4A7B-B1B9-4D3CA4DCD455}" destId="{25CDE5B1-77C6-4F99-BC3B-FCC2D0BC6E92}" srcOrd="2" destOrd="0" parTransId="{55F7BFDB-2A0D-441B-A44F-455FD50AB9C6}" sibTransId="{EABCB307-E4BB-42E2-BDFE-421D61168AEC}"/>
    <dgm:cxn modelId="{DB0B4BA4-A4D8-430B-B067-28ADD6424132}" type="presOf" srcId="{4179A870-2B24-4866-A94A-28751F42D69E}" destId="{D509A43F-1765-4E77-B221-821692C0ADE8}" srcOrd="0" destOrd="0" presId="urn:microsoft.com/office/officeart/2005/8/layout/process1"/>
    <dgm:cxn modelId="{7B9B9F6B-0278-4832-98B4-43B893F9283A}" type="presOf" srcId="{297EA0AC-4650-4ECB-8455-4C685DE3450F}" destId="{F9A40024-B53B-40A7-9A57-0C617499ED2D}" srcOrd="0" destOrd="0" presId="urn:microsoft.com/office/officeart/2005/8/layout/process1"/>
    <dgm:cxn modelId="{34A066B6-FD92-4320-AC73-961460232154}" type="presOf" srcId="{28C4AE05-8B99-482B-BE0F-FEF33D0BDD5D}" destId="{82DB9975-E41C-4847-966B-8ADA27C073CD}" srcOrd="0" destOrd="0" presId="urn:microsoft.com/office/officeart/2005/8/layout/process1"/>
    <dgm:cxn modelId="{2AA030FE-5E4D-459F-9CB9-367C88A65C83}" type="presOf" srcId="{DF33CCFC-3774-4A7B-B1B9-4D3CA4DCD455}" destId="{FE27DB48-A0DC-481D-BDE0-933C29A9C574}" srcOrd="0" destOrd="0" presId="urn:microsoft.com/office/officeart/2005/8/layout/process1"/>
    <dgm:cxn modelId="{98055B79-4545-4DC3-BF47-200CA9DF8035}" type="presOf" srcId="{6D3BA7C2-5D07-4250-B6B8-989AA06E5EC3}" destId="{906AF71F-E0FB-4D4B-BB5E-352400BAC071}" srcOrd="0" destOrd="0" presId="urn:microsoft.com/office/officeart/2005/8/layout/process1"/>
    <dgm:cxn modelId="{D2B7BCF5-394E-4E1B-A42C-F83B678ECD24}" srcId="{DF33CCFC-3774-4A7B-B1B9-4D3CA4DCD455}" destId="{28C4AE05-8B99-482B-BE0F-FEF33D0BDD5D}" srcOrd="1" destOrd="0" parTransId="{F1F45D28-2B3C-4DF2-AF16-FE4A621A6C63}" sibTransId="{6D3BA7C2-5D07-4250-B6B8-989AA06E5EC3}"/>
    <dgm:cxn modelId="{B862756C-9E4B-44BD-B8E6-B4591B49C9C6}" type="presOf" srcId="{4179A870-2B24-4866-A94A-28751F42D69E}" destId="{1F963A41-86FF-436A-BAF5-1D901DC823B8}" srcOrd="1" destOrd="0" presId="urn:microsoft.com/office/officeart/2005/8/layout/process1"/>
    <dgm:cxn modelId="{40FC1A4D-1363-4232-9F19-2900FEC5EC49}" type="presParOf" srcId="{FE27DB48-A0DC-481D-BDE0-933C29A9C574}" destId="{F9A40024-B53B-40A7-9A57-0C617499ED2D}" srcOrd="0" destOrd="0" presId="urn:microsoft.com/office/officeart/2005/8/layout/process1"/>
    <dgm:cxn modelId="{57D36F8B-4834-40D5-8D45-C1C5FBEBC4F7}" type="presParOf" srcId="{FE27DB48-A0DC-481D-BDE0-933C29A9C574}" destId="{D509A43F-1765-4E77-B221-821692C0ADE8}" srcOrd="1" destOrd="0" presId="urn:microsoft.com/office/officeart/2005/8/layout/process1"/>
    <dgm:cxn modelId="{C2A57E0B-8A9A-4B7F-B511-B8733CF5F3D5}" type="presParOf" srcId="{D509A43F-1765-4E77-B221-821692C0ADE8}" destId="{1F963A41-86FF-436A-BAF5-1D901DC823B8}" srcOrd="0" destOrd="0" presId="urn:microsoft.com/office/officeart/2005/8/layout/process1"/>
    <dgm:cxn modelId="{21B4D26F-3246-4CE5-9917-D40F1EEA5358}" type="presParOf" srcId="{FE27DB48-A0DC-481D-BDE0-933C29A9C574}" destId="{82DB9975-E41C-4847-966B-8ADA27C073CD}" srcOrd="2" destOrd="0" presId="urn:microsoft.com/office/officeart/2005/8/layout/process1"/>
    <dgm:cxn modelId="{792A4AD3-8DE7-4B79-A574-7BA1B73F88D5}" type="presParOf" srcId="{FE27DB48-A0DC-481D-BDE0-933C29A9C574}" destId="{906AF71F-E0FB-4D4B-BB5E-352400BAC071}" srcOrd="3" destOrd="0" presId="urn:microsoft.com/office/officeart/2005/8/layout/process1"/>
    <dgm:cxn modelId="{47AD316E-9AF3-4569-A267-D01828B6C14E}" type="presParOf" srcId="{906AF71F-E0FB-4D4B-BB5E-352400BAC071}" destId="{5F9F43DC-5EBA-44A0-A486-5B1E41A61D3C}" srcOrd="0" destOrd="0" presId="urn:microsoft.com/office/officeart/2005/8/layout/process1"/>
    <dgm:cxn modelId="{A903A4EF-081C-49D7-8944-B5E68B924029}" type="presParOf" srcId="{FE27DB48-A0DC-481D-BDE0-933C29A9C574}" destId="{BBADB6A4-C886-437C-83A3-B471B66C450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F33CCFC-3774-4A7B-B1B9-4D3CA4DCD45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97EA0AC-4650-4ECB-8455-4C685DE3450F}">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Solicitation</a:t>
          </a:r>
          <a:endParaRPr lang="en-US" sz="1600" b="1" dirty="0">
            <a:solidFill>
              <a:schemeClr val="tx1"/>
            </a:solidFill>
            <a:latin typeface="Franklin Gothic Book" pitchFamily="34" charset="0"/>
          </a:endParaRPr>
        </a:p>
      </dgm:t>
    </dgm:pt>
    <dgm:pt modelId="{7CEC601A-C5FB-4B13-AE77-C174835C08E5}" type="parTrans" cxnId="{0BAFD629-3C38-494A-A3F0-565FA15291A4}">
      <dgm:prSet/>
      <dgm:spPr/>
      <dgm:t>
        <a:bodyPr/>
        <a:lstStyle/>
        <a:p>
          <a:endParaRPr lang="en-US" sz="1100"/>
        </a:p>
      </dgm:t>
    </dgm:pt>
    <dgm:pt modelId="{4179A870-2B24-4866-A94A-28751F42D69E}" type="sibTrans" cxnId="{0BAFD629-3C38-494A-A3F0-565FA15291A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8C4AE05-8B99-482B-BE0F-FEF33D0BDD5D}">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Pre-Award</a:t>
          </a:r>
          <a:endParaRPr lang="en-US" sz="1600" b="1" dirty="0">
            <a:solidFill>
              <a:schemeClr val="tx1"/>
            </a:solidFill>
            <a:latin typeface="Franklin Gothic Book" pitchFamily="34" charset="0"/>
          </a:endParaRPr>
        </a:p>
      </dgm:t>
    </dgm:pt>
    <dgm:pt modelId="{F1F45D28-2B3C-4DF2-AF16-FE4A621A6C63}" type="parTrans" cxnId="{D2B7BCF5-394E-4E1B-A42C-F83B678ECD24}">
      <dgm:prSet/>
      <dgm:spPr/>
      <dgm:t>
        <a:bodyPr/>
        <a:lstStyle/>
        <a:p>
          <a:endParaRPr lang="en-US" sz="1100"/>
        </a:p>
      </dgm:t>
    </dgm:pt>
    <dgm:pt modelId="{6D3BA7C2-5D07-4250-B6B8-989AA06E5EC3}" type="sibTrans" cxnId="{D2B7BCF5-394E-4E1B-A42C-F83B678ECD2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5CDE5B1-77C6-4F99-BC3B-FCC2D0BC6E92}">
      <dgm:prSet phldrT="[Text]" custT="1"/>
      <dgm:spPr>
        <a:solidFill>
          <a:srgbClr val="F6BC1C"/>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Post-Award</a:t>
          </a:r>
          <a:endParaRPr lang="en-US" sz="1600" b="1" dirty="0">
            <a:solidFill>
              <a:schemeClr val="tx1"/>
            </a:solidFill>
            <a:latin typeface="Franklin Gothic Book" pitchFamily="34" charset="0"/>
          </a:endParaRPr>
        </a:p>
      </dgm:t>
    </dgm:pt>
    <dgm:pt modelId="{55F7BFDB-2A0D-441B-A44F-455FD50AB9C6}" type="parTrans" cxnId="{485C58ED-DCF6-4FAC-B268-00197F501B14}">
      <dgm:prSet/>
      <dgm:spPr/>
      <dgm:t>
        <a:bodyPr/>
        <a:lstStyle/>
        <a:p>
          <a:endParaRPr lang="en-US" sz="1100"/>
        </a:p>
      </dgm:t>
    </dgm:pt>
    <dgm:pt modelId="{EABCB307-E4BB-42E2-BDFE-421D61168AEC}" type="sibTrans" cxnId="{485C58ED-DCF6-4FAC-B268-00197F501B14}">
      <dgm:prSet/>
      <dgm:spPr/>
      <dgm:t>
        <a:bodyPr/>
        <a:lstStyle/>
        <a:p>
          <a:endParaRPr lang="en-US" sz="1100"/>
        </a:p>
      </dgm:t>
    </dgm:pt>
    <dgm:pt modelId="{FE27DB48-A0DC-481D-BDE0-933C29A9C574}" type="pres">
      <dgm:prSet presAssocID="{DF33CCFC-3774-4A7B-B1B9-4D3CA4DCD455}" presName="Name0" presStyleCnt="0">
        <dgm:presLayoutVars>
          <dgm:dir/>
          <dgm:resizeHandles val="exact"/>
        </dgm:presLayoutVars>
      </dgm:prSet>
      <dgm:spPr/>
      <dgm:t>
        <a:bodyPr/>
        <a:lstStyle/>
        <a:p>
          <a:endParaRPr lang="en-US"/>
        </a:p>
      </dgm:t>
    </dgm:pt>
    <dgm:pt modelId="{F9A40024-B53B-40A7-9A57-0C617499ED2D}" type="pres">
      <dgm:prSet presAssocID="{297EA0AC-4650-4ECB-8455-4C685DE3450F}" presName="node" presStyleLbl="node1" presStyleIdx="0" presStyleCnt="3" custScaleX="110954" custScaleY="56829">
        <dgm:presLayoutVars>
          <dgm:bulletEnabled val="1"/>
        </dgm:presLayoutVars>
      </dgm:prSet>
      <dgm:spPr/>
      <dgm:t>
        <a:bodyPr/>
        <a:lstStyle/>
        <a:p>
          <a:endParaRPr lang="en-US"/>
        </a:p>
      </dgm:t>
    </dgm:pt>
    <dgm:pt modelId="{D509A43F-1765-4E77-B221-821692C0ADE8}" type="pres">
      <dgm:prSet presAssocID="{4179A870-2B24-4866-A94A-28751F42D69E}" presName="sibTrans" presStyleLbl="sibTrans2D1" presStyleIdx="0" presStyleCnt="2" custScaleX="139701" custScaleY="89566" custLinFactNeighborX="10416"/>
      <dgm:spPr/>
      <dgm:t>
        <a:bodyPr/>
        <a:lstStyle/>
        <a:p>
          <a:endParaRPr lang="en-US"/>
        </a:p>
      </dgm:t>
    </dgm:pt>
    <dgm:pt modelId="{1F963A41-86FF-436A-BAF5-1D901DC823B8}" type="pres">
      <dgm:prSet presAssocID="{4179A870-2B24-4866-A94A-28751F42D69E}" presName="connectorText" presStyleLbl="sibTrans2D1" presStyleIdx="0" presStyleCnt="2"/>
      <dgm:spPr/>
      <dgm:t>
        <a:bodyPr/>
        <a:lstStyle/>
        <a:p>
          <a:endParaRPr lang="en-US"/>
        </a:p>
      </dgm:t>
    </dgm:pt>
    <dgm:pt modelId="{82DB9975-E41C-4847-966B-8ADA27C073CD}" type="pres">
      <dgm:prSet presAssocID="{28C4AE05-8B99-482B-BE0F-FEF33D0BDD5D}" presName="node" presStyleLbl="node1" presStyleIdx="1" presStyleCnt="3" custScaleX="110954" custScaleY="56829">
        <dgm:presLayoutVars>
          <dgm:bulletEnabled val="1"/>
        </dgm:presLayoutVars>
      </dgm:prSet>
      <dgm:spPr/>
      <dgm:t>
        <a:bodyPr/>
        <a:lstStyle/>
        <a:p>
          <a:endParaRPr lang="en-US"/>
        </a:p>
      </dgm:t>
    </dgm:pt>
    <dgm:pt modelId="{906AF71F-E0FB-4D4B-BB5E-352400BAC071}" type="pres">
      <dgm:prSet presAssocID="{6D3BA7C2-5D07-4250-B6B8-989AA06E5EC3}" presName="sibTrans" presStyleLbl="sibTrans2D1" presStyleIdx="1" presStyleCnt="2" custScaleX="139701" custScaleY="89566" custLinFactNeighborX="10416"/>
      <dgm:spPr/>
      <dgm:t>
        <a:bodyPr/>
        <a:lstStyle/>
        <a:p>
          <a:endParaRPr lang="en-US"/>
        </a:p>
      </dgm:t>
    </dgm:pt>
    <dgm:pt modelId="{5F9F43DC-5EBA-44A0-A486-5B1E41A61D3C}" type="pres">
      <dgm:prSet presAssocID="{6D3BA7C2-5D07-4250-B6B8-989AA06E5EC3}" presName="connectorText" presStyleLbl="sibTrans2D1" presStyleIdx="1" presStyleCnt="2"/>
      <dgm:spPr/>
      <dgm:t>
        <a:bodyPr/>
        <a:lstStyle/>
        <a:p>
          <a:endParaRPr lang="en-US"/>
        </a:p>
      </dgm:t>
    </dgm:pt>
    <dgm:pt modelId="{BBADB6A4-C886-437C-83A3-B471B66C4507}" type="pres">
      <dgm:prSet presAssocID="{25CDE5B1-77C6-4F99-BC3B-FCC2D0BC6E92}" presName="node" presStyleLbl="node1" presStyleIdx="2" presStyleCnt="3" custScaleX="110954" custScaleY="56829">
        <dgm:presLayoutVars>
          <dgm:bulletEnabled val="1"/>
        </dgm:presLayoutVars>
      </dgm:prSet>
      <dgm:spPr/>
      <dgm:t>
        <a:bodyPr/>
        <a:lstStyle/>
        <a:p>
          <a:endParaRPr lang="en-US"/>
        </a:p>
      </dgm:t>
    </dgm:pt>
  </dgm:ptLst>
  <dgm:cxnLst>
    <dgm:cxn modelId="{B4F6D858-B9B0-4403-943F-0659F3B6CEAF}" type="presOf" srcId="{297EA0AC-4650-4ECB-8455-4C685DE3450F}" destId="{F9A40024-B53B-40A7-9A57-0C617499ED2D}" srcOrd="0" destOrd="0" presId="urn:microsoft.com/office/officeart/2005/8/layout/process1"/>
    <dgm:cxn modelId="{27C84D1C-2100-4E30-828D-139009097D41}" type="presOf" srcId="{4179A870-2B24-4866-A94A-28751F42D69E}" destId="{1F963A41-86FF-436A-BAF5-1D901DC823B8}" srcOrd="1" destOrd="0" presId="urn:microsoft.com/office/officeart/2005/8/layout/process1"/>
    <dgm:cxn modelId="{9EAD3B22-8AF5-4F1E-9D87-D4E84A9515A8}" type="presOf" srcId="{25CDE5B1-77C6-4F99-BC3B-FCC2D0BC6E92}" destId="{BBADB6A4-C886-437C-83A3-B471B66C4507}" srcOrd="0" destOrd="0" presId="urn:microsoft.com/office/officeart/2005/8/layout/process1"/>
    <dgm:cxn modelId="{60B0F429-F95B-40A6-B69F-0DAA478D8F14}" type="presOf" srcId="{6D3BA7C2-5D07-4250-B6B8-989AA06E5EC3}" destId="{5F9F43DC-5EBA-44A0-A486-5B1E41A61D3C}" srcOrd="1" destOrd="0" presId="urn:microsoft.com/office/officeart/2005/8/layout/process1"/>
    <dgm:cxn modelId="{2682AD18-5469-4667-9F20-35888ECDCC08}" type="presOf" srcId="{4179A870-2B24-4866-A94A-28751F42D69E}" destId="{D509A43F-1765-4E77-B221-821692C0ADE8}" srcOrd="0" destOrd="0" presId="urn:microsoft.com/office/officeart/2005/8/layout/process1"/>
    <dgm:cxn modelId="{2DFF808A-4268-4E89-94EC-D2187D578765}" type="presOf" srcId="{6D3BA7C2-5D07-4250-B6B8-989AA06E5EC3}" destId="{906AF71F-E0FB-4D4B-BB5E-352400BAC071}" srcOrd="0" destOrd="0" presId="urn:microsoft.com/office/officeart/2005/8/layout/process1"/>
    <dgm:cxn modelId="{D2B7BCF5-394E-4E1B-A42C-F83B678ECD24}" srcId="{DF33CCFC-3774-4A7B-B1B9-4D3CA4DCD455}" destId="{28C4AE05-8B99-482B-BE0F-FEF33D0BDD5D}" srcOrd="1" destOrd="0" parTransId="{F1F45D28-2B3C-4DF2-AF16-FE4A621A6C63}" sibTransId="{6D3BA7C2-5D07-4250-B6B8-989AA06E5EC3}"/>
    <dgm:cxn modelId="{E0AF9FFD-1E70-49EC-86D3-284B2DC50663}" type="presOf" srcId="{DF33CCFC-3774-4A7B-B1B9-4D3CA4DCD455}" destId="{FE27DB48-A0DC-481D-BDE0-933C29A9C574}" srcOrd="0" destOrd="0" presId="urn:microsoft.com/office/officeart/2005/8/layout/process1"/>
    <dgm:cxn modelId="{C7F90A83-37EA-45BF-8F37-DE65E03B2780}" type="presOf" srcId="{28C4AE05-8B99-482B-BE0F-FEF33D0BDD5D}" destId="{82DB9975-E41C-4847-966B-8ADA27C073CD}" srcOrd="0" destOrd="0" presId="urn:microsoft.com/office/officeart/2005/8/layout/process1"/>
    <dgm:cxn modelId="{485C58ED-DCF6-4FAC-B268-00197F501B14}" srcId="{DF33CCFC-3774-4A7B-B1B9-4D3CA4DCD455}" destId="{25CDE5B1-77C6-4F99-BC3B-FCC2D0BC6E92}" srcOrd="2" destOrd="0" parTransId="{55F7BFDB-2A0D-441B-A44F-455FD50AB9C6}" sibTransId="{EABCB307-E4BB-42E2-BDFE-421D61168AEC}"/>
    <dgm:cxn modelId="{0BAFD629-3C38-494A-A3F0-565FA15291A4}" srcId="{DF33CCFC-3774-4A7B-B1B9-4D3CA4DCD455}" destId="{297EA0AC-4650-4ECB-8455-4C685DE3450F}" srcOrd="0" destOrd="0" parTransId="{7CEC601A-C5FB-4B13-AE77-C174835C08E5}" sibTransId="{4179A870-2B24-4866-A94A-28751F42D69E}"/>
    <dgm:cxn modelId="{3486AD59-E670-4512-A675-5546A43200DF}" type="presParOf" srcId="{FE27DB48-A0DC-481D-BDE0-933C29A9C574}" destId="{F9A40024-B53B-40A7-9A57-0C617499ED2D}" srcOrd="0" destOrd="0" presId="urn:microsoft.com/office/officeart/2005/8/layout/process1"/>
    <dgm:cxn modelId="{842AE42E-A6AE-4B4C-AF06-475243125669}" type="presParOf" srcId="{FE27DB48-A0DC-481D-BDE0-933C29A9C574}" destId="{D509A43F-1765-4E77-B221-821692C0ADE8}" srcOrd="1" destOrd="0" presId="urn:microsoft.com/office/officeart/2005/8/layout/process1"/>
    <dgm:cxn modelId="{68633BE3-42B5-4AE6-9C26-9FA5D4167D6E}" type="presParOf" srcId="{D509A43F-1765-4E77-B221-821692C0ADE8}" destId="{1F963A41-86FF-436A-BAF5-1D901DC823B8}" srcOrd="0" destOrd="0" presId="urn:microsoft.com/office/officeart/2005/8/layout/process1"/>
    <dgm:cxn modelId="{77376D4E-33C1-49B7-B142-E6F0214A198B}" type="presParOf" srcId="{FE27DB48-A0DC-481D-BDE0-933C29A9C574}" destId="{82DB9975-E41C-4847-966B-8ADA27C073CD}" srcOrd="2" destOrd="0" presId="urn:microsoft.com/office/officeart/2005/8/layout/process1"/>
    <dgm:cxn modelId="{0F5287B6-5111-410F-A829-2AAF06CA811A}" type="presParOf" srcId="{FE27DB48-A0DC-481D-BDE0-933C29A9C574}" destId="{906AF71F-E0FB-4D4B-BB5E-352400BAC071}" srcOrd="3" destOrd="0" presId="urn:microsoft.com/office/officeart/2005/8/layout/process1"/>
    <dgm:cxn modelId="{6E56309E-7590-4470-8B21-57E6AE60B9B5}" type="presParOf" srcId="{906AF71F-E0FB-4D4B-BB5E-352400BAC071}" destId="{5F9F43DC-5EBA-44A0-A486-5B1E41A61D3C}" srcOrd="0" destOrd="0" presId="urn:microsoft.com/office/officeart/2005/8/layout/process1"/>
    <dgm:cxn modelId="{833F1A60-F59A-4C7F-89C7-24BAC1F27871}" type="presParOf" srcId="{FE27DB48-A0DC-481D-BDE0-933C29A9C574}" destId="{BBADB6A4-C886-437C-83A3-B471B66C450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F33CCFC-3774-4A7B-B1B9-4D3CA4DCD45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97EA0AC-4650-4ECB-8455-4C685DE3450F}">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Solicitation</a:t>
          </a:r>
          <a:endParaRPr lang="en-US" sz="1600" b="1" dirty="0">
            <a:solidFill>
              <a:schemeClr val="tx1"/>
            </a:solidFill>
            <a:latin typeface="Franklin Gothic Book" pitchFamily="34" charset="0"/>
          </a:endParaRPr>
        </a:p>
      </dgm:t>
    </dgm:pt>
    <dgm:pt modelId="{7CEC601A-C5FB-4B13-AE77-C174835C08E5}" type="parTrans" cxnId="{0BAFD629-3C38-494A-A3F0-565FA15291A4}">
      <dgm:prSet/>
      <dgm:spPr/>
      <dgm:t>
        <a:bodyPr/>
        <a:lstStyle/>
        <a:p>
          <a:endParaRPr lang="en-US" sz="1100"/>
        </a:p>
      </dgm:t>
    </dgm:pt>
    <dgm:pt modelId="{4179A870-2B24-4866-A94A-28751F42D69E}" type="sibTrans" cxnId="{0BAFD629-3C38-494A-A3F0-565FA15291A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8C4AE05-8B99-482B-BE0F-FEF33D0BDD5D}">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Pre-Award</a:t>
          </a:r>
          <a:endParaRPr lang="en-US" sz="1600" b="1" dirty="0">
            <a:solidFill>
              <a:schemeClr val="tx1"/>
            </a:solidFill>
            <a:latin typeface="Franklin Gothic Book" pitchFamily="34" charset="0"/>
          </a:endParaRPr>
        </a:p>
      </dgm:t>
    </dgm:pt>
    <dgm:pt modelId="{F1F45D28-2B3C-4DF2-AF16-FE4A621A6C63}" type="parTrans" cxnId="{D2B7BCF5-394E-4E1B-A42C-F83B678ECD24}">
      <dgm:prSet/>
      <dgm:spPr/>
      <dgm:t>
        <a:bodyPr/>
        <a:lstStyle/>
        <a:p>
          <a:endParaRPr lang="en-US" sz="1100"/>
        </a:p>
      </dgm:t>
    </dgm:pt>
    <dgm:pt modelId="{6D3BA7C2-5D07-4250-B6B8-989AA06E5EC3}" type="sibTrans" cxnId="{D2B7BCF5-394E-4E1B-A42C-F83B678ECD2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5CDE5B1-77C6-4F99-BC3B-FCC2D0BC6E92}">
      <dgm:prSet phldrT="[Text]" custT="1"/>
      <dgm:spPr>
        <a:solidFill>
          <a:srgbClr val="F6BC1C"/>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Post-Award</a:t>
          </a:r>
          <a:endParaRPr lang="en-US" sz="1600" b="1" dirty="0">
            <a:solidFill>
              <a:schemeClr val="tx1"/>
            </a:solidFill>
            <a:latin typeface="Franklin Gothic Book" pitchFamily="34" charset="0"/>
          </a:endParaRPr>
        </a:p>
      </dgm:t>
    </dgm:pt>
    <dgm:pt modelId="{55F7BFDB-2A0D-441B-A44F-455FD50AB9C6}" type="parTrans" cxnId="{485C58ED-DCF6-4FAC-B268-00197F501B14}">
      <dgm:prSet/>
      <dgm:spPr/>
      <dgm:t>
        <a:bodyPr/>
        <a:lstStyle/>
        <a:p>
          <a:endParaRPr lang="en-US" sz="1100"/>
        </a:p>
      </dgm:t>
    </dgm:pt>
    <dgm:pt modelId="{EABCB307-E4BB-42E2-BDFE-421D61168AEC}" type="sibTrans" cxnId="{485C58ED-DCF6-4FAC-B268-00197F501B14}">
      <dgm:prSet/>
      <dgm:spPr/>
      <dgm:t>
        <a:bodyPr/>
        <a:lstStyle/>
        <a:p>
          <a:endParaRPr lang="en-US" sz="1100"/>
        </a:p>
      </dgm:t>
    </dgm:pt>
    <dgm:pt modelId="{FE27DB48-A0DC-481D-BDE0-933C29A9C574}" type="pres">
      <dgm:prSet presAssocID="{DF33CCFC-3774-4A7B-B1B9-4D3CA4DCD455}" presName="Name0" presStyleCnt="0">
        <dgm:presLayoutVars>
          <dgm:dir/>
          <dgm:resizeHandles val="exact"/>
        </dgm:presLayoutVars>
      </dgm:prSet>
      <dgm:spPr/>
      <dgm:t>
        <a:bodyPr/>
        <a:lstStyle/>
        <a:p>
          <a:endParaRPr lang="en-US"/>
        </a:p>
      </dgm:t>
    </dgm:pt>
    <dgm:pt modelId="{F9A40024-B53B-40A7-9A57-0C617499ED2D}" type="pres">
      <dgm:prSet presAssocID="{297EA0AC-4650-4ECB-8455-4C685DE3450F}" presName="node" presStyleLbl="node1" presStyleIdx="0" presStyleCnt="3" custScaleX="110954" custScaleY="56829">
        <dgm:presLayoutVars>
          <dgm:bulletEnabled val="1"/>
        </dgm:presLayoutVars>
      </dgm:prSet>
      <dgm:spPr/>
      <dgm:t>
        <a:bodyPr/>
        <a:lstStyle/>
        <a:p>
          <a:endParaRPr lang="en-US"/>
        </a:p>
      </dgm:t>
    </dgm:pt>
    <dgm:pt modelId="{D509A43F-1765-4E77-B221-821692C0ADE8}" type="pres">
      <dgm:prSet presAssocID="{4179A870-2B24-4866-A94A-28751F42D69E}" presName="sibTrans" presStyleLbl="sibTrans2D1" presStyleIdx="0" presStyleCnt="2" custScaleX="139701" custScaleY="89566" custLinFactNeighborX="10416"/>
      <dgm:spPr/>
      <dgm:t>
        <a:bodyPr/>
        <a:lstStyle/>
        <a:p>
          <a:endParaRPr lang="en-US"/>
        </a:p>
      </dgm:t>
    </dgm:pt>
    <dgm:pt modelId="{1F963A41-86FF-436A-BAF5-1D901DC823B8}" type="pres">
      <dgm:prSet presAssocID="{4179A870-2B24-4866-A94A-28751F42D69E}" presName="connectorText" presStyleLbl="sibTrans2D1" presStyleIdx="0" presStyleCnt="2"/>
      <dgm:spPr/>
      <dgm:t>
        <a:bodyPr/>
        <a:lstStyle/>
        <a:p>
          <a:endParaRPr lang="en-US"/>
        </a:p>
      </dgm:t>
    </dgm:pt>
    <dgm:pt modelId="{82DB9975-E41C-4847-966B-8ADA27C073CD}" type="pres">
      <dgm:prSet presAssocID="{28C4AE05-8B99-482B-BE0F-FEF33D0BDD5D}" presName="node" presStyleLbl="node1" presStyleIdx="1" presStyleCnt="3" custScaleX="110954" custScaleY="56829">
        <dgm:presLayoutVars>
          <dgm:bulletEnabled val="1"/>
        </dgm:presLayoutVars>
      </dgm:prSet>
      <dgm:spPr/>
      <dgm:t>
        <a:bodyPr/>
        <a:lstStyle/>
        <a:p>
          <a:endParaRPr lang="en-US"/>
        </a:p>
      </dgm:t>
    </dgm:pt>
    <dgm:pt modelId="{906AF71F-E0FB-4D4B-BB5E-352400BAC071}" type="pres">
      <dgm:prSet presAssocID="{6D3BA7C2-5D07-4250-B6B8-989AA06E5EC3}" presName="sibTrans" presStyleLbl="sibTrans2D1" presStyleIdx="1" presStyleCnt="2" custScaleX="139701" custScaleY="89566" custLinFactNeighborX="10416"/>
      <dgm:spPr/>
      <dgm:t>
        <a:bodyPr/>
        <a:lstStyle/>
        <a:p>
          <a:endParaRPr lang="en-US"/>
        </a:p>
      </dgm:t>
    </dgm:pt>
    <dgm:pt modelId="{5F9F43DC-5EBA-44A0-A486-5B1E41A61D3C}" type="pres">
      <dgm:prSet presAssocID="{6D3BA7C2-5D07-4250-B6B8-989AA06E5EC3}" presName="connectorText" presStyleLbl="sibTrans2D1" presStyleIdx="1" presStyleCnt="2"/>
      <dgm:spPr/>
      <dgm:t>
        <a:bodyPr/>
        <a:lstStyle/>
        <a:p>
          <a:endParaRPr lang="en-US"/>
        </a:p>
      </dgm:t>
    </dgm:pt>
    <dgm:pt modelId="{BBADB6A4-C886-437C-83A3-B471B66C4507}" type="pres">
      <dgm:prSet presAssocID="{25CDE5B1-77C6-4F99-BC3B-FCC2D0BC6E92}" presName="node" presStyleLbl="node1" presStyleIdx="2" presStyleCnt="3" custScaleX="110954" custScaleY="56829">
        <dgm:presLayoutVars>
          <dgm:bulletEnabled val="1"/>
        </dgm:presLayoutVars>
      </dgm:prSet>
      <dgm:spPr/>
      <dgm:t>
        <a:bodyPr/>
        <a:lstStyle/>
        <a:p>
          <a:endParaRPr lang="en-US"/>
        </a:p>
      </dgm:t>
    </dgm:pt>
  </dgm:ptLst>
  <dgm:cxnLst>
    <dgm:cxn modelId="{0BAFD629-3C38-494A-A3F0-565FA15291A4}" srcId="{DF33CCFC-3774-4A7B-B1B9-4D3CA4DCD455}" destId="{297EA0AC-4650-4ECB-8455-4C685DE3450F}" srcOrd="0" destOrd="0" parTransId="{7CEC601A-C5FB-4B13-AE77-C174835C08E5}" sibTransId="{4179A870-2B24-4866-A94A-28751F42D69E}"/>
    <dgm:cxn modelId="{E6531289-BB79-4F87-BAE5-F8542B9F362D}" type="presOf" srcId="{297EA0AC-4650-4ECB-8455-4C685DE3450F}" destId="{F9A40024-B53B-40A7-9A57-0C617499ED2D}" srcOrd="0" destOrd="0" presId="urn:microsoft.com/office/officeart/2005/8/layout/process1"/>
    <dgm:cxn modelId="{BD71A194-A817-4ECA-BE32-87B54101B371}" type="presOf" srcId="{DF33CCFC-3774-4A7B-B1B9-4D3CA4DCD455}" destId="{FE27DB48-A0DC-481D-BDE0-933C29A9C574}" srcOrd="0" destOrd="0" presId="urn:microsoft.com/office/officeart/2005/8/layout/process1"/>
    <dgm:cxn modelId="{7810ADE4-8DBD-4694-848E-E6C2DB0557DB}" type="presOf" srcId="{6D3BA7C2-5D07-4250-B6B8-989AA06E5EC3}" destId="{906AF71F-E0FB-4D4B-BB5E-352400BAC071}" srcOrd="0" destOrd="0" presId="urn:microsoft.com/office/officeart/2005/8/layout/process1"/>
    <dgm:cxn modelId="{485C58ED-DCF6-4FAC-B268-00197F501B14}" srcId="{DF33CCFC-3774-4A7B-B1B9-4D3CA4DCD455}" destId="{25CDE5B1-77C6-4F99-BC3B-FCC2D0BC6E92}" srcOrd="2" destOrd="0" parTransId="{55F7BFDB-2A0D-441B-A44F-455FD50AB9C6}" sibTransId="{EABCB307-E4BB-42E2-BDFE-421D61168AEC}"/>
    <dgm:cxn modelId="{8B99C4BB-4544-47AD-AB52-7D0D21E742F8}" type="presOf" srcId="{28C4AE05-8B99-482B-BE0F-FEF33D0BDD5D}" destId="{82DB9975-E41C-4847-966B-8ADA27C073CD}" srcOrd="0" destOrd="0" presId="urn:microsoft.com/office/officeart/2005/8/layout/process1"/>
    <dgm:cxn modelId="{F77ECC90-727D-4834-823A-FCAD879346AA}" type="presOf" srcId="{4179A870-2B24-4866-A94A-28751F42D69E}" destId="{1F963A41-86FF-436A-BAF5-1D901DC823B8}" srcOrd="1" destOrd="0" presId="urn:microsoft.com/office/officeart/2005/8/layout/process1"/>
    <dgm:cxn modelId="{E6937F1E-CA86-4F61-8A41-E97157995281}" type="presOf" srcId="{6D3BA7C2-5D07-4250-B6B8-989AA06E5EC3}" destId="{5F9F43DC-5EBA-44A0-A486-5B1E41A61D3C}" srcOrd="1" destOrd="0" presId="urn:microsoft.com/office/officeart/2005/8/layout/process1"/>
    <dgm:cxn modelId="{BB818F31-35DB-45E2-9710-76DC7DCB8B6B}" type="presOf" srcId="{4179A870-2B24-4866-A94A-28751F42D69E}" destId="{D509A43F-1765-4E77-B221-821692C0ADE8}" srcOrd="0" destOrd="0" presId="urn:microsoft.com/office/officeart/2005/8/layout/process1"/>
    <dgm:cxn modelId="{9C3D0107-5E50-4D52-B760-F67507B19619}" type="presOf" srcId="{25CDE5B1-77C6-4F99-BC3B-FCC2D0BC6E92}" destId="{BBADB6A4-C886-437C-83A3-B471B66C4507}" srcOrd="0" destOrd="0" presId="urn:microsoft.com/office/officeart/2005/8/layout/process1"/>
    <dgm:cxn modelId="{D2B7BCF5-394E-4E1B-A42C-F83B678ECD24}" srcId="{DF33CCFC-3774-4A7B-B1B9-4D3CA4DCD455}" destId="{28C4AE05-8B99-482B-BE0F-FEF33D0BDD5D}" srcOrd="1" destOrd="0" parTransId="{F1F45D28-2B3C-4DF2-AF16-FE4A621A6C63}" sibTransId="{6D3BA7C2-5D07-4250-B6B8-989AA06E5EC3}"/>
    <dgm:cxn modelId="{5DBCF432-0DD9-4ABD-81B2-F23E3EB3B28C}" type="presParOf" srcId="{FE27DB48-A0DC-481D-BDE0-933C29A9C574}" destId="{F9A40024-B53B-40A7-9A57-0C617499ED2D}" srcOrd="0" destOrd="0" presId="urn:microsoft.com/office/officeart/2005/8/layout/process1"/>
    <dgm:cxn modelId="{DFD5DF45-1514-47EF-9788-5E8464C758A4}" type="presParOf" srcId="{FE27DB48-A0DC-481D-BDE0-933C29A9C574}" destId="{D509A43F-1765-4E77-B221-821692C0ADE8}" srcOrd="1" destOrd="0" presId="urn:microsoft.com/office/officeart/2005/8/layout/process1"/>
    <dgm:cxn modelId="{7940DFD8-3D79-4C85-9F87-4ECA1354F455}" type="presParOf" srcId="{D509A43F-1765-4E77-B221-821692C0ADE8}" destId="{1F963A41-86FF-436A-BAF5-1D901DC823B8}" srcOrd="0" destOrd="0" presId="urn:microsoft.com/office/officeart/2005/8/layout/process1"/>
    <dgm:cxn modelId="{6E2B4324-2F31-4FFB-8ECE-E69765EAD8DE}" type="presParOf" srcId="{FE27DB48-A0DC-481D-BDE0-933C29A9C574}" destId="{82DB9975-E41C-4847-966B-8ADA27C073CD}" srcOrd="2" destOrd="0" presId="urn:microsoft.com/office/officeart/2005/8/layout/process1"/>
    <dgm:cxn modelId="{0543EEA9-2CF9-40CE-B25B-94EB40A66052}" type="presParOf" srcId="{FE27DB48-A0DC-481D-BDE0-933C29A9C574}" destId="{906AF71F-E0FB-4D4B-BB5E-352400BAC071}" srcOrd="3" destOrd="0" presId="urn:microsoft.com/office/officeart/2005/8/layout/process1"/>
    <dgm:cxn modelId="{740F018C-6DBF-4485-8339-BA79B3A06F11}" type="presParOf" srcId="{906AF71F-E0FB-4D4B-BB5E-352400BAC071}" destId="{5F9F43DC-5EBA-44A0-A486-5B1E41A61D3C}" srcOrd="0" destOrd="0" presId="urn:microsoft.com/office/officeart/2005/8/layout/process1"/>
    <dgm:cxn modelId="{96C269E9-2CA6-4440-961F-1EEABB218FAB}" type="presParOf" srcId="{FE27DB48-A0DC-481D-BDE0-933C29A9C574}" destId="{BBADB6A4-C886-437C-83A3-B471B66C450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F33CCFC-3774-4A7B-B1B9-4D3CA4DCD45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97EA0AC-4650-4ECB-8455-4C685DE3450F}">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Solicitation</a:t>
          </a:r>
          <a:endParaRPr lang="en-US" sz="1600" b="1" dirty="0">
            <a:solidFill>
              <a:schemeClr val="tx1"/>
            </a:solidFill>
            <a:latin typeface="Franklin Gothic Book" pitchFamily="34" charset="0"/>
          </a:endParaRPr>
        </a:p>
      </dgm:t>
    </dgm:pt>
    <dgm:pt modelId="{7CEC601A-C5FB-4B13-AE77-C174835C08E5}" type="parTrans" cxnId="{0BAFD629-3C38-494A-A3F0-565FA15291A4}">
      <dgm:prSet/>
      <dgm:spPr/>
      <dgm:t>
        <a:bodyPr/>
        <a:lstStyle/>
        <a:p>
          <a:endParaRPr lang="en-US" sz="1100"/>
        </a:p>
      </dgm:t>
    </dgm:pt>
    <dgm:pt modelId="{4179A870-2B24-4866-A94A-28751F42D69E}" type="sibTrans" cxnId="{0BAFD629-3C38-494A-A3F0-565FA15291A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8C4AE05-8B99-482B-BE0F-FEF33D0BDD5D}">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Pre-Award</a:t>
          </a:r>
          <a:endParaRPr lang="en-US" sz="1600" b="1" dirty="0">
            <a:solidFill>
              <a:schemeClr val="tx1"/>
            </a:solidFill>
            <a:latin typeface="Franklin Gothic Book" pitchFamily="34" charset="0"/>
          </a:endParaRPr>
        </a:p>
      </dgm:t>
    </dgm:pt>
    <dgm:pt modelId="{F1F45D28-2B3C-4DF2-AF16-FE4A621A6C63}" type="parTrans" cxnId="{D2B7BCF5-394E-4E1B-A42C-F83B678ECD24}">
      <dgm:prSet/>
      <dgm:spPr/>
      <dgm:t>
        <a:bodyPr/>
        <a:lstStyle/>
        <a:p>
          <a:endParaRPr lang="en-US" sz="1100"/>
        </a:p>
      </dgm:t>
    </dgm:pt>
    <dgm:pt modelId="{6D3BA7C2-5D07-4250-B6B8-989AA06E5EC3}" type="sibTrans" cxnId="{D2B7BCF5-394E-4E1B-A42C-F83B678ECD2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5CDE5B1-77C6-4F99-BC3B-FCC2D0BC6E92}">
      <dgm:prSet phldrT="[Text]" custT="1"/>
      <dgm:spPr>
        <a:solidFill>
          <a:srgbClr val="F6BC1C"/>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Post-Award</a:t>
          </a:r>
          <a:endParaRPr lang="en-US" sz="1600" b="1" dirty="0">
            <a:solidFill>
              <a:schemeClr val="tx1"/>
            </a:solidFill>
            <a:latin typeface="Franklin Gothic Book" pitchFamily="34" charset="0"/>
          </a:endParaRPr>
        </a:p>
      </dgm:t>
    </dgm:pt>
    <dgm:pt modelId="{55F7BFDB-2A0D-441B-A44F-455FD50AB9C6}" type="parTrans" cxnId="{485C58ED-DCF6-4FAC-B268-00197F501B14}">
      <dgm:prSet/>
      <dgm:spPr/>
      <dgm:t>
        <a:bodyPr/>
        <a:lstStyle/>
        <a:p>
          <a:endParaRPr lang="en-US" sz="1100"/>
        </a:p>
      </dgm:t>
    </dgm:pt>
    <dgm:pt modelId="{EABCB307-E4BB-42E2-BDFE-421D61168AEC}" type="sibTrans" cxnId="{485C58ED-DCF6-4FAC-B268-00197F501B14}">
      <dgm:prSet/>
      <dgm:spPr/>
      <dgm:t>
        <a:bodyPr/>
        <a:lstStyle/>
        <a:p>
          <a:endParaRPr lang="en-US" sz="1100"/>
        </a:p>
      </dgm:t>
    </dgm:pt>
    <dgm:pt modelId="{FE27DB48-A0DC-481D-BDE0-933C29A9C574}" type="pres">
      <dgm:prSet presAssocID="{DF33CCFC-3774-4A7B-B1B9-4D3CA4DCD455}" presName="Name0" presStyleCnt="0">
        <dgm:presLayoutVars>
          <dgm:dir/>
          <dgm:resizeHandles val="exact"/>
        </dgm:presLayoutVars>
      </dgm:prSet>
      <dgm:spPr/>
      <dgm:t>
        <a:bodyPr/>
        <a:lstStyle/>
        <a:p>
          <a:endParaRPr lang="en-US"/>
        </a:p>
      </dgm:t>
    </dgm:pt>
    <dgm:pt modelId="{F9A40024-B53B-40A7-9A57-0C617499ED2D}" type="pres">
      <dgm:prSet presAssocID="{297EA0AC-4650-4ECB-8455-4C685DE3450F}" presName="node" presStyleLbl="node1" presStyleIdx="0" presStyleCnt="3" custScaleX="110954" custScaleY="56829">
        <dgm:presLayoutVars>
          <dgm:bulletEnabled val="1"/>
        </dgm:presLayoutVars>
      </dgm:prSet>
      <dgm:spPr/>
      <dgm:t>
        <a:bodyPr/>
        <a:lstStyle/>
        <a:p>
          <a:endParaRPr lang="en-US"/>
        </a:p>
      </dgm:t>
    </dgm:pt>
    <dgm:pt modelId="{D509A43F-1765-4E77-B221-821692C0ADE8}" type="pres">
      <dgm:prSet presAssocID="{4179A870-2B24-4866-A94A-28751F42D69E}" presName="sibTrans" presStyleLbl="sibTrans2D1" presStyleIdx="0" presStyleCnt="2" custScaleX="139701" custScaleY="89566" custLinFactNeighborX="10416"/>
      <dgm:spPr/>
      <dgm:t>
        <a:bodyPr/>
        <a:lstStyle/>
        <a:p>
          <a:endParaRPr lang="en-US"/>
        </a:p>
      </dgm:t>
    </dgm:pt>
    <dgm:pt modelId="{1F963A41-86FF-436A-BAF5-1D901DC823B8}" type="pres">
      <dgm:prSet presAssocID="{4179A870-2B24-4866-A94A-28751F42D69E}" presName="connectorText" presStyleLbl="sibTrans2D1" presStyleIdx="0" presStyleCnt="2"/>
      <dgm:spPr/>
      <dgm:t>
        <a:bodyPr/>
        <a:lstStyle/>
        <a:p>
          <a:endParaRPr lang="en-US"/>
        </a:p>
      </dgm:t>
    </dgm:pt>
    <dgm:pt modelId="{82DB9975-E41C-4847-966B-8ADA27C073CD}" type="pres">
      <dgm:prSet presAssocID="{28C4AE05-8B99-482B-BE0F-FEF33D0BDD5D}" presName="node" presStyleLbl="node1" presStyleIdx="1" presStyleCnt="3" custScaleX="110954" custScaleY="56829">
        <dgm:presLayoutVars>
          <dgm:bulletEnabled val="1"/>
        </dgm:presLayoutVars>
      </dgm:prSet>
      <dgm:spPr/>
      <dgm:t>
        <a:bodyPr/>
        <a:lstStyle/>
        <a:p>
          <a:endParaRPr lang="en-US"/>
        </a:p>
      </dgm:t>
    </dgm:pt>
    <dgm:pt modelId="{906AF71F-E0FB-4D4B-BB5E-352400BAC071}" type="pres">
      <dgm:prSet presAssocID="{6D3BA7C2-5D07-4250-B6B8-989AA06E5EC3}" presName="sibTrans" presStyleLbl="sibTrans2D1" presStyleIdx="1" presStyleCnt="2" custScaleX="139701" custScaleY="89566" custLinFactNeighborX="10416"/>
      <dgm:spPr/>
      <dgm:t>
        <a:bodyPr/>
        <a:lstStyle/>
        <a:p>
          <a:endParaRPr lang="en-US"/>
        </a:p>
      </dgm:t>
    </dgm:pt>
    <dgm:pt modelId="{5F9F43DC-5EBA-44A0-A486-5B1E41A61D3C}" type="pres">
      <dgm:prSet presAssocID="{6D3BA7C2-5D07-4250-B6B8-989AA06E5EC3}" presName="connectorText" presStyleLbl="sibTrans2D1" presStyleIdx="1" presStyleCnt="2"/>
      <dgm:spPr/>
      <dgm:t>
        <a:bodyPr/>
        <a:lstStyle/>
        <a:p>
          <a:endParaRPr lang="en-US"/>
        </a:p>
      </dgm:t>
    </dgm:pt>
    <dgm:pt modelId="{BBADB6A4-C886-437C-83A3-B471B66C4507}" type="pres">
      <dgm:prSet presAssocID="{25CDE5B1-77C6-4F99-BC3B-FCC2D0BC6E92}" presName="node" presStyleLbl="node1" presStyleIdx="2" presStyleCnt="3" custScaleX="110954" custScaleY="56829">
        <dgm:presLayoutVars>
          <dgm:bulletEnabled val="1"/>
        </dgm:presLayoutVars>
      </dgm:prSet>
      <dgm:spPr/>
      <dgm:t>
        <a:bodyPr/>
        <a:lstStyle/>
        <a:p>
          <a:endParaRPr lang="en-US"/>
        </a:p>
      </dgm:t>
    </dgm:pt>
  </dgm:ptLst>
  <dgm:cxnLst>
    <dgm:cxn modelId="{DA13A988-40E6-4EC7-AA33-56A8528C9405}" type="presOf" srcId="{4179A870-2B24-4866-A94A-28751F42D69E}" destId="{D509A43F-1765-4E77-B221-821692C0ADE8}" srcOrd="0" destOrd="0" presId="urn:microsoft.com/office/officeart/2005/8/layout/process1"/>
    <dgm:cxn modelId="{81A666C7-D501-44E5-8CA2-599A2CAB10E4}" type="presOf" srcId="{28C4AE05-8B99-482B-BE0F-FEF33D0BDD5D}" destId="{82DB9975-E41C-4847-966B-8ADA27C073CD}" srcOrd="0" destOrd="0" presId="urn:microsoft.com/office/officeart/2005/8/layout/process1"/>
    <dgm:cxn modelId="{0E1CDE94-5ED4-4366-9CDC-BE9DEF542C32}" type="presOf" srcId="{297EA0AC-4650-4ECB-8455-4C685DE3450F}" destId="{F9A40024-B53B-40A7-9A57-0C617499ED2D}" srcOrd="0" destOrd="0" presId="urn:microsoft.com/office/officeart/2005/8/layout/process1"/>
    <dgm:cxn modelId="{D2B7BCF5-394E-4E1B-A42C-F83B678ECD24}" srcId="{DF33CCFC-3774-4A7B-B1B9-4D3CA4DCD455}" destId="{28C4AE05-8B99-482B-BE0F-FEF33D0BDD5D}" srcOrd="1" destOrd="0" parTransId="{F1F45D28-2B3C-4DF2-AF16-FE4A621A6C63}" sibTransId="{6D3BA7C2-5D07-4250-B6B8-989AA06E5EC3}"/>
    <dgm:cxn modelId="{E5981834-E2B2-4F2A-97DF-C815AF1E16BB}" type="presOf" srcId="{6D3BA7C2-5D07-4250-B6B8-989AA06E5EC3}" destId="{5F9F43DC-5EBA-44A0-A486-5B1E41A61D3C}" srcOrd="1" destOrd="0" presId="urn:microsoft.com/office/officeart/2005/8/layout/process1"/>
    <dgm:cxn modelId="{BB843D2A-31DD-4491-B787-DFDEF335F3E6}" type="presOf" srcId="{4179A870-2B24-4866-A94A-28751F42D69E}" destId="{1F963A41-86FF-436A-BAF5-1D901DC823B8}" srcOrd="1" destOrd="0" presId="urn:microsoft.com/office/officeart/2005/8/layout/process1"/>
    <dgm:cxn modelId="{AB89562D-0244-405C-BE6F-B28A22558974}" type="presOf" srcId="{6D3BA7C2-5D07-4250-B6B8-989AA06E5EC3}" destId="{906AF71F-E0FB-4D4B-BB5E-352400BAC071}" srcOrd="0" destOrd="0" presId="urn:microsoft.com/office/officeart/2005/8/layout/process1"/>
    <dgm:cxn modelId="{55B7C3CE-2464-4EA6-98A1-052DE417E91B}" type="presOf" srcId="{DF33CCFC-3774-4A7B-B1B9-4D3CA4DCD455}" destId="{FE27DB48-A0DC-481D-BDE0-933C29A9C574}" srcOrd="0" destOrd="0" presId="urn:microsoft.com/office/officeart/2005/8/layout/process1"/>
    <dgm:cxn modelId="{E8CBAE73-0822-4828-BBFE-0CA94D541254}" type="presOf" srcId="{25CDE5B1-77C6-4F99-BC3B-FCC2D0BC6E92}" destId="{BBADB6A4-C886-437C-83A3-B471B66C4507}" srcOrd="0" destOrd="0" presId="urn:microsoft.com/office/officeart/2005/8/layout/process1"/>
    <dgm:cxn modelId="{485C58ED-DCF6-4FAC-B268-00197F501B14}" srcId="{DF33CCFC-3774-4A7B-B1B9-4D3CA4DCD455}" destId="{25CDE5B1-77C6-4F99-BC3B-FCC2D0BC6E92}" srcOrd="2" destOrd="0" parTransId="{55F7BFDB-2A0D-441B-A44F-455FD50AB9C6}" sibTransId="{EABCB307-E4BB-42E2-BDFE-421D61168AEC}"/>
    <dgm:cxn modelId="{0BAFD629-3C38-494A-A3F0-565FA15291A4}" srcId="{DF33CCFC-3774-4A7B-B1B9-4D3CA4DCD455}" destId="{297EA0AC-4650-4ECB-8455-4C685DE3450F}" srcOrd="0" destOrd="0" parTransId="{7CEC601A-C5FB-4B13-AE77-C174835C08E5}" sibTransId="{4179A870-2B24-4866-A94A-28751F42D69E}"/>
    <dgm:cxn modelId="{392E8F7E-73F0-4F06-BE2E-421D990866F3}" type="presParOf" srcId="{FE27DB48-A0DC-481D-BDE0-933C29A9C574}" destId="{F9A40024-B53B-40A7-9A57-0C617499ED2D}" srcOrd="0" destOrd="0" presId="urn:microsoft.com/office/officeart/2005/8/layout/process1"/>
    <dgm:cxn modelId="{10C754A3-61E6-4645-95FB-D1DF70466678}" type="presParOf" srcId="{FE27DB48-A0DC-481D-BDE0-933C29A9C574}" destId="{D509A43F-1765-4E77-B221-821692C0ADE8}" srcOrd="1" destOrd="0" presId="urn:microsoft.com/office/officeart/2005/8/layout/process1"/>
    <dgm:cxn modelId="{DB5DED56-C2CB-49DD-BFA7-191E0C803B8F}" type="presParOf" srcId="{D509A43F-1765-4E77-B221-821692C0ADE8}" destId="{1F963A41-86FF-436A-BAF5-1D901DC823B8}" srcOrd="0" destOrd="0" presId="urn:microsoft.com/office/officeart/2005/8/layout/process1"/>
    <dgm:cxn modelId="{F2242180-EC23-4573-AE10-024A8C1DBAF3}" type="presParOf" srcId="{FE27DB48-A0DC-481D-BDE0-933C29A9C574}" destId="{82DB9975-E41C-4847-966B-8ADA27C073CD}" srcOrd="2" destOrd="0" presId="urn:microsoft.com/office/officeart/2005/8/layout/process1"/>
    <dgm:cxn modelId="{B248B70D-B3B6-476A-9024-FDB968BA7F58}" type="presParOf" srcId="{FE27DB48-A0DC-481D-BDE0-933C29A9C574}" destId="{906AF71F-E0FB-4D4B-BB5E-352400BAC071}" srcOrd="3" destOrd="0" presId="urn:microsoft.com/office/officeart/2005/8/layout/process1"/>
    <dgm:cxn modelId="{8C2EE8BF-5FBF-462A-843D-438770EA5833}" type="presParOf" srcId="{906AF71F-E0FB-4D4B-BB5E-352400BAC071}" destId="{5F9F43DC-5EBA-44A0-A486-5B1E41A61D3C}" srcOrd="0" destOrd="0" presId="urn:microsoft.com/office/officeart/2005/8/layout/process1"/>
    <dgm:cxn modelId="{FAD751D0-A3F7-478E-9C71-F41860E28A04}" type="presParOf" srcId="{FE27DB48-A0DC-481D-BDE0-933C29A9C574}" destId="{BBADB6A4-C886-437C-83A3-B471B66C450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33CCFC-3774-4A7B-B1B9-4D3CA4DCD45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97EA0AC-4650-4ECB-8455-4C685DE3450F}">
      <dgm:prSet phldrT="[Text]" custT="1"/>
      <dgm:spPr>
        <a:solidFill>
          <a:srgbClr val="F6BC1C"/>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Solicitation</a:t>
          </a:r>
          <a:endParaRPr lang="en-US" sz="1600" b="1" dirty="0">
            <a:solidFill>
              <a:schemeClr val="tx1"/>
            </a:solidFill>
            <a:latin typeface="Franklin Gothic Book" pitchFamily="34" charset="0"/>
          </a:endParaRPr>
        </a:p>
      </dgm:t>
    </dgm:pt>
    <dgm:pt modelId="{7CEC601A-C5FB-4B13-AE77-C174835C08E5}" type="parTrans" cxnId="{0BAFD629-3C38-494A-A3F0-565FA15291A4}">
      <dgm:prSet/>
      <dgm:spPr/>
      <dgm:t>
        <a:bodyPr/>
        <a:lstStyle/>
        <a:p>
          <a:endParaRPr lang="en-US" sz="1100"/>
        </a:p>
      </dgm:t>
    </dgm:pt>
    <dgm:pt modelId="{4179A870-2B24-4866-A94A-28751F42D69E}" type="sibTrans" cxnId="{0BAFD629-3C38-494A-A3F0-565FA15291A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8C4AE05-8B99-482B-BE0F-FEF33D0BDD5D}">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Pre-Award</a:t>
          </a:r>
          <a:endParaRPr lang="en-US" sz="1600" b="1" dirty="0">
            <a:solidFill>
              <a:schemeClr val="tx1"/>
            </a:solidFill>
            <a:latin typeface="Franklin Gothic Book" pitchFamily="34" charset="0"/>
          </a:endParaRPr>
        </a:p>
      </dgm:t>
    </dgm:pt>
    <dgm:pt modelId="{F1F45D28-2B3C-4DF2-AF16-FE4A621A6C63}" type="parTrans" cxnId="{D2B7BCF5-394E-4E1B-A42C-F83B678ECD24}">
      <dgm:prSet/>
      <dgm:spPr/>
      <dgm:t>
        <a:bodyPr/>
        <a:lstStyle/>
        <a:p>
          <a:endParaRPr lang="en-US" sz="1100"/>
        </a:p>
      </dgm:t>
    </dgm:pt>
    <dgm:pt modelId="{6D3BA7C2-5D07-4250-B6B8-989AA06E5EC3}" type="sibTrans" cxnId="{D2B7BCF5-394E-4E1B-A42C-F83B678ECD2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5CDE5B1-77C6-4F99-BC3B-FCC2D0BC6E92}">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Post-Award</a:t>
          </a:r>
          <a:endParaRPr lang="en-US" sz="1600" b="1" dirty="0">
            <a:solidFill>
              <a:schemeClr val="tx1"/>
            </a:solidFill>
            <a:latin typeface="Franklin Gothic Book" pitchFamily="34" charset="0"/>
          </a:endParaRPr>
        </a:p>
      </dgm:t>
    </dgm:pt>
    <dgm:pt modelId="{55F7BFDB-2A0D-441B-A44F-455FD50AB9C6}" type="parTrans" cxnId="{485C58ED-DCF6-4FAC-B268-00197F501B14}">
      <dgm:prSet/>
      <dgm:spPr/>
      <dgm:t>
        <a:bodyPr/>
        <a:lstStyle/>
        <a:p>
          <a:endParaRPr lang="en-US" sz="1100"/>
        </a:p>
      </dgm:t>
    </dgm:pt>
    <dgm:pt modelId="{EABCB307-E4BB-42E2-BDFE-421D61168AEC}" type="sibTrans" cxnId="{485C58ED-DCF6-4FAC-B268-00197F501B14}">
      <dgm:prSet/>
      <dgm:spPr/>
      <dgm:t>
        <a:bodyPr/>
        <a:lstStyle/>
        <a:p>
          <a:endParaRPr lang="en-US" sz="1100"/>
        </a:p>
      </dgm:t>
    </dgm:pt>
    <dgm:pt modelId="{FE27DB48-A0DC-481D-BDE0-933C29A9C574}" type="pres">
      <dgm:prSet presAssocID="{DF33CCFC-3774-4A7B-B1B9-4D3CA4DCD455}" presName="Name0" presStyleCnt="0">
        <dgm:presLayoutVars>
          <dgm:dir/>
          <dgm:resizeHandles val="exact"/>
        </dgm:presLayoutVars>
      </dgm:prSet>
      <dgm:spPr/>
      <dgm:t>
        <a:bodyPr/>
        <a:lstStyle/>
        <a:p>
          <a:endParaRPr lang="en-US"/>
        </a:p>
      </dgm:t>
    </dgm:pt>
    <dgm:pt modelId="{F9A40024-B53B-40A7-9A57-0C617499ED2D}" type="pres">
      <dgm:prSet presAssocID="{297EA0AC-4650-4ECB-8455-4C685DE3450F}" presName="node" presStyleLbl="node1" presStyleIdx="0" presStyleCnt="3" custScaleX="110954" custScaleY="56829">
        <dgm:presLayoutVars>
          <dgm:bulletEnabled val="1"/>
        </dgm:presLayoutVars>
      </dgm:prSet>
      <dgm:spPr/>
      <dgm:t>
        <a:bodyPr/>
        <a:lstStyle/>
        <a:p>
          <a:endParaRPr lang="en-US"/>
        </a:p>
      </dgm:t>
    </dgm:pt>
    <dgm:pt modelId="{D509A43F-1765-4E77-B221-821692C0ADE8}" type="pres">
      <dgm:prSet presAssocID="{4179A870-2B24-4866-A94A-28751F42D69E}" presName="sibTrans" presStyleLbl="sibTrans2D1" presStyleIdx="0" presStyleCnt="2" custScaleX="139701" custScaleY="89566" custLinFactNeighborX="10416"/>
      <dgm:spPr/>
      <dgm:t>
        <a:bodyPr/>
        <a:lstStyle/>
        <a:p>
          <a:endParaRPr lang="en-US"/>
        </a:p>
      </dgm:t>
    </dgm:pt>
    <dgm:pt modelId="{1F963A41-86FF-436A-BAF5-1D901DC823B8}" type="pres">
      <dgm:prSet presAssocID="{4179A870-2B24-4866-A94A-28751F42D69E}" presName="connectorText" presStyleLbl="sibTrans2D1" presStyleIdx="0" presStyleCnt="2"/>
      <dgm:spPr/>
      <dgm:t>
        <a:bodyPr/>
        <a:lstStyle/>
        <a:p>
          <a:endParaRPr lang="en-US"/>
        </a:p>
      </dgm:t>
    </dgm:pt>
    <dgm:pt modelId="{82DB9975-E41C-4847-966B-8ADA27C073CD}" type="pres">
      <dgm:prSet presAssocID="{28C4AE05-8B99-482B-BE0F-FEF33D0BDD5D}" presName="node" presStyleLbl="node1" presStyleIdx="1" presStyleCnt="3" custScaleX="110954" custScaleY="56829">
        <dgm:presLayoutVars>
          <dgm:bulletEnabled val="1"/>
        </dgm:presLayoutVars>
      </dgm:prSet>
      <dgm:spPr/>
      <dgm:t>
        <a:bodyPr/>
        <a:lstStyle/>
        <a:p>
          <a:endParaRPr lang="en-US"/>
        </a:p>
      </dgm:t>
    </dgm:pt>
    <dgm:pt modelId="{906AF71F-E0FB-4D4B-BB5E-352400BAC071}" type="pres">
      <dgm:prSet presAssocID="{6D3BA7C2-5D07-4250-B6B8-989AA06E5EC3}" presName="sibTrans" presStyleLbl="sibTrans2D1" presStyleIdx="1" presStyleCnt="2" custScaleX="139701" custScaleY="89566" custLinFactNeighborX="10416"/>
      <dgm:spPr/>
      <dgm:t>
        <a:bodyPr/>
        <a:lstStyle/>
        <a:p>
          <a:endParaRPr lang="en-US"/>
        </a:p>
      </dgm:t>
    </dgm:pt>
    <dgm:pt modelId="{5F9F43DC-5EBA-44A0-A486-5B1E41A61D3C}" type="pres">
      <dgm:prSet presAssocID="{6D3BA7C2-5D07-4250-B6B8-989AA06E5EC3}" presName="connectorText" presStyleLbl="sibTrans2D1" presStyleIdx="1" presStyleCnt="2"/>
      <dgm:spPr/>
      <dgm:t>
        <a:bodyPr/>
        <a:lstStyle/>
        <a:p>
          <a:endParaRPr lang="en-US"/>
        </a:p>
      </dgm:t>
    </dgm:pt>
    <dgm:pt modelId="{BBADB6A4-C886-437C-83A3-B471B66C4507}" type="pres">
      <dgm:prSet presAssocID="{25CDE5B1-77C6-4F99-BC3B-FCC2D0BC6E92}" presName="node" presStyleLbl="node1" presStyleIdx="2" presStyleCnt="3" custScaleX="110954" custScaleY="56829">
        <dgm:presLayoutVars>
          <dgm:bulletEnabled val="1"/>
        </dgm:presLayoutVars>
      </dgm:prSet>
      <dgm:spPr/>
      <dgm:t>
        <a:bodyPr/>
        <a:lstStyle/>
        <a:p>
          <a:endParaRPr lang="en-US"/>
        </a:p>
      </dgm:t>
    </dgm:pt>
  </dgm:ptLst>
  <dgm:cxnLst>
    <dgm:cxn modelId="{286ABDDD-2692-40BF-95AE-04A5A5ADD2F3}" type="presOf" srcId="{6D3BA7C2-5D07-4250-B6B8-989AA06E5EC3}" destId="{906AF71F-E0FB-4D4B-BB5E-352400BAC071}" srcOrd="0" destOrd="0" presId="urn:microsoft.com/office/officeart/2005/8/layout/process1"/>
    <dgm:cxn modelId="{C7CD6AF3-C4D6-444B-BF83-9F014676C75D}" type="presOf" srcId="{DF33CCFC-3774-4A7B-B1B9-4D3CA4DCD455}" destId="{FE27DB48-A0DC-481D-BDE0-933C29A9C574}" srcOrd="0" destOrd="0" presId="urn:microsoft.com/office/officeart/2005/8/layout/process1"/>
    <dgm:cxn modelId="{1D9D33DC-D125-4D60-A8D9-AFB90D6ECDE3}" type="presOf" srcId="{25CDE5B1-77C6-4F99-BC3B-FCC2D0BC6E92}" destId="{BBADB6A4-C886-437C-83A3-B471B66C4507}" srcOrd="0" destOrd="0" presId="urn:microsoft.com/office/officeart/2005/8/layout/process1"/>
    <dgm:cxn modelId="{38B40E90-6227-4998-B321-F80BDADD5D45}" type="presOf" srcId="{6D3BA7C2-5D07-4250-B6B8-989AA06E5EC3}" destId="{5F9F43DC-5EBA-44A0-A486-5B1E41A61D3C}" srcOrd="1" destOrd="0" presId="urn:microsoft.com/office/officeart/2005/8/layout/process1"/>
    <dgm:cxn modelId="{043749AF-8E5E-4CB7-8BF2-076BDF3A6025}" type="presOf" srcId="{4179A870-2B24-4866-A94A-28751F42D69E}" destId="{1F963A41-86FF-436A-BAF5-1D901DC823B8}" srcOrd="1" destOrd="0" presId="urn:microsoft.com/office/officeart/2005/8/layout/process1"/>
    <dgm:cxn modelId="{D2B7BCF5-394E-4E1B-A42C-F83B678ECD24}" srcId="{DF33CCFC-3774-4A7B-B1B9-4D3CA4DCD455}" destId="{28C4AE05-8B99-482B-BE0F-FEF33D0BDD5D}" srcOrd="1" destOrd="0" parTransId="{F1F45D28-2B3C-4DF2-AF16-FE4A621A6C63}" sibTransId="{6D3BA7C2-5D07-4250-B6B8-989AA06E5EC3}"/>
    <dgm:cxn modelId="{A75B369A-1431-4BB7-8730-881C35FE3761}" type="presOf" srcId="{297EA0AC-4650-4ECB-8455-4C685DE3450F}" destId="{F9A40024-B53B-40A7-9A57-0C617499ED2D}" srcOrd="0" destOrd="0" presId="urn:microsoft.com/office/officeart/2005/8/layout/process1"/>
    <dgm:cxn modelId="{EB0DED0C-99B0-449F-BC74-BEB32892D167}" type="presOf" srcId="{4179A870-2B24-4866-A94A-28751F42D69E}" destId="{D509A43F-1765-4E77-B221-821692C0ADE8}" srcOrd="0" destOrd="0" presId="urn:microsoft.com/office/officeart/2005/8/layout/process1"/>
    <dgm:cxn modelId="{133B185B-340E-4221-BAE8-9E566E299A9E}" type="presOf" srcId="{28C4AE05-8B99-482B-BE0F-FEF33D0BDD5D}" destId="{82DB9975-E41C-4847-966B-8ADA27C073CD}" srcOrd="0" destOrd="0" presId="urn:microsoft.com/office/officeart/2005/8/layout/process1"/>
    <dgm:cxn modelId="{485C58ED-DCF6-4FAC-B268-00197F501B14}" srcId="{DF33CCFC-3774-4A7B-B1B9-4D3CA4DCD455}" destId="{25CDE5B1-77C6-4F99-BC3B-FCC2D0BC6E92}" srcOrd="2" destOrd="0" parTransId="{55F7BFDB-2A0D-441B-A44F-455FD50AB9C6}" sibTransId="{EABCB307-E4BB-42E2-BDFE-421D61168AEC}"/>
    <dgm:cxn modelId="{0BAFD629-3C38-494A-A3F0-565FA15291A4}" srcId="{DF33CCFC-3774-4A7B-B1B9-4D3CA4DCD455}" destId="{297EA0AC-4650-4ECB-8455-4C685DE3450F}" srcOrd="0" destOrd="0" parTransId="{7CEC601A-C5FB-4B13-AE77-C174835C08E5}" sibTransId="{4179A870-2B24-4866-A94A-28751F42D69E}"/>
    <dgm:cxn modelId="{D8299E27-AFC8-46BB-921E-636C99F44396}" type="presParOf" srcId="{FE27DB48-A0DC-481D-BDE0-933C29A9C574}" destId="{F9A40024-B53B-40A7-9A57-0C617499ED2D}" srcOrd="0" destOrd="0" presId="urn:microsoft.com/office/officeart/2005/8/layout/process1"/>
    <dgm:cxn modelId="{F0D25E16-1136-44EA-B5F2-B914A420BD48}" type="presParOf" srcId="{FE27DB48-A0DC-481D-BDE0-933C29A9C574}" destId="{D509A43F-1765-4E77-B221-821692C0ADE8}" srcOrd="1" destOrd="0" presId="urn:microsoft.com/office/officeart/2005/8/layout/process1"/>
    <dgm:cxn modelId="{5041D4F8-DD9C-46E0-9714-35D206D08F49}" type="presParOf" srcId="{D509A43F-1765-4E77-B221-821692C0ADE8}" destId="{1F963A41-86FF-436A-BAF5-1D901DC823B8}" srcOrd="0" destOrd="0" presId="urn:microsoft.com/office/officeart/2005/8/layout/process1"/>
    <dgm:cxn modelId="{46A13C1C-C26D-4D0A-BAA7-FD412EDC6411}" type="presParOf" srcId="{FE27DB48-A0DC-481D-BDE0-933C29A9C574}" destId="{82DB9975-E41C-4847-966B-8ADA27C073CD}" srcOrd="2" destOrd="0" presId="urn:microsoft.com/office/officeart/2005/8/layout/process1"/>
    <dgm:cxn modelId="{A48FC155-B0B6-46C1-8C3D-D0776A1E46C8}" type="presParOf" srcId="{FE27DB48-A0DC-481D-BDE0-933C29A9C574}" destId="{906AF71F-E0FB-4D4B-BB5E-352400BAC071}" srcOrd="3" destOrd="0" presId="urn:microsoft.com/office/officeart/2005/8/layout/process1"/>
    <dgm:cxn modelId="{60E73303-F545-4EDB-B137-1E1599EB8E96}" type="presParOf" srcId="{906AF71F-E0FB-4D4B-BB5E-352400BAC071}" destId="{5F9F43DC-5EBA-44A0-A486-5B1E41A61D3C}" srcOrd="0" destOrd="0" presId="urn:microsoft.com/office/officeart/2005/8/layout/process1"/>
    <dgm:cxn modelId="{A819CA66-99AE-4260-A633-9CC2F6303B7B}" type="presParOf" srcId="{FE27DB48-A0DC-481D-BDE0-933C29A9C574}" destId="{BBADB6A4-C886-437C-83A3-B471B66C450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F33CCFC-3774-4A7B-B1B9-4D3CA4DCD45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97EA0AC-4650-4ECB-8455-4C685DE3450F}">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Solicitation</a:t>
          </a:r>
          <a:endParaRPr lang="en-US" sz="1600" b="1" dirty="0">
            <a:solidFill>
              <a:schemeClr val="tx1"/>
            </a:solidFill>
            <a:latin typeface="Franklin Gothic Book" pitchFamily="34" charset="0"/>
          </a:endParaRPr>
        </a:p>
      </dgm:t>
    </dgm:pt>
    <dgm:pt modelId="{7CEC601A-C5FB-4B13-AE77-C174835C08E5}" type="parTrans" cxnId="{0BAFD629-3C38-494A-A3F0-565FA15291A4}">
      <dgm:prSet/>
      <dgm:spPr/>
      <dgm:t>
        <a:bodyPr/>
        <a:lstStyle/>
        <a:p>
          <a:endParaRPr lang="en-US" sz="1100"/>
        </a:p>
      </dgm:t>
    </dgm:pt>
    <dgm:pt modelId="{4179A870-2B24-4866-A94A-28751F42D69E}" type="sibTrans" cxnId="{0BAFD629-3C38-494A-A3F0-565FA15291A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8C4AE05-8B99-482B-BE0F-FEF33D0BDD5D}">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Pre-Award</a:t>
          </a:r>
          <a:endParaRPr lang="en-US" sz="1600" b="1" dirty="0">
            <a:solidFill>
              <a:schemeClr val="tx1"/>
            </a:solidFill>
            <a:latin typeface="Franklin Gothic Book" pitchFamily="34" charset="0"/>
          </a:endParaRPr>
        </a:p>
      </dgm:t>
    </dgm:pt>
    <dgm:pt modelId="{F1F45D28-2B3C-4DF2-AF16-FE4A621A6C63}" type="parTrans" cxnId="{D2B7BCF5-394E-4E1B-A42C-F83B678ECD24}">
      <dgm:prSet/>
      <dgm:spPr/>
      <dgm:t>
        <a:bodyPr/>
        <a:lstStyle/>
        <a:p>
          <a:endParaRPr lang="en-US" sz="1100"/>
        </a:p>
      </dgm:t>
    </dgm:pt>
    <dgm:pt modelId="{6D3BA7C2-5D07-4250-B6B8-989AA06E5EC3}" type="sibTrans" cxnId="{D2B7BCF5-394E-4E1B-A42C-F83B678ECD2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5CDE5B1-77C6-4F99-BC3B-FCC2D0BC6E92}">
      <dgm:prSet phldrT="[Text]" custT="1"/>
      <dgm:spPr>
        <a:solidFill>
          <a:srgbClr val="F6BC1C"/>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Post-Award</a:t>
          </a:r>
          <a:endParaRPr lang="en-US" sz="1600" b="1" dirty="0">
            <a:solidFill>
              <a:schemeClr val="tx1"/>
            </a:solidFill>
            <a:latin typeface="Franklin Gothic Book" pitchFamily="34" charset="0"/>
          </a:endParaRPr>
        </a:p>
      </dgm:t>
    </dgm:pt>
    <dgm:pt modelId="{55F7BFDB-2A0D-441B-A44F-455FD50AB9C6}" type="parTrans" cxnId="{485C58ED-DCF6-4FAC-B268-00197F501B14}">
      <dgm:prSet/>
      <dgm:spPr/>
      <dgm:t>
        <a:bodyPr/>
        <a:lstStyle/>
        <a:p>
          <a:endParaRPr lang="en-US" sz="1100"/>
        </a:p>
      </dgm:t>
    </dgm:pt>
    <dgm:pt modelId="{EABCB307-E4BB-42E2-BDFE-421D61168AEC}" type="sibTrans" cxnId="{485C58ED-DCF6-4FAC-B268-00197F501B14}">
      <dgm:prSet/>
      <dgm:spPr/>
      <dgm:t>
        <a:bodyPr/>
        <a:lstStyle/>
        <a:p>
          <a:endParaRPr lang="en-US" sz="1100"/>
        </a:p>
      </dgm:t>
    </dgm:pt>
    <dgm:pt modelId="{FE27DB48-A0DC-481D-BDE0-933C29A9C574}" type="pres">
      <dgm:prSet presAssocID="{DF33CCFC-3774-4A7B-B1B9-4D3CA4DCD455}" presName="Name0" presStyleCnt="0">
        <dgm:presLayoutVars>
          <dgm:dir/>
          <dgm:resizeHandles val="exact"/>
        </dgm:presLayoutVars>
      </dgm:prSet>
      <dgm:spPr/>
      <dgm:t>
        <a:bodyPr/>
        <a:lstStyle/>
        <a:p>
          <a:endParaRPr lang="en-US"/>
        </a:p>
      </dgm:t>
    </dgm:pt>
    <dgm:pt modelId="{F9A40024-B53B-40A7-9A57-0C617499ED2D}" type="pres">
      <dgm:prSet presAssocID="{297EA0AC-4650-4ECB-8455-4C685DE3450F}" presName="node" presStyleLbl="node1" presStyleIdx="0" presStyleCnt="3" custScaleX="110954" custScaleY="56829">
        <dgm:presLayoutVars>
          <dgm:bulletEnabled val="1"/>
        </dgm:presLayoutVars>
      </dgm:prSet>
      <dgm:spPr/>
      <dgm:t>
        <a:bodyPr/>
        <a:lstStyle/>
        <a:p>
          <a:endParaRPr lang="en-US"/>
        </a:p>
      </dgm:t>
    </dgm:pt>
    <dgm:pt modelId="{D509A43F-1765-4E77-B221-821692C0ADE8}" type="pres">
      <dgm:prSet presAssocID="{4179A870-2B24-4866-A94A-28751F42D69E}" presName="sibTrans" presStyleLbl="sibTrans2D1" presStyleIdx="0" presStyleCnt="2" custScaleX="139701" custScaleY="89566" custLinFactNeighborX="10416"/>
      <dgm:spPr/>
      <dgm:t>
        <a:bodyPr/>
        <a:lstStyle/>
        <a:p>
          <a:endParaRPr lang="en-US"/>
        </a:p>
      </dgm:t>
    </dgm:pt>
    <dgm:pt modelId="{1F963A41-86FF-436A-BAF5-1D901DC823B8}" type="pres">
      <dgm:prSet presAssocID="{4179A870-2B24-4866-A94A-28751F42D69E}" presName="connectorText" presStyleLbl="sibTrans2D1" presStyleIdx="0" presStyleCnt="2"/>
      <dgm:spPr/>
      <dgm:t>
        <a:bodyPr/>
        <a:lstStyle/>
        <a:p>
          <a:endParaRPr lang="en-US"/>
        </a:p>
      </dgm:t>
    </dgm:pt>
    <dgm:pt modelId="{82DB9975-E41C-4847-966B-8ADA27C073CD}" type="pres">
      <dgm:prSet presAssocID="{28C4AE05-8B99-482B-BE0F-FEF33D0BDD5D}" presName="node" presStyleLbl="node1" presStyleIdx="1" presStyleCnt="3" custScaleX="110954" custScaleY="56829">
        <dgm:presLayoutVars>
          <dgm:bulletEnabled val="1"/>
        </dgm:presLayoutVars>
      </dgm:prSet>
      <dgm:spPr/>
      <dgm:t>
        <a:bodyPr/>
        <a:lstStyle/>
        <a:p>
          <a:endParaRPr lang="en-US"/>
        </a:p>
      </dgm:t>
    </dgm:pt>
    <dgm:pt modelId="{906AF71F-E0FB-4D4B-BB5E-352400BAC071}" type="pres">
      <dgm:prSet presAssocID="{6D3BA7C2-5D07-4250-B6B8-989AA06E5EC3}" presName="sibTrans" presStyleLbl="sibTrans2D1" presStyleIdx="1" presStyleCnt="2" custScaleX="139701" custScaleY="89566" custLinFactNeighborX="10416"/>
      <dgm:spPr/>
      <dgm:t>
        <a:bodyPr/>
        <a:lstStyle/>
        <a:p>
          <a:endParaRPr lang="en-US"/>
        </a:p>
      </dgm:t>
    </dgm:pt>
    <dgm:pt modelId="{5F9F43DC-5EBA-44A0-A486-5B1E41A61D3C}" type="pres">
      <dgm:prSet presAssocID="{6D3BA7C2-5D07-4250-B6B8-989AA06E5EC3}" presName="connectorText" presStyleLbl="sibTrans2D1" presStyleIdx="1" presStyleCnt="2"/>
      <dgm:spPr/>
      <dgm:t>
        <a:bodyPr/>
        <a:lstStyle/>
        <a:p>
          <a:endParaRPr lang="en-US"/>
        </a:p>
      </dgm:t>
    </dgm:pt>
    <dgm:pt modelId="{BBADB6A4-C886-437C-83A3-B471B66C4507}" type="pres">
      <dgm:prSet presAssocID="{25CDE5B1-77C6-4F99-BC3B-FCC2D0BC6E92}" presName="node" presStyleLbl="node1" presStyleIdx="2" presStyleCnt="3" custScaleX="110954" custScaleY="56829">
        <dgm:presLayoutVars>
          <dgm:bulletEnabled val="1"/>
        </dgm:presLayoutVars>
      </dgm:prSet>
      <dgm:spPr/>
      <dgm:t>
        <a:bodyPr/>
        <a:lstStyle/>
        <a:p>
          <a:endParaRPr lang="en-US"/>
        </a:p>
      </dgm:t>
    </dgm:pt>
  </dgm:ptLst>
  <dgm:cxnLst>
    <dgm:cxn modelId="{F52D7DFF-277C-4FB3-B474-9E9E25DFCBC4}" type="presOf" srcId="{4179A870-2B24-4866-A94A-28751F42D69E}" destId="{D509A43F-1765-4E77-B221-821692C0ADE8}" srcOrd="0" destOrd="0" presId="urn:microsoft.com/office/officeart/2005/8/layout/process1"/>
    <dgm:cxn modelId="{EEF5F140-0A11-45D8-B5B5-5FC19000A4F5}" type="presOf" srcId="{25CDE5B1-77C6-4F99-BC3B-FCC2D0BC6E92}" destId="{BBADB6A4-C886-437C-83A3-B471B66C4507}" srcOrd="0" destOrd="0" presId="urn:microsoft.com/office/officeart/2005/8/layout/process1"/>
    <dgm:cxn modelId="{8B464A17-F9D3-4C34-801C-FEE1DEB36E3C}" type="presOf" srcId="{6D3BA7C2-5D07-4250-B6B8-989AA06E5EC3}" destId="{906AF71F-E0FB-4D4B-BB5E-352400BAC071}" srcOrd="0" destOrd="0" presId="urn:microsoft.com/office/officeart/2005/8/layout/process1"/>
    <dgm:cxn modelId="{CDFC7A6B-B465-41B5-A730-383DE2168A06}" type="presOf" srcId="{DF33CCFC-3774-4A7B-B1B9-4D3CA4DCD455}" destId="{FE27DB48-A0DC-481D-BDE0-933C29A9C574}" srcOrd="0" destOrd="0" presId="urn:microsoft.com/office/officeart/2005/8/layout/process1"/>
    <dgm:cxn modelId="{1328C654-73E6-48B9-8617-95BC2391C651}" type="presOf" srcId="{6D3BA7C2-5D07-4250-B6B8-989AA06E5EC3}" destId="{5F9F43DC-5EBA-44A0-A486-5B1E41A61D3C}" srcOrd="1" destOrd="0" presId="urn:microsoft.com/office/officeart/2005/8/layout/process1"/>
    <dgm:cxn modelId="{FADB6CCB-7459-4845-8059-E9FA2C3D1884}" type="presOf" srcId="{28C4AE05-8B99-482B-BE0F-FEF33D0BDD5D}" destId="{82DB9975-E41C-4847-966B-8ADA27C073CD}" srcOrd="0" destOrd="0" presId="urn:microsoft.com/office/officeart/2005/8/layout/process1"/>
    <dgm:cxn modelId="{D2B7BCF5-394E-4E1B-A42C-F83B678ECD24}" srcId="{DF33CCFC-3774-4A7B-B1B9-4D3CA4DCD455}" destId="{28C4AE05-8B99-482B-BE0F-FEF33D0BDD5D}" srcOrd="1" destOrd="0" parTransId="{F1F45D28-2B3C-4DF2-AF16-FE4A621A6C63}" sibTransId="{6D3BA7C2-5D07-4250-B6B8-989AA06E5EC3}"/>
    <dgm:cxn modelId="{74FE5C6F-A203-4BF4-9898-45D3D46863EE}" type="presOf" srcId="{297EA0AC-4650-4ECB-8455-4C685DE3450F}" destId="{F9A40024-B53B-40A7-9A57-0C617499ED2D}" srcOrd="0" destOrd="0" presId="urn:microsoft.com/office/officeart/2005/8/layout/process1"/>
    <dgm:cxn modelId="{0BE7F62F-265E-43A0-8B23-C4F5B085153C}" type="presOf" srcId="{4179A870-2B24-4866-A94A-28751F42D69E}" destId="{1F963A41-86FF-436A-BAF5-1D901DC823B8}" srcOrd="1" destOrd="0" presId="urn:microsoft.com/office/officeart/2005/8/layout/process1"/>
    <dgm:cxn modelId="{0BAFD629-3C38-494A-A3F0-565FA15291A4}" srcId="{DF33CCFC-3774-4A7B-B1B9-4D3CA4DCD455}" destId="{297EA0AC-4650-4ECB-8455-4C685DE3450F}" srcOrd="0" destOrd="0" parTransId="{7CEC601A-C5FB-4B13-AE77-C174835C08E5}" sibTransId="{4179A870-2B24-4866-A94A-28751F42D69E}"/>
    <dgm:cxn modelId="{485C58ED-DCF6-4FAC-B268-00197F501B14}" srcId="{DF33CCFC-3774-4A7B-B1B9-4D3CA4DCD455}" destId="{25CDE5B1-77C6-4F99-BC3B-FCC2D0BC6E92}" srcOrd="2" destOrd="0" parTransId="{55F7BFDB-2A0D-441B-A44F-455FD50AB9C6}" sibTransId="{EABCB307-E4BB-42E2-BDFE-421D61168AEC}"/>
    <dgm:cxn modelId="{A4A1C83E-43CE-4142-985F-15FD9FB4FAB2}" type="presParOf" srcId="{FE27DB48-A0DC-481D-BDE0-933C29A9C574}" destId="{F9A40024-B53B-40A7-9A57-0C617499ED2D}" srcOrd="0" destOrd="0" presId="urn:microsoft.com/office/officeart/2005/8/layout/process1"/>
    <dgm:cxn modelId="{3A220331-2835-4B97-BB56-62AA4602B00F}" type="presParOf" srcId="{FE27DB48-A0DC-481D-BDE0-933C29A9C574}" destId="{D509A43F-1765-4E77-B221-821692C0ADE8}" srcOrd="1" destOrd="0" presId="urn:microsoft.com/office/officeart/2005/8/layout/process1"/>
    <dgm:cxn modelId="{D212BA4B-176C-4982-BE3C-ED6D0FE1DABE}" type="presParOf" srcId="{D509A43F-1765-4E77-B221-821692C0ADE8}" destId="{1F963A41-86FF-436A-BAF5-1D901DC823B8}" srcOrd="0" destOrd="0" presId="urn:microsoft.com/office/officeart/2005/8/layout/process1"/>
    <dgm:cxn modelId="{20127FE8-859C-4DF9-A35A-BE83D6ED15E2}" type="presParOf" srcId="{FE27DB48-A0DC-481D-BDE0-933C29A9C574}" destId="{82DB9975-E41C-4847-966B-8ADA27C073CD}" srcOrd="2" destOrd="0" presId="urn:microsoft.com/office/officeart/2005/8/layout/process1"/>
    <dgm:cxn modelId="{2597A15C-D6D1-4542-A9B9-E413696B5127}" type="presParOf" srcId="{FE27DB48-A0DC-481D-BDE0-933C29A9C574}" destId="{906AF71F-E0FB-4D4B-BB5E-352400BAC071}" srcOrd="3" destOrd="0" presId="urn:microsoft.com/office/officeart/2005/8/layout/process1"/>
    <dgm:cxn modelId="{C7FCBD25-0B2C-4CA4-B748-9C0F04E544D5}" type="presParOf" srcId="{906AF71F-E0FB-4D4B-BB5E-352400BAC071}" destId="{5F9F43DC-5EBA-44A0-A486-5B1E41A61D3C}" srcOrd="0" destOrd="0" presId="urn:microsoft.com/office/officeart/2005/8/layout/process1"/>
    <dgm:cxn modelId="{038CE337-635B-428F-94FC-3529DC26E9DE}" type="presParOf" srcId="{FE27DB48-A0DC-481D-BDE0-933C29A9C574}" destId="{BBADB6A4-C886-437C-83A3-B471B66C450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F33CCFC-3774-4A7B-B1B9-4D3CA4DCD45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97EA0AC-4650-4ECB-8455-4C685DE3450F}">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Solicitation</a:t>
          </a:r>
          <a:endParaRPr lang="en-US" sz="1600" b="1" dirty="0">
            <a:solidFill>
              <a:schemeClr val="tx1"/>
            </a:solidFill>
            <a:latin typeface="Franklin Gothic Book" pitchFamily="34" charset="0"/>
          </a:endParaRPr>
        </a:p>
      </dgm:t>
    </dgm:pt>
    <dgm:pt modelId="{7CEC601A-C5FB-4B13-AE77-C174835C08E5}" type="parTrans" cxnId="{0BAFD629-3C38-494A-A3F0-565FA15291A4}">
      <dgm:prSet/>
      <dgm:spPr/>
      <dgm:t>
        <a:bodyPr/>
        <a:lstStyle/>
        <a:p>
          <a:endParaRPr lang="en-US" sz="1100"/>
        </a:p>
      </dgm:t>
    </dgm:pt>
    <dgm:pt modelId="{4179A870-2B24-4866-A94A-28751F42D69E}" type="sibTrans" cxnId="{0BAFD629-3C38-494A-A3F0-565FA15291A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8C4AE05-8B99-482B-BE0F-FEF33D0BDD5D}">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Pre-Award</a:t>
          </a:r>
          <a:endParaRPr lang="en-US" sz="1600" b="1" dirty="0">
            <a:solidFill>
              <a:schemeClr val="tx1"/>
            </a:solidFill>
            <a:latin typeface="Franklin Gothic Book" pitchFamily="34" charset="0"/>
          </a:endParaRPr>
        </a:p>
      </dgm:t>
    </dgm:pt>
    <dgm:pt modelId="{F1F45D28-2B3C-4DF2-AF16-FE4A621A6C63}" type="parTrans" cxnId="{D2B7BCF5-394E-4E1B-A42C-F83B678ECD24}">
      <dgm:prSet/>
      <dgm:spPr/>
      <dgm:t>
        <a:bodyPr/>
        <a:lstStyle/>
        <a:p>
          <a:endParaRPr lang="en-US" sz="1100"/>
        </a:p>
      </dgm:t>
    </dgm:pt>
    <dgm:pt modelId="{6D3BA7C2-5D07-4250-B6B8-989AA06E5EC3}" type="sibTrans" cxnId="{D2B7BCF5-394E-4E1B-A42C-F83B678ECD2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5CDE5B1-77C6-4F99-BC3B-FCC2D0BC6E92}">
      <dgm:prSet phldrT="[Text]" custT="1"/>
      <dgm:spPr>
        <a:solidFill>
          <a:srgbClr val="F6BC1C"/>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Post-Award</a:t>
          </a:r>
          <a:endParaRPr lang="en-US" sz="1600" b="1" dirty="0">
            <a:solidFill>
              <a:schemeClr val="tx1"/>
            </a:solidFill>
            <a:latin typeface="Franklin Gothic Book" pitchFamily="34" charset="0"/>
          </a:endParaRPr>
        </a:p>
      </dgm:t>
    </dgm:pt>
    <dgm:pt modelId="{55F7BFDB-2A0D-441B-A44F-455FD50AB9C6}" type="parTrans" cxnId="{485C58ED-DCF6-4FAC-B268-00197F501B14}">
      <dgm:prSet/>
      <dgm:spPr/>
      <dgm:t>
        <a:bodyPr/>
        <a:lstStyle/>
        <a:p>
          <a:endParaRPr lang="en-US" sz="1100"/>
        </a:p>
      </dgm:t>
    </dgm:pt>
    <dgm:pt modelId="{EABCB307-E4BB-42E2-BDFE-421D61168AEC}" type="sibTrans" cxnId="{485C58ED-DCF6-4FAC-B268-00197F501B14}">
      <dgm:prSet/>
      <dgm:spPr/>
      <dgm:t>
        <a:bodyPr/>
        <a:lstStyle/>
        <a:p>
          <a:endParaRPr lang="en-US" sz="1100"/>
        </a:p>
      </dgm:t>
    </dgm:pt>
    <dgm:pt modelId="{FE27DB48-A0DC-481D-BDE0-933C29A9C574}" type="pres">
      <dgm:prSet presAssocID="{DF33CCFC-3774-4A7B-B1B9-4D3CA4DCD455}" presName="Name0" presStyleCnt="0">
        <dgm:presLayoutVars>
          <dgm:dir/>
          <dgm:resizeHandles val="exact"/>
        </dgm:presLayoutVars>
      </dgm:prSet>
      <dgm:spPr/>
      <dgm:t>
        <a:bodyPr/>
        <a:lstStyle/>
        <a:p>
          <a:endParaRPr lang="en-US"/>
        </a:p>
      </dgm:t>
    </dgm:pt>
    <dgm:pt modelId="{F9A40024-B53B-40A7-9A57-0C617499ED2D}" type="pres">
      <dgm:prSet presAssocID="{297EA0AC-4650-4ECB-8455-4C685DE3450F}" presName="node" presStyleLbl="node1" presStyleIdx="0" presStyleCnt="3" custScaleX="110954" custScaleY="56829">
        <dgm:presLayoutVars>
          <dgm:bulletEnabled val="1"/>
        </dgm:presLayoutVars>
      </dgm:prSet>
      <dgm:spPr/>
      <dgm:t>
        <a:bodyPr/>
        <a:lstStyle/>
        <a:p>
          <a:endParaRPr lang="en-US"/>
        </a:p>
      </dgm:t>
    </dgm:pt>
    <dgm:pt modelId="{D509A43F-1765-4E77-B221-821692C0ADE8}" type="pres">
      <dgm:prSet presAssocID="{4179A870-2B24-4866-A94A-28751F42D69E}" presName="sibTrans" presStyleLbl="sibTrans2D1" presStyleIdx="0" presStyleCnt="2" custScaleX="139701" custScaleY="89566" custLinFactNeighborX="10416"/>
      <dgm:spPr/>
      <dgm:t>
        <a:bodyPr/>
        <a:lstStyle/>
        <a:p>
          <a:endParaRPr lang="en-US"/>
        </a:p>
      </dgm:t>
    </dgm:pt>
    <dgm:pt modelId="{1F963A41-86FF-436A-BAF5-1D901DC823B8}" type="pres">
      <dgm:prSet presAssocID="{4179A870-2B24-4866-A94A-28751F42D69E}" presName="connectorText" presStyleLbl="sibTrans2D1" presStyleIdx="0" presStyleCnt="2"/>
      <dgm:spPr/>
      <dgm:t>
        <a:bodyPr/>
        <a:lstStyle/>
        <a:p>
          <a:endParaRPr lang="en-US"/>
        </a:p>
      </dgm:t>
    </dgm:pt>
    <dgm:pt modelId="{82DB9975-E41C-4847-966B-8ADA27C073CD}" type="pres">
      <dgm:prSet presAssocID="{28C4AE05-8B99-482B-BE0F-FEF33D0BDD5D}" presName="node" presStyleLbl="node1" presStyleIdx="1" presStyleCnt="3" custScaleX="110954" custScaleY="56829">
        <dgm:presLayoutVars>
          <dgm:bulletEnabled val="1"/>
        </dgm:presLayoutVars>
      </dgm:prSet>
      <dgm:spPr/>
      <dgm:t>
        <a:bodyPr/>
        <a:lstStyle/>
        <a:p>
          <a:endParaRPr lang="en-US"/>
        </a:p>
      </dgm:t>
    </dgm:pt>
    <dgm:pt modelId="{906AF71F-E0FB-4D4B-BB5E-352400BAC071}" type="pres">
      <dgm:prSet presAssocID="{6D3BA7C2-5D07-4250-B6B8-989AA06E5EC3}" presName="sibTrans" presStyleLbl="sibTrans2D1" presStyleIdx="1" presStyleCnt="2" custScaleX="139701" custScaleY="89566" custLinFactNeighborX="10416"/>
      <dgm:spPr/>
      <dgm:t>
        <a:bodyPr/>
        <a:lstStyle/>
        <a:p>
          <a:endParaRPr lang="en-US"/>
        </a:p>
      </dgm:t>
    </dgm:pt>
    <dgm:pt modelId="{5F9F43DC-5EBA-44A0-A486-5B1E41A61D3C}" type="pres">
      <dgm:prSet presAssocID="{6D3BA7C2-5D07-4250-B6B8-989AA06E5EC3}" presName="connectorText" presStyleLbl="sibTrans2D1" presStyleIdx="1" presStyleCnt="2"/>
      <dgm:spPr/>
      <dgm:t>
        <a:bodyPr/>
        <a:lstStyle/>
        <a:p>
          <a:endParaRPr lang="en-US"/>
        </a:p>
      </dgm:t>
    </dgm:pt>
    <dgm:pt modelId="{BBADB6A4-C886-437C-83A3-B471B66C4507}" type="pres">
      <dgm:prSet presAssocID="{25CDE5B1-77C6-4F99-BC3B-FCC2D0BC6E92}" presName="node" presStyleLbl="node1" presStyleIdx="2" presStyleCnt="3" custScaleX="110954" custScaleY="56829">
        <dgm:presLayoutVars>
          <dgm:bulletEnabled val="1"/>
        </dgm:presLayoutVars>
      </dgm:prSet>
      <dgm:spPr/>
      <dgm:t>
        <a:bodyPr/>
        <a:lstStyle/>
        <a:p>
          <a:endParaRPr lang="en-US"/>
        </a:p>
      </dgm:t>
    </dgm:pt>
  </dgm:ptLst>
  <dgm:cxnLst>
    <dgm:cxn modelId="{8DD551F9-AA5F-4F5C-A7F4-35A7FD00C073}" type="presOf" srcId="{4179A870-2B24-4866-A94A-28751F42D69E}" destId="{1F963A41-86FF-436A-BAF5-1D901DC823B8}" srcOrd="1" destOrd="0" presId="urn:microsoft.com/office/officeart/2005/8/layout/process1"/>
    <dgm:cxn modelId="{F30D030C-8444-45F9-BDC6-69C009546FBB}" type="presOf" srcId="{28C4AE05-8B99-482B-BE0F-FEF33D0BDD5D}" destId="{82DB9975-E41C-4847-966B-8ADA27C073CD}" srcOrd="0" destOrd="0" presId="urn:microsoft.com/office/officeart/2005/8/layout/process1"/>
    <dgm:cxn modelId="{31469269-E4FA-4570-B7C9-FDC3ECBA9945}" type="presOf" srcId="{DF33CCFC-3774-4A7B-B1B9-4D3CA4DCD455}" destId="{FE27DB48-A0DC-481D-BDE0-933C29A9C574}" srcOrd="0" destOrd="0" presId="urn:microsoft.com/office/officeart/2005/8/layout/process1"/>
    <dgm:cxn modelId="{C9948475-1DCC-4C34-9609-37000CC3D2E1}" type="presOf" srcId="{25CDE5B1-77C6-4F99-BC3B-FCC2D0BC6E92}" destId="{BBADB6A4-C886-437C-83A3-B471B66C4507}" srcOrd="0" destOrd="0" presId="urn:microsoft.com/office/officeart/2005/8/layout/process1"/>
    <dgm:cxn modelId="{98892E19-3630-48BF-9B36-E28472D985FF}" type="presOf" srcId="{297EA0AC-4650-4ECB-8455-4C685DE3450F}" destId="{F9A40024-B53B-40A7-9A57-0C617499ED2D}" srcOrd="0" destOrd="0" presId="urn:microsoft.com/office/officeart/2005/8/layout/process1"/>
    <dgm:cxn modelId="{042C8140-F98B-438D-90EB-7E577CC7125E}" type="presOf" srcId="{4179A870-2B24-4866-A94A-28751F42D69E}" destId="{D509A43F-1765-4E77-B221-821692C0ADE8}" srcOrd="0" destOrd="0" presId="urn:microsoft.com/office/officeart/2005/8/layout/process1"/>
    <dgm:cxn modelId="{0BAFD629-3C38-494A-A3F0-565FA15291A4}" srcId="{DF33CCFC-3774-4A7B-B1B9-4D3CA4DCD455}" destId="{297EA0AC-4650-4ECB-8455-4C685DE3450F}" srcOrd="0" destOrd="0" parTransId="{7CEC601A-C5FB-4B13-AE77-C174835C08E5}" sibTransId="{4179A870-2B24-4866-A94A-28751F42D69E}"/>
    <dgm:cxn modelId="{68E02506-1DF4-4609-A479-785DA018A4DF}" type="presOf" srcId="{6D3BA7C2-5D07-4250-B6B8-989AA06E5EC3}" destId="{5F9F43DC-5EBA-44A0-A486-5B1E41A61D3C}" srcOrd="1" destOrd="0" presId="urn:microsoft.com/office/officeart/2005/8/layout/process1"/>
    <dgm:cxn modelId="{485C58ED-DCF6-4FAC-B268-00197F501B14}" srcId="{DF33CCFC-3774-4A7B-B1B9-4D3CA4DCD455}" destId="{25CDE5B1-77C6-4F99-BC3B-FCC2D0BC6E92}" srcOrd="2" destOrd="0" parTransId="{55F7BFDB-2A0D-441B-A44F-455FD50AB9C6}" sibTransId="{EABCB307-E4BB-42E2-BDFE-421D61168AEC}"/>
    <dgm:cxn modelId="{D2B7BCF5-394E-4E1B-A42C-F83B678ECD24}" srcId="{DF33CCFC-3774-4A7B-B1B9-4D3CA4DCD455}" destId="{28C4AE05-8B99-482B-BE0F-FEF33D0BDD5D}" srcOrd="1" destOrd="0" parTransId="{F1F45D28-2B3C-4DF2-AF16-FE4A621A6C63}" sibTransId="{6D3BA7C2-5D07-4250-B6B8-989AA06E5EC3}"/>
    <dgm:cxn modelId="{1195671F-7DB6-4D59-BA61-DE1EEB803E10}" type="presOf" srcId="{6D3BA7C2-5D07-4250-B6B8-989AA06E5EC3}" destId="{906AF71F-E0FB-4D4B-BB5E-352400BAC071}" srcOrd="0" destOrd="0" presId="urn:microsoft.com/office/officeart/2005/8/layout/process1"/>
    <dgm:cxn modelId="{2FE6E1C5-CDF2-40EC-9E88-2248772988F9}" type="presParOf" srcId="{FE27DB48-A0DC-481D-BDE0-933C29A9C574}" destId="{F9A40024-B53B-40A7-9A57-0C617499ED2D}" srcOrd="0" destOrd="0" presId="urn:microsoft.com/office/officeart/2005/8/layout/process1"/>
    <dgm:cxn modelId="{27979AF5-BB72-49A2-BEC9-AACAC5325529}" type="presParOf" srcId="{FE27DB48-A0DC-481D-BDE0-933C29A9C574}" destId="{D509A43F-1765-4E77-B221-821692C0ADE8}" srcOrd="1" destOrd="0" presId="urn:microsoft.com/office/officeart/2005/8/layout/process1"/>
    <dgm:cxn modelId="{36CCE51E-1355-4087-8A4A-C531C8796992}" type="presParOf" srcId="{D509A43F-1765-4E77-B221-821692C0ADE8}" destId="{1F963A41-86FF-436A-BAF5-1D901DC823B8}" srcOrd="0" destOrd="0" presId="urn:microsoft.com/office/officeart/2005/8/layout/process1"/>
    <dgm:cxn modelId="{83E65695-7A73-4B81-9957-7FBE9576E252}" type="presParOf" srcId="{FE27DB48-A0DC-481D-BDE0-933C29A9C574}" destId="{82DB9975-E41C-4847-966B-8ADA27C073CD}" srcOrd="2" destOrd="0" presId="urn:microsoft.com/office/officeart/2005/8/layout/process1"/>
    <dgm:cxn modelId="{38457DE0-9855-4E97-9788-8ABD8292945D}" type="presParOf" srcId="{FE27DB48-A0DC-481D-BDE0-933C29A9C574}" destId="{906AF71F-E0FB-4D4B-BB5E-352400BAC071}" srcOrd="3" destOrd="0" presId="urn:microsoft.com/office/officeart/2005/8/layout/process1"/>
    <dgm:cxn modelId="{6A06E4B7-A4E3-4C4A-8463-E0E3CEC724A0}" type="presParOf" srcId="{906AF71F-E0FB-4D4B-BB5E-352400BAC071}" destId="{5F9F43DC-5EBA-44A0-A486-5B1E41A61D3C}" srcOrd="0" destOrd="0" presId="urn:microsoft.com/office/officeart/2005/8/layout/process1"/>
    <dgm:cxn modelId="{353ED4D4-B724-4B4D-8887-20F51A21C1E6}" type="presParOf" srcId="{FE27DB48-A0DC-481D-BDE0-933C29A9C574}" destId="{BBADB6A4-C886-437C-83A3-B471B66C450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F33CCFC-3774-4A7B-B1B9-4D3CA4DCD45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97EA0AC-4650-4ECB-8455-4C685DE3450F}">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Solicitation</a:t>
          </a:r>
          <a:endParaRPr lang="en-US" sz="1600" b="1" dirty="0">
            <a:solidFill>
              <a:schemeClr val="tx1"/>
            </a:solidFill>
            <a:latin typeface="Franklin Gothic Book" pitchFamily="34" charset="0"/>
          </a:endParaRPr>
        </a:p>
      </dgm:t>
    </dgm:pt>
    <dgm:pt modelId="{7CEC601A-C5FB-4B13-AE77-C174835C08E5}" type="parTrans" cxnId="{0BAFD629-3C38-494A-A3F0-565FA15291A4}">
      <dgm:prSet/>
      <dgm:spPr/>
      <dgm:t>
        <a:bodyPr/>
        <a:lstStyle/>
        <a:p>
          <a:endParaRPr lang="en-US" sz="1100"/>
        </a:p>
      </dgm:t>
    </dgm:pt>
    <dgm:pt modelId="{4179A870-2B24-4866-A94A-28751F42D69E}" type="sibTrans" cxnId="{0BAFD629-3C38-494A-A3F0-565FA15291A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8C4AE05-8B99-482B-BE0F-FEF33D0BDD5D}">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Pre-Award</a:t>
          </a:r>
          <a:endParaRPr lang="en-US" sz="1600" b="1" dirty="0">
            <a:solidFill>
              <a:schemeClr val="tx1"/>
            </a:solidFill>
            <a:latin typeface="Franklin Gothic Book" pitchFamily="34" charset="0"/>
          </a:endParaRPr>
        </a:p>
      </dgm:t>
    </dgm:pt>
    <dgm:pt modelId="{F1F45D28-2B3C-4DF2-AF16-FE4A621A6C63}" type="parTrans" cxnId="{D2B7BCF5-394E-4E1B-A42C-F83B678ECD24}">
      <dgm:prSet/>
      <dgm:spPr/>
      <dgm:t>
        <a:bodyPr/>
        <a:lstStyle/>
        <a:p>
          <a:endParaRPr lang="en-US" sz="1100"/>
        </a:p>
      </dgm:t>
    </dgm:pt>
    <dgm:pt modelId="{6D3BA7C2-5D07-4250-B6B8-989AA06E5EC3}" type="sibTrans" cxnId="{D2B7BCF5-394E-4E1B-A42C-F83B678ECD2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5CDE5B1-77C6-4F99-BC3B-FCC2D0BC6E92}">
      <dgm:prSet phldrT="[Text]" custT="1"/>
      <dgm:spPr>
        <a:solidFill>
          <a:srgbClr val="F6BC1C"/>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Post-Award</a:t>
          </a:r>
          <a:endParaRPr lang="en-US" sz="1600" b="1" dirty="0">
            <a:solidFill>
              <a:schemeClr val="tx1"/>
            </a:solidFill>
            <a:latin typeface="Franklin Gothic Book" pitchFamily="34" charset="0"/>
          </a:endParaRPr>
        </a:p>
      </dgm:t>
    </dgm:pt>
    <dgm:pt modelId="{55F7BFDB-2A0D-441B-A44F-455FD50AB9C6}" type="parTrans" cxnId="{485C58ED-DCF6-4FAC-B268-00197F501B14}">
      <dgm:prSet/>
      <dgm:spPr/>
      <dgm:t>
        <a:bodyPr/>
        <a:lstStyle/>
        <a:p>
          <a:endParaRPr lang="en-US" sz="1100"/>
        </a:p>
      </dgm:t>
    </dgm:pt>
    <dgm:pt modelId="{EABCB307-E4BB-42E2-BDFE-421D61168AEC}" type="sibTrans" cxnId="{485C58ED-DCF6-4FAC-B268-00197F501B14}">
      <dgm:prSet/>
      <dgm:spPr/>
      <dgm:t>
        <a:bodyPr/>
        <a:lstStyle/>
        <a:p>
          <a:endParaRPr lang="en-US" sz="1100"/>
        </a:p>
      </dgm:t>
    </dgm:pt>
    <dgm:pt modelId="{FE27DB48-A0DC-481D-BDE0-933C29A9C574}" type="pres">
      <dgm:prSet presAssocID="{DF33CCFC-3774-4A7B-B1B9-4D3CA4DCD455}" presName="Name0" presStyleCnt="0">
        <dgm:presLayoutVars>
          <dgm:dir/>
          <dgm:resizeHandles val="exact"/>
        </dgm:presLayoutVars>
      </dgm:prSet>
      <dgm:spPr/>
      <dgm:t>
        <a:bodyPr/>
        <a:lstStyle/>
        <a:p>
          <a:endParaRPr lang="en-US"/>
        </a:p>
      </dgm:t>
    </dgm:pt>
    <dgm:pt modelId="{F9A40024-B53B-40A7-9A57-0C617499ED2D}" type="pres">
      <dgm:prSet presAssocID="{297EA0AC-4650-4ECB-8455-4C685DE3450F}" presName="node" presStyleLbl="node1" presStyleIdx="0" presStyleCnt="3" custScaleX="110954" custScaleY="56829">
        <dgm:presLayoutVars>
          <dgm:bulletEnabled val="1"/>
        </dgm:presLayoutVars>
      </dgm:prSet>
      <dgm:spPr/>
      <dgm:t>
        <a:bodyPr/>
        <a:lstStyle/>
        <a:p>
          <a:endParaRPr lang="en-US"/>
        </a:p>
      </dgm:t>
    </dgm:pt>
    <dgm:pt modelId="{D509A43F-1765-4E77-B221-821692C0ADE8}" type="pres">
      <dgm:prSet presAssocID="{4179A870-2B24-4866-A94A-28751F42D69E}" presName="sibTrans" presStyleLbl="sibTrans2D1" presStyleIdx="0" presStyleCnt="2" custScaleX="139701" custScaleY="89566" custLinFactNeighborX="10416"/>
      <dgm:spPr/>
      <dgm:t>
        <a:bodyPr/>
        <a:lstStyle/>
        <a:p>
          <a:endParaRPr lang="en-US"/>
        </a:p>
      </dgm:t>
    </dgm:pt>
    <dgm:pt modelId="{1F963A41-86FF-436A-BAF5-1D901DC823B8}" type="pres">
      <dgm:prSet presAssocID="{4179A870-2B24-4866-A94A-28751F42D69E}" presName="connectorText" presStyleLbl="sibTrans2D1" presStyleIdx="0" presStyleCnt="2"/>
      <dgm:spPr/>
      <dgm:t>
        <a:bodyPr/>
        <a:lstStyle/>
        <a:p>
          <a:endParaRPr lang="en-US"/>
        </a:p>
      </dgm:t>
    </dgm:pt>
    <dgm:pt modelId="{82DB9975-E41C-4847-966B-8ADA27C073CD}" type="pres">
      <dgm:prSet presAssocID="{28C4AE05-8B99-482B-BE0F-FEF33D0BDD5D}" presName="node" presStyleLbl="node1" presStyleIdx="1" presStyleCnt="3" custScaleX="110954" custScaleY="56829">
        <dgm:presLayoutVars>
          <dgm:bulletEnabled val="1"/>
        </dgm:presLayoutVars>
      </dgm:prSet>
      <dgm:spPr/>
      <dgm:t>
        <a:bodyPr/>
        <a:lstStyle/>
        <a:p>
          <a:endParaRPr lang="en-US"/>
        </a:p>
      </dgm:t>
    </dgm:pt>
    <dgm:pt modelId="{906AF71F-E0FB-4D4B-BB5E-352400BAC071}" type="pres">
      <dgm:prSet presAssocID="{6D3BA7C2-5D07-4250-B6B8-989AA06E5EC3}" presName="sibTrans" presStyleLbl="sibTrans2D1" presStyleIdx="1" presStyleCnt="2" custScaleX="139701" custScaleY="89566" custLinFactNeighborX="10416"/>
      <dgm:spPr/>
      <dgm:t>
        <a:bodyPr/>
        <a:lstStyle/>
        <a:p>
          <a:endParaRPr lang="en-US"/>
        </a:p>
      </dgm:t>
    </dgm:pt>
    <dgm:pt modelId="{5F9F43DC-5EBA-44A0-A486-5B1E41A61D3C}" type="pres">
      <dgm:prSet presAssocID="{6D3BA7C2-5D07-4250-B6B8-989AA06E5EC3}" presName="connectorText" presStyleLbl="sibTrans2D1" presStyleIdx="1" presStyleCnt="2"/>
      <dgm:spPr/>
      <dgm:t>
        <a:bodyPr/>
        <a:lstStyle/>
        <a:p>
          <a:endParaRPr lang="en-US"/>
        </a:p>
      </dgm:t>
    </dgm:pt>
    <dgm:pt modelId="{BBADB6A4-C886-437C-83A3-B471B66C4507}" type="pres">
      <dgm:prSet presAssocID="{25CDE5B1-77C6-4F99-BC3B-FCC2D0BC6E92}" presName="node" presStyleLbl="node1" presStyleIdx="2" presStyleCnt="3" custScaleX="110954" custScaleY="56829">
        <dgm:presLayoutVars>
          <dgm:bulletEnabled val="1"/>
        </dgm:presLayoutVars>
      </dgm:prSet>
      <dgm:spPr/>
      <dgm:t>
        <a:bodyPr/>
        <a:lstStyle/>
        <a:p>
          <a:endParaRPr lang="en-US"/>
        </a:p>
      </dgm:t>
    </dgm:pt>
  </dgm:ptLst>
  <dgm:cxnLst>
    <dgm:cxn modelId="{0BAFD629-3C38-494A-A3F0-565FA15291A4}" srcId="{DF33CCFC-3774-4A7B-B1B9-4D3CA4DCD455}" destId="{297EA0AC-4650-4ECB-8455-4C685DE3450F}" srcOrd="0" destOrd="0" parTransId="{7CEC601A-C5FB-4B13-AE77-C174835C08E5}" sibTransId="{4179A870-2B24-4866-A94A-28751F42D69E}"/>
    <dgm:cxn modelId="{27E3AE15-71B0-4D47-8FF0-FD0DB78CA566}" type="presOf" srcId="{297EA0AC-4650-4ECB-8455-4C685DE3450F}" destId="{F9A40024-B53B-40A7-9A57-0C617499ED2D}" srcOrd="0" destOrd="0" presId="urn:microsoft.com/office/officeart/2005/8/layout/process1"/>
    <dgm:cxn modelId="{78B6C070-6ADD-4AC4-A949-DEC4AAE0AAAE}" type="presOf" srcId="{28C4AE05-8B99-482B-BE0F-FEF33D0BDD5D}" destId="{82DB9975-E41C-4847-966B-8ADA27C073CD}" srcOrd="0" destOrd="0" presId="urn:microsoft.com/office/officeart/2005/8/layout/process1"/>
    <dgm:cxn modelId="{C0618DCA-EEF1-49AF-ABE8-6C9A47D6DE66}" type="presOf" srcId="{4179A870-2B24-4866-A94A-28751F42D69E}" destId="{D509A43F-1765-4E77-B221-821692C0ADE8}" srcOrd="0" destOrd="0" presId="urn:microsoft.com/office/officeart/2005/8/layout/process1"/>
    <dgm:cxn modelId="{335EE048-E6FD-47C1-A345-AC9602E9F03E}" type="presOf" srcId="{6D3BA7C2-5D07-4250-B6B8-989AA06E5EC3}" destId="{5F9F43DC-5EBA-44A0-A486-5B1E41A61D3C}" srcOrd="1" destOrd="0" presId="urn:microsoft.com/office/officeart/2005/8/layout/process1"/>
    <dgm:cxn modelId="{D03E31A1-FCF6-4620-B6EF-B4E09B77B905}" type="presOf" srcId="{25CDE5B1-77C6-4F99-BC3B-FCC2D0BC6E92}" destId="{BBADB6A4-C886-437C-83A3-B471B66C4507}" srcOrd="0" destOrd="0" presId="urn:microsoft.com/office/officeart/2005/8/layout/process1"/>
    <dgm:cxn modelId="{485C58ED-DCF6-4FAC-B268-00197F501B14}" srcId="{DF33CCFC-3774-4A7B-B1B9-4D3CA4DCD455}" destId="{25CDE5B1-77C6-4F99-BC3B-FCC2D0BC6E92}" srcOrd="2" destOrd="0" parTransId="{55F7BFDB-2A0D-441B-A44F-455FD50AB9C6}" sibTransId="{EABCB307-E4BB-42E2-BDFE-421D61168AEC}"/>
    <dgm:cxn modelId="{184BA375-9815-4B0C-A594-B6170AE129BF}" type="presOf" srcId="{4179A870-2B24-4866-A94A-28751F42D69E}" destId="{1F963A41-86FF-436A-BAF5-1D901DC823B8}" srcOrd="1" destOrd="0" presId="urn:microsoft.com/office/officeart/2005/8/layout/process1"/>
    <dgm:cxn modelId="{34C14854-3F2D-45EB-80A3-D626FE0A0428}" type="presOf" srcId="{6D3BA7C2-5D07-4250-B6B8-989AA06E5EC3}" destId="{906AF71F-E0FB-4D4B-BB5E-352400BAC071}" srcOrd="0" destOrd="0" presId="urn:microsoft.com/office/officeart/2005/8/layout/process1"/>
    <dgm:cxn modelId="{D2B7BCF5-394E-4E1B-A42C-F83B678ECD24}" srcId="{DF33CCFC-3774-4A7B-B1B9-4D3CA4DCD455}" destId="{28C4AE05-8B99-482B-BE0F-FEF33D0BDD5D}" srcOrd="1" destOrd="0" parTransId="{F1F45D28-2B3C-4DF2-AF16-FE4A621A6C63}" sibTransId="{6D3BA7C2-5D07-4250-B6B8-989AA06E5EC3}"/>
    <dgm:cxn modelId="{FB16DE7E-F513-4D6F-A56F-4ADDF4379960}" type="presOf" srcId="{DF33CCFC-3774-4A7B-B1B9-4D3CA4DCD455}" destId="{FE27DB48-A0DC-481D-BDE0-933C29A9C574}" srcOrd="0" destOrd="0" presId="urn:microsoft.com/office/officeart/2005/8/layout/process1"/>
    <dgm:cxn modelId="{5F2B3A82-4AF2-490E-8727-AF6839800972}" type="presParOf" srcId="{FE27DB48-A0DC-481D-BDE0-933C29A9C574}" destId="{F9A40024-B53B-40A7-9A57-0C617499ED2D}" srcOrd="0" destOrd="0" presId="urn:microsoft.com/office/officeart/2005/8/layout/process1"/>
    <dgm:cxn modelId="{2799A2E6-8DD6-45C7-A41E-13847560A245}" type="presParOf" srcId="{FE27DB48-A0DC-481D-BDE0-933C29A9C574}" destId="{D509A43F-1765-4E77-B221-821692C0ADE8}" srcOrd="1" destOrd="0" presId="urn:microsoft.com/office/officeart/2005/8/layout/process1"/>
    <dgm:cxn modelId="{748CE2AC-B200-47C2-8C34-4EDED2C06EAC}" type="presParOf" srcId="{D509A43F-1765-4E77-B221-821692C0ADE8}" destId="{1F963A41-86FF-436A-BAF5-1D901DC823B8}" srcOrd="0" destOrd="0" presId="urn:microsoft.com/office/officeart/2005/8/layout/process1"/>
    <dgm:cxn modelId="{46C72978-835D-4B5B-9124-286571EAFDCC}" type="presParOf" srcId="{FE27DB48-A0DC-481D-BDE0-933C29A9C574}" destId="{82DB9975-E41C-4847-966B-8ADA27C073CD}" srcOrd="2" destOrd="0" presId="urn:microsoft.com/office/officeart/2005/8/layout/process1"/>
    <dgm:cxn modelId="{12705552-1669-4654-84B4-80E6A1FDC87B}" type="presParOf" srcId="{FE27DB48-A0DC-481D-BDE0-933C29A9C574}" destId="{906AF71F-E0FB-4D4B-BB5E-352400BAC071}" srcOrd="3" destOrd="0" presId="urn:microsoft.com/office/officeart/2005/8/layout/process1"/>
    <dgm:cxn modelId="{FAE2DACE-084C-48B2-95C9-58E2567C5686}" type="presParOf" srcId="{906AF71F-E0FB-4D4B-BB5E-352400BAC071}" destId="{5F9F43DC-5EBA-44A0-A486-5B1E41A61D3C}" srcOrd="0" destOrd="0" presId="urn:microsoft.com/office/officeart/2005/8/layout/process1"/>
    <dgm:cxn modelId="{5B35F069-8B61-4E56-8D5C-565CCFD1305B}" type="presParOf" srcId="{FE27DB48-A0DC-481D-BDE0-933C29A9C574}" destId="{BBADB6A4-C886-437C-83A3-B471B66C450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F33CCFC-3774-4A7B-B1B9-4D3CA4DCD45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97EA0AC-4650-4ECB-8455-4C685DE3450F}">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Solicitation</a:t>
          </a:r>
          <a:endParaRPr lang="en-US" sz="1600" b="1" dirty="0">
            <a:solidFill>
              <a:schemeClr val="tx1"/>
            </a:solidFill>
            <a:latin typeface="Franklin Gothic Book" pitchFamily="34" charset="0"/>
          </a:endParaRPr>
        </a:p>
      </dgm:t>
    </dgm:pt>
    <dgm:pt modelId="{7CEC601A-C5FB-4B13-AE77-C174835C08E5}" type="parTrans" cxnId="{0BAFD629-3C38-494A-A3F0-565FA15291A4}">
      <dgm:prSet/>
      <dgm:spPr/>
      <dgm:t>
        <a:bodyPr/>
        <a:lstStyle/>
        <a:p>
          <a:endParaRPr lang="en-US" sz="1100"/>
        </a:p>
      </dgm:t>
    </dgm:pt>
    <dgm:pt modelId="{4179A870-2B24-4866-A94A-28751F42D69E}" type="sibTrans" cxnId="{0BAFD629-3C38-494A-A3F0-565FA15291A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8C4AE05-8B99-482B-BE0F-FEF33D0BDD5D}">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Pre-Award</a:t>
          </a:r>
          <a:endParaRPr lang="en-US" sz="1600" b="1" dirty="0">
            <a:solidFill>
              <a:schemeClr val="tx1"/>
            </a:solidFill>
            <a:latin typeface="Franklin Gothic Book" pitchFamily="34" charset="0"/>
          </a:endParaRPr>
        </a:p>
      </dgm:t>
    </dgm:pt>
    <dgm:pt modelId="{F1F45D28-2B3C-4DF2-AF16-FE4A621A6C63}" type="parTrans" cxnId="{D2B7BCF5-394E-4E1B-A42C-F83B678ECD24}">
      <dgm:prSet/>
      <dgm:spPr/>
      <dgm:t>
        <a:bodyPr/>
        <a:lstStyle/>
        <a:p>
          <a:endParaRPr lang="en-US" sz="1100"/>
        </a:p>
      </dgm:t>
    </dgm:pt>
    <dgm:pt modelId="{6D3BA7C2-5D07-4250-B6B8-989AA06E5EC3}" type="sibTrans" cxnId="{D2B7BCF5-394E-4E1B-A42C-F83B678ECD2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5CDE5B1-77C6-4F99-BC3B-FCC2D0BC6E92}">
      <dgm:prSet phldrT="[Text]" custT="1"/>
      <dgm:spPr>
        <a:solidFill>
          <a:srgbClr val="F6BC1C"/>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Post-Award</a:t>
          </a:r>
          <a:endParaRPr lang="en-US" sz="1600" b="1" dirty="0">
            <a:solidFill>
              <a:schemeClr val="tx1"/>
            </a:solidFill>
            <a:latin typeface="Franklin Gothic Book" pitchFamily="34" charset="0"/>
          </a:endParaRPr>
        </a:p>
      </dgm:t>
    </dgm:pt>
    <dgm:pt modelId="{55F7BFDB-2A0D-441B-A44F-455FD50AB9C6}" type="parTrans" cxnId="{485C58ED-DCF6-4FAC-B268-00197F501B14}">
      <dgm:prSet/>
      <dgm:spPr/>
      <dgm:t>
        <a:bodyPr/>
        <a:lstStyle/>
        <a:p>
          <a:endParaRPr lang="en-US" sz="1100"/>
        </a:p>
      </dgm:t>
    </dgm:pt>
    <dgm:pt modelId="{EABCB307-E4BB-42E2-BDFE-421D61168AEC}" type="sibTrans" cxnId="{485C58ED-DCF6-4FAC-B268-00197F501B14}">
      <dgm:prSet/>
      <dgm:spPr/>
      <dgm:t>
        <a:bodyPr/>
        <a:lstStyle/>
        <a:p>
          <a:endParaRPr lang="en-US" sz="1100"/>
        </a:p>
      </dgm:t>
    </dgm:pt>
    <dgm:pt modelId="{FE27DB48-A0DC-481D-BDE0-933C29A9C574}" type="pres">
      <dgm:prSet presAssocID="{DF33CCFC-3774-4A7B-B1B9-4D3CA4DCD455}" presName="Name0" presStyleCnt="0">
        <dgm:presLayoutVars>
          <dgm:dir/>
          <dgm:resizeHandles val="exact"/>
        </dgm:presLayoutVars>
      </dgm:prSet>
      <dgm:spPr/>
      <dgm:t>
        <a:bodyPr/>
        <a:lstStyle/>
        <a:p>
          <a:endParaRPr lang="en-US"/>
        </a:p>
      </dgm:t>
    </dgm:pt>
    <dgm:pt modelId="{F9A40024-B53B-40A7-9A57-0C617499ED2D}" type="pres">
      <dgm:prSet presAssocID="{297EA0AC-4650-4ECB-8455-4C685DE3450F}" presName="node" presStyleLbl="node1" presStyleIdx="0" presStyleCnt="3" custScaleX="110954" custScaleY="56829">
        <dgm:presLayoutVars>
          <dgm:bulletEnabled val="1"/>
        </dgm:presLayoutVars>
      </dgm:prSet>
      <dgm:spPr/>
      <dgm:t>
        <a:bodyPr/>
        <a:lstStyle/>
        <a:p>
          <a:endParaRPr lang="en-US"/>
        </a:p>
      </dgm:t>
    </dgm:pt>
    <dgm:pt modelId="{D509A43F-1765-4E77-B221-821692C0ADE8}" type="pres">
      <dgm:prSet presAssocID="{4179A870-2B24-4866-A94A-28751F42D69E}" presName="sibTrans" presStyleLbl="sibTrans2D1" presStyleIdx="0" presStyleCnt="2" custScaleX="139701" custScaleY="89566" custLinFactNeighborX="10416"/>
      <dgm:spPr/>
      <dgm:t>
        <a:bodyPr/>
        <a:lstStyle/>
        <a:p>
          <a:endParaRPr lang="en-US"/>
        </a:p>
      </dgm:t>
    </dgm:pt>
    <dgm:pt modelId="{1F963A41-86FF-436A-BAF5-1D901DC823B8}" type="pres">
      <dgm:prSet presAssocID="{4179A870-2B24-4866-A94A-28751F42D69E}" presName="connectorText" presStyleLbl="sibTrans2D1" presStyleIdx="0" presStyleCnt="2"/>
      <dgm:spPr/>
      <dgm:t>
        <a:bodyPr/>
        <a:lstStyle/>
        <a:p>
          <a:endParaRPr lang="en-US"/>
        </a:p>
      </dgm:t>
    </dgm:pt>
    <dgm:pt modelId="{82DB9975-E41C-4847-966B-8ADA27C073CD}" type="pres">
      <dgm:prSet presAssocID="{28C4AE05-8B99-482B-BE0F-FEF33D0BDD5D}" presName="node" presStyleLbl="node1" presStyleIdx="1" presStyleCnt="3" custScaleX="110954" custScaleY="56829">
        <dgm:presLayoutVars>
          <dgm:bulletEnabled val="1"/>
        </dgm:presLayoutVars>
      </dgm:prSet>
      <dgm:spPr/>
      <dgm:t>
        <a:bodyPr/>
        <a:lstStyle/>
        <a:p>
          <a:endParaRPr lang="en-US"/>
        </a:p>
      </dgm:t>
    </dgm:pt>
    <dgm:pt modelId="{906AF71F-E0FB-4D4B-BB5E-352400BAC071}" type="pres">
      <dgm:prSet presAssocID="{6D3BA7C2-5D07-4250-B6B8-989AA06E5EC3}" presName="sibTrans" presStyleLbl="sibTrans2D1" presStyleIdx="1" presStyleCnt="2" custScaleX="139701" custScaleY="89566" custLinFactNeighborX="10416"/>
      <dgm:spPr/>
      <dgm:t>
        <a:bodyPr/>
        <a:lstStyle/>
        <a:p>
          <a:endParaRPr lang="en-US"/>
        </a:p>
      </dgm:t>
    </dgm:pt>
    <dgm:pt modelId="{5F9F43DC-5EBA-44A0-A486-5B1E41A61D3C}" type="pres">
      <dgm:prSet presAssocID="{6D3BA7C2-5D07-4250-B6B8-989AA06E5EC3}" presName="connectorText" presStyleLbl="sibTrans2D1" presStyleIdx="1" presStyleCnt="2"/>
      <dgm:spPr/>
      <dgm:t>
        <a:bodyPr/>
        <a:lstStyle/>
        <a:p>
          <a:endParaRPr lang="en-US"/>
        </a:p>
      </dgm:t>
    </dgm:pt>
    <dgm:pt modelId="{BBADB6A4-C886-437C-83A3-B471B66C4507}" type="pres">
      <dgm:prSet presAssocID="{25CDE5B1-77C6-4F99-BC3B-FCC2D0BC6E92}" presName="node" presStyleLbl="node1" presStyleIdx="2" presStyleCnt="3" custScaleX="110954" custScaleY="56829">
        <dgm:presLayoutVars>
          <dgm:bulletEnabled val="1"/>
        </dgm:presLayoutVars>
      </dgm:prSet>
      <dgm:spPr/>
      <dgm:t>
        <a:bodyPr/>
        <a:lstStyle/>
        <a:p>
          <a:endParaRPr lang="en-US"/>
        </a:p>
      </dgm:t>
    </dgm:pt>
  </dgm:ptLst>
  <dgm:cxnLst>
    <dgm:cxn modelId="{AB80C303-C12B-48C1-AC37-8A7F032E7313}" type="presOf" srcId="{DF33CCFC-3774-4A7B-B1B9-4D3CA4DCD455}" destId="{FE27DB48-A0DC-481D-BDE0-933C29A9C574}" srcOrd="0" destOrd="0" presId="urn:microsoft.com/office/officeart/2005/8/layout/process1"/>
    <dgm:cxn modelId="{678DA0F2-1137-4CF3-B8CF-DAF4C58218D6}" type="presOf" srcId="{28C4AE05-8B99-482B-BE0F-FEF33D0BDD5D}" destId="{82DB9975-E41C-4847-966B-8ADA27C073CD}" srcOrd="0" destOrd="0" presId="urn:microsoft.com/office/officeart/2005/8/layout/process1"/>
    <dgm:cxn modelId="{6EAEB652-97C7-4DC6-BADA-50B7EEC32AD2}" type="presOf" srcId="{4179A870-2B24-4866-A94A-28751F42D69E}" destId="{1F963A41-86FF-436A-BAF5-1D901DC823B8}" srcOrd="1" destOrd="0" presId="urn:microsoft.com/office/officeart/2005/8/layout/process1"/>
    <dgm:cxn modelId="{B9C1146F-FBE1-4BE0-987E-9956B6CCAAA5}" type="presOf" srcId="{4179A870-2B24-4866-A94A-28751F42D69E}" destId="{D509A43F-1765-4E77-B221-821692C0ADE8}" srcOrd="0" destOrd="0" presId="urn:microsoft.com/office/officeart/2005/8/layout/process1"/>
    <dgm:cxn modelId="{0BAFD629-3C38-494A-A3F0-565FA15291A4}" srcId="{DF33CCFC-3774-4A7B-B1B9-4D3CA4DCD455}" destId="{297EA0AC-4650-4ECB-8455-4C685DE3450F}" srcOrd="0" destOrd="0" parTransId="{7CEC601A-C5FB-4B13-AE77-C174835C08E5}" sibTransId="{4179A870-2B24-4866-A94A-28751F42D69E}"/>
    <dgm:cxn modelId="{D2F27742-3933-4519-A3C3-123CC0044D2C}" type="presOf" srcId="{25CDE5B1-77C6-4F99-BC3B-FCC2D0BC6E92}" destId="{BBADB6A4-C886-437C-83A3-B471B66C4507}" srcOrd="0" destOrd="0" presId="urn:microsoft.com/office/officeart/2005/8/layout/process1"/>
    <dgm:cxn modelId="{9F543197-EB8A-452C-9DE6-DA80AB18D076}" type="presOf" srcId="{297EA0AC-4650-4ECB-8455-4C685DE3450F}" destId="{F9A40024-B53B-40A7-9A57-0C617499ED2D}" srcOrd="0" destOrd="0" presId="urn:microsoft.com/office/officeart/2005/8/layout/process1"/>
    <dgm:cxn modelId="{48804C45-52F9-4A89-8D52-9B937487EF79}" type="presOf" srcId="{6D3BA7C2-5D07-4250-B6B8-989AA06E5EC3}" destId="{906AF71F-E0FB-4D4B-BB5E-352400BAC071}" srcOrd="0" destOrd="0" presId="urn:microsoft.com/office/officeart/2005/8/layout/process1"/>
    <dgm:cxn modelId="{485C58ED-DCF6-4FAC-B268-00197F501B14}" srcId="{DF33CCFC-3774-4A7B-B1B9-4D3CA4DCD455}" destId="{25CDE5B1-77C6-4F99-BC3B-FCC2D0BC6E92}" srcOrd="2" destOrd="0" parTransId="{55F7BFDB-2A0D-441B-A44F-455FD50AB9C6}" sibTransId="{EABCB307-E4BB-42E2-BDFE-421D61168AEC}"/>
    <dgm:cxn modelId="{71FE018C-14A9-49D6-86A3-67EA6633994A}" type="presOf" srcId="{6D3BA7C2-5D07-4250-B6B8-989AA06E5EC3}" destId="{5F9F43DC-5EBA-44A0-A486-5B1E41A61D3C}" srcOrd="1" destOrd="0" presId="urn:microsoft.com/office/officeart/2005/8/layout/process1"/>
    <dgm:cxn modelId="{D2B7BCF5-394E-4E1B-A42C-F83B678ECD24}" srcId="{DF33CCFC-3774-4A7B-B1B9-4D3CA4DCD455}" destId="{28C4AE05-8B99-482B-BE0F-FEF33D0BDD5D}" srcOrd="1" destOrd="0" parTransId="{F1F45D28-2B3C-4DF2-AF16-FE4A621A6C63}" sibTransId="{6D3BA7C2-5D07-4250-B6B8-989AA06E5EC3}"/>
    <dgm:cxn modelId="{72EC4A83-E223-4E5A-921F-973E28E469CD}" type="presParOf" srcId="{FE27DB48-A0DC-481D-BDE0-933C29A9C574}" destId="{F9A40024-B53B-40A7-9A57-0C617499ED2D}" srcOrd="0" destOrd="0" presId="urn:microsoft.com/office/officeart/2005/8/layout/process1"/>
    <dgm:cxn modelId="{8EBE6673-D085-4FD4-8BEF-5FB65664F1D1}" type="presParOf" srcId="{FE27DB48-A0DC-481D-BDE0-933C29A9C574}" destId="{D509A43F-1765-4E77-B221-821692C0ADE8}" srcOrd="1" destOrd="0" presId="urn:microsoft.com/office/officeart/2005/8/layout/process1"/>
    <dgm:cxn modelId="{B48A8854-C563-4104-A955-BE9D032CED66}" type="presParOf" srcId="{D509A43F-1765-4E77-B221-821692C0ADE8}" destId="{1F963A41-86FF-436A-BAF5-1D901DC823B8}" srcOrd="0" destOrd="0" presId="urn:microsoft.com/office/officeart/2005/8/layout/process1"/>
    <dgm:cxn modelId="{C945BB39-BB79-47AC-8F18-969475950151}" type="presParOf" srcId="{FE27DB48-A0DC-481D-BDE0-933C29A9C574}" destId="{82DB9975-E41C-4847-966B-8ADA27C073CD}" srcOrd="2" destOrd="0" presId="urn:microsoft.com/office/officeart/2005/8/layout/process1"/>
    <dgm:cxn modelId="{35D50D12-B81A-45BA-9ADA-8BA26CAFD780}" type="presParOf" srcId="{FE27DB48-A0DC-481D-BDE0-933C29A9C574}" destId="{906AF71F-E0FB-4D4B-BB5E-352400BAC071}" srcOrd="3" destOrd="0" presId="urn:microsoft.com/office/officeart/2005/8/layout/process1"/>
    <dgm:cxn modelId="{72958125-FA46-49C8-8C79-7DA1979C75E4}" type="presParOf" srcId="{906AF71F-E0FB-4D4B-BB5E-352400BAC071}" destId="{5F9F43DC-5EBA-44A0-A486-5B1E41A61D3C}" srcOrd="0" destOrd="0" presId="urn:microsoft.com/office/officeart/2005/8/layout/process1"/>
    <dgm:cxn modelId="{346A4B33-F98A-478D-B1D9-7AB38479190A}" type="presParOf" srcId="{FE27DB48-A0DC-481D-BDE0-933C29A9C574}" destId="{BBADB6A4-C886-437C-83A3-B471B66C450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4B6CBEA-124F-444C-890B-27667E77D9C5}"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US"/>
        </a:p>
      </dgm:t>
    </dgm:pt>
    <dgm:pt modelId="{58ABB22F-10C0-45D1-A852-33FF4608F552}">
      <dgm:prSet phldrT="[Text]" custT="1"/>
      <dgm:spPr>
        <a:solidFill>
          <a:schemeClr val="bg1">
            <a:lumMod val="95000"/>
          </a:schemeClr>
        </a:solidFill>
        <a:ln>
          <a:solidFill>
            <a:schemeClr val="bg1">
              <a:lumMod val="50000"/>
            </a:schemeClr>
          </a:solidFill>
        </a:ln>
      </dgm:spPr>
      <dgm:t>
        <a:bodyPr/>
        <a:lstStyle/>
        <a:p>
          <a:r>
            <a:rPr lang="en-US" sz="2000" b="1" dirty="0" smtClean="0"/>
            <a:t>Significant Role in Ensuring EEO and Affirmative Action in Federal Contracting</a:t>
          </a:r>
          <a:endParaRPr lang="en-US" sz="2000" b="1" dirty="0"/>
        </a:p>
      </dgm:t>
    </dgm:pt>
    <dgm:pt modelId="{73DA7A45-1B77-4D22-A030-74D74D2CF89B}" type="parTrans" cxnId="{46767266-9A4F-4499-9D3E-6A84FA01EE3B}">
      <dgm:prSet/>
      <dgm:spPr/>
      <dgm:t>
        <a:bodyPr/>
        <a:lstStyle/>
        <a:p>
          <a:endParaRPr lang="en-US" sz="5400" b="1"/>
        </a:p>
      </dgm:t>
    </dgm:pt>
    <dgm:pt modelId="{9AFECE0C-9EF8-4F71-8D38-986D8A3A5FBC}" type="sibTrans" cxnId="{46767266-9A4F-4499-9D3E-6A84FA01EE3B}">
      <dgm:prSet/>
      <dgm:spPr/>
      <dgm:t>
        <a:bodyPr/>
        <a:lstStyle/>
        <a:p>
          <a:endParaRPr lang="en-US" sz="5400" b="1"/>
        </a:p>
      </dgm:t>
    </dgm:pt>
    <dgm:pt modelId="{58F963CD-6E60-4605-B0B1-9FEBB1BA3B80}">
      <dgm:prSet custT="1"/>
      <dgm:spPr>
        <a:solidFill>
          <a:schemeClr val="bg1">
            <a:lumMod val="95000"/>
          </a:schemeClr>
        </a:solidFill>
        <a:ln>
          <a:solidFill>
            <a:schemeClr val="bg1">
              <a:lumMod val="50000"/>
            </a:schemeClr>
          </a:solidFill>
        </a:ln>
      </dgm:spPr>
      <dgm:t>
        <a:bodyPr/>
        <a:lstStyle/>
        <a:p>
          <a:r>
            <a:rPr lang="en-US" sz="2000" b="1" smtClean="0"/>
            <a:t>Incorporate Equal Opportunity clauses from the three regulations in solicitations</a:t>
          </a:r>
          <a:endParaRPr lang="en-US" sz="2000" b="1" dirty="0" smtClean="0"/>
        </a:p>
      </dgm:t>
    </dgm:pt>
    <dgm:pt modelId="{841FDE48-1F81-4438-86E7-5045C11D5F7F}" type="parTrans" cxnId="{C518753C-A5AA-4B17-AF20-3CAE0C830FF5}">
      <dgm:prSet/>
      <dgm:spPr/>
      <dgm:t>
        <a:bodyPr/>
        <a:lstStyle/>
        <a:p>
          <a:endParaRPr lang="en-US" sz="5400" b="1"/>
        </a:p>
      </dgm:t>
    </dgm:pt>
    <dgm:pt modelId="{E77937A1-D0A1-4CDA-8025-718ED7DC9CAB}" type="sibTrans" cxnId="{C518753C-A5AA-4B17-AF20-3CAE0C830FF5}">
      <dgm:prSet/>
      <dgm:spPr/>
      <dgm:t>
        <a:bodyPr/>
        <a:lstStyle/>
        <a:p>
          <a:endParaRPr lang="en-US" sz="5400" b="1"/>
        </a:p>
      </dgm:t>
    </dgm:pt>
    <dgm:pt modelId="{B57707B5-3FD8-4FE1-B17B-7E8BEFC136A8}">
      <dgm:prSet custT="1"/>
      <dgm:spPr>
        <a:solidFill>
          <a:schemeClr val="bg1">
            <a:lumMod val="95000"/>
          </a:schemeClr>
        </a:solidFill>
        <a:ln>
          <a:solidFill>
            <a:schemeClr val="bg1">
              <a:lumMod val="50000"/>
            </a:schemeClr>
          </a:solidFill>
        </a:ln>
      </dgm:spPr>
      <dgm:t>
        <a:bodyPr/>
        <a:lstStyle/>
        <a:p>
          <a:r>
            <a:rPr lang="en-US" sz="2000" b="1" smtClean="0"/>
            <a:t>Contracting officers must check the pre-award registry and SAM for contracts that meet the threshold</a:t>
          </a:r>
          <a:endParaRPr lang="en-US" sz="2000" b="1" dirty="0" smtClean="0"/>
        </a:p>
      </dgm:t>
    </dgm:pt>
    <dgm:pt modelId="{EA7AAB17-4804-4192-8601-F811B1A0EF86}" type="parTrans" cxnId="{DA917ACF-8034-4714-AF06-44A1D68A4BAA}">
      <dgm:prSet/>
      <dgm:spPr/>
      <dgm:t>
        <a:bodyPr/>
        <a:lstStyle/>
        <a:p>
          <a:endParaRPr lang="en-US" sz="5400" b="1"/>
        </a:p>
      </dgm:t>
    </dgm:pt>
    <dgm:pt modelId="{CC446B4B-4D32-4C76-B57A-C5B732532B7D}" type="sibTrans" cxnId="{DA917ACF-8034-4714-AF06-44A1D68A4BAA}">
      <dgm:prSet/>
      <dgm:spPr/>
      <dgm:t>
        <a:bodyPr/>
        <a:lstStyle/>
        <a:p>
          <a:endParaRPr lang="en-US" sz="5400" b="1"/>
        </a:p>
      </dgm:t>
    </dgm:pt>
    <dgm:pt modelId="{1D7899E1-67D8-425B-BFF9-BBB879F5E7D7}">
      <dgm:prSet custT="1"/>
      <dgm:spPr>
        <a:solidFill>
          <a:schemeClr val="bg1">
            <a:lumMod val="95000"/>
          </a:schemeClr>
        </a:solidFill>
        <a:ln>
          <a:solidFill>
            <a:schemeClr val="bg1">
              <a:lumMod val="50000"/>
            </a:schemeClr>
          </a:solidFill>
        </a:ln>
      </dgm:spPr>
      <dgm:t>
        <a:bodyPr/>
        <a:lstStyle/>
        <a:p>
          <a:r>
            <a:rPr lang="en-US" sz="2000" b="1" smtClean="0"/>
            <a:t>OFCCP as a Resource</a:t>
          </a:r>
          <a:endParaRPr lang="en-US" sz="2000" b="1" dirty="0"/>
        </a:p>
      </dgm:t>
    </dgm:pt>
    <dgm:pt modelId="{0110703E-D19C-4DD5-8AE0-A5852684B055}" type="parTrans" cxnId="{FC8D3996-46F9-46B3-A28E-CDD4495297CB}">
      <dgm:prSet/>
      <dgm:spPr/>
      <dgm:t>
        <a:bodyPr/>
        <a:lstStyle/>
        <a:p>
          <a:endParaRPr lang="en-US" sz="5400" b="1"/>
        </a:p>
      </dgm:t>
    </dgm:pt>
    <dgm:pt modelId="{7E331E14-23A0-4A05-8F96-01F9EC4BD42D}" type="sibTrans" cxnId="{FC8D3996-46F9-46B3-A28E-CDD4495297CB}">
      <dgm:prSet/>
      <dgm:spPr/>
      <dgm:t>
        <a:bodyPr/>
        <a:lstStyle/>
        <a:p>
          <a:endParaRPr lang="en-US" sz="5400" b="1"/>
        </a:p>
      </dgm:t>
    </dgm:pt>
    <dgm:pt modelId="{3DA55FA0-682B-4321-94D0-4D93BDE30641}" type="pres">
      <dgm:prSet presAssocID="{F4B6CBEA-124F-444C-890B-27667E77D9C5}" presName="linear" presStyleCnt="0">
        <dgm:presLayoutVars>
          <dgm:dir/>
          <dgm:animLvl val="lvl"/>
          <dgm:resizeHandles val="exact"/>
        </dgm:presLayoutVars>
      </dgm:prSet>
      <dgm:spPr/>
      <dgm:t>
        <a:bodyPr/>
        <a:lstStyle/>
        <a:p>
          <a:endParaRPr lang="en-US"/>
        </a:p>
      </dgm:t>
    </dgm:pt>
    <dgm:pt modelId="{B3FBD6AC-1CF8-4936-BF37-5BF58F3BB66F}" type="pres">
      <dgm:prSet presAssocID="{58ABB22F-10C0-45D1-A852-33FF4608F552}" presName="parentLin" presStyleCnt="0"/>
      <dgm:spPr/>
    </dgm:pt>
    <dgm:pt modelId="{25B717B1-EEBD-4131-8CA1-8D64FA910A55}" type="pres">
      <dgm:prSet presAssocID="{58ABB22F-10C0-45D1-A852-33FF4608F552}" presName="parentLeftMargin" presStyleLbl="node1" presStyleIdx="0" presStyleCnt="4"/>
      <dgm:spPr/>
      <dgm:t>
        <a:bodyPr/>
        <a:lstStyle/>
        <a:p>
          <a:endParaRPr lang="en-US"/>
        </a:p>
      </dgm:t>
    </dgm:pt>
    <dgm:pt modelId="{649213A0-7369-462E-A230-4C0194A2763E}" type="pres">
      <dgm:prSet presAssocID="{58ABB22F-10C0-45D1-A852-33FF4608F552}" presName="parentText" presStyleLbl="node1" presStyleIdx="0" presStyleCnt="4" custScaleX="121218">
        <dgm:presLayoutVars>
          <dgm:chMax val="0"/>
          <dgm:bulletEnabled val="1"/>
        </dgm:presLayoutVars>
      </dgm:prSet>
      <dgm:spPr/>
      <dgm:t>
        <a:bodyPr/>
        <a:lstStyle/>
        <a:p>
          <a:endParaRPr lang="en-US"/>
        </a:p>
      </dgm:t>
    </dgm:pt>
    <dgm:pt modelId="{5A5D0229-5191-4395-882A-75FB243C84E9}" type="pres">
      <dgm:prSet presAssocID="{58ABB22F-10C0-45D1-A852-33FF4608F552}" presName="negativeSpace" presStyleCnt="0"/>
      <dgm:spPr/>
    </dgm:pt>
    <dgm:pt modelId="{BFAC48D8-648A-4E08-B85F-7E566B7F31B4}" type="pres">
      <dgm:prSet presAssocID="{58ABB22F-10C0-45D1-A852-33FF4608F552}" presName="childText" presStyleLbl="conFgAcc1" presStyleIdx="0" presStyleCnt="4">
        <dgm:presLayoutVars>
          <dgm:bulletEnabled val="1"/>
        </dgm:presLayoutVars>
      </dgm:prSet>
      <dgm:spPr>
        <a:solidFill>
          <a:srgbClr val="F6BC1C">
            <a:alpha val="90000"/>
          </a:srgbClr>
        </a:solidFill>
        <a:ln>
          <a:solidFill>
            <a:schemeClr val="bg1">
              <a:lumMod val="50000"/>
            </a:schemeClr>
          </a:solidFill>
        </a:ln>
      </dgm:spPr>
    </dgm:pt>
    <dgm:pt modelId="{E5A5D88C-7B2E-44CE-A4A1-397AF7289615}" type="pres">
      <dgm:prSet presAssocID="{9AFECE0C-9EF8-4F71-8D38-986D8A3A5FBC}" presName="spaceBetweenRectangles" presStyleCnt="0"/>
      <dgm:spPr/>
    </dgm:pt>
    <dgm:pt modelId="{D200BDF4-2703-47B6-AA42-E16F7E77D1C5}" type="pres">
      <dgm:prSet presAssocID="{58F963CD-6E60-4605-B0B1-9FEBB1BA3B80}" presName="parentLin" presStyleCnt="0"/>
      <dgm:spPr/>
    </dgm:pt>
    <dgm:pt modelId="{22B4193B-3F4C-4846-9372-83BD8287EF17}" type="pres">
      <dgm:prSet presAssocID="{58F963CD-6E60-4605-B0B1-9FEBB1BA3B80}" presName="parentLeftMargin" presStyleLbl="node1" presStyleIdx="0" presStyleCnt="4"/>
      <dgm:spPr/>
      <dgm:t>
        <a:bodyPr/>
        <a:lstStyle/>
        <a:p>
          <a:endParaRPr lang="en-US"/>
        </a:p>
      </dgm:t>
    </dgm:pt>
    <dgm:pt modelId="{20010995-AF36-47F5-9A29-6B9C6E83DDED}" type="pres">
      <dgm:prSet presAssocID="{58F963CD-6E60-4605-B0B1-9FEBB1BA3B80}" presName="parentText" presStyleLbl="node1" presStyleIdx="1" presStyleCnt="4" custScaleX="121218">
        <dgm:presLayoutVars>
          <dgm:chMax val="0"/>
          <dgm:bulletEnabled val="1"/>
        </dgm:presLayoutVars>
      </dgm:prSet>
      <dgm:spPr/>
      <dgm:t>
        <a:bodyPr/>
        <a:lstStyle/>
        <a:p>
          <a:endParaRPr lang="en-US"/>
        </a:p>
      </dgm:t>
    </dgm:pt>
    <dgm:pt modelId="{4C236A4D-CA4C-4522-AFA5-F73FA29C993D}" type="pres">
      <dgm:prSet presAssocID="{58F963CD-6E60-4605-B0B1-9FEBB1BA3B80}" presName="negativeSpace" presStyleCnt="0"/>
      <dgm:spPr/>
    </dgm:pt>
    <dgm:pt modelId="{BC59BF17-A877-4C70-996B-B6D18965CACE}" type="pres">
      <dgm:prSet presAssocID="{58F963CD-6E60-4605-B0B1-9FEBB1BA3B80}" presName="childText" presStyleLbl="conFgAcc1" presStyleIdx="1" presStyleCnt="4">
        <dgm:presLayoutVars>
          <dgm:bulletEnabled val="1"/>
        </dgm:presLayoutVars>
      </dgm:prSet>
      <dgm:spPr>
        <a:solidFill>
          <a:srgbClr val="F6BC1C">
            <a:alpha val="90000"/>
          </a:srgbClr>
        </a:solidFill>
        <a:ln>
          <a:solidFill>
            <a:schemeClr val="bg1">
              <a:lumMod val="50000"/>
            </a:schemeClr>
          </a:solidFill>
        </a:ln>
      </dgm:spPr>
    </dgm:pt>
    <dgm:pt modelId="{6F9573F8-CC1A-4232-8FC5-1AB8BFF94219}" type="pres">
      <dgm:prSet presAssocID="{E77937A1-D0A1-4CDA-8025-718ED7DC9CAB}" presName="spaceBetweenRectangles" presStyleCnt="0"/>
      <dgm:spPr/>
    </dgm:pt>
    <dgm:pt modelId="{645AEFBC-88ED-4EA1-8912-B9D39DC660EA}" type="pres">
      <dgm:prSet presAssocID="{B57707B5-3FD8-4FE1-B17B-7E8BEFC136A8}" presName="parentLin" presStyleCnt="0"/>
      <dgm:spPr/>
    </dgm:pt>
    <dgm:pt modelId="{96413AEB-3C08-4888-B747-A1DF2A707997}" type="pres">
      <dgm:prSet presAssocID="{B57707B5-3FD8-4FE1-B17B-7E8BEFC136A8}" presName="parentLeftMargin" presStyleLbl="node1" presStyleIdx="1" presStyleCnt="4"/>
      <dgm:spPr/>
      <dgm:t>
        <a:bodyPr/>
        <a:lstStyle/>
        <a:p>
          <a:endParaRPr lang="en-US"/>
        </a:p>
      </dgm:t>
    </dgm:pt>
    <dgm:pt modelId="{4BA6428B-705C-447A-8683-29FC5A92B7EF}" type="pres">
      <dgm:prSet presAssocID="{B57707B5-3FD8-4FE1-B17B-7E8BEFC136A8}" presName="parentText" presStyleLbl="node1" presStyleIdx="2" presStyleCnt="4" custScaleX="121218">
        <dgm:presLayoutVars>
          <dgm:chMax val="0"/>
          <dgm:bulletEnabled val="1"/>
        </dgm:presLayoutVars>
      </dgm:prSet>
      <dgm:spPr/>
      <dgm:t>
        <a:bodyPr/>
        <a:lstStyle/>
        <a:p>
          <a:endParaRPr lang="en-US"/>
        </a:p>
      </dgm:t>
    </dgm:pt>
    <dgm:pt modelId="{50EAD0FF-42C7-43D3-9E0A-44AC70549311}" type="pres">
      <dgm:prSet presAssocID="{B57707B5-3FD8-4FE1-B17B-7E8BEFC136A8}" presName="negativeSpace" presStyleCnt="0"/>
      <dgm:spPr/>
    </dgm:pt>
    <dgm:pt modelId="{3A608799-E929-4DC7-A74D-7315DBD49938}" type="pres">
      <dgm:prSet presAssocID="{B57707B5-3FD8-4FE1-B17B-7E8BEFC136A8}" presName="childText" presStyleLbl="conFgAcc1" presStyleIdx="2" presStyleCnt="4">
        <dgm:presLayoutVars>
          <dgm:bulletEnabled val="1"/>
        </dgm:presLayoutVars>
      </dgm:prSet>
      <dgm:spPr>
        <a:solidFill>
          <a:srgbClr val="F6BC1C">
            <a:alpha val="90000"/>
          </a:srgbClr>
        </a:solidFill>
        <a:ln>
          <a:solidFill>
            <a:schemeClr val="bg1">
              <a:lumMod val="50000"/>
            </a:schemeClr>
          </a:solidFill>
        </a:ln>
      </dgm:spPr>
    </dgm:pt>
    <dgm:pt modelId="{C90CA9A0-A568-4390-AC48-F12602B54BC3}" type="pres">
      <dgm:prSet presAssocID="{CC446B4B-4D32-4C76-B57A-C5B732532B7D}" presName="spaceBetweenRectangles" presStyleCnt="0"/>
      <dgm:spPr/>
    </dgm:pt>
    <dgm:pt modelId="{B6EC86D1-8F76-4CB8-A6DF-A975493D4B86}" type="pres">
      <dgm:prSet presAssocID="{1D7899E1-67D8-425B-BFF9-BBB879F5E7D7}" presName="parentLin" presStyleCnt="0"/>
      <dgm:spPr/>
    </dgm:pt>
    <dgm:pt modelId="{E65979F6-6126-4B32-B5A2-535BA2CB9DEF}" type="pres">
      <dgm:prSet presAssocID="{1D7899E1-67D8-425B-BFF9-BBB879F5E7D7}" presName="parentLeftMargin" presStyleLbl="node1" presStyleIdx="2" presStyleCnt="4"/>
      <dgm:spPr/>
      <dgm:t>
        <a:bodyPr/>
        <a:lstStyle/>
        <a:p>
          <a:endParaRPr lang="en-US"/>
        </a:p>
      </dgm:t>
    </dgm:pt>
    <dgm:pt modelId="{B31F2146-5283-466F-B87A-4E5C9EE63984}" type="pres">
      <dgm:prSet presAssocID="{1D7899E1-67D8-425B-BFF9-BBB879F5E7D7}" presName="parentText" presStyleLbl="node1" presStyleIdx="3" presStyleCnt="4" custScaleX="121218">
        <dgm:presLayoutVars>
          <dgm:chMax val="0"/>
          <dgm:bulletEnabled val="1"/>
        </dgm:presLayoutVars>
      </dgm:prSet>
      <dgm:spPr/>
      <dgm:t>
        <a:bodyPr/>
        <a:lstStyle/>
        <a:p>
          <a:endParaRPr lang="en-US"/>
        </a:p>
      </dgm:t>
    </dgm:pt>
    <dgm:pt modelId="{05547CE5-D778-42E9-9428-477FBFC4C056}" type="pres">
      <dgm:prSet presAssocID="{1D7899E1-67D8-425B-BFF9-BBB879F5E7D7}" presName="negativeSpace" presStyleCnt="0"/>
      <dgm:spPr/>
    </dgm:pt>
    <dgm:pt modelId="{6D96DEF6-7A0D-49E4-9927-4CB9D50E786D}" type="pres">
      <dgm:prSet presAssocID="{1D7899E1-67D8-425B-BFF9-BBB879F5E7D7}" presName="childText" presStyleLbl="conFgAcc1" presStyleIdx="3" presStyleCnt="4">
        <dgm:presLayoutVars>
          <dgm:bulletEnabled val="1"/>
        </dgm:presLayoutVars>
      </dgm:prSet>
      <dgm:spPr>
        <a:solidFill>
          <a:srgbClr val="F6BC1C">
            <a:alpha val="90000"/>
          </a:srgbClr>
        </a:solidFill>
        <a:ln>
          <a:solidFill>
            <a:schemeClr val="bg1">
              <a:lumMod val="50000"/>
            </a:schemeClr>
          </a:solidFill>
        </a:ln>
      </dgm:spPr>
    </dgm:pt>
  </dgm:ptLst>
  <dgm:cxnLst>
    <dgm:cxn modelId="{46767266-9A4F-4499-9D3E-6A84FA01EE3B}" srcId="{F4B6CBEA-124F-444C-890B-27667E77D9C5}" destId="{58ABB22F-10C0-45D1-A852-33FF4608F552}" srcOrd="0" destOrd="0" parTransId="{73DA7A45-1B77-4D22-A030-74D74D2CF89B}" sibTransId="{9AFECE0C-9EF8-4F71-8D38-986D8A3A5FBC}"/>
    <dgm:cxn modelId="{FC8D3996-46F9-46B3-A28E-CDD4495297CB}" srcId="{F4B6CBEA-124F-444C-890B-27667E77D9C5}" destId="{1D7899E1-67D8-425B-BFF9-BBB879F5E7D7}" srcOrd="3" destOrd="0" parTransId="{0110703E-D19C-4DD5-8AE0-A5852684B055}" sibTransId="{7E331E14-23A0-4A05-8F96-01F9EC4BD42D}"/>
    <dgm:cxn modelId="{DA917ACF-8034-4714-AF06-44A1D68A4BAA}" srcId="{F4B6CBEA-124F-444C-890B-27667E77D9C5}" destId="{B57707B5-3FD8-4FE1-B17B-7E8BEFC136A8}" srcOrd="2" destOrd="0" parTransId="{EA7AAB17-4804-4192-8601-F811B1A0EF86}" sibTransId="{CC446B4B-4D32-4C76-B57A-C5B732532B7D}"/>
    <dgm:cxn modelId="{13E43D64-937B-481A-A530-3BA12ABE312F}" type="presOf" srcId="{1D7899E1-67D8-425B-BFF9-BBB879F5E7D7}" destId="{B31F2146-5283-466F-B87A-4E5C9EE63984}" srcOrd="1" destOrd="0" presId="urn:microsoft.com/office/officeart/2005/8/layout/list1"/>
    <dgm:cxn modelId="{ABFA6843-5F37-491B-9168-524315DE1B53}" type="presOf" srcId="{58F963CD-6E60-4605-B0B1-9FEBB1BA3B80}" destId="{22B4193B-3F4C-4846-9372-83BD8287EF17}" srcOrd="0" destOrd="0" presId="urn:microsoft.com/office/officeart/2005/8/layout/list1"/>
    <dgm:cxn modelId="{8AE237E8-128C-4780-8E12-D42078E1FED2}" type="presOf" srcId="{B57707B5-3FD8-4FE1-B17B-7E8BEFC136A8}" destId="{4BA6428B-705C-447A-8683-29FC5A92B7EF}" srcOrd="1" destOrd="0" presId="urn:microsoft.com/office/officeart/2005/8/layout/list1"/>
    <dgm:cxn modelId="{4539E920-3998-4EC9-B85D-EA33CDE3D3F5}" type="presOf" srcId="{58ABB22F-10C0-45D1-A852-33FF4608F552}" destId="{25B717B1-EEBD-4131-8CA1-8D64FA910A55}" srcOrd="0" destOrd="0" presId="urn:microsoft.com/office/officeart/2005/8/layout/list1"/>
    <dgm:cxn modelId="{C518753C-A5AA-4B17-AF20-3CAE0C830FF5}" srcId="{F4B6CBEA-124F-444C-890B-27667E77D9C5}" destId="{58F963CD-6E60-4605-B0B1-9FEBB1BA3B80}" srcOrd="1" destOrd="0" parTransId="{841FDE48-1F81-4438-86E7-5045C11D5F7F}" sibTransId="{E77937A1-D0A1-4CDA-8025-718ED7DC9CAB}"/>
    <dgm:cxn modelId="{D1EE403D-A9BD-42B1-913E-DA9A68AECB7D}" type="presOf" srcId="{B57707B5-3FD8-4FE1-B17B-7E8BEFC136A8}" destId="{96413AEB-3C08-4888-B747-A1DF2A707997}" srcOrd="0" destOrd="0" presId="urn:microsoft.com/office/officeart/2005/8/layout/list1"/>
    <dgm:cxn modelId="{7784956E-8BD0-4FB3-B322-293BF48ABC11}" type="presOf" srcId="{58F963CD-6E60-4605-B0B1-9FEBB1BA3B80}" destId="{20010995-AF36-47F5-9A29-6B9C6E83DDED}" srcOrd="1" destOrd="0" presId="urn:microsoft.com/office/officeart/2005/8/layout/list1"/>
    <dgm:cxn modelId="{46292E05-E5F0-420D-B538-E4A8F05C217E}" type="presOf" srcId="{1D7899E1-67D8-425B-BFF9-BBB879F5E7D7}" destId="{E65979F6-6126-4B32-B5A2-535BA2CB9DEF}" srcOrd="0" destOrd="0" presId="urn:microsoft.com/office/officeart/2005/8/layout/list1"/>
    <dgm:cxn modelId="{749E151C-16B4-4D8F-8B70-7D47BD52A77F}" type="presOf" srcId="{F4B6CBEA-124F-444C-890B-27667E77D9C5}" destId="{3DA55FA0-682B-4321-94D0-4D93BDE30641}" srcOrd="0" destOrd="0" presId="urn:microsoft.com/office/officeart/2005/8/layout/list1"/>
    <dgm:cxn modelId="{546475A1-FA50-4C29-9D36-0813DF5EF381}" type="presOf" srcId="{58ABB22F-10C0-45D1-A852-33FF4608F552}" destId="{649213A0-7369-462E-A230-4C0194A2763E}" srcOrd="1" destOrd="0" presId="urn:microsoft.com/office/officeart/2005/8/layout/list1"/>
    <dgm:cxn modelId="{092D3B68-8C12-488E-B95C-C4BD60D8F58F}" type="presParOf" srcId="{3DA55FA0-682B-4321-94D0-4D93BDE30641}" destId="{B3FBD6AC-1CF8-4936-BF37-5BF58F3BB66F}" srcOrd="0" destOrd="0" presId="urn:microsoft.com/office/officeart/2005/8/layout/list1"/>
    <dgm:cxn modelId="{5B0598E4-0CB9-4E24-99A1-42EBB3E023FB}" type="presParOf" srcId="{B3FBD6AC-1CF8-4936-BF37-5BF58F3BB66F}" destId="{25B717B1-EEBD-4131-8CA1-8D64FA910A55}" srcOrd="0" destOrd="0" presId="urn:microsoft.com/office/officeart/2005/8/layout/list1"/>
    <dgm:cxn modelId="{9E135389-319D-45F2-98D1-D20EC7701FDF}" type="presParOf" srcId="{B3FBD6AC-1CF8-4936-BF37-5BF58F3BB66F}" destId="{649213A0-7369-462E-A230-4C0194A2763E}" srcOrd="1" destOrd="0" presId="urn:microsoft.com/office/officeart/2005/8/layout/list1"/>
    <dgm:cxn modelId="{A5EF8952-6F4A-4687-9B2E-756B19C7B57A}" type="presParOf" srcId="{3DA55FA0-682B-4321-94D0-4D93BDE30641}" destId="{5A5D0229-5191-4395-882A-75FB243C84E9}" srcOrd="1" destOrd="0" presId="urn:microsoft.com/office/officeart/2005/8/layout/list1"/>
    <dgm:cxn modelId="{6BD6B7A7-ED64-477B-BCCE-3877283FEAFC}" type="presParOf" srcId="{3DA55FA0-682B-4321-94D0-4D93BDE30641}" destId="{BFAC48D8-648A-4E08-B85F-7E566B7F31B4}" srcOrd="2" destOrd="0" presId="urn:microsoft.com/office/officeart/2005/8/layout/list1"/>
    <dgm:cxn modelId="{C153DB02-43AF-4FC3-AC1E-3D4F86A9CD35}" type="presParOf" srcId="{3DA55FA0-682B-4321-94D0-4D93BDE30641}" destId="{E5A5D88C-7B2E-44CE-A4A1-397AF7289615}" srcOrd="3" destOrd="0" presId="urn:microsoft.com/office/officeart/2005/8/layout/list1"/>
    <dgm:cxn modelId="{6FE98C51-E2BB-4DD4-84B8-81FE4A16FCCD}" type="presParOf" srcId="{3DA55FA0-682B-4321-94D0-4D93BDE30641}" destId="{D200BDF4-2703-47B6-AA42-E16F7E77D1C5}" srcOrd="4" destOrd="0" presId="urn:microsoft.com/office/officeart/2005/8/layout/list1"/>
    <dgm:cxn modelId="{81F8E768-B49D-4AA9-8E1D-222D97EAB6ED}" type="presParOf" srcId="{D200BDF4-2703-47B6-AA42-E16F7E77D1C5}" destId="{22B4193B-3F4C-4846-9372-83BD8287EF17}" srcOrd="0" destOrd="0" presId="urn:microsoft.com/office/officeart/2005/8/layout/list1"/>
    <dgm:cxn modelId="{9896DB15-B876-49F0-B2C6-01FE952F2525}" type="presParOf" srcId="{D200BDF4-2703-47B6-AA42-E16F7E77D1C5}" destId="{20010995-AF36-47F5-9A29-6B9C6E83DDED}" srcOrd="1" destOrd="0" presId="urn:microsoft.com/office/officeart/2005/8/layout/list1"/>
    <dgm:cxn modelId="{8A42BD88-5E44-4237-9709-D3A1B0157246}" type="presParOf" srcId="{3DA55FA0-682B-4321-94D0-4D93BDE30641}" destId="{4C236A4D-CA4C-4522-AFA5-F73FA29C993D}" srcOrd="5" destOrd="0" presId="urn:microsoft.com/office/officeart/2005/8/layout/list1"/>
    <dgm:cxn modelId="{674D8AE0-3896-4804-A234-754E4A62682F}" type="presParOf" srcId="{3DA55FA0-682B-4321-94D0-4D93BDE30641}" destId="{BC59BF17-A877-4C70-996B-B6D18965CACE}" srcOrd="6" destOrd="0" presId="urn:microsoft.com/office/officeart/2005/8/layout/list1"/>
    <dgm:cxn modelId="{5E64622E-5B3E-41BA-9429-93955B6B6E41}" type="presParOf" srcId="{3DA55FA0-682B-4321-94D0-4D93BDE30641}" destId="{6F9573F8-CC1A-4232-8FC5-1AB8BFF94219}" srcOrd="7" destOrd="0" presId="urn:microsoft.com/office/officeart/2005/8/layout/list1"/>
    <dgm:cxn modelId="{20602E2C-11E5-43B5-BF19-2C8FA955BAE5}" type="presParOf" srcId="{3DA55FA0-682B-4321-94D0-4D93BDE30641}" destId="{645AEFBC-88ED-4EA1-8912-B9D39DC660EA}" srcOrd="8" destOrd="0" presId="urn:microsoft.com/office/officeart/2005/8/layout/list1"/>
    <dgm:cxn modelId="{023EB622-4479-4152-9B7F-777ED240851E}" type="presParOf" srcId="{645AEFBC-88ED-4EA1-8912-B9D39DC660EA}" destId="{96413AEB-3C08-4888-B747-A1DF2A707997}" srcOrd="0" destOrd="0" presId="urn:microsoft.com/office/officeart/2005/8/layout/list1"/>
    <dgm:cxn modelId="{7CA82E9C-41BA-40DE-A358-00F7F6160019}" type="presParOf" srcId="{645AEFBC-88ED-4EA1-8912-B9D39DC660EA}" destId="{4BA6428B-705C-447A-8683-29FC5A92B7EF}" srcOrd="1" destOrd="0" presId="urn:microsoft.com/office/officeart/2005/8/layout/list1"/>
    <dgm:cxn modelId="{C83888B5-86EF-45FE-B3D8-B92E69F3FD3F}" type="presParOf" srcId="{3DA55FA0-682B-4321-94D0-4D93BDE30641}" destId="{50EAD0FF-42C7-43D3-9E0A-44AC70549311}" srcOrd="9" destOrd="0" presId="urn:microsoft.com/office/officeart/2005/8/layout/list1"/>
    <dgm:cxn modelId="{99AD98BD-96AC-4E45-BEEA-2E604540DFE1}" type="presParOf" srcId="{3DA55FA0-682B-4321-94D0-4D93BDE30641}" destId="{3A608799-E929-4DC7-A74D-7315DBD49938}" srcOrd="10" destOrd="0" presId="urn:microsoft.com/office/officeart/2005/8/layout/list1"/>
    <dgm:cxn modelId="{4589FD2D-E654-47C3-B459-B4BEAEC4F3C8}" type="presParOf" srcId="{3DA55FA0-682B-4321-94D0-4D93BDE30641}" destId="{C90CA9A0-A568-4390-AC48-F12602B54BC3}" srcOrd="11" destOrd="0" presId="urn:microsoft.com/office/officeart/2005/8/layout/list1"/>
    <dgm:cxn modelId="{9431A786-5890-44D7-82E1-F0C419E1329F}" type="presParOf" srcId="{3DA55FA0-682B-4321-94D0-4D93BDE30641}" destId="{B6EC86D1-8F76-4CB8-A6DF-A975493D4B86}" srcOrd="12" destOrd="0" presId="urn:microsoft.com/office/officeart/2005/8/layout/list1"/>
    <dgm:cxn modelId="{24E15861-A75B-4E2A-807E-6559026889EA}" type="presParOf" srcId="{B6EC86D1-8F76-4CB8-A6DF-A975493D4B86}" destId="{E65979F6-6126-4B32-B5A2-535BA2CB9DEF}" srcOrd="0" destOrd="0" presId="urn:microsoft.com/office/officeart/2005/8/layout/list1"/>
    <dgm:cxn modelId="{8954DF0C-B8D3-4833-B46B-85BCAF41B414}" type="presParOf" srcId="{B6EC86D1-8F76-4CB8-A6DF-A975493D4B86}" destId="{B31F2146-5283-466F-B87A-4E5C9EE63984}" srcOrd="1" destOrd="0" presId="urn:microsoft.com/office/officeart/2005/8/layout/list1"/>
    <dgm:cxn modelId="{26B43073-D5E0-4201-A468-DA4BC354C3F1}" type="presParOf" srcId="{3DA55FA0-682B-4321-94D0-4D93BDE30641}" destId="{05547CE5-D778-42E9-9428-477FBFC4C056}" srcOrd="13" destOrd="0" presId="urn:microsoft.com/office/officeart/2005/8/layout/list1"/>
    <dgm:cxn modelId="{F00DF023-C5B7-4CC9-BB55-B1522FEB9FE3}" type="presParOf" srcId="{3DA55FA0-682B-4321-94D0-4D93BDE30641}" destId="{6D96DEF6-7A0D-49E4-9927-4CB9D50E786D}"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33CCFC-3774-4A7B-B1B9-4D3CA4DCD45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97EA0AC-4650-4ECB-8455-4C685DE3450F}">
      <dgm:prSet phldrT="[Text]" custT="1"/>
      <dgm:spPr>
        <a:solidFill>
          <a:srgbClr val="F6BC1C"/>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Solicitation</a:t>
          </a:r>
          <a:endParaRPr lang="en-US" sz="1600" b="1" dirty="0">
            <a:solidFill>
              <a:schemeClr val="tx1"/>
            </a:solidFill>
            <a:latin typeface="Franklin Gothic Book" pitchFamily="34" charset="0"/>
          </a:endParaRPr>
        </a:p>
      </dgm:t>
    </dgm:pt>
    <dgm:pt modelId="{7CEC601A-C5FB-4B13-AE77-C174835C08E5}" type="parTrans" cxnId="{0BAFD629-3C38-494A-A3F0-565FA15291A4}">
      <dgm:prSet/>
      <dgm:spPr/>
      <dgm:t>
        <a:bodyPr/>
        <a:lstStyle/>
        <a:p>
          <a:endParaRPr lang="en-US" sz="1100"/>
        </a:p>
      </dgm:t>
    </dgm:pt>
    <dgm:pt modelId="{4179A870-2B24-4866-A94A-28751F42D69E}" type="sibTrans" cxnId="{0BAFD629-3C38-494A-A3F0-565FA15291A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8C4AE05-8B99-482B-BE0F-FEF33D0BDD5D}">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Pre-Award</a:t>
          </a:r>
          <a:endParaRPr lang="en-US" sz="1600" b="1" dirty="0">
            <a:solidFill>
              <a:schemeClr val="tx1"/>
            </a:solidFill>
            <a:latin typeface="Franklin Gothic Book" pitchFamily="34" charset="0"/>
          </a:endParaRPr>
        </a:p>
      </dgm:t>
    </dgm:pt>
    <dgm:pt modelId="{F1F45D28-2B3C-4DF2-AF16-FE4A621A6C63}" type="parTrans" cxnId="{D2B7BCF5-394E-4E1B-A42C-F83B678ECD24}">
      <dgm:prSet/>
      <dgm:spPr/>
      <dgm:t>
        <a:bodyPr/>
        <a:lstStyle/>
        <a:p>
          <a:endParaRPr lang="en-US" sz="1100"/>
        </a:p>
      </dgm:t>
    </dgm:pt>
    <dgm:pt modelId="{6D3BA7C2-5D07-4250-B6B8-989AA06E5EC3}" type="sibTrans" cxnId="{D2B7BCF5-394E-4E1B-A42C-F83B678ECD2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5CDE5B1-77C6-4F99-BC3B-FCC2D0BC6E92}">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Post-Award</a:t>
          </a:r>
          <a:endParaRPr lang="en-US" sz="1600" b="1" dirty="0">
            <a:solidFill>
              <a:schemeClr val="tx1"/>
            </a:solidFill>
            <a:latin typeface="Franklin Gothic Book" pitchFamily="34" charset="0"/>
          </a:endParaRPr>
        </a:p>
      </dgm:t>
    </dgm:pt>
    <dgm:pt modelId="{55F7BFDB-2A0D-441B-A44F-455FD50AB9C6}" type="parTrans" cxnId="{485C58ED-DCF6-4FAC-B268-00197F501B14}">
      <dgm:prSet/>
      <dgm:spPr/>
      <dgm:t>
        <a:bodyPr/>
        <a:lstStyle/>
        <a:p>
          <a:endParaRPr lang="en-US" sz="1100"/>
        </a:p>
      </dgm:t>
    </dgm:pt>
    <dgm:pt modelId="{EABCB307-E4BB-42E2-BDFE-421D61168AEC}" type="sibTrans" cxnId="{485C58ED-DCF6-4FAC-B268-00197F501B14}">
      <dgm:prSet/>
      <dgm:spPr/>
      <dgm:t>
        <a:bodyPr/>
        <a:lstStyle/>
        <a:p>
          <a:endParaRPr lang="en-US" sz="1100"/>
        </a:p>
      </dgm:t>
    </dgm:pt>
    <dgm:pt modelId="{FE27DB48-A0DC-481D-BDE0-933C29A9C574}" type="pres">
      <dgm:prSet presAssocID="{DF33CCFC-3774-4A7B-B1B9-4D3CA4DCD455}" presName="Name0" presStyleCnt="0">
        <dgm:presLayoutVars>
          <dgm:dir/>
          <dgm:resizeHandles val="exact"/>
        </dgm:presLayoutVars>
      </dgm:prSet>
      <dgm:spPr/>
      <dgm:t>
        <a:bodyPr/>
        <a:lstStyle/>
        <a:p>
          <a:endParaRPr lang="en-US"/>
        </a:p>
      </dgm:t>
    </dgm:pt>
    <dgm:pt modelId="{F9A40024-B53B-40A7-9A57-0C617499ED2D}" type="pres">
      <dgm:prSet presAssocID="{297EA0AC-4650-4ECB-8455-4C685DE3450F}" presName="node" presStyleLbl="node1" presStyleIdx="0" presStyleCnt="3" custScaleX="110954" custScaleY="56829">
        <dgm:presLayoutVars>
          <dgm:bulletEnabled val="1"/>
        </dgm:presLayoutVars>
      </dgm:prSet>
      <dgm:spPr/>
      <dgm:t>
        <a:bodyPr/>
        <a:lstStyle/>
        <a:p>
          <a:endParaRPr lang="en-US"/>
        </a:p>
      </dgm:t>
    </dgm:pt>
    <dgm:pt modelId="{D509A43F-1765-4E77-B221-821692C0ADE8}" type="pres">
      <dgm:prSet presAssocID="{4179A870-2B24-4866-A94A-28751F42D69E}" presName="sibTrans" presStyleLbl="sibTrans2D1" presStyleIdx="0" presStyleCnt="2" custScaleX="139701" custScaleY="89566" custLinFactNeighborX="10416"/>
      <dgm:spPr/>
      <dgm:t>
        <a:bodyPr/>
        <a:lstStyle/>
        <a:p>
          <a:endParaRPr lang="en-US"/>
        </a:p>
      </dgm:t>
    </dgm:pt>
    <dgm:pt modelId="{1F963A41-86FF-436A-BAF5-1D901DC823B8}" type="pres">
      <dgm:prSet presAssocID="{4179A870-2B24-4866-A94A-28751F42D69E}" presName="connectorText" presStyleLbl="sibTrans2D1" presStyleIdx="0" presStyleCnt="2"/>
      <dgm:spPr/>
      <dgm:t>
        <a:bodyPr/>
        <a:lstStyle/>
        <a:p>
          <a:endParaRPr lang="en-US"/>
        </a:p>
      </dgm:t>
    </dgm:pt>
    <dgm:pt modelId="{82DB9975-E41C-4847-966B-8ADA27C073CD}" type="pres">
      <dgm:prSet presAssocID="{28C4AE05-8B99-482B-BE0F-FEF33D0BDD5D}" presName="node" presStyleLbl="node1" presStyleIdx="1" presStyleCnt="3" custScaleX="110954" custScaleY="56829">
        <dgm:presLayoutVars>
          <dgm:bulletEnabled val="1"/>
        </dgm:presLayoutVars>
      </dgm:prSet>
      <dgm:spPr/>
      <dgm:t>
        <a:bodyPr/>
        <a:lstStyle/>
        <a:p>
          <a:endParaRPr lang="en-US"/>
        </a:p>
      </dgm:t>
    </dgm:pt>
    <dgm:pt modelId="{906AF71F-E0FB-4D4B-BB5E-352400BAC071}" type="pres">
      <dgm:prSet presAssocID="{6D3BA7C2-5D07-4250-B6B8-989AA06E5EC3}" presName="sibTrans" presStyleLbl="sibTrans2D1" presStyleIdx="1" presStyleCnt="2" custScaleX="139701" custScaleY="89566" custLinFactNeighborX="10416"/>
      <dgm:spPr/>
      <dgm:t>
        <a:bodyPr/>
        <a:lstStyle/>
        <a:p>
          <a:endParaRPr lang="en-US"/>
        </a:p>
      </dgm:t>
    </dgm:pt>
    <dgm:pt modelId="{5F9F43DC-5EBA-44A0-A486-5B1E41A61D3C}" type="pres">
      <dgm:prSet presAssocID="{6D3BA7C2-5D07-4250-B6B8-989AA06E5EC3}" presName="connectorText" presStyleLbl="sibTrans2D1" presStyleIdx="1" presStyleCnt="2"/>
      <dgm:spPr/>
      <dgm:t>
        <a:bodyPr/>
        <a:lstStyle/>
        <a:p>
          <a:endParaRPr lang="en-US"/>
        </a:p>
      </dgm:t>
    </dgm:pt>
    <dgm:pt modelId="{BBADB6A4-C886-437C-83A3-B471B66C4507}" type="pres">
      <dgm:prSet presAssocID="{25CDE5B1-77C6-4F99-BC3B-FCC2D0BC6E92}" presName="node" presStyleLbl="node1" presStyleIdx="2" presStyleCnt="3" custScaleX="110954" custScaleY="56829">
        <dgm:presLayoutVars>
          <dgm:bulletEnabled val="1"/>
        </dgm:presLayoutVars>
      </dgm:prSet>
      <dgm:spPr/>
      <dgm:t>
        <a:bodyPr/>
        <a:lstStyle/>
        <a:p>
          <a:endParaRPr lang="en-US"/>
        </a:p>
      </dgm:t>
    </dgm:pt>
  </dgm:ptLst>
  <dgm:cxnLst>
    <dgm:cxn modelId="{2E9584AE-913D-40C5-89E1-025C0E4875BC}" type="presOf" srcId="{25CDE5B1-77C6-4F99-BC3B-FCC2D0BC6E92}" destId="{BBADB6A4-C886-437C-83A3-B471B66C4507}" srcOrd="0" destOrd="0" presId="urn:microsoft.com/office/officeart/2005/8/layout/process1"/>
    <dgm:cxn modelId="{0BAFD629-3C38-494A-A3F0-565FA15291A4}" srcId="{DF33CCFC-3774-4A7B-B1B9-4D3CA4DCD455}" destId="{297EA0AC-4650-4ECB-8455-4C685DE3450F}" srcOrd="0" destOrd="0" parTransId="{7CEC601A-C5FB-4B13-AE77-C174835C08E5}" sibTransId="{4179A870-2B24-4866-A94A-28751F42D69E}"/>
    <dgm:cxn modelId="{92B1DF39-31A3-47A7-ACC1-983F12D431B7}" type="presOf" srcId="{4179A870-2B24-4866-A94A-28751F42D69E}" destId="{D509A43F-1765-4E77-B221-821692C0ADE8}" srcOrd="0" destOrd="0" presId="urn:microsoft.com/office/officeart/2005/8/layout/process1"/>
    <dgm:cxn modelId="{23F6A79D-1580-474E-BB1C-BB0E09376BB7}" type="presOf" srcId="{297EA0AC-4650-4ECB-8455-4C685DE3450F}" destId="{F9A40024-B53B-40A7-9A57-0C617499ED2D}" srcOrd="0" destOrd="0" presId="urn:microsoft.com/office/officeart/2005/8/layout/process1"/>
    <dgm:cxn modelId="{8A52D0D9-08FB-4A67-A5AC-0C0BD8EAEF35}" type="presOf" srcId="{DF33CCFC-3774-4A7B-B1B9-4D3CA4DCD455}" destId="{FE27DB48-A0DC-481D-BDE0-933C29A9C574}" srcOrd="0" destOrd="0" presId="urn:microsoft.com/office/officeart/2005/8/layout/process1"/>
    <dgm:cxn modelId="{AD60D7C5-4261-4408-B964-F94A074C0D6E}" type="presOf" srcId="{4179A870-2B24-4866-A94A-28751F42D69E}" destId="{1F963A41-86FF-436A-BAF5-1D901DC823B8}" srcOrd="1" destOrd="0" presId="urn:microsoft.com/office/officeart/2005/8/layout/process1"/>
    <dgm:cxn modelId="{FCB45F2C-5A2C-4477-93CE-8A842AAD1B4A}" type="presOf" srcId="{6D3BA7C2-5D07-4250-B6B8-989AA06E5EC3}" destId="{5F9F43DC-5EBA-44A0-A486-5B1E41A61D3C}" srcOrd="1" destOrd="0" presId="urn:microsoft.com/office/officeart/2005/8/layout/process1"/>
    <dgm:cxn modelId="{DE2C1676-D46C-4A32-BC04-E75AFB0E5ABE}" type="presOf" srcId="{28C4AE05-8B99-482B-BE0F-FEF33D0BDD5D}" destId="{82DB9975-E41C-4847-966B-8ADA27C073CD}" srcOrd="0" destOrd="0" presId="urn:microsoft.com/office/officeart/2005/8/layout/process1"/>
    <dgm:cxn modelId="{C6440D9E-43E8-49EE-9243-19D093084C33}" type="presOf" srcId="{6D3BA7C2-5D07-4250-B6B8-989AA06E5EC3}" destId="{906AF71F-E0FB-4D4B-BB5E-352400BAC071}" srcOrd="0" destOrd="0" presId="urn:microsoft.com/office/officeart/2005/8/layout/process1"/>
    <dgm:cxn modelId="{485C58ED-DCF6-4FAC-B268-00197F501B14}" srcId="{DF33CCFC-3774-4A7B-B1B9-4D3CA4DCD455}" destId="{25CDE5B1-77C6-4F99-BC3B-FCC2D0BC6E92}" srcOrd="2" destOrd="0" parTransId="{55F7BFDB-2A0D-441B-A44F-455FD50AB9C6}" sibTransId="{EABCB307-E4BB-42E2-BDFE-421D61168AEC}"/>
    <dgm:cxn modelId="{D2B7BCF5-394E-4E1B-A42C-F83B678ECD24}" srcId="{DF33CCFC-3774-4A7B-B1B9-4D3CA4DCD455}" destId="{28C4AE05-8B99-482B-BE0F-FEF33D0BDD5D}" srcOrd="1" destOrd="0" parTransId="{F1F45D28-2B3C-4DF2-AF16-FE4A621A6C63}" sibTransId="{6D3BA7C2-5D07-4250-B6B8-989AA06E5EC3}"/>
    <dgm:cxn modelId="{D2999792-8746-4F69-A6AC-58961A63496F}" type="presParOf" srcId="{FE27DB48-A0DC-481D-BDE0-933C29A9C574}" destId="{F9A40024-B53B-40A7-9A57-0C617499ED2D}" srcOrd="0" destOrd="0" presId="urn:microsoft.com/office/officeart/2005/8/layout/process1"/>
    <dgm:cxn modelId="{8401FDD6-E4EA-4CA7-AE15-0D1969F2F620}" type="presParOf" srcId="{FE27DB48-A0DC-481D-BDE0-933C29A9C574}" destId="{D509A43F-1765-4E77-B221-821692C0ADE8}" srcOrd="1" destOrd="0" presId="urn:microsoft.com/office/officeart/2005/8/layout/process1"/>
    <dgm:cxn modelId="{4F5DD5D4-B541-45FD-9F7C-47B1B2F6A3AA}" type="presParOf" srcId="{D509A43F-1765-4E77-B221-821692C0ADE8}" destId="{1F963A41-86FF-436A-BAF5-1D901DC823B8}" srcOrd="0" destOrd="0" presId="urn:microsoft.com/office/officeart/2005/8/layout/process1"/>
    <dgm:cxn modelId="{7DFF419F-968C-41C0-8C57-DA7C7CFA8F91}" type="presParOf" srcId="{FE27DB48-A0DC-481D-BDE0-933C29A9C574}" destId="{82DB9975-E41C-4847-966B-8ADA27C073CD}" srcOrd="2" destOrd="0" presId="urn:microsoft.com/office/officeart/2005/8/layout/process1"/>
    <dgm:cxn modelId="{504572B1-A58B-4B7D-A688-52EA4DEFD474}" type="presParOf" srcId="{FE27DB48-A0DC-481D-BDE0-933C29A9C574}" destId="{906AF71F-E0FB-4D4B-BB5E-352400BAC071}" srcOrd="3" destOrd="0" presId="urn:microsoft.com/office/officeart/2005/8/layout/process1"/>
    <dgm:cxn modelId="{FB674377-701A-40F2-8841-6A5BF22C2453}" type="presParOf" srcId="{906AF71F-E0FB-4D4B-BB5E-352400BAC071}" destId="{5F9F43DC-5EBA-44A0-A486-5B1E41A61D3C}" srcOrd="0" destOrd="0" presId="urn:microsoft.com/office/officeart/2005/8/layout/process1"/>
    <dgm:cxn modelId="{13455D70-31A1-499B-AFB2-292E87A32366}" type="presParOf" srcId="{FE27DB48-A0DC-481D-BDE0-933C29A9C574}" destId="{BBADB6A4-C886-437C-83A3-B471B66C450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33CCFC-3774-4A7B-B1B9-4D3CA4DCD45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97EA0AC-4650-4ECB-8455-4C685DE3450F}">
      <dgm:prSet phldrT="[Text]" custT="1"/>
      <dgm:spPr>
        <a:solidFill>
          <a:srgbClr val="F6BC1C"/>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Solicitation</a:t>
          </a:r>
          <a:endParaRPr lang="en-US" sz="1600" b="1" dirty="0">
            <a:solidFill>
              <a:schemeClr val="tx1"/>
            </a:solidFill>
            <a:latin typeface="Franklin Gothic Book" pitchFamily="34" charset="0"/>
          </a:endParaRPr>
        </a:p>
      </dgm:t>
    </dgm:pt>
    <dgm:pt modelId="{7CEC601A-C5FB-4B13-AE77-C174835C08E5}" type="parTrans" cxnId="{0BAFD629-3C38-494A-A3F0-565FA15291A4}">
      <dgm:prSet/>
      <dgm:spPr/>
      <dgm:t>
        <a:bodyPr/>
        <a:lstStyle/>
        <a:p>
          <a:endParaRPr lang="en-US" sz="1100"/>
        </a:p>
      </dgm:t>
    </dgm:pt>
    <dgm:pt modelId="{4179A870-2B24-4866-A94A-28751F42D69E}" type="sibTrans" cxnId="{0BAFD629-3C38-494A-A3F0-565FA15291A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8C4AE05-8B99-482B-BE0F-FEF33D0BDD5D}">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Pre-Award</a:t>
          </a:r>
          <a:endParaRPr lang="en-US" sz="1600" b="1" dirty="0">
            <a:solidFill>
              <a:schemeClr val="tx1"/>
            </a:solidFill>
            <a:latin typeface="Franklin Gothic Book" pitchFamily="34" charset="0"/>
          </a:endParaRPr>
        </a:p>
      </dgm:t>
    </dgm:pt>
    <dgm:pt modelId="{F1F45D28-2B3C-4DF2-AF16-FE4A621A6C63}" type="parTrans" cxnId="{D2B7BCF5-394E-4E1B-A42C-F83B678ECD24}">
      <dgm:prSet/>
      <dgm:spPr/>
      <dgm:t>
        <a:bodyPr/>
        <a:lstStyle/>
        <a:p>
          <a:endParaRPr lang="en-US" sz="1100"/>
        </a:p>
      </dgm:t>
    </dgm:pt>
    <dgm:pt modelId="{6D3BA7C2-5D07-4250-B6B8-989AA06E5EC3}" type="sibTrans" cxnId="{D2B7BCF5-394E-4E1B-A42C-F83B678ECD2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5CDE5B1-77C6-4F99-BC3B-FCC2D0BC6E92}">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Post-Award</a:t>
          </a:r>
          <a:endParaRPr lang="en-US" sz="1600" b="1" dirty="0">
            <a:solidFill>
              <a:schemeClr val="tx1"/>
            </a:solidFill>
            <a:latin typeface="Franklin Gothic Book" pitchFamily="34" charset="0"/>
          </a:endParaRPr>
        </a:p>
      </dgm:t>
    </dgm:pt>
    <dgm:pt modelId="{55F7BFDB-2A0D-441B-A44F-455FD50AB9C6}" type="parTrans" cxnId="{485C58ED-DCF6-4FAC-B268-00197F501B14}">
      <dgm:prSet/>
      <dgm:spPr/>
      <dgm:t>
        <a:bodyPr/>
        <a:lstStyle/>
        <a:p>
          <a:endParaRPr lang="en-US" sz="1100"/>
        </a:p>
      </dgm:t>
    </dgm:pt>
    <dgm:pt modelId="{EABCB307-E4BB-42E2-BDFE-421D61168AEC}" type="sibTrans" cxnId="{485C58ED-DCF6-4FAC-B268-00197F501B14}">
      <dgm:prSet/>
      <dgm:spPr/>
      <dgm:t>
        <a:bodyPr/>
        <a:lstStyle/>
        <a:p>
          <a:endParaRPr lang="en-US" sz="1100"/>
        </a:p>
      </dgm:t>
    </dgm:pt>
    <dgm:pt modelId="{FE27DB48-A0DC-481D-BDE0-933C29A9C574}" type="pres">
      <dgm:prSet presAssocID="{DF33CCFC-3774-4A7B-B1B9-4D3CA4DCD455}" presName="Name0" presStyleCnt="0">
        <dgm:presLayoutVars>
          <dgm:dir/>
          <dgm:resizeHandles val="exact"/>
        </dgm:presLayoutVars>
      </dgm:prSet>
      <dgm:spPr/>
      <dgm:t>
        <a:bodyPr/>
        <a:lstStyle/>
        <a:p>
          <a:endParaRPr lang="en-US"/>
        </a:p>
      </dgm:t>
    </dgm:pt>
    <dgm:pt modelId="{F9A40024-B53B-40A7-9A57-0C617499ED2D}" type="pres">
      <dgm:prSet presAssocID="{297EA0AC-4650-4ECB-8455-4C685DE3450F}" presName="node" presStyleLbl="node1" presStyleIdx="0" presStyleCnt="3" custScaleX="110954" custScaleY="56829">
        <dgm:presLayoutVars>
          <dgm:bulletEnabled val="1"/>
        </dgm:presLayoutVars>
      </dgm:prSet>
      <dgm:spPr/>
      <dgm:t>
        <a:bodyPr/>
        <a:lstStyle/>
        <a:p>
          <a:endParaRPr lang="en-US"/>
        </a:p>
      </dgm:t>
    </dgm:pt>
    <dgm:pt modelId="{D509A43F-1765-4E77-B221-821692C0ADE8}" type="pres">
      <dgm:prSet presAssocID="{4179A870-2B24-4866-A94A-28751F42D69E}" presName="sibTrans" presStyleLbl="sibTrans2D1" presStyleIdx="0" presStyleCnt="2" custScaleX="139701" custScaleY="89566" custLinFactNeighborX="10416"/>
      <dgm:spPr/>
      <dgm:t>
        <a:bodyPr/>
        <a:lstStyle/>
        <a:p>
          <a:endParaRPr lang="en-US"/>
        </a:p>
      </dgm:t>
    </dgm:pt>
    <dgm:pt modelId="{1F963A41-86FF-436A-BAF5-1D901DC823B8}" type="pres">
      <dgm:prSet presAssocID="{4179A870-2B24-4866-A94A-28751F42D69E}" presName="connectorText" presStyleLbl="sibTrans2D1" presStyleIdx="0" presStyleCnt="2"/>
      <dgm:spPr/>
      <dgm:t>
        <a:bodyPr/>
        <a:lstStyle/>
        <a:p>
          <a:endParaRPr lang="en-US"/>
        </a:p>
      </dgm:t>
    </dgm:pt>
    <dgm:pt modelId="{82DB9975-E41C-4847-966B-8ADA27C073CD}" type="pres">
      <dgm:prSet presAssocID="{28C4AE05-8B99-482B-BE0F-FEF33D0BDD5D}" presName="node" presStyleLbl="node1" presStyleIdx="1" presStyleCnt="3" custScaleX="110954" custScaleY="56829">
        <dgm:presLayoutVars>
          <dgm:bulletEnabled val="1"/>
        </dgm:presLayoutVars>
      </dgm:prSet>
      <dgm:spPr/>
      <dgm:t>
        <a:bodyPr/>
        <a:lstStyle/>
        <a:p>
          <a:endParaRPr lang="en-US"/>
        </a:p>
      </dgm:t>
    </dgm:pt>
    <dgm:pt modelId="{906AF71F-E0FB-4D4B-BB5E-352400BAC071}" type="pres">
      <dgm:prSet presAssocID="{6D3BA7C2-5D07-4250-B6B8-989AA06E5EC3}" presName="sibTrans" presStyleLbl="sibTrans2D1" presStyleIdx="1" presStyleCnt="2" custScaleX="139701" custScaleY="89566" custLinFactNeighborX="10416"/>
      <dgm:spPr/>
      <dgm:t>
        <a:bodyPr/>
        <a:lstStyle/>
        <a:p>
          <a:endParaRPr lang="en-US"/>
        </a:p>
      </dgm:t>
    </dgm:pt>
    <dgm:pt modelId="{5F9F43DC-5EBA-44A0-A486-5B1E41A61D3C}" type="pres">
      <dgm:prSet presAssocID="{6D3BA7C2-5D07-4250-B6B8-989AA06E5EC3}" presName="connectorText" presStyleLbl="sibTrans2D1" presStyleIdx="1" presStyleCnt="2"/>
      <dgm:spPr/>
      <dgm:t>
        <a:bodyPr/>
        <a:lstStyle/>
        <a:p>
          <a:endParaRPr lang="en-US"/>
        </a:p>
      </dgm:t>
    </dgm:pt>
    <dgm:pt modelId="{BBADB6A4-C886-437C-83A3-B471B66C4507}" type="pres">
      <dgm:prSet presAssocID="{25CDE5B1-77C6-4F99-BC3B-FCC2D0BC6E92}" presName="node" presStyleLbl="node1" presStyleIdx="2" presStyleCnt="3" custScaleX="110954" custScaleY="56829">
        <dgm:presLayoutVars>
          <dgm:bulletEnabled val="1"/>
        </dgm:presLayoutVars>
      </dgm:prSet>
      <dgm:spPr/>
      <dgm:t>
        <a:bodyPr/>
        <a:lstStyle/>
        <a:p>
          <a:endParaRPr lang="en-US"/>
        </a:p>
      </dgm:t>
    </dgm:pt>
  </dgm:ptLst>
  <dgm:cxnLst>
    <dgm:cxn modelId="{7D49724A-3D3D-4629-838E-C809081345C1}" type="presOf" srcId="{4179A870-2B24-4866-A94A-28751F42D69E}" destId="{1F963A41-86FF-436A-BAF5-1D901DC823B8}" srcOrd="1" destOrd="0" presId="urn:microsoft.com/office/officeart/2005/8/layout/process1"/>
    <dgm:cxn modelId="{2955C47D-A963-414B-B5A7-963BE78186F0}" type="presOf" srcId="{6D3BA7C2-5D07-4250-B6B8-989AA06E5EC3}" destId="{5F9F43DC-5EBA-44A0-A486-5B1E41A61D3C}" srcOrd="1" destOrd="0" presId="urn:microsoft.com/office/officeart/2005/8/layout/process1"/>
    <dgm:cxn modelId="{8FCC8E5C-BF2C-4AB7-8F36-697400110B70}" type="presOf" srcId="{297EA0AC-4650-4ECB-8455-4C685DE3450F}" destId="{F9A40024-B53B-40A7-9A57-0C617499ED2D}" srcOrd="0" destOrd="0" presId="urn:microsoft.com/office/officeart/2005/8/layout/process1"/>
    <dgm:cxn modelId="{DB9B6AE2-AD1E-46FC-8280-2BFDE368E51B}" type="presOf" srcId="{28C4AE05-8B99-482B-BE0F-FEF33D0BDD5D}" destId="{82DB9975-E41C-4847-966B-8ADA27C073CD}" srcOrd="0" destOrd="0" presId="urn:microsoft.com/office/officeart/2005/8/layout/process1"/>
    <dgm:cxn modelId="{3B63022B-EFA4-43FA-96D1-93A2705DDF29}" type="presOf" srcId="{DF33CCFC-3774-4A7B-B1B9-4D3CA4DCD455}" destId="{FE27DB48-A0DC-481D-BDE0-933C29A9C574}" srcOrd="0" destOrd="0" presId="urn:microsoft.com/office/officeart/2005/8/layout/process1"/>
    <dgm:cxn modelId="{F28C3638-3B2A-4DF3-A8D3-8929D5EBA49F}" type="presOf" srcId="{4179A870-2B24-4866-A94A-28751F42D69E}" destId="{D509A43F-1765-4E77-B221-821692C0ADE8}" srcOrd="0" destOrd="0" presId="urn:microsoft.com/office/officeart/2005/8/layout/process1"/>
    <dgm:cxn modelId="{D2B7BCF5-394E-4E1B-A42C-F83B678ECD24}" srcId="{DF33CCFC-3774-4A7B-B1B9-4D3CA4DCD455}" destId="{28C4AE05-8B99-482B-BE0F-FEF33D0BDD5D}" srcOrd="1" destOrd="0" parTransId="{F1F45D28-2B3C-4DF2-AF16-FE4A621A6C63}" sibTransId="{6D3BA7C2-5D07-4250-B6B8-989AA06E5EC3}"/>
    <dgm:cxn modelId="{834F92F6-B5A7-4111-B2F7-1CE6CC0C8E85}" type="presOf" srcId="{25CDE5B1-77C6-4F99-BC3B-FCC2D0BC6E92}" destId="{BBADB6A4-C886-437C-83A3-B471B66C4507}" srcOrd="0" destOrd="0" presId="urn:microsoft.com/office/officeart/2005/8/layout/process1"/>
    <dgm:cxn modelId="{62CDEC7B-33A2-461D-9799-257BBB08A83B}" type="presOf" srcId="{6D3BA7C2-5D07-4250-B6B8-989AA06E5EC3}" destId="{906AF71F-E0FB-4D4B-BB5E-352400BAC071}" srcOrd="0" destOrd="0" presId="urn:microsoft.com/office/officeart/2005/8/layout/process1"/>
    <dgm:cxn modelId="{0BAFD629-3C38-494A-A3F0-565FA15291A4}" srcId="{DF33CCFC-3774-4A7B-B1B9-4D3CA4DCD455}" destId="{297EA0AC-4650-4ECB-8455-4C685DE3450F}" srcOrd="0" destOrd="0" parTransId="{7CEC601A-C5FB-4B13-AE77-C174835C08E5}" sibTransId="{4179A870-2B24-4866-A94A-28751F42D69E}"/>
    <dgm:cxn modelId="{485C58ED-DCF6-4FAC-B268-00197F501B14}" srcId="{DF33CCFC-3774-4A7B-B1B9-4D3CA4DCD455}" destId="{25CDE5B1-77C6-4F99-BC3B-FCC2D0BC6E92}" srcOrd="2" destOrd="0" parTransId="{55F7BFDB-2A0D-441B-A44F-455FD50AB9C6}" sibTransId="{EABCB307-E4BB-42E2-BDFE-421D61168AEC}"/>
    <dgm:cxn modelId="{B082D7BD-5EB3-4BA9-B261-9999C2C6391C}" type="presParOf" srcId="{FE27DB48-A0DC-481D-BDE0-933C29A9C574}" destId="{F9A40024-B53B-40A7-9A57-0C617499ED2D}" srcOrd="0" destOrd="0" presId="urn:microsoft.com/office/officeart/2005/8/layout/process1"/>
    <dgm:cxn modelId="{FFB35A2F-9BA8-40D5-B99D-D0C2642C2CE7}" type="presParOf" srcId="{FE27DB48-A0DC-481D-BDE0-933C29A9C574}" destId="{D509A43F-1765-4E77-B221-821692C0ADE8}" srcOrd="1" destOrd="0" presId="urn:microsoft.com/office/officeart/2005/8/layout/process1"/>
    <dgm:cxn modelId="{171A65B2-778B-45BA-B4FF-862E88E4FCE0}" type="presParOf" srcId="{D509A43F-1765-4E77-B221-821692C0ADE8}" destId="{1F963A41-86FF-436A-BAF5-1D901DC823B8}" srcOrd="0" destOrd="0" presId="urn:microsoft.com/office/officeart/2005/8/layout/process1"/>
    <dgm:cxn modelId="{EABF0B2D-625F-4310-9362-63253011062C}" type="presParOf" srcId="{FE27DB48-A0DC-481D-BDE0-933C29A9C574}" destId="{82DB9975-E41C-4847-966B-8ADA27C073CD}" srcOrd="2" destOrd="0" presId="urn:microsoft.com/office/officeart/2005/8/layout/process1"/>
    <dgm:cxn modelId="{23310FEA-1501-40FF-9889-17878B62CEC4}" type="presParOf" srcId="{FE27DB48-A0DC-481D-BDE0-933C29A9C574}" destId="{906AF71F-E0FB-4D4B-BB5E-352400BAC071}" srcOrd="3" destOrd="0" presId="urn:microsoft.com/office/officeart/2005/8/layout/process1"/>
    <dgm:cxn modelId="{90EBE7B6-8EFE-4A31-B190-27942B43CD1E}" type="presParOf" srcId="{906AF71F-E0FB-4D4B-BB5E-352400BAC071}" destId="{5F9F43DC-5EBA-44A0-A486-5B1E41A61D3C}" srcOrd="0" destOrd="0" presId="urn:microsoft.com/office/officeart/2005/8/layout/process1"/>
    <dgm:cxn modelId="{6FC450F0-B360-43F2-A76E-8AF5B6BD9B07}" type="presParOf" srcId="{FE27DB48-A0DC-481D-BDE0-933C29A9C574}" destId="{BBADB6A4-C886-437C-83A3-B471B66C450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F33CCFC-3774-4A7B-B1B9-4D3CA4DCD45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97EA0AC-4650-4ECB-8455-4C685DE3450F}">
      <dgm:prSet phldrT="[Text]" custT="1"/>
      <dgm:spPr>
        <a:solidFill>
          <a:srgbClr val="F6BC1C"/>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Solicitation</a:t>
          </a:r>
          <a:endParaRPr lang="en-US" sz="1600" b="1" dirty="0">
            <a:solidFill>
              <a:schemeClr val="tx1"/>
            </a:solidFill>
            <a:latin typeface="Franklin Gothic Book" pitchFamily="34" charset="0"/>
          </a:endParaRPr>
        </a:p>
      </dgm:t>
    </dgm:pt>
    <dgm:pt modelId="{7CEC601A-C5FB-4B13-AE77-C174835C08E5}" type="parTrans" cxnId="{0BAFD629-3C38-494A-A3F0-565FA15291A4}">
      <dgm:prSet/>
      <dgm:spPr/>
      <dgm:t>
        <a:bodyPr/>
        <a:lstStyle/>
        <a:p>
          <a:endParaRPr lang="en-US" sz="1100"/>
        </a:p>
      </dgm:t>
    </dgm:pt>
    <dgm:pt modelId="{4179A870-2B24-4866-A94A-28751F42D69E}" type="sibTrans" cxnId="{0BAFD629-3C38-494A-A3F0-565FA15291A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8C4AE05-8B99-482B-BE0F-FEF33D0BDD5D}">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Pre-Award</a:t>
          </a:r>
          <a:endParaRPr lang="en-US" sz="1600" b="1" dirty="0">
            <a:solidFill>
              <a:schemeClr val="tx1"/>
            </a:solidFill>
            <a:latin typeface="Franklin Gothic Book" pitchFamily="34" charset="0"/>
          </a:endParaRPr>
        </a:p>
      </dgm:t>
    </dgm:pt>
    <dgm:pt modelId="{F1F45D28-2B3C-4DF2-AF16-FE4A621A6C63}" type="parTrans" cxnId="{D2B7BCF5-394E-4E1B-A42C-F83B678ECD24}">
      <dgm:prSet/>
      <dgm:spPr/>
      <dgm:t>
        <a:bodyPr/>
        <a:lstStyle/>
        <a:p>
          <a:endParaRPr lang="en-US" sz="1100"/>
        </a:p>
      </dgm:t>
    </dgm:pt>
    <dgm:pt modelId="{6D3BA7C2-5D07-4250-B6B8-989AA06E5EC3}" type="sibTrans" cxnId="{D2B7BCF5-394E-4E1B-A42C-F83B678ECD2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5CDE5B1-77C6-4F99-BC3B-FCC2D0BC6E92}">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Post-Award</a:t>
          </a:r>
          <a:endParaRPr lang="en-US" sz="1600" b="1" dirty="0">
            <a:solidFill>
              <a:schemeClr val="tx1"/>
            </a:solidFill>
            <a:latin typeface="Franklin Gothic Book" pitchFamily="34" charset="0"/>
          </a:endParaRPr>
        </a:p>
      </dgm:t>
    </dgm:pt>
    <dgm:pt modelId="{55F7BFDB-2A0D-441B-A44F-455FD50AB9C6}" type="parTrans" cxnId="{485C58ED-DCF6-4FAC-B268-00197F501B14}">
      <dgm:prSet/>
      <dgm:spPr/>
      <dgm:t>
        <a:bodyPr/>
        <a:lstStyle/>
        <a:p>
          <a:endParaRPr lang="en-US" sz="1100"/>
        </a:p>
      </dgm:t>
    </dgm:pt>
    <dgm:pt modelId="{EABCB307-E4BB-42E2-BDFE-421D61168AEC}" type="sibTrans" cxnId="{485C58ED-DCF6-4FAC-B268-00197F501B14}">
      <dgm:prSet/>
      <dgm:spPr/>
      <dgm:t>
        <a:bodyPr/>
        <a:lstStyle/>
        <a:p>
          <a:endParaRPr lang="en-US" sz="1100"/>
        </a:p>
      </dgm:t>
    </dgm:pt>
    <dgm:pt modelId="{FE27DB48-A0DC-481D-BDE0-933C29A9C574}" type="pres">
      <dgm:prSet presAssocID="{DF33CCFC-3774-4A7B-B1B9-4D3CA4DCD455}" presName="Name0" presStyleCnt="0">
        <dgm:presLayoutVars>
          <dgm:dir/>
          <dgm:resizeHandles val="exact"/>
        </dgm:presLayoutVars>
      </dgm:prSet>
      <dgm:spPr/>
      <dgm:t>
        <a:bodyPr/>
        <a:lstStyle/>
        <a:p>
          <a:endParaRPr lang="en-US"/>
        </a:p>
      </dgm:t>
    </dgm:pt>
    <dgm:pt modelId="{F9A40024-B53B-40A7-9A57-0C617499ED2D}" type="pres">
      <dgm:prSet presAssocID="{297EA0AC-4650-4ECB-8455-4C685DE3450F}" presName="node" presStyleLbl="node1" presStyleIdx="0" presStyleCnt="3" custScaleX="110954" custScaleY="56829">
        <dgm:presLayoutVars>
          <dgm:bulletEnabled val="1"/>
        </dgm:presLayoutVars>
      </dgm:prSet>
      <dgm:spPr/>
      <dgm:t>
        <a:bodyPr/>
        <a:lstStyle/>
        <a:p>
          <a:endParaRPr lang="en-US"/>
        </a:p>
      </dgm:t>
    </dgm:pt>
    <dgm:pt modelId="{D509A43F-1765-4E77-B221-821692C0ADE8}" type="pres">
      <dgm:prSet presAssocID="{4179A870-2B24-4866-A94A-28751F42D69E}" presName="sibTrans" presStyleLbl="sibTrans2D1" presStyleIdx="0" presStyleCnt="2" custScaleX="139701" custScaleY="89566" custLinFactNeighborX="10416"/>
      <dgm:spPr/>
      <dgm:t>
        <a:bodyPr/>
        <a:lstStyle/>
        <a:p>
          <a:endParaRPr lang="en-US"/>
        </a:p>
      </dgm:t>
    </dgm:pt>
    <dgm:pt modelId="{1F963A41-86FF-436A-BAF5-1D901DC823B8}" type="pres">
      <dgm:prSet presAssocID="{4179A870-2B24-4866-A94A-28751F42D69E}" presName="connectorText" presStyleLbl="sibTrans2D1" presStyleIdx="0" presStyleCnt="2"/>
      <dgm:spPr/>
      <dgm:t>
        <a:bodyPr/>
        <a:lstStyle/>
        <a:p>
          <a:endParaRPr lang="en-US"/>
        </a:p>
      </dgm:t>
    </dgm:pt>
    <dgm:pt modelId="{82DB9975-E41C-4847-966B-8ADA27C073CD}" type="pres">
      <dgm:prSet presAssocID="{28C4AE05-8B99-482B-BE0F-FEF33D0BDD5D}" presName="node" presStyleLbl="node1" presStyleIdx="1" presStyleCnt="3" custScaleX="110954" custScaleY="56829">
        <dgm:presLayoutVars>
          <dgm:bulletEnabled val="1"/>
        </dgm:presLayoutVars>
      </dgm:prSet>
      <dgm:spPr/>
      <dgm:t>
        <a:bodyPr/>
        <a:lstStyle/>
        <a:p>
          <a:endParaRPr lang="en-US"/>
        </a:p>
      </dgm:t>
    </dgm:pt>
    <dgm:pt modelId="{906AF71F-E0FB-4D4B-BB5E-352400BAC071}" type="pres">
      <dgm:prSet presAssocID="{6D3BA7C2-5D07-4250-B6B8-989AA06E5EC3}" presName="sibTrans" presStyleLbl="sibTrans2D1" presStyleIdx="1" presStyleCnt="2" custScaleX="139701" custScaleY="89566" custLinFactNeighborX="10416"/>
      <dgm:spPr/>
      <dgm:t>
        <a:bodyPr/>
        <a:lstStyle/>
        <a:p>
          <a:endParaRPr lang="en-US"/>
        </a:p>
      </dgm:t>
    </dgm:pt>
    <dgm:pt modelId="{5F9F43DC-5EBA-44A0-A486-5B1E41A61D3C}" type="pres">
      <dgm:prSet presAssocID="{6D3BA7C2-5D07-4250-B6B8-989AA06E5EC3}" presName="connectorText" presStyleLbl="sibTrans2D1" presStyleIdx="1" presStyleCnt="2"/>
      <dgm:spPr/>
      <dgm:t>
        <a:bodyPr/>
        <a:lstStyle/>
        <a:p>
          <a:endParaRPr lang="en-US"/>
        </a:p>
      </dgm:t>
    </dgm:pt>
    <dgm:pt modelId="{BBADB6A4-C886-437C-83A3-B471B66C4507}" type="pres">
      <dgm:prSet presAssocID="{25CDE5B1-77C6-4F99-BC3B-FCC2D0BC6E92}" presName="node" presStyleLbl="node1" presStyleIdx="2" presStyleCnt="3" custScaleX="110954" custScaleY="56829">
        <dgm:presLayoutVars>
          <dgm:bulletEnabled val="1"/>
        </dgm:presLayoutVars>
      </dgm:prSet>
      <dgm:spPr/>
      <dgm:t>
        <a:bodyPr/>
        <a:lstStyle/>
        <a:p>
          <a:endParaRPr lang="en-US"/>
        </a:p>
      </dgm:t>
    </dgm:pt>
  </dgm:ptLst>
  <dgm:cxnLst>
    <dgm:cxn modelId="{3E8EF70C-B584-4873-B183-623AACCEF26D}" type="presOf" srcId="{4179A870-2B24-4866-A94A-28751F42D69E}" destId="{1F963A41-86FF-436A-BAF5-1D901DC823B8}" srcOrd="1" destOrd="0" presId="urn:microsoft.com/office/officeart/2005/8/layout/process1"/>
    <dgm:cxn modelId="{0AD12E8D-7D6A-4980-A7B5-A8CEA1B8F9BD}" type="presOf" srcId="{6D3BA7C2-5D07-4250-B6B8-989AA06E5EC3}" destId="{906AF71F-E0FB-4D4B-BB5E-352400BAC071}" srcOrd="0" destOrd="0" presId="urn:microsoft.com/office/officeart/2005/8/layout/process1"/>
    <dgm:cxn modelId="{A3BE66C0-E67D-4EB7-A2D4-FC31A4F2E638}" type="presOf" srcId="{4179A870-2B24-4866-A94A-28751F42D69E}" destId="{D509A43F-1765-4E77-B221-821692C0ADE8}" srcOrd="0" destOrd="0" presId="urn:microsoft.com/office/officeart/2005/8/layout/process1"/>
    <dgm:cxn modelId="{8D257497-1266-42EE-9FFD-D67605AC47CA}" type="presOf" srcId="{6D3BA7C2-5D07-4250-B6B8-989AA06E5EC3}" destId="{5F9F43DC-5EBA-44A0-A486-5B1E41A61D3C}" srcOrd="1" destOrd="0" presId="urn:microsoft.com/office/officeart/2005/8/layout/process1"/>
    <dgm:cxn modelId="{A453F605-C34F-45B7-B3E1-22CD68CA4530}" type="presOf" srcId="{25CDE5B1-77C6-4F99-BC3B-FCC2D0BC6E92}" destId="{BBADB6A4-C886-437C-83A3-B471B66C4507}" srcOrd="0" destOrd="0" presId="urn:microsoft.com/office/officeart/2005/8/layout/process1"/>
    <dgm:cxn modelId="{EBB94432-C2AF-4C31-9494-EEF1AFBAEFDB}" type="presOf" srcId="{297EA0AC-4650-4ECB-8455-4C685DE3450F}" destId="{F9A40024-B53B-40A7-9A57-0C617499ED2D}" srcOrd="0" destOrd="0" presId="urn:microsoft.com/office/officeart/2005/8/layout/process1"/>
    <dgm:cxn modelId="{D2B7BCF5-394E-4E1B-A42C-F83B678ECD24}" srcId="{DF33CCFC-3774-4A7B-B1B9-4D3CA4DCD455}" destId="{28C4AE05-8B99-482B-BE0F-FEF33D0BDD5D}" srcOrd="1" destOrd="0" parTransId="{F1F45D28-2B3C-4DF2-AF16-FE4A621A6C63}" sibTransId="{6D3BA7C2-5D07-4250-B6B8-989AA06E5EC3}"/>
    <dgm:cxn modelId="{C8B6090B-B1BB-4C7C-926E-08DD81826C7A}" type="presOf" srcId="{DF33CCFC-3774-4A7B-B1B9-4D3CA4DCD455}" destId="{FE27DB48-A0DC-481D-BDE0-933C29A9C574}" srcOrd="0" destOrd="0" presId="urn:microsoft.com/office/officeart/2005/8/layout/process1"/>
    <dgm:cxn modelId="{955B6CCD-6F47-4C3C-9949-03F0E8F23D85}" type="presOf" srcId="{28C4AE05-8B99-482B-BE0F-FEF33D0BDD5D}" destId="{82DB9975-E41C-4847-966B-8ADA27C073CD}" srcOrd="0" destOrd="0" presId="urn:microsoft.com/office/officeart/2005/8/layout/process1"/>
    <dgm:cxn modelId="{0BAFD629-3C38-494A-A3F0-565FA15291A4}" srcId="{DF33CCFC-3774-4A7B-B1B9-4D3CA4DCD455}" destId="{297EA0AC-4650-4ECB-8455-4C685DE3450F}" srcOrd="0" destOrd="0" parTransId="{7CEC601A-C5FB-4B13-AE77-C174835C08E5}" sibTransId="{4179A870-2B24-4866-A94A-28751F42D69E}"/>
    <dgm:cxn modelId="{485C58ED-DCF6-4FAC-B268-00197F501B14}" srcId="{DF33CCFC-3774-4A7B-B1B9-4D3CA4DCD455}" destId="{25CDE5B1-77C6-4F99-BC3B-FCC2D0BC6E92}" srcOrd="2" destOrd="0" parTransId="{55F7BFDB-2A0D-441B-A44F-455FD50AB9C6}" sibTransId="{EABCB307-E4BB-42E2-BDFE-421D61168AEC}"/>
    <dgm:cxn modelId="{CB998B57-F408-46DD-A7C3-19232262A52F}" type="presParOf" srcId="{FE27DB48-A0DC-481D-BDE0-933C29A9C574}" destId="{F9A40024-B53B-40A7-9A57-0C617499ED2D}" srcOrd="0" destOrd="0" presId="urn:microsoft.com/office/officeart/2005/8/layout/process1"/>
    <dgm:cxn modelId="{03BA63E3-EF24-4FBC-8589-97A0706349CD}" type="presParOf" srcId="{FE27DB48-A0DC-481D-BDE0-933C29A9C574}" destId="{D509A43F-1765-4E77-B221-821692C0ADE8}" srcOrd="1" destOrd="0" presId="urn:microsoft.com/office/officeart/2005/8/layout/process1"/>
    <dgm:cxn modelId="{314D9899-033C-4E4E-8FB5-03B058D7AC24}" type="presParOf" srcId="{D509A43F-1765-4E77-B221-821692C0ADE8}" destId="{1F963A41-86FF-436A-BAF5-1D901DC823B8}" srcOrd="0" destOrd="0" presId="urn:microsoft.com/office/officeart/2005/8/layout/process1"/>
    <dgm:cxn modelId="{5BC7F008-810F-4D3C-9BA0-FDE5EE4841C6}" type="presParOf" srcId="{FE27DB48-A0DC-481D-BDE0-933C29A9C574}" destId="{82DB9975-E41C-4847-966B-8ADA27C073CD}" srcOrd="2" destOrd="0" presId="urn:microsoft.com/office/officeart/2005/8/layout/process1"/>
    <dgm:cxn modelId="{D94F9A3B-0F7D-4E19-AA84-81D615ACB250}" type="presParOf" srcId="{FE27DB48-A0DC-481D-BDE0-933C29A9C574}" destId="{906AF71F-E0FB-4D4B-BB5E-352400BAC071}" srcOrd="3" destOrd="0" presId="urn:microsoft.com/office/officeart/2005/8/layout/process1"/>
    <dgm:cxn modelId="{D5B71638-5FEA-4CB0-ABCB-3FD12FCD4437}" type="presParOf" srcId="{906AF71F-E0FB-4D4B-BB5E-352400BAC071}" destId="{5F9F43DC-5EBA-44A0-A486-5B1E41A61D3C}" srcOrd="0" destOrd="0" presId="urn:microsoft.com/office/officeart/2005/8/layout/process1"/>
    <dgm:cxn modelId="{56E3FD66-CFD9-4C18-B0C1-E01E6BE633EE}" type="presParOf" srcId="{FE27DB48-A0DC-481D-BDE0-933C29A9C574}" destId="{BBADB6A4-C886-437C-83A3-B471B66C450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33CCFC-3774-4A7B-B1B9-4D3CA4DCD455}"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297EA0AC-4650-4ECB-8455-4C685DE3450F}">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3200" b="1" dirty="0" smtClean="0">
              <a:solidFill>
                <a:schemeClr val="tx1">
                  <a:lumMod val="75000"/>
                  <a:lumOff val="25000"/>
                </a:schemeClr>
              </a:solidFill>
              <a:latin typeface="Franklin Gothic Book" pitchFamily="34" charset="0"/>
            </a:rPr>
            <a:t>Solicitation</a:t>
          </a:r>
          <a:endParaRPr lang="en-US" sz="3200" b="1" dirty="0">
            <a:solidFill>
              <a:schemeClr val="tx1">
                <a:lumMod val="75000"/>
                <a:lumOff val="25000"/>
              </a:schemeClr>
            </a:solidFill>
            <a:latin typeface="Franklin Gothic Book" pitchFamily="34" charset="0"/>
          </a:endParaRPr>
        </a:p>
      </dgm:t>
    </dgm:pt>
    <dgm:pt modelId="{7CEC601A-C5FB-4B13-AE77-C174835C08E5}" type="parTrans" cxnId="{0BAFD629-3C38-494A-A3F0-565FA15291A4}">
      <dgm:prSet/>
      <dgm:spPr/>
      <dgm:t>
        <a:bodyPr/>
        <a:lstStyle/>
        <a:p>
          <a:endParaRPr lang="en-US"/>
        </a:p>
      </dgm:t>
    </dgm:pt>
    <dgm:pt modelId="{4179A870-2B24-4866-A94A-28751F42D69E}" type="sibTrans" cxnId="{0BAFD629-3C38-494A-A3F0-565FA15291A4}">
      <dgm:prSet/>
      <dgm:spPr/>
      <dgm:t>
        <a:bodyPr/>
        <a:lstStyle/>
        <a:p>
          <a:endParaRPr lang="en-US"/>
        </a:p>
      </dgm:t>
    </dgm:pt>
    <dgm:pt modelId="{28C4AE05-8B99-482B-BE0F-FEF33D0BDD5D}">
      <dgm:prSet phldrT="[Text]" custT="1"/>
      <dgm:spPr>
        <a:solidFill>
          <a:srgbClr val="F6BC1C"/>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3200" b="1" dirty="0" smtClean="0">
              <a:solidFill>
                <a:schemeClr val="tx1"/>
              </a:solidFill>
              <a:latin typeface="Franklin Gothic Book" pitchFamily="34" charset="0"/>
            </a:rPr>
            <a:t>Pre-Award</a:t>
          </a:r>
          <a:endParaRPr lang="en-US" sz="3200" b="1" dirty="0">
            <a:solidFill>
              <a:schemeClr val="tx1"/>
            </a:solidFill>
            <a:latin typeface="Franklin Gothic Book" pitchFamily="34" charset="0"/>
          </a:endParaRPr>
        </a:p>
      </dgm:t>
    </dgm:pt>
    <dgm:pt modelId="{F1F45D28-2B3C-4DF2-AF16-FE4A621A6C63}" type="parTrans" cxnId="{D2B7BCF5-394E-4E1B-A42C-F83B678ECD24}">
      <dgm:prSet/>
      <dgm:spPr/>
      <dgm:t>
        <a:bodyPr/>
        <a:lstStyle/>
        <a:p>
          <a:endParaRPr lang="en-US"/>
        </a:p>
      </dgm:t>
    </dgm:pt>
    <dgm:pt modelId="{6D3BA7C2-5D07-4250-B6B8-989AA06E5EC3}" type="sibTrans" cxnId="{D2B7BCF5-394E-4E1B-A42C-F83B678ECD24}">
      <dgm:prSet/>
      <dgm:spPr/>
      <dgm:t>
        <a:bodyPr/>
        <a:lstStyle/>
        <a:p>
          <a:endParaRPr lang="en-US"/>
        </a:p>
      </dgm:t>
    </dgm:pt>
    <dgm:pt modelId="{25CDE5B1-77C6-4F99-BC3B-FCC2D0BC6E92}">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3200" b="1" dirty="0" smtClean="0">
              <a:solidFill>
                <a:schemeClr val="tx1">
                  <a:lumMod val="75000"/>
                  <a:lumOff val="25000"/>
                </a:schemeClr>
              </a:solidFill>
              <a:latin typeface="Franklin Gothic Book" pitchFamily="34" charset="0"/>
            </a:rPr>
            <a:t>Post-Award</a:t>
          </a:r>
          <a:endParaRPr lang="en-US" sz="3200" b="1" dirty="0">
            <a:solidFill>
              <a:schemeClr val="tx1">
                <a:lumMod val="75000"/>
                <a:lumOff val="25000"/>
              </a:schemeClr>
            </a:solidFill>
            <a:latin typeface="Franklin Gothic Book" pitchFamily="34" charset="0"/>
          </a:endParaRPr>
        </a:p>
      </dgm:t>
    </dgm:pt>
    <dgm:pt modelId="{55F7BFDB-2A0D-441B-A44F-455FD50AB9C6}" type="parTrans" cxnId="{485C58ED-DCF6-4FAC-B268-00197F501B14}">
      <dgm:prSet/>
      <dgm:spPr/>
      <dgm:t>
        <a:bodyPr/>
        <a:lstStyle/>
        <a:p>
          <a:endParaRPr lang="en-US"/>
        </a:p>
      </dgm:t>
    </dgm:pt>
    <dgm:pt modelId="{EABCB307-E4BB-42E2-BDFE-421D61168AEC}" type="sibTrans" cxnId="{485C58ED-DCF6-4FAC-B268-00197F501B14}">
      <dgm:prSet/>
      <dgm:spPr/>
      <dgm:t>
        <a:bodyPr/>
        <a:lstStyle/>
        <a:p>
          <a:endParaRPr lang="en-US"/>
        </a:p>
      </dgm:t>
    </dgm:pt>
    <dgm:pt modelId="{BD6266E1-7190-49B3-8DA5-36B489DA1C3C}" type="pres">
      <dgm:prSet presAssocID="{DF33CCFC-3774-4A7B-B1B9-4D3CA4DCD455}" presName="rootnode" presStyleCnt="0">
        <dgm:presLayoutVars>
          <dgm:chMax/>
          <dgm:chPref/>
          <dgm:dir/>
          <dgm:animLvl val="lvl"/>
        </dgm:presLayoutVars>
      </dgm:prSet>
      <dgm:spPr/>
      <dgm:t>
        <a:bodyPr/>
        <a:lstStyle/>
        <a:p>
          <a:endParaRPr lang="en-US"/>
        </a:p>
      </dgm:t>
    </dgm:pt>
    <dgm:pt modelId="{905BA1D6-05F1-43C9-ACF8-F8D37E1C17C5}" type="pres">
      <dgm:prSet presAssocID="{297EA0AC-4650-4ECB-8455-4C685DE3450F}" presName="composite" presStyleCnt="0"/>
      <dgm:spPr/>
    </dgm:pt>
    <dgm:pt modelId="{E9083C62-5FC4-4B57-9309-4DA2ECB31821}" type="pres">
      <dgm:prSet presAssocID="{297EA0AC-4650-4ECB-8455-4C685DE3450F}" presName="bentUpArrow1" presStyleLbl="alignImgPlace1" presStyleIdx="0" presStyleCnt="2"/>
      <dgm:spPr>
        <a:solidFill>
          <a:schemeClr val="bg1">
            <a:lumMod val="65000"/>
          </a:schemeClr>
        </a:solidFill>
        <a:scene3d>
          <a:camera prst="orthographicFront"/>
          <a:lightRig rig="threePt" dir="t"/>
        </a:scene3d>
        <a:sp3d>
          <a:bevelT w="165100" prst="coolSlant"/>
        </a:sp3d>
      </dgm:spPr>
    </dgm:pt>
    <dgm:pt modelId="{2F4B190C-9688-44AB-8297-5E554AD427E4}" type="pres">
      <dgm:prSet presAssocID="{297EA0AC-4650-4ECB-8455-4C685DE3450F}" presName="ParentText" presStyleLbl="node1" presStyleIdx="0" presStyleCnt="3" custScaleX="160842" custLinFactNeighborX="14144">
        <dgm:presLayoutVars>
          <dgm:chMax val="1"/>
          <dgm:chPref val="1"/>
          <dgm:bulletEnabled val="1"/>
        </dgm:presLayoutVars>
      </dgm:prSet>
      <dgm:spPr/>
      <dgm:t>
        <a:bodyPr/>
        <a:lstStyle/>
        <a:p>
          <a:endParaRPr lang="en-US"/>
        </a:p>
      </dgm:t>
    </dgm:pt>
    <dgm:pt modelId="{6134AD8E-EED0-4004-85E5-447B8B52CF39}" type="pres">
      <dgm:prSet presAssocID="{297EA0AC-4650-4ECB-8455-4C685DE3450F}" presName="ChildText" presStyleLbl="revTx" presStyleIdx="0" presStyleCnt="2">
        <dgm:presLayoutVars>
          <dgm:chMax val="0"/>
          <dgm:chPref val="0"/>
          <dgm:bulletEnabled val="1"/>
        </dgm:presLayoutVars>
      </dgm:prSet>
      <dgm:spPr/>
    </dgm:pt>
    <dgm:pt modelId="{9903E41A-92CE-4A3A-BFC6-3E70BA3D7AE3}" type="pres">
      <dgm:prSet presAssocID="{4179A870-2B24-4866-A94A-28751F42D69E}" presName="sibTrans" presStyleCnt="0"/>
      <dgm:spPr/>
    </dgm:pt>
    <dgm:pt modelId="{B61DBEB5-DD78-443B-B57D-ACA649013B2C}" type="pres">
      <dgm:prSet presAssocID="{28C4AE05-8B99-482B-BE0F-FEF33D0BDD5D}" presName="composite" presStyleCnt="0"/>
      <dgm:spPr/>
    </dgm:pt>
    <dgm:pt modelId="{F011F198-A313-4B55-A28B-EDBB190707AE}" type="pres">
      <dgm:prSet presAssocID="{28C4AE05-8B99-482B-BE0F-FEF33D0BDD5D}" presName="bentUpArrow1" presStyleLbl="alignImgPlace1" presStyleIdx="1" presStyleCnt="2"/>
      <dgm:spPr>
        <a:solidFill>
          <a:schemeClr val="bg1">
            <a:lumMod val="65000"/>
          </a:schemeClr>
        </a:solidFill>
        <a:scene3d>
          <a:camera prst="orthographicFront"/>
          <a:lightRig rig="threePt" dir="t"/>
        </a:scene3d>
        <a:sp3d>
          <a:bevelT w="165100" prst="coolSlant"/>
        </a:sp3d>
      </dgm:spPr>
    </dgm:pt>
    <dgm:pt modelId="{7329ED20-37B8-4358-9D78-3550512C615C}" type="pres">
      <dgm:prSet presAssocID="{28C4AE05-8B99-482B-BE0F-FEF33D0BDD5D}" presName="ParentText" presStyleLbl="node1" presStyleIdx="1" presStyleCnt="3" custScaleX="160842" custLinFactNeighborX="14144">
        <dgm:presLayoutVars>
          <dgm:chMax val="1"/>
          <dgm:chPref val="1"/>
          <dgm:bulletEnabled val="1"/>
        </dgm:presLayoutVars>
      </dgm:prSet>
      <dgm:spPr/>
      <dgm:t>
        <a:bodyPr/>
        <a:lstStyle/>
        <a:p>
          <a:endParaRPr lang="en-US"/>
        </a:p>
      </dgm:t>
    </dgm:pt>
    <dgm:pt modelId="{CD6526A1-4B1C-4E2A-8C4D-A8CC91F134EE}" type="pres">
      <dgm:prSet presAssocID="{28C4AE05-8B99-482B-BE0F-FEF33D0BDD5D}" presName="ChildText" presStyleLbl="revTx" presStyleIdx="1" presStyleCnt="2">
        <dgm:presLayoutVars>
          <dgm:chMax val="0"/>
          <dgm:chPref val="0"/>
          <dgm:bulletEnabled val="1"/>
        </dgm:presLayoutVars>
      </dgm:prSet>
      <dgm:spPr/>
      <dgm:t>
        <a:bodyPr/>
        <a:lstStyle/>
        <a:p>
          <a:endParaRPr lang="en-US"/>
        </a:p>
      </dgm:t>
    </dgm:pt>
    <dgm:pt modelId="{9A0E6D0E-A197-4161-8EA9-B56A94B983C1}" type="pres">
      <dgm:prSet presAssocID="{6D3BA7C2-5D07-4250-B6B8-989AA06E5EC3}" presName="sibTrans" presStyleCnt="0"/>
      <dgm:spPr/>
    </dgm:pt>
    <dgm:pt modelId="{ADFC997B-0834-48CB-A831-491EF2E46682}" type="pres">
      <dgm:prSet presAssocID="{25CDE5B1-77C6-4F99-BC3B-FCC2D0BC6E92}" presName="composite" presStyleCnt="0"/>
      <dgm:spPr/>
    </dgm:pt>
    <dgm:pt modelId="{EC149F31-1C23-40B0-9A77-4E19CE1194F0}" type="pres">
      <dgm:prSet presAssocID="{25CDE5B1-77C6-4F99-BC3B-FCC2D0BC6E92}" presName="ParentText" presStyleLbl="node1" presStyleIdx="2" presStyleCnt="3" custScaleX="160842" custLinFactNeighborX="14144">
        <dgm:presLayoutVars>
          <dgm:chMax val="1"/>
          <dgm:chPref val="1"/>
          <dgm:bulletEnabled val="1"/>
        </dgm:presLayoutVars>
      </dgm:prSet>
      <dgm:spPr/>
      <dgm:t>
        <a:bodyPr/>
        <a:lstStyle/>
        <a:p>
          <a:endParaRPr lang="en-US"/>
        </a:p>
      </dgm:t>
    </dgm:pt>
  </dgm:ptLst>
  <dgm:cxnLst>
    <dgm:cxn modelId="{0183AE87-C4A3-47B7-8023-01721F67A469}" type="presOf" srcId="{DF33CCFC-3774-4A7B-B1B9-4D3CA4DCD455}" destId="{BD6266E1-7190-49B3-8DA5-36B489DA1C3C}" srcOrd="0" destOrd="0" presId="urn:microsoft.com/office/officeart/2005/8/layout/StepDownProcess"/>
    <dgm:cxn modelId="{39AF298D-5D15-432C-A5C9-2C996D999015}" type="presOf" srcId="{25CDE5B1-77C6-4F99-BC3B-FCC2D0BC6E92}" destId="{EC149F31-1C23-40B0-9A77-4E19CE1194F0}" srcOrd="0" destOrd="0" presId="urn:microsoft.com/office/officeart/2005/8/layout/StepDownProcess"/>
    <dgm:cxn modelId="{89FB7F34-8852-466B-833B-1D696A928510}" type="presOf" srcId="{28C4AE05-8B99-482B-BE0F-FEF33D0BDD5D}" destId="{7329ED20-37B8-4358-9D78-3550512C615C}" srcOrd="0" destOrd="0" presId="urn:microsoft.com/office/officeart/2005/8/layout/StepDownProcess"/>
    <dgm:cxn modelId="{0BAFD629-3C38-494A-A3F0-565FA15291A4}" srcId="{DF33CCFC-3774-4A7B-B1B9-4D3CA4DCD455}" destId="{297EA0AC-4650-4ECB-8455-4C685DE3450F}" srcOrd="0" destOrd="0" parTransId="{7CEC601A-C5FB-4B13-AE77-C174835C08E5}" sibTransId="{4179A870-2B24-4866-A94A-28751F42D69E}"/>
    <dgm:cxn modelId="{485C58ED-DCF6-4FAC-B268-00197F501B14}" srcId="{DF33CCFC-3774-4A7B-B1B9-4D3CA4DCD455}" destId="{25CDE5B1-77C6-4F99-BC3B-FCC2D0BC6E92}" srcOrd="2" destOrd="0" parTransId="{55F7BFDB-2A0D-441B-A44F-455FD50AB9C6}" sibTransId="{EABCB307-E4BB-42E2-BDFE-421D61168AEC}"/>
    <dgm:cxn modelId="{B5312DD3-AE9E-4E73-AE4A-E958B026C475}" type="presOf" srcId="{297EA0AC-4650-4ECB-8455-4C685DE3450F}" destId="{2F4B190C-9688-44AB-8297-5E554AD427E4}" srcOrd="0" destOrd="0" presId="urn:microsoft.com/office/officeart/2005/8/layout/StepDownProcess"/>
    <dgm:cxn modelId="{D2B7BCF5-394E-4E1B-A42C-F83B678ECD24}" srcId="{DF33CCFC-3774-4A7B-B1B9-4D3CA4DCD455}" destId="{28C4AE05-8B99-482B-BE0F-FEF33D0BDD5D}" srcOrd="1" destOrd="0" parTransId="{F1F45D28-2B3C-4DF2-AF16-FE4A621A6C63}" sibTransId="{6D3BA7C2-5D07-4250-B6B8-989AA06E5EC3}"/>
    <dgm:cxn modelId="{12754352-6F1B-413E-97C1-B722CE4BD13F}" type="presParOf" srcId="{BD6266E1-7190-49B3-8DA5-36B489DA1C3C}" destId="{905BA1D6-05F1-43C9-ACF8-F8D37E1C17C5}" srcOrd="0" destOrd="0" presId="urn:microsoft.com/office/officeart/2005/8/layout/StepDownProcess"/>
    <dgm:cxn modelId="{3F390E56-5884-4D13-9105-E775A6F050A2}" type="presParOf" srcId="{905BA1D6-05F1-43C9-ACF8-F8D37E1C17C5}" destId="{E9083C62-5FC4-4B57-9309-4DA2ECB31821}" srcOrd="0" destOrd="0" presId="urn:microsoft.com/office/officeart/2005/8/layout/StepDownProcess"/>
    <dgm:cxn modelId="{AF398086-FAF4-4B61-A825-7A418DC02AF7}" type="presParOf" srcId="{905BA1D6-05F1-43C9-ACF8-F8D37E1C17C5}" destId="{2F4B190C-9688-44AB-8297-5E554AD427E4}" srcOrd="1" destOrd="0" presId="urn:microsoft.com/office/officeart/2005/8/layout/StepDownProcess"/>
    <dgm:cxn modelId="{65AA0164-AA78-45A8-A46D-4507476CF555}" type="presParOf" srcId="{905BA1D6-05F1-43C9-ACF8-F8D37E1C17C5}" destId="{6134AD8E-EED0-4004-85E5-447B8B52CF39}" srcOrd="2" destOrd="0" presId="urn:microsoft.com/office/officeart/2005/8/layout/StepDownProcess"/>
    <dgm:cxn modelId="{05CB09DF-240D-43B1-A0F8-251D7F42A089}" type="presParOf" srcId="{BD6266E1-7190-49B3-8DA5-36B489DA1C3C}" destId="{9903E41A-92CE-4A3A-BFC6-3E70BA3D7AE3}" srcOrd="1" destOrd="0" presId="urn:microsoft.com/office/officeart/2005/8/layout/StepDownProcess"/>
    <dgm:cxn modelId="{DA794A96-CAB1-42D1-B056-9F196C05421C}" type="presParOf" srcId="{BD6266E1-7190-49B3-8DA5-36B489DA1C3C}" destId="{B61DBEB5-DD78-443B-B57D-ACA649013B2C}" srcOrd="2" destOrd="0" presId="urn:microsoft.com/office/officeart/2005/8/layout/StepDownProcess"/>
    <dgm:cxn modelId="{0372C66A-864B-46AA-91DD-B9046058EDE0}" type="presParOf" srcId="{B61DBEB5-DD78-443B-B57D-ACA649013B2C}" destId="{F011F198-A313-4B55-A28B-EDBB190707AE}" srcOrd="0" destOrd="0" presId="urn:microsoft.com/office/officeart/2005/8/layout/StepDownProcess"/>
    <dgm:cxn modelId="{3658B5D8-CC64-4BB6-A336-EB3546FE47CF}" type="presParOf" srcId="{B61DBEB5-DD78-443B-B57D-ACA649013B2C}" destId="{7329ED20-37B8-4358-9D78-3550512C615C}" srcOrd="1" destOrd="0" presId="urn:microsoft.com/office/officeart/2005/8/layout/StepDownProcess"/>
    <dgm:cxn modelId="{8D21DE9D-03B5-4D48-9187-A7B50991BF39}" type="presParOf" srcId="{B61DBEB5-DD78-443B-B57D-ACA649013B2C}" destId="{CD6526A1-4B1C-4E2A-8C4D-A8CC91F134EE}" srcOrd="2" destOrd="0" presId="urn:microsoft.com/office/officeart/2005/8/layout/StepDownProcess"/>
    <dgm:cxn modelId="{52C1D3E6-7916-446F-B04F-3B7374597C25}" type="presParOf" srcId="{BD6266E1-7190-49B3-8DA5-36B489DA1C3C}" destId="{9A0E6D0E-A197-4161-8EA9-B56A94B983C1}" srcOrd="3" destOrd="0" presId="urn:microsoft.com/office/officeart/2005/8/layout/StepDownProcess"/>
    <dgm:cxn modelId="{5A537642-FEAA-41EE-B840-737F290F3E84}" type="presParOf" srcId="{BD6266E1-7190-49B3-8DA5-36B489DA1C3C}" destId="{ADFC997B-0834-48CB-A831-491EF2E46682}" srcOrd="4" destOrd="0" presId="urn:microsoft.com/office/officeart/2005/8/layout/StepDownProcess"/>
    <dgm:cxn modelId="{F507599D-FEAC-410D-BB49-88D15FB32EA5}" type="presParOf" srcId="{ADFC997B-0834-48CB-A831-491EF2E46682}" destId="{EC149F31-1C23-40B0-9A77-4E19CE1194F0}"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F33CCFC-3774-4A7B-B1B9-4D3CA4DCD45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97EA0AC-4650-4ECB-8455-4C685DE3450F}">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Solicitation</a:t>
          </a:r>
          <a:endParaRPr lang="en-US" sz="1600" b="1" dirty="0">
            <a:solidFill>
              <a:schemeClr val="tx1"/>
            </a:solidFill>
            <a:latin typeface="Franklin Gothic Book" pitchFamily="34" charset="0"/>
          </a:endParaRPr>
        </a:p>
      </dgm:t>
    </dgm:pt>
    <dgm:pt modelId="{7CEC601A-C5FB-4B13-AE77-C174835C08E5}" type="parTrans" cxnId="{0BAFD629-3C38-494A-A3F0-565FA15291A4}">
      <dgm:prSet/>
      <dgm:spPr/>
      <dgm:t>
        <a:bodyPr/>
        <a:lstStyle/>
        <a:p>
          <a:endParaRPr lang="en-US" sz="1100"/>
        </a:p>
      </dgm:t>
    </dgm:pt>
    <dgm:pt modelId="{4179A870-2B24-4866-A94A-28751F42D69E}" type="sibTrans" cxnId="{0BAFD629-3C38-494A-A3F0-565FA15291A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8C4AE05-8B99-482B-BE0F-FEF33D0BDD5D}">
      <dgm:prSet phldrT="[Text]" custT="1"/>
      <dgm:spPr>
        <a:solidFill>
          <a:srgbClr val="F6BC1C"/>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Pre-Award</a:t>
          </a:r>
          <a:endParaRPr lang="en-US" sz="1600" b="1" dirty="0">
            <a:solidFill>
              <a:schemeClr val="tx1"/>
            </a:solidFill>
            <a:latin typeface="Franklin Gothic Book" pitchFamily="34" charset="0"/>
          </a:endParaRPr>
        </a:p>
      </dgm:t>
    </dgm:pt>
    <dgm:pt modelId="{F1F45D28-2B3C-4DF2-AF16-FE4A621A6C63}" type="parTrans" cxnId="{D2B7BCF5-394E-4E1B-A42C-F83B678ECD24}">
      <dgm:prSet/>
      <dgm:spPr/>
      <dgm:t>
        <a:bodyPr/>
        <a:lstStyle/>
        <a:p>
          <a:endParaRPr lang="en-US" sz="1100"/>
        </a:p>
      </dgm:t>
    </dgm:pt>
    <dgm:pt modelId="{6D3BA7C2-5D07-4250-B6B8-989AA06E5EC3}" type="sibTrans" cxnId="{D2B7BCF5-394E-4E1B-A42C-F83B678ECD2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5CDE5B1-77C6-4F99-BC3B-FCC2D0BC6E92}">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Post-Award</a:t>
          </a:r>
          <a:endParaRPr lang="en-US" sz="1600" b="1" dirty="0">
            <a:solidFill>
              <a:schemeClr val="tx1"/>
            </a:solidFill>
            <a:latin typeface="Franklin Gothic Book" pitchFamily="34" charset="0"/>
          </a:endParaRPr>
        </a:p>
      </dgm:t>
    </dgm:pt>
    <dgm:pt modelId="{55F7BFDB-2A0D-441B-A44F-455FD50AB9C6}" type="parTrans" cxnId="{485C58ED-DCF6-4FAC-B268-00197F501B14}">
      <dgm:prSet/>
      <dgm:spPr/>
      <dgm:t>
        <a:bodyPr/>
        <a:lstStyle/>
        <a:p>
          <a:endParaRPr lang="en-US" sz="1100"/>
        </a:p>
      </dgm:t>
    </dgm:pt>
    <dgm:pt modelId="{EABCB307-E4BB-42E2-BDFE-421D61168AEC}" type="sibTrans" cxnId="{485C58ED-DCF6-4FAC-B268-00197F501B14}">
      <dgm:prSet/>
      <dgm:spPr/>
      <dgm:t>
        <a:bodyPr/>
        <a:lstStyle/>
        <a:p>
          <a:endParaRPr lang="en-US" sz="1100"/>
        </a:p>
      </dgm:t>
    </dgm:pt>
    <dgm:pt modelId="{FE27DB48-A0DC-481D-BDE0-933C29A9C574}" type="pres">
      <dgm:prSet presAssocID="{DF33CCFC-3774-4A7B-B1B9-4D3CA4DCD455}" presName="Name0" presStyleCnt="0">
        <dgm:presLayoutVars>
          <dgm:dir/>
          <dgm:resizeHandles val="exact"/>
        </dgm:presLayoutVars>
      </dgm:prSet>
      <dgm:spPr/>
      <dgm:t>
        <a:bodyPr/>
        <a:lstStyle/>
        <a:p>
          <a:endParaRPr lang="en-US"/>
        </a:p>
      </dgm:t>
    </dgm:pt>
    <dgm:pt modelId="{F9A40024-B53B-40A7-9A57-0C617499ED2D}" type="pres">
      <dgm:prSet presAssocID="{297EA0AC-4650-4ECB-8455-4C685DE3450F}" presName="node" presStyleLbl="node1" presStyleIdx="0" presStyleCnt="3" custScaleX="110954" custScaleY="56829">
        <dgm:presLayoutVars>
          <dgm:bulletEnabled val="1"/>
        </dgm:presLayoutVars>
      </dgm:prSet>
      <dgm:spPr/>
      <dgm:t>
        <a:bodyPr/>
        <a:lstStyle/>
        <a:p>
          <a:endParaRPr lang="en-US"/>
        </a:p>
      </dgm:t>
    </dgm:pt>
    <dgm:pt modelId="{D509A43F-1765-4E77-B221-821692C0ADE8}" type="pres">
      <dgm:prSet presAssocID="{4179A870-2B24-4866-A94A-28751F42D69E}" presName="sibTrans" presStyleLbl="sibTrans2D1" presStyleIdx="0" presStyleCnt="2" custScaleX="139701" custScaleY="89566" custLinFactNeighborX="10416"/>
      <dgm:spPr/>
      <dgm:t>
        <a:bodyPr/>
        <a:lstStyle/>
        <a:p>
          <a:endParaRPr lang="en-US"/>
        </a:p>
      </dgm:t>
    </dgm:pt>
    <dgm:pt modelId="{1F963A41-86FF-436A-BAF5-1D901DC823B8}" type="pres">
      <dgm:prSet presAssocID="{4179A870-2B24-4866-A94A-28751F42D69E}" presName="connectorText" presStyleLbl="sibTrans2D1" presStyleIdx="0" presStyleCnt="2"/>
      <dgm:spPr/>
      <dgm:t>
        <a:bodyPr/>
        <a:lstStyle/>
        <a:p>
          <a:endParaRPr lang="en-US"/>
        </a:p>
      </dgm:t>
    </dgm:pt>
    <dgm:pt modelId="{82DB9975-E41C-4847-966B-8ADA27C073CD}" type="pres">
      <dgm:prSet presAssocID="{28C4AE05-8B99-482B-BE0F-FEF33D0BDD5D}" presName="node" presStyleLbl="node1" presStyleIdx="1" presStyleCnt="3" custScaleX="110954" custScaleY="56829">
        <dgm:presLayoutVars>
          <dgm:bulletEnabled val="1"/>
        </dgm:presLayoutVars>
      </dgm:prSet>
      <dgm:spPr/>
      <dgm:t>
        <a:bodyPr/>
        <a:lstStyle/>
        <a:p>
          <a:endParaRPr lang="en-US"/>
        </a:p>
      </dgm:t>
    </dgm:pt>
    <dgm:pt modelId="{906AF71F-E0FB-4D4B-BB5E-352400BAC071}" type="pres">
      <dgm:prSet presAssocID="{6D3BA7C2-5D07-4250-B6B8-989AA06E5EC3}" presName="sibTrans" presStyleLbl="sibTrans2D1" presStyleIdx="1" presStyleCnt="2" custScaleX="139701" custScaleY="89566" custLinFactNeighborX="10416"/>
      <dgm:spPr/>
      <dgm:t>
        <a:bodyPr/>
        <a:lstStyle/>
        <a:p>
          <a:endParaRPr lang="en-US"/>
        </a:p>
      </dgm:t>
    </dgm:pt>
    <dgm:pt modelId="{5F9F43DC-5EBA-44A0-A486-5B1E41A61D3C}" type="pres">
      <dgm:prSet presAssocID="{6D3BA7C2-5D07-4250-B6B8-989AA06E5EC3}" presName="connectorText" presStyleLbl="sibTrans2D1" presStyleIdx="1" presStyleCnt="2"/>
      <dgm:spPr/>
      <dgm:t>
        <a:bodyPr/>
        <a:lstStyle/>
        <a:p>
          <a:endParaRPr lang="en-US"/>
        </a:p>
      </dgm:t>
    </dgm:pt>
    <dgm:pt modelId="{BBADB6A4-C886-437C-83A3-B471B66C4507}" type="pres">
      <dgm:prSet presAssocID="{25CDE5B1-77C6-4F99-BC3B-FCC2D0BC6E92}" presName="node" presStyleLbl="node1" presStyleIdx="2" presStyleCnt="3" custScaleX="110954" custScaleY="56829">
        <dgm:presLayoutVars>
          <dgm:bulletEnabled val="1"/>
        </dgm:presLayoutVars>
      </dgm:prSet>
      <dgm:spPr/>
      <dgm:t>
        <a:bodyPr/>
        <a:lstStyle/>
        <a:p>
          <a:endParaRPr lang="en-US"/>
        </a:p>
      </dgm:t>
    </dgm:pt>
  </dgm:ptLst>
  <dgm:cxnLst>
    <dgm:cxn modelId="{BBA2136D-B324-4966-B6AF-CAAF4D080668}" type="presOf" srcId="{4179A870-2B24-4866-A94A-28751F42D69E}" destId="{D509A43F-1765-4E77-B221-821692C0ADE8}" srcOrd="0" destOrd="0" presId="urn:microsoft.com/office/officeart/2005/8/layout/process1"/>
    <dgm:cxn modelId="{CA6CB5E6-87E4-467D-BF7E-ECABE564A652}" type="presOf" srcId="{297EA0AC-4650-4ECB-8455-4C685DE3450F}" destId="{F9A40024-B53B-40A7-9A57-0C617499ED2D}" srcOrd="0" destOrd="0" presId="urn:microsoft.com/office/officeart/2005/8/layout/process1"/>
    <dgm:cxn modelId="{EC220311-984E-44BA-ADC7-16F55E8030A2}" type="presOf" srcId="{25CDE5B1-77C6-4F99-BC3B-FCC2D0BC6E92}" destId="{BBADB6A4-C886-437C-83A3-B471B66C4507}" srcOrd="0" destOrd="0" presId="urn:microsoft.com/office/officeart/2005/8/layout/process1"/>
    <dgm:cxn modelId="{1D8F2356-9DCB-40D5-8455-DE241E94EBDF}" type="presOf" srcId="{6D3BA7C2-5D07-4250-B6B8-989AA06E5EC3}" destId="{5F9F43DC-5EBA-44A0-A486-5B1E41A61D3C}" srcOrd="1" destOrd="0" presId="urn:microsoft.com/office/officeart/2005/8/layout/process1"/>
    <dgm:cxn modelId="{CD3CB200-4650-4EAB-9F3E-0E285553593E}" type="presOf" srcId="{4179A870-2B24-4866-A94A-28751F42D69E}" destId="{1F963A41-86FF-436A-BAF5-1D901DC823B8}" srcOrd="1" destOrd="0" presId="urn:microsoft.com/office/officeart/2005/8/layout/process1"/>
    <dgm:cxn modelId="{D2B7BCF5-394E-4E1B-A42C-F83B678ECD24}" srcId="{DF33CCFC-3774-4A7B-B1B9-4D3CA4DCD455}" destId="{28C4AE05-8B99-482B-BE0F-FEF33D0BDD5D}" srcOrd="1" destOrd="0" parTransId="{F1F45D28-2B3C-4DF2-AF16-FE4A621A6C63}" sibTransId="{6D3BA7C2-5D07-4250-B6B8-989AA06E5EC3}"/>
    <dgm:cxn modelId="{9EA30950-EC5D-4BC1-8D8A-10FD2F84F8AE}" type="presOf" srcId="{DF33CCFC-3774-4A7B-B1B9-4D3CA4DCD455}" destId="{FE27DB48-A0DC-481D-BDE0-933C29A9C574}" srcOrd="0" destOrd="0" presId="urn:microsoft.com/office/officeart/2005/8/layout/process1"/>
    <dgm:cxn modelId="{699782DD-4706-440A-BD91-931F1F62F310}" type="presOf" srcId="{6D3BA7C2-5D07-4250-B6B8-989AA06E5EC3}" destId="{906AF71F-E0FB-4D4B-BB5E-352400BAC071}" srcOrd="0" destOrd="0" presId="urn:microsoft.com/office/officeart/2005/8/layout/process1"/>
    <dgm:cxn modelId="{F0F0833E-FB41-406B-9AEA-4DCA6CC003AB}" type="presOf" srcId="{28C4AE05-8B99-482B-BE0F-FEF33D0BDD5D}" destId="{82DB9975-E41C-4847-966B-8ADA27C073CD}" srcOrd="0" destOrd="0" presId="urn:microsoft.com/office/officeart/2005/8/layout/process1"/>
    <dgm:cxn modelId="{485C58ED-DCF6-4FAC-B268-00197F501B14}" srcId="{DF33CCFC-3774-4A7B-B1B9-4D3CA4DCD455}" destId="{25CDE5B1-77C6-4F99-BC3B-FCC2D0BC6E92}" srcOrd="2" destOrd="0" parTransId="{55F7BFDB-2A0D-441B-A44F-455FD50AB9C6}" sibTransId="{EABCB307-E4BB-42E2-BDFE-421D61168AEC}"/>
    <dgm:cxn modelId="{0BAFD629-3C38-494A-A3F0-565FA15291A4}" srcId="{DF33CCFC-3774-4A7B-B1B9-4D3CA4DCD455}" destId="{297EA0AC-4650-4ECB-8455-4C685DE3450F}" srcOrd="0" destOrd="0" parTransId="{7CEC601A-C5FB-4B13-AE77-C174835C08E5}" sibTransId="{4179A870-2B24-4866-A94A-28751F42D69E}"/>
    <dgm:cxn modelId="{6C10385A-52F1-4DCD-8ACC-9B1651C6EEC8}" type="presParOf" srcId="{FE27DB48-A0DC-481D-BDE0-933C29A9C574}" destId="{F9A40024-B53B-40A7-9A57-0C617499ED2D}" srcOrd="0" destOrd="0" presId="urn:microsoft.com/office/officeart/2005/8/layout/process1"/>
    <dgm:cxn modelId="{620682A9-430B-4EC9-8C92-3051E146F680}" type="presParOf" srcId="{FE27DB48-A0DC-481D-BDE0-933C29A9C574}" destId="{D509A43F-1765-4E77-B221-821692C0ADE8}" srcOrd="1" destOrd="0" presId="urn:microsoft.com/office/officeart/2005/8/layout/process1"/>
    <dgm:cxn modelId="{05ED35FE-5AF8-4702-B58A-DF622F541C8E}" type="presParOf" srcId="{D509A43F-1765-4E77-B221-821692C0ADE8}" destId="{1F963A41-86FF-436A-BAF5-1D901DC823B8}" srcOrd="0" destOrd="0" presId="urn:microsoft.com/office/officeart/2005/8/layout/process1"/>
    <dgm:cxn modelId="{E7C2C795-219D-4F1F-A840-919CE1C8F437}" type="presParOf" srcId="{FE27DB48-A0DC-481D-BDE0-933C29A9C574}" destId="{82DB9975-E41C-4847-966B-8ADA27C073CD}" srcOrd="2" destOrd="0" presId="urn:microsoft.com/office/officeart/2005/8/layout/process1"/>
    <dgm:cxn modelId="{BCC41508-F31F-46C4-AFB9-FCABDEDDFEE0}" type="presParOf" srcId="{FE27DB48-A0DC-481D-BDE0-933C29A9C574}" destId="{906AF71F-E0FB-4D4B-BB5E-352400BAC071}" srcOrd="3" destOrd="0" presId="urn:microsoft.com/office/officeart/2005/8/layout/process1"/>
    <dgm:cxn modelId="{5FFFDC7B-B9F8-4C99-A4B9-6515F73AC43B}" type="presParOf" srcId="{906AF71F-E0FB-4D4B-BB5E-352400BAC071}" destId="{5F9F43DC-5EBA-44A0-A486-5B1E41A61D3C}" srcOrd="0" destOrd="0" presId="urn:microsoft.com/office/officeart/2005/8/layout/process1"/>
    <dgm:cxn modelId="{E389E9AF-B0B2-41A6-A27E-2797B56BEDC5}" type="presParOf" srcId="{FE27DB48-A0DC-481D-BDE0-933C29A9C574}" destId="{BBADB6A4-C886-437C-83A3-B471B66C450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F33CCFC-3774-4A7B-B1B9-4D3CA4DCD45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97EA0AC-4650-4ECB-8455-4C685DE3450F}">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Solicitation</a:t>
          </a:r>
          <a:endParaRPr lang="en-US" sz="1600" b="1" dirty="0">
            <a:solidFill>
              <a:schemeClr val="tx1"/>
            </a:solidFill>
            <a:latin typeface="Franklin Gothic Book" pitchFamily="34" charset="0"/>
          </a:endParaRPr>
        </a:p>
      </dgm:t>
    </dgm:pt>
    <dgm:pt modelId="{7CEC601A-C5FB-4B13-AE77-C174835C08E5}" type="parTrans" cxnId="{0BAFD629-3C38-494A-A3F0-565FA15291A4}">
      <dgm:prSet/>
      <dgm:spPr/>
      <dgm:t>
        <a:bodyPr/>
        <a:lstStyle/>
        <a:p>
          <a:endParaRPr lang="en-US" sz="1100"/>
        </a:p>
      </dgm:t>
    </dgm:pt>
    <dgm:pt modelId="{4179A870-2B24-4866-A94A-28751F42D69E}" type="sibTrans" cxnId="{0BAFD629-3C38-494A-A3F0-565FA15291A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8C4AE05-8B99-482B-BE0F-FEF33D0BDD5D}">
      <dgm:prSet phldrT="[Text]" custT="1"/>
      <dgm:spPr>
        <a:solidFill>
          <a:srgbClr val="F6BC1C"/>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Pre-Award</a:t>
          </a:r>
          <a:endParaRPr lang="en-US" sz="1600" b="1" dirty="0">
            <a:solidFill>
              <a:schemeClr val="tx1"/>
            </a:solidFill>
            <a:latin typeface="Franklin Gothic Book" pitchFamily="34" charset="0"/>
          </a:endParaRPr>
        </a:p>
      </dgm:t>
    </dgm:pt>
    <dgm:pt modelId="{F1F45D28-2B3C-4DF2-AF16-FE4A621A6C63}" type="parTrans" cxnId="{D2B7BCF5-394E-4E1B-A42C-F83B678ECD24}">
      <dgm:prSet/>
      <dgm:spPr/>
      <dgm:t>
        <a:bodyPr/>
        <a:lstStyle/>
        <a:p>
          <a:endParaRPr lang="en-US" sz="1100"/>
        </a:p>
      </dgm:t>
    </dgm:pt>
    <dgm:pt modelId="{6D3BA7C2-5D07-4250-B6B8-989AA06E5EC3}" type="sibTrans" cxnId="{D2B7BCF5-394E-4E1B-A42C-F83B678ECD2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5CDE5B1-77C6-4F99-BC3B-FCC2D0BC6E92}">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Post-Award</a:t>
          </a:r>
          <a:endParaRPr lang="en-US" sz="1600" b="1" dirty="0">
            <a:solidFill>
              <a:schemeClr val="tx1"/>
            </a:solidFill>
            <a:latin typeface="Franklin Gothic Book" pitchFamily="34" charset="0"/>
          </a:endParaRPr>
        </a:p>
      </dgm:t>
    </dgm:pt>
    <dgm:pt modelId="{55F7BFDB-2A0D-441B-A44F-455FD50AB9C6}" type="parTrans" cxnId="{485C58ED-DCF6-4FAC-B268-00197F501B14}">
      <dgm:prSet/>
      <dgm:spPr/>
      <dgm:t>
        <a:bodyPr/>
        <a:lstStyle/>
        <a:p>
          <a:endParaRPr lang="en-US" sz="1100"/>
        </a:p>
      </dgm:t>
    </dgm:pt>
    <dgm:pt modelId="{EABCB307-E4BB-42E2-BDFE-421D61168AEC}" type="sibTrans" cxnId="{485C58ED-DCF6-4FAC-B268-00197F501B14}">
      <dgm:prSet/>
      <dgm:spPr/>
      <dgm:t>
        <a:bodyPr/>
        <a:lstStyle/>
        <a:p>
          <a:endParaRPr lang="en-US" sz="1100"/>
        </a:p>
      </dgm:t>
    </dgm:pt>
    <dgm:pt modelId="{FE27DB48-A0DC-481D-BDE0-933C29A9C574}" type="pres">
      <dgm:prSet presAssocID="{DF33CCFC-3774-4A7B-B1B9-4D3CA4DCD455}" presName="Name0" presStyleCnt="0">
        <dgm:presLayoutVars>
          <dgm:dir/>
          <dgm:resizeHandles val="exact"/>
        </dgm:presLayoutVars>
      </dgm:prSet>
      <dgm:spPr/>
      <dgm:t>
        <a:bodyPr/>
        <a:lstStyle/>
        <a:p>
          <a:endParaRPr lang="en-US"/>
        </a:p>
      </dgm:t>
    </dgm:pt>
    <dgm:pt modelId="{F9A40024-B53B-40A7-9A57-0C617499ED2D}" type="pres">
      <dgm:prSet presAssocID="{297EA0AC-4650-4ECB-8455-4C685DE3450F}" presName="node" presStyleLbl="node1" presStyleIdx="0" presStyleCnt="3" custScaleX="110954" custScaleY="56829">
        <dgm:presLayoutVars>
          <dgm:bulletEnabled val="1"/>
        </dgm:presLayoutVars>
      </dgm:prSet>
      <dgm:spPr/>
      <dgm:t>
        <a:bodyPr/>
        <a:lstStyle/>
        <a:p>
          <a:endParaRPr lang="en-US"/>
        </a:p>
      </dgm:t>
    </dgm:pt>
    <dgm:pt modelId="{D509A43F-1765-4E77-B221-821692C0ADE8}" type="pres">
      <dgm:prSet presAssocID="{4179A870-2B24-4866-A94A-28751F42D69E}" presName="sibTrans" presStyleLbl="sibTrans2D1" presStyleIdx="0" presStyleCnt="2" custScaleX="139701" custScaleY="89566" custLinFactNeighborX="10416"/>
      <dgm:spPr/>
      <dgm:t>
        <a:bodyPr/>
        <a:lstStyle/>
        <a:p>
          <a:endParaRPr lang="en-US"/>
        </a:p>
      </dgm:t>
    </dgm:pt>
    <dgm:pt modelId="{1F963A41-86FF-436A-BAF5-1D901DC823B8}" type="pres">
      <dgm:prSet presAssocID="{4179A870-2B24-4866-A94A-28751F42D69E}" presName="connectorText" presStyleLbl="sibTrans2D1" presStyleIdx="0" presStyleCnt="2"/>
      <dgm:spPr/>
      <dgm:t>
        <a:bodyPr/>
        <a:lstStyle/>
        <a:p>
          <a:endParaRPr lang="en-US"/>
        </a:p>
      </dgm:t>
    </dgm:pt>
    <dgm:pt modelId="{82DB9975-E41C-4847-966B-8ADA27C073CD}" type="pres">
      <dgm:prSet presAssocID="{28C4AE05-8B99-482B-BE0F-FEF33D0BDD5D}" presName="node" presStyleLbl="node1" presStyleIdx="1" presStyleCnt="3" custScaleX="110954" custScaleY="56829">
        <dgm:presLayoutVars>
          <dgm:bulletEnabled val="1"/>
        </dgm:presLayoutVars>
      </dgm:prSet>
      <dgm:spPr/>
      <dgm:t>
        <a:bodyPr/>
        <a:lstStyle/>
        <a:p>
          <a:endParaRPr lang="en-US"/>
        </a:p>
      </dgm:t>
    </dgm:pt>
    <dgm:pt modelId="{906AF71F-E0FB-4D4B-BB5E-352400BAC071}" type="pres">
      <dgm:prSet presAssocID="{6D3BA7C2-5D07-4250-B6B8-989AA06E5EC3}" presName="sibTrans" presStyleLbl="sibTrans2D1" presStyleIdx="1" presStyleCnt="2" custScaleX="139701" custScaleY="89566" custLinFactNeighborX="10416"/>
      <dgm:spPr/>
      <dgm:t>
        <a:bodyPr/>
        <a:lstStyle/>
        <a:p>
          <a:endParaRPr lang="en-US"/>
        </a:p>
      </dgm:t>
    </dgm:pt>
    <dgm:pt modelId="{5F9F43DC-5EBA-44A0-A486-5B1E41A61D3C}" type="pres">
      <dgm:prSet presAssocID="{6D3BA7C2-5D07-4250-B6B8-989AA06E5EC3}" presName="connectorText" presStyleLbl="sibTrans2D1" presStyleIdx="1" presStyleCnt="2"/>
      <dgm:spPr/>
      <dgm:t>
        <a:bodyPr/>
        <a:lstStyle/>
        <a:p>
          <a:endParaRPr lang="en-US"/>
        </a:p>
      </dgm:t>
    </dgm:pt>
    <dgm:pt modelId="{BBADB6A4-C886-437C-83A3-B471B66C4507}" type="pres">
      <dgm:prSet presAssocID="{25CDE5B1-77C6-4F99-BC3B-FCC2D0BC6E92}" presName="node" presStyleLbl="node1" presStyleIdx="2" presStyleCnt="3" custScaleX="110954" custScaleY="56829">
        <dgm:presLayoutVars>
          <dgm:bulletEnabled val="1"/>
        </dgm:presLayoutVars>
      </dgm:prSet>
      <dgm:spPr/>
      <dgm:t>
        <a:bodyPr/>
        <a:lstStyle/>
        <a:p>
          <a:endParaRPr lang="en-US"/>
        </a:p>
      </dgm:t>
    </dgm:pt>
  </dgm:ptLst>
  <dgm:cxnLst>
    <dgm:cxn modelId="{DC59435D-809D-4F17-8D7C-A7CF16D14C8B}" type="presOf" srcId="{4179A870-2B24-4866-A94A-28751F42D69E}" destId="{1F963A41-86FF-436A-BAF5-1D901DC823B8}" srcOrd="1" destOrd="0" presId="urn:microsoft.com/office/officeart/2005/8/layout/process1"/>
    <dgm:cxn modelId="{B09D2365-C775-4436-86F1-62F3187FFC12}" type="presOf" srcId="{28C4AE05-8B99-482B-BE0F-FEF33D0BDD5D}" destId="{82DB9975-E41C-4847-966B-8ADA27C073CD}" srcOrd="0" destOrd="0" presId="urn:microsoft.com/office/officeart/2005/8/layout/process1"/>
    <dgm:cxn modelId="{034179CB-EA69-4B61-8293-39C765184834}" type="presOf" srcId="{DF33CCFC-3774-4A7B-B1B9-4D3CA4DCD455}" destId="{FE27DB48-A0DC-481D-BDE0-933C29A9C574}" srcOrd="0" destOrd="0" presId="urn:microsoft.com/office/officeart/2005/8/layout/process1"/>
    <dgm:cxn modelId="{310073F9-C0D8-45F5-B8D0-E26B227B45B9}" type="presOf" srcId="{6D3BA7C2-5D07-4250-B6B8-989AA06E5EC3}" destId="{906AF71F-E0FB-4D4B-BB5E-352400BAC071}" srcOrd="0" destOrd="0" presId="urn:microsoft.com/office/officeart/2005/8/layout/process1"/>
    <dgm:cxn modelId="{D2B7BCF5-394E-4E1B-A42C-F83B678ECD24}" srcId="{DF33CCFC-3774-4A7B-B1B9-4D3CA4DCD455}" destId="{28C4AE05-8B99-482B-BE0F-FEF33D0BDD5D}" srcOrd="1" destOrd="0" parTransId="{F1F45D28-2B3C-4DF2-AF16-FE4A621A6C63}" sibTransId="{6D3BA7C2-5D07-4250-B6B8-989AA06E5EC3}"/>
    <dgm:cxn modelId="{89951A7E-C0CF-4267-B5B9-DF7910B4F303}" type="presOf" srcId="{4179A870-2B24-4866-A94A-28751F42D69E}" destId="{D509A43F-1765-4E77-B221-821692C0ADE8}" srcOrd="0" destOrd="0" presId="urn:microsoft.com/office/officeart/2005/8/layout/process1"/>
    <dgm:cxn modelId="{285AED2F-8D86-44EB-B49B-91ADE9039A78}" type="presOf" srcId="{6D3BA7C2-5D07-4250-B6B8-989AA06E5EC3}" destId="{5F9F43DC-5EBA-44A0-A486-5B1E41A61D3C}" srcOrd="1" destOrd="0" presId="urn:microsoft.com/office/officeart/2005/8/layout/process1"/>
    <dgm:cxn modelId="{0904F2E8-CDFB-40B8-A778-9CCBCFD5F33F}" type="presOf" srcId="{297EA0AC-4650-4ECB-8455-4C685DE3450F}" destId="{F9A40024-B53B-40A7-9A57-0C617499ED2D}" srcOrd="0" destOrd="0" presId="urn:microsoft.com/office/officeart/2005/8/layout/process1"/>
    <dgm:cxn modelId="{0BAFD629-3C38-494A-A3F0-565FA15291A4}" srcId="{DF33CCFC-3774-4A7B-B1B9-4D3CA4DCD455}" destId="{297EA0AC-4650-4ECB-8455-4C685DE3450F}" srcOrd="0" destOrd="0" parTransId="{7CEC601A-C5FB-4B13-AE77-C174835C08E5}" sibTransId="{4179A870-2B24-4866-A94A-28751F42D69E}"/>
    <dgm:cxn modelId="{0EC6205B-63DD-42D5-BEA3-49997D7543C5}" type="presOf" srcId="{25CDE5B1-77C6-4F99-BC3B-FCC2D0BC6E92}" destId="{BBADB6A4-C886-437C-83A3-B471B66C4507}" srcOrd="0" destOrd="0" presId="urn:microsoft.com/office/officeart/2005/8/layout/process1"/>
    <dgm:cxn modelId="{485C58ED-DCF6-4FAC-B268-00197F501B14}" srcId="{DF33CCFC-3774-4A7B-B1B9-4D3CA4DCD455}" destId="{25CDE5B1-77C6-4F99-BC3B-FCC2D0BC6E92}" srcOrd="2" destOrd="0" parTransId="{55F7BFDB-2A0D-441B-A44F-455FD50AB9C6}" sibTransId="{EABCB307-E4BB-42E2-BDFE-421D61168AEC}"/>
    <dgm:cxn modelId="{1491CCFB-7994-4B7F-AD4E-570F0AD79035}" type="presParOf" srcId="{FE27DB48-A0DC-481D-BDE0-933C29A9C574}" destId="{F9A40024-B53B-40A7-9A57-0C617499ED2D}" srcOrd="0" destOrd="0" presId="urn:microsoft.com/office/officeart/2005/8/layout/process1"/>
    <dgm:cxn modelId="{69791C49-9065-43B8-BEA1-7B1344D64825}" type="presParOf" srcId="{FE27DB48-A0DC-481D-BDE0-933C29A9C574}" destId="{D509A43F-1765-4E77-B221-821692C0ADE8}" srcOrd="1" destOrd="0" presId="urn:microsoft.com/office/officeart/2005/8/layout/process1"/>
    <dgm:cxn modelId="{09C84F94-D79A-4D57-AEF1-D4174132AE8E}" type="presParOf" srcId="{D509A43F-1765-4E77-B221-821692C0ADE8}" destId="{1F963A41-86FF-436A-BAF5-1D901DC823B8}" srcOrd="0" destOrd="0" presId="urn:microsoft.com/office/officeart/2005/8/layout/process1"/>
    <dgm:cxn modelId="{31E57129-6755-4A92-9BB1-7160E8530AFD}" type="presParOf" srcId="{FE27DB48-A0DC-481D-BDE0-933C29A9C574}" destId="{82DB9975-E41C-4847-966B-8ADA27C073CD}" srcOrd="2" destOrd="0" presId="urn:microsoft.com/office/officeart/2005/8/layout/process1"/>
    <dgm:cxn modelId="{1B388DBB-E134-4EBD-BDD2-9E34B0E847ED}" type="presParOf" srcId="{FE27DB48-A0DC-481D-BDE0-933C29A9C574}" destId="{906AF71F-E0FB-4D4B-BB5E-352400BAC071}" srcOrd="3" destOrd="0" presId="urn:microsoft.com/office/officeart/2005/8/layout/process1"/>
    <dgm:cxn modelId="{7BFBE825-D6A2-42B5-AF1F-85B0C2813289}" type="presParOf" srcId="{906AF71F-E0FB-4D4B-BB5E-352400BAC071}" destId="{5F9F43DC-5EBA-44A0-A486-5B1E41A61D3C}" srcOrd="0" destOrd="0" presId="urn:microsoft.com/office/officeart/2005/8/layout/process1"/>
    <dgm:cxn modelId="{CAB388DC-61CE-4524-A9BF-DF63C4132CA0}" type="presParOf" srcId="{FE27DB48-A0DC-481D-BDE0-933C29A9C574}" destId="{BBADB6A4-C886-437C-83A3-B471B66C450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F33CCFC-3774-4A7B-B1B9-4D3CA4DCD45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97EA0AC-4650-4ECB-8455-4C685DE3450F}">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Solicitation</a:t>
          </a:r>
          <a:endParaRPr lang="en-US" sz="1600" b="1" dirty="0">
            <a:solidFill>
              <a:schemeClr val="tx1"/>
            </a:solidFill>
            <a:latin typeface="Franklin Gothic Book" pitchFamily="34" charset="0"/>
          </a:endParaRPr>
        </a:p>
      </dgm:t>
    </dgm:pt>
    <dgm:pt modelId="{7CEC601A-C5FB-4B13-AE77-C174835C08E5}" type="parTrans" cxnId="{0BAFD629-3C38-494A-A3F0-565FA15291A4}">
      <dgm:prSet/>
      <dgm:spPr/>
      <dgm:t>
        <a:bodyPr/>
        <a:lstStyle/>
        <a:p>
          <a:endParaRPr lang="en-US" sz="1100"/>
        </a:p>
      </dgm:t>
    </dgm:pt>
    <dgm:pt modelId="{4179A870-2B24-4866-A94A-28751F42D69E}" type="sibTrans" cxnId="{0BAFD629-3C38-494A-A3F0-565FA15291A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8C4AE05-8B99-482B-BE0F-FEF33D0BDD5D}">
      <dgm:prSet phldrT="[Text]" custT="1"/>
      <dgm:spPr>
        <a:solidFill>
          <a:srgbClr val="F6BC1C"/>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Pre-Award</a:t>
          </a:r>
          <a:endParaRPr lang="en-US" sz="1600" b="1" dirty="0">
            <a:solidFill>
              <a:schemeClr val="tx1"/>
            </a:solidFill>
            <a:latin typeface="Franklin Gothic Book" pitchFamily="34" charset="0"/>
          </a:endParaRPr>
        </a:p>
      </dgm:t>
    </dgm:pt>
    <dgm:pt modelId="{F1F45D28-2B3C-4DF2-AF16-FE4A621A6C63}" type="parTrans" cxnId="{D2B7BCF5-394E-4E1B-A42C-F83B678ECD24}">
      <dgm:prSet/>
      <dgm:spPr/>
      <dgm:t>
        <a:bodyPr/>
        <a:lstStyle/>
        <a:p>
          <a:endParaRPr lang="en-US" sz="1100"/>
        </a:p>
      </dgm:t>
    </dgm:pt>
    <dgm:pt modelId="{6D3BA7C2-5D07-4250-B6B8-989AA06E5EC3}" type="sibTrans" cxnId="{D2B7BCF5-394E-4E1B-A42C-F83B678ECD24}">
      <dgm:prSet/>
      <dgm:spPr>
        <a:solidFill>
          <a:schemeClr val="bg1">
            <a:lumMod val="65000"/>
          </a:schemeClr>
        </a:solidFill>
        <a:scene3d>
          <a:camera prst="orthographicFront"/>
          <a:lightRig rig="threePt" dir="t"/>
        </a:scene3d>
        <a:sp3d>
          <a:bevelT w="165100" prst="coolSlant"/>
        </a:sp3d>
      </dgm:spPr>
      <dgm:t>
        <a:bodyPr/>
        <a:lstStyle/>
        <a:p>
          <a:endParaRPr lang="en-US" sz="1100"/>
        </a:p>
      </dgm:t>
    </dgm:pt>
    <dgm:pt modelId="{25CDE5B1-77C6-4F99-BC3B-FCC2D0BC6E92}">
      <dgm:prSet phldrT="[Text]" custT="1"/>
      <dgm:spPr>
        <a:solidFill>
          <a:schemeClr val="bg1">
            <a:lumMod val="85000"/>
          </a:schemeClr>
        </a:solidFill>
        <a:effectLst>
          <a:outerShdw blurRad="50800" dist="38100" algn="l" rotWithShape="0">
            <a:prstClr val="black">
              <a:alpha val="40000"/>
            </a:prstClr>
          </a:outerShdw>
        </a:effectLst>
        <a:scene3d>
          <a:camera prst="orthographicFront"/>
          <a:lightRig rig="threePt" dir="t"/>
        </a:scene3d>
        <a:sp3d>
          <a:bevelT w="165100" prst="coolSlant"/>
        </a:sp3d>
      </dgm:spPr>
      <dgm:t>
        <a:bodyPr/>
        <a:lstStyle/>
        <a:p>
          <a:r>
            <a:rPr lang="en-US" sz="1600" b="1" dirty="0" smtClean="0">
              <a:solidFill>
                <a:schemeClr val="tx1"/>
              </a:solidFill>
              <a:latin typeface="Franklin Gothic Book" pitchFamily="34" charset="0"/>
            </a:rPr>
            <a:t>Post-Award</a:t>
          </a:r>
          <a:endParaRPr lang="en-US" sz="1600" b="1" dirty="0">
            <a:solidFill>
              <a:schemeClr val="tx1"/>
            </a:solidFill>
            <a:latin typeface="Franklin Gothic Book" pitchFamily="34" charset="0"/>
          </a:endParaRPr>
        </a:p>
      </dgm:t>
    </dgm:pt>
    <dgm:pt modelId="{55F7BFDB-2A0D-441B-A44F-455FD50AB9C6}" type="parTrans" cxnId="{485C58ED-DCF6-4FAC-B268-00197F501B14}">
      <dgm:prSet/>
      <dgm:spPr/>
      <dgm:t>
        <a:bodyPr/>
        <a:lstStyle/>
        <a:p>
          <a:endParaRPr lang="en-US" sz="1100"/>
        </a:p>
      </dgm:t>
    </dgm:pt>
    <dgm:pt modelId="{EABCB307-E4BB-42E2-BDFE-421D61168AEC}" type="sibTrans" cxnId="{485C58ED-DCF6-4FAC-B268-00197F501B14}">
      <dgm:prSet/>
      <dgm:spPr/>
      <dgm:t>
        <a:bodyPr/>
        <a:lstStyle/>
        <a:p>
          <a:endParaRPr lang="en-US" sz="1100"/>
        </a:p>
      </dgm:t>
    </dgm:pt>
    <dgm:pt modelId="{FE27DB48-A0DC-481D-BDE0-933C29A9C574}" type="pres">
      <dgm:prSet presAssocID="{DF33CCFC-3774-4A7B-B1B9-4D3CA4DCD455}" presName="Name0" presStyleCnt="0">
        <dgm:presLayoutVars>
          <dgm:dir/>
          <dgm:resizeHandles val="exact"/>
        </dgm:presLayoutVars>
      </dgm:prSet>
      <dgm:spPr/>
      <dgm:t>
        <a:bodyPr/>
        <a:lstStyle/>
        <a:p>
          <a:endParaRPr lang="en-US"/>
        </a:p>
      </dgm:t>
    </dgm:pt>
    <dgm:pt modelId="{F9A40024-B53B-40A7-9A57-0C617499ED2D}" type="pres">
      <dgm:prSet presAssocID="{297EA0AC-4650-4ECB-8455-4C685DE3450F}" presName="node" presStyleLbl="node1" presStyleIdx="0" presStyleCnt="3" custScaleX="110954" custScaleY="56829">
        <dgm:presLayoutVars>
          <dgm:bulletEnabled val="1"/>
        </dgm:presLayoutVars>
      </dgm:prSet>
      <dgm:spPr/>
      <dgm:t>
        <a:bodyPr/>
        <a:lstStyle/>
        <a:p>
          <a:endParaRPr lang="en-US"/>
        </a:p>
      </dgm:t>
    </dgm:pt>
    <dgm:pt modelId="{D509A43F-1765-4E77-B221-821692C0ADE8}" type="pres">
      <dgm:prSet presAssocID="{4179A870-2B24-4866-A94A-28751F42D69E}" presName="sibTrans" presStyleLbl="sibTrans2D1" presStyleIdx="0" presStyleCnt="2" custScaleX="139701" custScaleY="89566" custLinFactNeighborX="10416"/>
      <dgm:spPr/>
      <dgm:t>
        <a:bodyPr/>
        <a:lstStyle/>
        <a:p>
          <a:endParaRPr lang="en-US"/>
        </a:p>
      </dgm:t>
    </dgm:pt>
    <dgm:pt modelId="{1F963A41-86FF-436A-BAF5-1D901DC823B8}" type="pres">
      <dgm:prSet presAssocID="{4179A870-2B24-4866-A94A-28751F42D69E}" presName="connectorText" presStyleLbl="sibTrans2D1" presStyleIdx="0" presStyleCnt="2"/>
      <dgm:spPr/>
      <dgm:t>
        <a:bodyPr/>
        <a:lstStyle/>
        <a:p>
          <a:endParaRPr lang="en-US"/>
        </a:p>
      </dgm:t>
    </dgm:pt>
    <dgm:pt modelId="{82DB9975-E41C-4847-966B-8ADA27C073CD}" type="pres">
      <dgm:prSet presAssocID="{28C4AE05-8B99-482B-BE0F-FEF33D0BDD5D}" presName="node" presStyleLbl="node1" presStyleIdx="1" presStyleCnt="3" custScaleX="110954" custScaleY="56829">
        <dgm:presLayoutVars>
          <dgm:bulletEnabled val="1"/>
        </dgm:presLayoutVars>
      </dgm:prSet>
      <dgm:spPr/>
      <dgm:t>
        <a:bodyPr/>
        <a:lstStyle/>
        <a:p>
          <a:endParaRPr lang="en-US"/>
        </a:p>
      </dgm:t>
    </dgm:pt>
    <dgm:pt modelId="{906AF71F-E0FB-4D4B-BB5E-352400BAC071}" type="pres">
      <dgm:prSet presAssocID="{6D3BA7C2-5D07-4250-B6B8-989AA06E5EC3}" presName="sibTrans" presStyleLbl="sibTrans2D1" presStyleIdx="1" presStyleCnt="2" custScaleX="139701" custScaleY="89566" custLinFactNeighborX="10416"/>
      <dgm:spPr/>
      <dgm:t>
        <a:bodyPr/>
        <a:lstStyle/>
        <a:p>
          <a:endParaRPr lang="en-US"/>
        </a:p>
      </dgm:t>
    </dgm:pt>
    <dgm:pt modelId="{5F9F43DC-5EBA-44A0-A486-5B1E41A61D3C}" type="pres">
      <dgm:prSet presAssocID="{6D3BA7C2-5D07-4250-B6B8-989AA06E5EC3}" presName="connectorText" presStyleLbl="sibTrans2D1" presStyleIdx="1" presStyleCnt="2"/>
      <dgm:spPr/>
      <dgm:t>
        <a:bodyPr/>
        <a:lstStyle/>
        <a:p>
          <a:endParaRPr lang="en-US"/>
        </a:p>
      </dgm:t>
    </dgm:pt>
    <dgm:pt modelId="{BBADB6A4-C886-437C-83A3-B471B66C4507}" type="pres">
      <dgm:prSet presAssocID="{25CDE5B1-77C6-4F99-BC3B-FCC2D0BC6E92}" presName="node" presStyleLbl="node1" presStyleIdx="2" presStyleCnt="3" custScaleX="110954" custScaleY="56829">
        <dgm:presLayoutVars>
          <dgm:bulletEnabled val="1"/>
        </dgm:presLayoutVars>
      </dgm:prSet>
      <dgm:spPr/>
      <dgm:t>
        <a:bodyPr/>
        <a:lstStyle/>
        <a:p>
          <a:endParaRPr lang="en-US"/>
        </a:p>
      </dgm:t>
    </dgm:pt>
  </dgm:ptLst>
  <dgm:cxnLst>
    <dgm:cxn modelId="{8D523B66-9EE5-47BC-AA96-44BECA4BB60B}" type="presOf" srcId="{6D3BA7C2-5D07-4250-B6B8-989AA06E5EC3}" destId="{906AF71F-E0FB-4D4B-BB5E-352400BAC071}" srcOrd="0" destOrd="0" presId="urn:microsoft.com/office/officeart/2005/8/layout/process1"/>
    <dgm:cxn modelId="{CA06C438-E414-4B54-B45C-A6987D70B5B2}" type="presOf" srcId="{4179A870-2B24-4866-A94A-28751F42D69E}" destId="{D509A43F-1765-4E77-B221-821692C0ADE8}" srcOrd="0" destOrd="0" presId="urn:microsoft.com/office/officeart/2005/8/layout/process1"/>
    <dgm:cxn modelId="{0BAFD629-3C38-494A-A3F0-565FA15291A4}" srcId="{DF33CCFC-3774-4A7B-B1B9-4D3CA4DCD455}" destId="{297EA0AC-4650-4ECB-8455-4C685DE3450F}" srcOrd="0" destOrd="0" parTransId="{7CEC601A-C5FB-4B13-AE77-C174835C08E5}" sibTransId="{4179A870-2B24-4866-A94A-28751F42D69E}"/>
    <dgm:cxn modelId="{7B8786A5-7EB8-4ACE-AEC7-B9113C2ABBF6}" type="presOf" srcId="{25CDE5B1-77C6-4F99-BC3B-FCC2D0BC6E92}" destId="{BBADB6A4-C886-437C-83A3-B471B66C4507}" srcOrd="0" destOrd="0" presId="urn:microsoft.com/office/officeart/2005/8/layout/process1"/>
    <dgm:cxn modelId="{485C58ED-DCF6-4FAC-B268-00197F501B14}" srcId="{DF33CCFC-3774-4A7B-B1B9-4D3CA4DCD455}" destId="{25CDE5B1-77C6-4F99-BC3B-FCC2D0BC6E92}" srcOrd="2" destOrd="0" parTransId="{55F7BFDB-2A0D-441B-A44F-455FD50AB9C6}" sibTransId="{EABCB307-E4BB-42E2-BDFE-421D61168AEC}"/>
    <dgm:cxn modelId="{9D2CFE6D-7552-4BF1-8264-62A84B99916E}" type="presOf" srcId="{4179A870-2B24-4866-A94A-28751F42D69E}" destId="{1F963A41-86FF-436A-BAF5-1D901DC823B8}" srcOrd="1" destOrd="0" presId="urn:microsoft.com/office/officeart/2005/8/layout/process1"/>
    <dgm:cxn modelId="{F65C167A-47D9-477C-9149-56300050D8CB}" type="presOf" srcId="{297EA0AC-4650-4ECB-8455-4C685DE3450F}" destId="{F9A40024-B53B-40A7-9A57-0C617499ED2D}" srcOrd="0" destOrd="0" presId="urn:microsoft.com/office/officeart/2005/8/layout/process1"/>
    <dgm:cxn modelId="{9E5AD13E-AB6D-4F0F-8319-123F73DB89BF}" type="presOf" srcId="{6D3BA7C2-5D07-4250-B6B8-989AA06E5EC3}" destId="{5F9F43DC-5EBA-44A0-A486-5B1E41A61D3C}" srcOrd="1" destOrd="0" presId="urn:microsoft.com/office/officeart/2005/8/layout/process1"/>
    <dgm:cxn modelId="{14456928-C3E4-460E-90B4-B2574C5555D6}" type="presOf" srcId="{28C4AE05-8B99-482B-BE0F-FEF33D0BDD5D}" destId="{82DB9975-E41C-4847-966B-8ADA27C073CD}" srcOrd="0" destOrd="0" presId="urn:microsoft.com/office/officeart/2005/8/layout/process1"/>
    <dgm:cxn modelId="{09576384-74E6-4E29-A122-5222FDF5D949}" type="presOf" srcId="{DF33CCFC-3774-4A7B-B1B9-4D3CA4DCD455}" destId="{FE27DB48-A0DC-481D-BDE0-933C29A9C574}" srcOrd="0" destOrd="0" presId="urn:microsoft.com/office/officeart/2005/8/layout/process1"/>
    <dgm:cxn modelId="{D2B7BCF5-394E-4E1B-A42C-F83B678ECD24}" srcId="{DF33CCFC-3774-4A7B-B1B9-4D3CA4DCD455}" destId="{28C4AE05-8B99-482B-BE0F-FEF33D0BDD5D}" srcOrd="1" destOrd="0" parTransId="{F1F45D28-2B3C-4DF2-AF16-FE4A621A6C63}" sibTransId="{6D3BA7C2-5D07-4250-B6B8-989AA06E5EC3}"/>
    <dgm:cxn modelId="{70AE3353-C621-4727-A35E-01530372CD13}" type="presParOf" srcId="{FE27DB48-A0DC-481D-BDE0-933C29A9C574}" destId="{F9A40024-B53B-40A7-9A57-0C617499ED2D}" srcOrd="0" destOrd="0" presId="urn:microsoft.com/office/officeart/2005/8/layout/process1"/>
    <dgm:cxn modelId="{E5FA3C42-546C-4711-8AB9-A756915B2D89}" type="presParOf" srcId="{FE27DB48-A0DC-481D-BDE0-933C29A9C574}" destId="{D509A43F-1765-4E77-B221-821692C0ADE8}" srcOrd="1" destOrd="0" presId="urn:microsoft.com/office/officeart/2005/8/layout/process1"/>
    <dgm:cxn modelId="{F3CD1AFF-A16F-4D34-A3B1-D3F458094A7E}" type="presParOf" srcId="{D509A43F-1765-4E77-B221-821692C0ADE8}" destId="{1F963A41-86FF-436A-BAF5-1D901DC823B8}" srcOrd="0" destOrd="0" presId="urn:microsoft.com/office/officeart/2005/8/layout/process1"/>
    <dgm:cxn modelId="{AC72735D-9F07-4433-AD77-54800AE1265E}" type="presParOf" srcId="{FE27DB48-A0DC-481D-BDE0-933C29A9C574}" destId="{82DB9975-E41C-4847-966B-8ADA27C073CD}" srcOrd="2" destOrd="0" presId="urn:microsoft.com/office/officeart/2005/8/layout/process1"/>
    <dgm:cxn modelId="{625F99C0-E87E-4DB9-A365-9641ED3EB5AD}" type="presParOf" srcId="{FE27DB48-A0DC-481D-BDE0-933C29A9C574}" destId="{906AF71F-E0FB-4D4B-BB5E-352400BAC071}" srcOrd="3" destOrd="0" presId="urn:microsoft.com/office/officeart/2005/8/layout/process1"/>
    <dgm:cxn modelId="{9E169A3C-934E-4D7F-B5EB-5D16C915A3D7}" type="presParOf" srcId="{906AF71F-E0FB-4D4B-BB5E-352400BAC071}" destId="{5F9F43DC-5EBA-44A0-A486-5B1E41A61D3C}" srcOrd="0" destOrd="0" presId="urn:microsoft.com/office/officeart/2005/8/layout/process1"/>
    <dgm:cxn modelId="{35C9CB1B-CF48-4D1E-BFE5-38EE6DE9E6B7}" type="presParOf" srcId="{FE27DB48-A0DC-481D-BDE0-933C29A9C574}" destId="{BBADB6A4-C886-437C-83A3-B471B66C4507}"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40024-B53B-40A7-9A57-0C617499ED2D}">
      <dsp:nvSpPr>
        <dsp:cNvPr id="0" name=""/>
        <dsp:cNvSpPr/>
      </dsp:nvSpPr>
      <dsp:spPr>
        <a:xfrm>
          <a:off x="254" y="861541"/>
          <a:ext cx="1371600" cy="421508"/>
        </a:xfrm>
        <a:prstGeom prst="roundRect">
          <a:avLst>
            <a:gd name="adj" fmla="val 10000"/>
          </a:avLst>
        </a:prstGeom>
        <a:solidFill>
          <a:schemeClr val="bg1">
            <a:lumMod val="85000"/>
          </a:schemeClr>
        </a:solidFill>
        <a:ln w="2540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Franklin Gothic Book" pitchFamily="34" charset="0"/>
            </a:rPr>
            <a:t>Solicitation</a:t>
          </a:r>
          <a:endParaRPr lang="en-US" sz="1600" b="1" kern="1200" dirty="0">
            <a:solidFill>
              <a:schemeClr val="tx1"/>
            </a:solidFill>
            <a:latin typeface="Franklin Gothic Book" pitchFamily="34" charset="0"/>
          </a:endParaRPr>
        </a:p>
      </dsp:txBody>
      <dsp:txXfrm>
        <a:off x="12600" y="873887"/>
        <a:ext cx="1346908" cy="396816"/>
      </dsp:txXfrm>
    </dsp:sp>
    <dsp:sp modelId="{D509A43F-1765-4E77-B221-821692C0ADE8}">
      <dsp:nvSpPr>
        <dsp:cNvPr id="0" name=""/>
        <dsp:cNvSpPr/>
      </dsp:nvSpPr>
      <dsp:spPr>
        <a:xfrm>
          <a:off x="1470749" y="935002"/>
          <a:ext cx="366117" cy="274586"/>
        </a:xfrm>
        <a:prstGeom prst="rightArrow">
          <a:avLst>
            <a:gd name="adj1" fmla="val 60000"/>
            <a:gd name="adj2" fmla="val 50000"/>
          </a:avLst>
        </a:prstGeom>
        <a:solidFill>
          <a:schemeClr val="bg1">
            <a:lumMod val="65000"/>
          </a:schemeClr>
        </a:solidFill>
        <a:ln>
          <a:noFill/>
        </a:ln>
        <a:effectLst/>
        <a:scene3d>
          <a:camera prst="orthographicFront"/>
          <a:lightRig rig="threePt" dir="t"/>
        </a:scene3d>
        <a:sp3d>
          <a:bevelT w="165100" prst="coolSlant"/>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470749" y="989919"/>
        <a:ext cx="283741" cy="164752"/>
      </dsp:txXfrm>
    </dsp:sp>
    <dsp:sp modelId="{82DB9975-E41C-4847-966B-8ADA27C073CD}">
      <dsp:nvSpPr>
        <dsp:cNvPr id="0" name=""/>
        <dsp:cNvSpPr/>
      </dsp:nvSpPr>
      <dsp:spPr>
        <a:xfrm>
          <a:off x="1866330" y="861541"/>
          <a:ext cx="1371600" cy="421508"/>
        </a:xfrm>
        <a:prstGeom prst="roundRect">
          <a:avLst>
            <a:gd name="adj" fmla="val 10000"/>
          </a:avLst>
        </a:prstGeom>
        <a:solidFill>
          <a:srgbClr val="F6BC1C"/>
        </a:solidFill>
        <a:ln w="2540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Franklin Gothic Book" pitchFamily="34" charset="0"/>
            </a:rPr>
            <a:t>Pre-Award</a:t>
          </a:r>
          <a:endParaRPr lang="en-US" sz="1600" b="1" kern="1200" dirty="0">
            <a:solidFill>
              <a:schemeClr val="tx1"/>
            </a:solidFill>
            <a:latin typeface="Franklin Gothic Book" pitchFamily="34" charset="0"/>
          </a:endParaRPr>
        </a:p>
      </dsp:txBody>
      <dsp:txXfrm>
        <a:off x="1878676" y="873887"/>
        <a:ext cx="1346908" cy="396816"/>
      </dsp:txXfrm>
    </dsp:sp>
    <dsp:sp modelId="{906AF71F-E0FB-4D4B-BB5E-352400BAC071}">
      <dsp:nvSpPr>
        <dsp:cNvPr id="0" name=""/>
        <dsp:cNvSpPr/>
      </dsp:nvSpPr>
      <dsp:spPr>
        <a:xfrm>
          <a:off x="3336824" y="935002"/>
          <a:ext cx="366117" cy="274586"/>
        </a:xfrm>
        <a:prstGeom prst="rightArrow">
          <a:avLst>
            <a:gd name="adj1" fmla="val 60000"/>
            <a:gd name="adj2" fmla="val 50000"/>
          </a:avLst>
        </a:prstGeom>
        <a:solidFill>
          <a:schemeClr val="bg1">
            <a:lumMod val="65000"/>
          </a:schemeClr>
        </a:solidFill>
        <a:ln>
          <a:noFill/>
        </a:ln>
        <a:effectLst/>
        <a:scene3d>
          <a:camera prst="orthographicFront"/>
          <a:lightRig rig="threePt" dir="t"/>
        </a:scene3d>
        <a:sp3d>
          <a:bevelT w="165100" prst="coolSlant"/>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336824" y="989919"/>
        <a:ext cx="283741" cy="164752"/>
      </dsp:txXfrm>
    </dsp:sp>
    <dsp:sp modelId="{BBADB6A4-C886-437C-83A3-B471B66C4507}">
      <dsp:nvSpPr>
        <dsp:cNvPr id="0" name=""/>
        <dsp:cNvSpPr/>
      </dsp:nvSpPr>
      <dsp:spPr>
        <a:xfrm>
          <a:off x="3732406" y="861541"/>
          <a:ext cx="1371600" cy="421508"/>
        </a:xfrm>
        <a:prstGeom prst="roundRect">
          <a:avLst>
            <a:gd name="adj" fmla="val 10000"/>
          </a:avLst>
        </a:prstGeom>
        <a:solidFill>
          <a:schemeClr val="bg1">
            <a:lumMod val="85000"/>
          </a:schemeClr>
        </a:solidFill>
        <a:ln w="2540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Franklin Gothic Book" pitchFamily="34" charset="0"/>
            </a:rPr>
            <a:t>Post-Award</a:t>
          </a:r>
          <a:endParaRPr lang="en-US" sz="1600" b="1" kern="1200" dirty="0">
            <a:solidFill>
              <a:schemeClr val="tx1"/>
            </a:solidFill>
            <a:latin typeface="Franklin Gothic Book" pitchFamily="34" charset="0"/>
          </a:endParaRPr>
        </a:p>
      </dsp:txBody>
      <dsp:txXfrm>
        <a:off x="3744752" y="873887"/>
        <a:ext cx="1346908" cy="39681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083C62-5FC4-4B57-9309-4DA2ECB31821}">
      <dsp:nvSpPr>
        <dsp:cNvPr id="0" name=""/>
        <dsp:cNvSpPr/>
      </dsp:nvSpPr>
      <dsp:spPr>
        <a:xfrm rot="5400000">
          <a:off x="1276792" y="1037291"/>
          <a:ext cx="917395" cy="1044422"/>
        </a:xfrm>
        <a:prstGeom prst="bentUpArrow">
          <a:avLst>
            <a:gd name="adj1" fmla="val 32840"/>
            <a:gd name="adj2" fmla="val 25000"/>
            <a:gd name="adj3" fmla="val 35780"/>
          </a:avLst>
        </a:prstGeom>
        <a:solidFill>
          <a:schemeClr val="bg1">
            <a:lumMod val="65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dsp:style>
    </dsp:sp>
    <dsp:sp modelId="{2F4B190C-9688-44AB-8297-5E554AD427E4}">
      <dsp:nvSpPr>
        <dsp:cNvPr id="0" name=""/>
        <dsp:cNvSpPr/>
      </dsp:nvSpPr>
      <dsp:spPr>
        <a:xfrm>
          <a:off x="782364" y="20340"/>
          <a:ext cx="2483969" cy="1080997"/>
        </a:xfrm>
        <a:prstGeom prst="roundRect">
          <a:avLst>
            <a:gd name="adj" fmla="val 16670"/>
          </a:avLst>
        </a:prstGeom>
        <a:solidFill>
          <a:schemeClr val="bg1">
            <a:lumMod val="85000"/>
          </a:schemeClr>
        </a:solidFill>
        <a:ln w="2540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tx1">
                  <a:lumMod val="75000"/>
                  <a:lumOff val="25000"/>
                </a:schemeClr>
              </a:solidFill>
              <a:latin typeface="Franklin Gothic Book" pitchFamily="34" charset="0"/>
            </a:rPr>
            <a:t>Solicitation</a:t>
          </a:r>
          <a:endParaRPr lang="en-US" sz="3200" b="1" kern="1200" dirty="0">
            <a:solidFill>
              <a:schemeClr val="tx1">
                <a:lumMod val="75000"/>
                <a:lumOff val="25000"/>
              </a:schemeClr>
            </a:solidFill>
            <a:latin typeface="Franklin Gothic Book" pitchFamily="34" charset="0"/>
          </a:endParaRPr>
        </a:p>
      </dsp:txBody>
      <dsp:txXfrm>
        <a:off x="835143" y="73119"/>
        <a:ext cx="2378411" cy="975439"/>
      </dsp:txXfrm>
    </dsp:sp>
    <dsp:sp modelId="{6134AD8E-EED0-4004-85E5-447B8B52CF39}">
      <dsp:nvSpPr>
        <dsp:cNvPr id="0" name=""/>
        <dsp:cNvSpPr/>
      </dsp:nvSpPr>
      <dsp:spPr>
        <a:xfrm>
          <a:off x="2578092" y="123438"/>
          <a:ext cx="1123215" cy="873709"/>
        </a:xfrm>
        <a:prstGeom prst="rect">
          <a:avLst/>
        </a:prstGeom>
        <a:noFill/>
        <a:ln>
          <a:noFill/>
        </a:ln>
        <a:effectLst/>
      </dsp:spPr>
      <dsp:style>
        <a:lnRef idx="0">
          <a:scrgbClr r="0" g="0" b="0"/>
        </a:lnRef>
        <a:fillRef idx="0">
          <a:scrgbClr r="0" g="0" b="0"/>
        </a:fillRef>
        <a:effectRef idx="0">
          <a:scrgbClr r="0" g="0" b="0"/>
        </a:effectRef>
        <a:fontRef idx="minor"/>
      </dsp:style>
    </dsp:sp>
    <dsp:sp modelId="{F011F198-A313-4B55-A28B-EDBB190707AE}">
      <dsp:nvSpPr>
        <dsp:cNvPr id="0" name=""/>
        <dsp:cNvSpPr/>
      </dsp:nvSpPr>
      <dsp:spPr>
        <a:xfrm rot="5400000">
          <a:off x="2782733" y="2251608"/>
          <a:ext cx="917395" cy="1044422"/>
        </a:xfrm>
        <a:prstGeom prst="bentUpArrow">
          <a:avLst>
            <a:gd name="adj1" fmla="val 32840"/>
            <a:gd name="adj2" fmla="val 25000"/>
            <a:gd name="adj3" fmla="val 35780"/>
          </a:avLst>
        </a:prstGeom>
        <a:solidFill>
          <a:schemeClr val="bg1">
            <a:lumMod val="65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dsp:style>
    </dsp:sp>
    <dsp:sp modelId="{7329ED20-37B8-4358-9D78-3550512C615C}">
      <dsp:nvSpPr>
        <dsp:cNvPr id="0" name=""/>
        <dsp:cNvSpPr/>
      </dsp:nvSpPr>
      <dsp:spPr>
        <a:xfrm>
          <a:off x="2288305" y="1234657"/>
          <a:ext cx="2483969" cy="1080997"/>
        </a:xfrm>
        <a:prstGeom prst="roundRect">
          <a:avLst>
            <a:gd name="adj" fmla="val 16670"/>
          </a:avLst>
        </a:prstGeom>
        <a:solidFill>
          <a:schemeClr val="bg1">
            <a:lumMod val="85000"/>
          </a:schemeClr>
        </a:solidFill>
        <a:ln w="2540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tx1">
                  <a:lumMod val="75000"/>
                  <a:lumOff val="25000"/>
                </a:schemeClr>
              </a:solidFill>
              <a:latin typeface="Franklin Gothic Book" pitchFamily="34" charset="0"/>
            </a:rPr>
            <a:t>Pre-Award</a:t>
          </a:r>
          <a:endParaRPr lang="en-US" sz="3200" b="1" kern="1200" dirty="0">
            <a:solidFill>
              <a:schemeClr val="tx1">
                <a:lumMod val="75000"/>
                <a:lumOff val="25000"/>
              </a:schemeClr>
            </a:solidFill>
            <a:latin typeface="Franklin Gothic Book" pitchFamily="34" charset="0"/>
          </a:endParaRPr>
        </a:p>
      </dsp:txBody>
      <dsp:txXfrm>
        <a:off x="2341084" y="1287436"/>
        <a:ext cx="2378411" cy="975439"/>
      </dsp:txXfrm>
    </dsp:sp>
    <dsp:sp modelId="{CD6526A1-4B1C-4E2A-8C4D-A8CC91F134EE}">
      <dsp:nvSpPr>
        <dsp:cNvPr id="0" name=""/>
        <dsp:cNvSpPr/>
      </dsp:nvSpPr>
      <dsp:spPr>
        <a:xfrm>
          <a:off x="4084033" y="1337755"/>
          <a:ext cx="1123215" cy="873709"/>
        </a:xfrm>
        <a:prstGeom prst="rect">
          <a:avLst/>
        </a:prstGeom>
        <a:noFill/>
        <a:ln>
          <a:noFill/>
        </a:ln>
        <a:effectLst/>
      </dsp:spPr>
      <dsp:style>
        <a:lnRef idx="0">
          <a:scrgbClr r="0" g="0" b="0"/>
        </a:lnRef>
        <a:fillRef idx="0">
          <a:scrgbClr r="0" g="0" b="0"/>
        </a:fillRef>
        <a:effectRef idx="0">
          <a:scrgbClr r="0" g="0" b="0"/>
        </a:effectRef>
        <a:fontRef idx="minor"/>
      </dsp:style>
    </dsp:sp>
    <dsp:sp modelId="{EC149F31-1C23-40B0-9A77-4E19CE1194F0}">
      <dsp:nvSpPr>
        <dsp:cNvPr id="0" name=""/>
        <dsp:cNvSpPr/>
      </dsp:nvSpPr>
      <dsp:spPr>
        <a:xfrm>
          <a:off x="3794246" y="2448974"/>
          <a:ext cx="2483969" cy="1080997"/>
        </a:xfrm>
        <a:prstGeom prst="roundRect">
          <a:avLst>
            <a:gd name="adj" fmla="val 16670"/>
          </a:avLst>
        </a:prstGeom>
        <a:solidFill>
          <a:srgbClr val="F6BC1C"/>
        </a:solidFill>
        <a:ln w="2540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tx1"/>
              </a:solidFill>
              <a:latin typeface="Franklin Gothic Book" pitchFamily="34" charset="0"/>
            </a:rPr>
            <a:t>Post-Award</a:t>
          </a:r>
          <a:endParaRPr lang="en-US" sz="3200" b="1" kern="1200" dirty="0">
            <a:solidFill>
              <a:schemeClr val="tx1"/>
            </a:solidFill>
            <a:latin typeface="Franklin Gothic Book" pitchFamily="34" charset="0"/>
          </a:endParaRPr>
        </a:p>
      </dsp:txBody>
      <dsp:txXfrm>
        <a:off x="3847025" y="2501753"/>
        <a:ext cx="2378411" cy="97543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40024-B53B-40A7-9A57-0C617499ED2D}">
      <dsp:nvSpPr>
        <dsp:cNvPr id="0" name=""/>
        <dsp:cNvSpPr/>
      </dsp:nvSpPr>
      <dsp:spPr>
        <a:xfrm>
          <a:off x="254" y="861541"/>
          <a:ext cx="1371600" cy="421508"/>
        </a:xfrm>
        <a:prstGeom prst="roundRect">
          <a:avLst>
            <a:gd name="adj" fmla="val 10000"/>
          </a:avLst>
        </a:prstGeom>
        <a:solidFill>
          <a:schemeClr val="bg1">
            <a:lumMod val="85000"/>
          </a:schemeClr>
        </a:solidFill>
        <a:ln w="2540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Franklin Gothic Book" pitchFamily="34" charset="0"/>
            </a:rPr>
            <a:t>Solicitation</a:t>
          </a:r>
          <a:endParaRPr lang="en-US" sz="1600" b="1" kern="1200" dirty="0">
            <a:solidFill>
              <a:schemeClr val="tx1"/>
            </a:solidFill>
            <a:latin typeface="Franklin Gothic Book" pitchFamily="34" charset="0"/>
          </a:endParaRPr>
        </a:p>
      </dsp:txBody>
      <dsp:txXfrm>
        <a:off x="12600" y="873887"/>
        <a:ext cx="1346908" cy="396816"/>
      </dsp:txXfrm>
    </dsp:sp>
    <dsp:sp modelId="{D509A43F-1765-4E77-B221-821692C0ADE8}">
      <dsp:nvSpPr>
        <dsp:cNvPr id="0" name=""/>
        <dsp:cNvSpPr/>
      </dsp:nvSpPr>
      <dsp:spPr>
        <a:xfrm>
          <a:off x="1470749" y="935002"/>
          <a:ext cx="366117" cy="274586"/>
        </a:xfrm>
        <a:prstGeom prst="rightArrow">
          <a:avLst>
            <a:gd name="adj1" fmla="val 60000"/>
            <a:gd name="adj2" fmla="val 50000"/>
          </a:avLst>
        </a:prstGeom>
        <a:solidFill>
          <a:schemeClr val="bg1">
            <a:lumMod val="65000"/>
          </a:schemeClr>
        </a:solidFill>
        <a:ln>
          <a:noFill/>
        </a:ln>
        <a:effectLst/>
        <a:scene3d>
          <a:camera prst="orthographicFront"/>
          <a:lightRig rig="threePt" dir="t"/>
        </a:scene3d>
        <a:sp3d>
          <a:bevelT w="165100" prst="coolSlant"/>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470749" y="989919"/>
        <a:ext cx="283741" cy="164752"/>
      </dsp:txXfrm>
    </dsp:sp>
    <dsp:sp modelId="{82DB9975-E41C-4847-966B-8ADA27C073CD}">
      <dsp:nvSpPr>
        <dsp:cNvPr id="0" name=""/>
        <dsp:cNvSpPr/>
      </dsp:nvSpPr>
      <dsp:spPr>
        <a:xfrm>
          <a:off x="1866330" y="861541"/>
          <a:ext cx="1371600" cy="421508"/>
        </a:xfrm>
        <a:prstGeom prst="roundRect">
          <a:avLst>
            <a:gd name="adj" fmla="val 10000"/>
          </a:avLst>
        </a:prstGeom>
        <a:solidFill>
          <a:schemeClr val="bg1">
            <a:lumMod val="85000"/>
          </a:schemeClr>
        </a:solidFill>
        <a:ln w="2540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Franklin Gothic Book" pitchFamily="34" charset="0"/>
            </a:rPr>
            <a:t>Pre-Award</a:t>
          </a:r>
          <a:endParaRPr lang="en-US" sz="1600" b="1" kern="1200" dirty="0">
            <a:solidFill>
              <a:schemeClr val="tx1"/>
            </a:solidFill>
            <a:latin typeface="Franklin Gothic Book" pitchFamily="34" charset="0"/>
          </a:endParaRPr>
        </a:p>
      </dsp:txBody>
      <dsp:txXfrm>
        <a:off x="1878676" y="873887"/>
        <a:ext cx="1346908" cy="396816"/>
      </dsp:txXfrm>
    </dsp:sp>
    <dsp:sp modelId="{906AF71F-E0FB-4D4B-BB5E-352400BAC071}">
      <dsp:nvSpPr>
        <dsp:cNvPr id="0" name=""/>
        <dsp:cNvSpPr/>
      </dsp:nvSpPr>
      <dsp:spPr>
        <a:xfrm>
          <a:off x="3336824" y="935002"/>
          <a:ext cx="366117" cy="274586"/>
        </a:xfrm>
        <a:prstGeom prst="rightArrow">
          <a:avLst>
            <a:gd name="adj1" fmla="val 60000"/>
            <a:gd name="adj2" fmla="val 50000"/>
          </a:avLst>
        </a:prstGeom>
        <a:solidFill>
          <a:schemeClr val="bg1">
            <a:lumMod val="65000"/>
          </a:schemeClr>
        </a:solidFill>
        <a:ln>
          <a:noFill/>
        </a:ln>
        <a:effectLst/>
        <a:scene3d>
          <a:camera prst="orthographicFront"/>
          <a:lightRig rig="threePt" dir="t"/>
        </a:scene3d>
        <a:sp3d>
          <a:bevelT w="165100" prst="coolSlant"/>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336824" y="989919"/>
        <a:ext cx="283741" cy="164752"/>
      </dsp:txXfrm>
    </dsp:sp>
    <dsp:sp modelId="{BBADB6A4-C886-437C-83A3-B471B66C4507}">
      <dsp:nvSpPr>
        <dsp:cNvPr id="0" name=""/>
        <dsp:cNvSpPr/>
      </dsp:nvSpPr>
      <dsp:spPr>
        <a:xfrm>
          <a:off x="3732406" y="861541"/>
          <a:ext cx="1371600" cy="421508"/>
        </a:xfrm>
        <a:prstGeom prst="roundRect">
          <a:avLst>
            <a:gd name="adj" fmla="val 10000"/>
          </a:avLst>
        </a:prstGeom>
        <a:solidFill>
          <a:srgbClr val="F6BC1C"/>
        </a:solidFill>
        <a:ln w="2540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Franklin Gothic Book" pitchFamily="34" charset="0"/>
            </a:rPr>
            <a:t>Post-Award</a:t>
          </a:r>
          <a:endParaRPr lang="en-US" sz="1600" b="1" kern="1200" dirty="0">
            <a:solidFill>
              <a:schemeClr val="tx1"/>
            </a:solidFill>
            <a:latin typeface="Franklin Gothic Book" pitchFamily="34" charset="0"/>
          </a:endParaRPr>
        </a:p>
      </dsp:txBody>
      <dsp:txXfrm>
        <a:off x="3744752" y="873887"/>
        <a:ext cx="1346908" cy="39681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40024-B53B-40A7-9A57-0C617499ED2D}">
      <dsp:nvSpPr>
        <dsp:cNvPr id="0" name=""/>
        <dsp:cNvSpPr/>
      </dsp:nvSpPr>
      <dsp:spPr>
        <a:xfrm>
          <a:off x="254" y="861541"/>
          <a:ext cx="1371600" cy="421508"/>
        </a:xfrm>
        <a:prstGeom prst="roundRect">
          <a:avLst>
            <a:gd name="adj" fmla="val 10000"/>
          </a:avLst>
        </a:prstGeom>
        <a:solidFill>
          <a:schemeClr val="bg1">
            <a:lumMod val="85000"/>
          </a:schemeClr>
        </a:solidFill>
        <a:ln w="2540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Franklin Gothic Book" pitchFamily="34" charset="0"/>
            </a:rPr>
            <a:t>Solicitation</a:t>
          </a:r>
          <a:endParaRPr lang="en-US" sz="1600" b="1" kern="1200" dirty="0">
            <a:solidFill>
              <a:schemeClr val="tx1"/>
            </a:solidFill>
            <a:latin typeface="Franklin Gothic Book" pitchFamily="34" charset="0"/>
          </a:endParaRPr>
        </a:p>
      </dsp:txBody>
      <dsp:txXfrm>
        <a:off x="12600" y="873887"/>
        <a:ext cx="1346908" cy="396816"/>
      </dsp:txXfrm>
    </dsp:sp>
    <dsp:sp modelId="{D509A43F-1765-4E77-B221-821692C0ADE8}">
      <dsp:nvSpPr>
        <dsp:cNvPr id="0" name=""/>
        <dsp:cNvSpPr/>
      </dsp:nvSpPr>
      <dsp:spPr>
        <a:xfrm>
          <a:off x="1470749" y="935002"/>
          <a:ext cx="366117" cy="274586"/>
        </a:xfrm>
        <a:prstGeom prst="rightArrow">
          <a:avLst>
            <a:gd name="adj1" fmla="val 60000"/>
            <a:gd name="adj2" fmla="val 50000"/>
          </a:avLst>
        </a:prstGeom>
        <a:solidFill>
          <a:schemeClr val="bg1">
            <a:lumMod val="65000"/>
          </a:schemeClr>
        </a:solidFill>
        <a:ln>
          <a:noFill/>
        </a:ln>
        <a:effectLst/>
        <a:scene3d>
          <a:camera prst="orthographicFront"/>
          <a:lightRig rig="threePt" dir="t"/>
        </a:scene3d>
        <a:sp3d>
          <a:bevelT w="165100" prst="coolSlant"/>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470749" y="989919"/>
        <a:ext cx="283741" cy="164752"/>
      </dsp:txXfrm>
    </dsp:sp>
    <dsp:sp modelId="{82DB9975-E41C-4847-966B-8ADA27C073CD}">
      <dsp:nvSpPr>
        <dsp:cNvPr id="0" name=""/>
        <dsp:cNvSpPr/>
      </dsp:nvSpPr>
      <dsp:spPr>
        <a:xfrm>
          <a:off x="1866330" y="861541"/>
          <a:ext cx="1371600" cy="421508"/>
        </a:xfrm>
        <a:prstGeom prst="roundRect">
          <a:avLst>
            <a:gd name="adj" fmla="val 10000"/>
          </a:avLst>
        </a:prstGeom>
        <a:solidFill>
          <a:schemeClr val="bg1">
            <a:lumMod val="85000"/>
          </a:schemeClr>
        </a:solidFill>
        <a:ln w="2540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Franklin Gothic Book" pitchFamily="34" charset="0"/>
            </a:rPr>
            <a:t>Pre-Award</a:t>
          </a:r>
          <a:endParaRPr lang="en-US" sz="1600" b="1" kern="1200" dirty="0">
            <a:solidFill>
              <a:schemeClr val="tx1"/>
            </a:solidFill>
            <a:latin typeface="Franklin Gothic Book" pitchFamily="34" charset="0"/>
          </a:endParaRPr>
        </a:p>
      </dsp:txBody>
      <dsp:txXfrm>
        <a:off x="1878676" y="873887"/>
        <a:ext cx="1346908" cy="396816"/>
      </dsp:txXfrm>
    </dsp:sp>
    <dsp:sp modelId="{906AF71F-E0FB-4D4B-BB5E-352400BAC071}">
      <dsp:nvSpPr>
        <dsp:cNvPr id="0" name=""/>
        <dsp:cNvSpPr/>
      </dsp:nvSpPr>
      <dsp:spPr>
        <a:xfrm>
          <a:off x="3336824" y="935002"/>
          <a:ext cx="366117" cy="274586"/>
        </a:xfrm>
        <a:prstGeom prst="rightArrow">
          <a:avLst>
            <a:gd name="adj1" fmla="val 60000"/>
            <a:gd name="adj2" fmla="val 50000"/>
          </a:avLst>
        </a:prstGeom>
        <a:solidFill>
          <a:schemeClr val="bg1">
            <a:lumMod val="65000"/>
          </a:schemeClr>
        </a:solidFill>
        <a:ln>
          <a:noFill/>
        </a:ln>
        <a:effectLst/>
        <a:scene3d>
          <a:camera prst="orthographicFront"/>
          <a:lightRig rig="threePt" dir="t"/>
        </a:scene3d>
        <a:sp3d>
          <a:bevelT w="165100" prst="coolSlant"/>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336824" y="989919"/>
        <a:ext cx="283741" cy="164752"/>
      </dsp:txXfrm>
    </dsp:sp>
    <dsp:sp modelId="{BBADB6A4-C886-437C-83A3-B471B66C4507}">
      <dsp:nvSpPr>
        <dsp:cNvPr id="0" name=""/>
        <dsp:cNvSpPr/>
      </dsp:nvSpPr>
      <dsp:spPr>
        <a:xfrm>
          <a:off x="3732406" y="861541"/>
          <a:ext cx="1371600" cy="421508"/>
        </a:xfrm>
        <a:prstGeom prst="roundRect">
          <a:avLst>
            <a:gd name="adj" fmla="val 10000"/>
          </a:avLst>
        </a:prstGeom>
        <a:solidFill>
          <a:srgbClr val="F6BC1C"/>
        </a:solidFill>
        <a:ln w="2540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Franklin Gothic Book" pitchFamily="34" charset="0"/>
            </a:rPr>
            <a:t>Post-Award</a:t>
          </a:r>
          <a:endParaRPr lang="en-US" sz="1600" b="1" kern="1200" dirty="0">
            <a:solidFill>
              <a:schemeClr val="tx1"/>
            </a:solidFill>
            <a:latin typeface="Franklin Gothic Book" pitchFamily="34" charset="0"/>
          </a:endParaRPr>
        </a:p>
      </dsp:txBody>
      <dsp:txXfrm>
        <a:off x="3744752" y="873887"/>
        <a:ext cx="1346908" cy="39681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40024-B53B-40A7-9A57-0C617499ED2D}">
      <dsp:nvSpPr>
        <dsp:cNvPr id="0" name=""/>
        <dsp:cNvSpPr/>
      </dsp:nvSpPr>
      <dsp:spPr>
        <a:xfrm>
          <a:off x="254" y="861541"/>
          <a:ext cx="1371600" cy="421508"/>
        </a:xfrm>
        <a:prstGeom prst="roundRect">
          <a:avLst>
            <a:gd name="adj" fmla="val 10000"/>
          </a:avLst>
        </a:prstGeom>
        <a:solidFill>
          <a:schemeClr val="bg1">
            <a:lumMod val="85000"/>
          </a:schemeClr>
        </a:solidFill>
        <a:ln w="2540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Franklin Gothic Book" pitchFamily="34" charset="0"/>
            </a:rPr>
            <a:t>Solicitation</a:t>
          </a:r>
          <a:endParaRPr lang="en-US" sz="1600" b="1" kern="1200" dirty="0">
            <a:solidFill>
              <a:schemeClr val="tx1"/>
            </a:solidFill>
            <a:latin typeface="Franklin Gothic Book" pitchFamily="34" charset="0"/>
          </a:endParaRPr>
        </a:p>
      </dsp:txBody>
      <dsp:txXfrm>
        <a:off x="12600" y="873887"/>
        <a:ext cx="1346908" cy="396816"/>
      </dsp:txXfrm>
    </dsp:sp>
    <dsp:sp modelId="{D509A43F-1765-4E77-B221-821692C0ADE8}">
      <dsp:nvSpPr>
        <dsp:cNvPr id="0" name=""/>
        <dsp:cNvSpPr/>
      </dsp:nvSpPr>
      <dsp:spPr>
        <a:xfrm>
          <a:off x="1470749" y="935002"/>
          <a:ext cx="366117" cy="274586"/>
        </a:xfrm>
        <a:prstGeom prst="rightArrow">
          <a:avLst>
            <a:gd name="adj1" fmla="val 60000"/>
            <a:gd name="adj2" fmla="val 50000"/>
          </a:avLst>
        </a:prstGeom>
        <a:solidFill>
          <a:schemeClr val="bg1">
            <a:lumMod val="65000"/>
          </a:schemeClr>
        </a:solidFill>
        <a:ln>
          <a:noFill/>
        </a:ln>
        <a:effectLst/>
        <a:scene3d>
          <a:camera prst="orthographicFront"/>
          <a:lightRig rig="threePt" dir="t"/>
        </a:scene3d>
        <a:sp3d>
          <a:bevelT w="165100" prst="coolSlant"/>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470749" y="989919"/>
        <a:ext cx="283741" cy="164752"/>
      </dsp:txXfrm>
    </dsp:sp>
    <dsp:sp modelId="{82DB9975-E41C-4847-966B-8ADA27C073CD}">
      <dsp:nvSpPr>
        <dsp:cNvPr id="0" name=""/>
        <dsp:cNvSpPr/>
      </dsp:nvSpPr>
      <dsp:spPr>
        <a:xfrm>
          <a:off x="1866330" y="861541"/>
          <a:ext cx="1371600" cy="421508"/>
        </a:xfrm>
        <a:prstGeom prst="roundRect">
          <a:avLst>
            <a:gd name="adj" fmla="val 10000"/>
          </a:avLst>
        </a:prstGeom>
        <a:solidFill>
          <a:schemeClr val="bg1">
            <a:lumMod val="85000"/>
          </a:schemeClr>
        </a:solidFill>
        <a:ln w="2540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Franklin Gothic Book" pitchFamily="34" charset="0"/>
            </a:rPr>
            <a:t>Pre-Award</a:t>
          </a:r>
          <a:endParaRPr lang="en-US" sz="1600" b="1" kern="1200" dirty="0">
            <a:solidFill>
              <a:schemeClr val="tx1"/>
            </a:solidFill>
            <a:latin typeface="Franklin Gothic Book" pitchFamily="34" charset="0"/>
          </a:endParaRPr>
        </a:p>
      </dsp:txBody>
      <dsp:txXfrm>
        <a:off x="1878676" y="873887"/>
        <a:ext cx="1346908" cy="396816"/>
      </dsp:txXfrm>
    </dsp:sp>
    <dsp:sp modelId="{906AF71F-E0FB-4D4B-BB5E-352400BAC071}">
      <dsp:nvSpPr>
        <dsp:cNvPr id="0" name=""/>
        <dsp:cNvSpPr/>
      </dsp:nvSpPr>
      <dsp:spPr>
        <a:xfrm>
          <a:off x="3336824" y="935002"/>
          <a:ext cx="366117" cy="274586"/>
        </a:xfrm>
        <a:prstGeom prst="rightArrow">
          <a:avLst>
            <a:gd name="adj1" fmla="val 60000"/>
            <a:gd name="adj2" fmla="val 50000"/>
          </a:avLst>
        </a:prstGeom>
        <a:solidFill>
          <a:schemeClr val="bg1">
            <a:lumMod val="65000"/>
          </a:schemeClr>
        </a:solidFill>
        <a:ln>
          <a:noFill/>
        </a:ln>
        <a:effectLst/>
        <a:scene3d>
          <a:camera prst="orthographicFront"/>
          <a:lightRig rig="threePt" dir="t"/>
        </a:scene3d>
        <a:sp3d>
          <a:bevelT w="165100" prst="coolSlant"/>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336824" y="989919"/>
        <a:ext cx="283741" cy="164752"/>
      </dsp:txXfrm>
    </dsp:sp>
    <dsp:sp modelId="{BBADB6A4-C886-437C-83A3-B471B66C4507}">
      <dsp:nvSpPr>
        <dsp:cNvPr id="0" name=""/>
        <dsp:cNvSpPr/>
      </dsp:nvSpPr>
      <dsp:spPr>
        <a:xfrm>
          <a:off x="3732406" y="861541"/>
          <a:ext cx="1371600" cy="421508"/>
        </a:xfrm>
        <a:prstGeom prst="roundRect">
          <a:avLst>
            <a:gd name="adj" fmla="val 10000"/>
          </a:avLst>
        </a:prstGeom>
        <a:solidFill>
          <a:srgbClr val="F6BC1C"/>
        </a:solidFill>
        <a:ln w="2540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Franklin Gothic Book" pitchFamily="34" charset="0"/>
            </a:rPr>
            <a:t>Post-Award</a:t>
          </a:r>
          <a:endParaRPr lang="en-US" sz="1600" b="1" kern="1200" dirty="0">
            <a:solidFill>
              <a:schemeClr val="tx1"/>
            </a:solidFill>
            <a:latin typeface="Franklin Gothic Book" pitchFamily="34" charset="0"/>
          </a:endParaRPr>
        </a:p>
      </dsp:txBody>
      <dsp:txXfrm>
        <a:off x="3744752" y="873887"/>
        <a:ext cx="1346908" cy="39681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40024-B53B-40A7-9A57-0C617499ED2D}">
      <dsp:nvSpPr>
        <dsp:cNvPr id="0" name=""/>
        <dsp:cNvSpPr/>
      </dsp:nvSpPr>
      <dsp:spPr>
        <a:xfrm>
          <a:off x="254" y="861541"/>
          <a:ext cx="1371600" cy="421508"/>
        </a:xfrm>
        <a:prstGeom prst="roundRect">
          <a:avLst>
            <a:gd name="adj" fmla="val 10000"/>
          </a:avLst>
        </a:prstGeom>
        <a:solidFill>
          <a:schemeClr val="bg1">
            <a:lumMod val="85000"/>
          </a:schemeClr>
        </a:solidFill>
        <a:ln w="2540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Franklin Gothic Book" pitchFamily="34" charset="0"/>
            </a:rPr>
            <a:t>Solicitation</a:t>
          </a:r>
          <a:endParaRPr lang="en-US" sz="1600" b="1" kern="1200" dirty="0">
            <a:solidFill>
              <a:schemeClr val="tx1"/>
            </a:solidFill>
            <a:latin typeface="Franklin Gothic Book" pitchFamily="34" charset="0"/>
          </a:endParaRPr>
        </a:p>
      </dsp:txBody>
      <dsp:txXfrm>
        <a:off x="12600" y="873887"/>
        <a:ext cx="1346908" cy="396816"/>
      </dsp:txXfrm>
    </dsp:sp>
    <dsp:sp modelId="{D509A43F-1765-4E77-B221-821692C0ADE8}">
      <dsp:nvSpPr>
        <dsp:cNvPr id="0" name=""/>
        <dsp:cNvSpPr/>
      </dsp:nvSpPr>
      <dsp:spPr>
        <a:xfrm>
          <a:off x="1470749" y="935002"/>
          <a:ext cx="366117" cy="274586"/>
        </a:xfrm>
        <a:prstGeom prst="rightArrow">
          <a:avLst>
            <a:gd name="adj1" fmla="val 60000"/>
            <a:gd name="adj2" fmla="val 50000"/>
          </a:avLst>
        </a:prstGeom>
        <a:solidFill>
          <a:schemeClr val="bg1">
            <a:lumMod val="65000"/>
          </a:schemeClr>
        </a:solidFill>
        <a:ln>
          <a:noFill/>
        </a:ln>
        <a:effectLst/>
        <a:scene3d>
          <a:camera prst="orthographicFront"/>
          <a:lightRig rig="threePt" dir="t"/>
        </a:scene3d>
        <a:sp3d>
          <a:bevelT w="165100" prst="coolSlant"/>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470749" y="989919"/>
        <a:ext cx="283741" cy="164752"/>
      </dsp:txXfrm>
    </dsp:sp>
    <dsp:sp modelId="{82DB9975-E41C-4847-966B-8ADA27C073CD}">
      <dsp:nvSpPr>
        <dsp:cNvPr id="0" name=""/>
        <dsp:cNvSpPr/>
      </dsp:nvSpPr>
      <dsp:spPr>
        <a:xfrm>
          <a:off x="1866330" y="861541"/>
          <a:ext cx="1371600" cy="421508"/>
        </a:xfrm>
        <a:prstGeom prst="roundRect">
          <a:avLst>
            <a:gd name="adj" fmla="val 10000"/>
          </a:avLst>
        </a:prstGeom>
        <a:solidFill>
          <a:schemeClr val="bg1">
            <a:lumMod val="85000"/>
          </a:schemeClr>
        </a:solidFill>
        <a:ln w="2540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Franklin Gothic Book" pitchFamily="34" charset="0"/>
            </a:rPr>
            <a:t>Pre-Award</a:t>
          </a:r>
          <a:endParaRPr lang="en-US" sz="1600" b="1" kern="1200" dirty="0">
            <a:solidFill>
              <a:schemeClr val="tx1"/>
            </a:solidFill>
            <a:latin typeface="Franklin Gothic Book" pitchFamily="34" charset="0"/>
          </a:endParaRPr>
        </a:p>
      </dsp:txBody>
      <dsp:txXfrm>
        <a:off x="1878676" y="873887"/>
        <a:ext cx="1346908" cy="396816"/>
      </dsp:txXfrm>
    </dsp:sp>
    <dsp:sp modelId="{906AF71F-E0FB-4D4B-BB5E-352400BAC071}">
      <dsp:nvSpPr>
        <dsp:cNvPr id="0" name=""/>
        <dsp:cNvSpPr/>
      </dsp:nvSpPr>
      <dsp:spPr>
        <a:xfrm>
          <a:off x="3336824" y="935002"/>
          <a:ext cx="366117" cy="274586"/>
        </a:xfrm>
        <a:prstGeom prst="rightArrow">
          <a:avLst>
            <a:gd name="adj1" fmla="val 60000"/>
            <a:gd name="adj2" fmla="val 50000"/>
          </a:avLst>
        </a:prstGeom>
        <a:solidFill>
          <a:schemeClr val="bg1">
            <a:lumMod val="65000"/>
          </a:schemeClr>
        </a:solidFill>
        <a:ln>
          <a:noFill/>
        </a:ln>
        <a:effectLst/>
        <a:scene3d>
          <a:camera prst="orthographicFront"/>
          <a:lightRig rig="threePt" dir="t"/>
        </a:scene3d>
        <a:sp3d>
          <a:bevelT w="165100" prst="coolSlant"/>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336824" y="989919"/>
        <a:ext cx="283741" cy="164752"/>
      </dsp:txXfrm>
    </dsp:sp>
    <dsp:sp modelId="{BBADB6A4-C886-437C-83A3-B471B66C4507}">
      <dsp:nvSpPr>
        <dsp:cNvPr id="0" name=""/>
        <dsp:cNvSpPr/>
      </dsp:nvSpPr>
      <dsp:spPr>
        <a:xfrm>
          <a:off x="3732406" y="861541"/>
          <a:ext cx="1371600" cy="421508"/>
        </a:xfrm>
        <a:prstGeom prst="roundRect">
          <a:avLst>
            <a:gd name="adj" fmla="val 10000"/>
          </a:avLst>
        </a:prstGeom>
        <a:solidFill>
          <a:srgbClr val="F6BC1C"/>
        </a:solidFill>
        <a:ln w="2540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Franklin Gothic Book" pitchFamily="34" charset="0"/>
            </a:rPr>
            <a:t>Post-Award</a:t>
          </a:r>
          <a:endParaRPr lang="en-US" sz="1600" b="1" kern="1200" dirty="0">
            <a:solidFill>
              <a:schemeClr val="tx1"/>
            </a:solidFill>
            <a:latin typeface="Franklin Gothic Book" pitchFamily="34" charset="0"/>
          </a:endParaRPr>
        </a:p>
      </dsp:txBody>
      <dsp:txXfrm>
        <a:off x="3744752" y="873887"/>
        <a:ext cx="1346908" cy="3968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40024-B53B-40A7-9A57-0C617499ED2D}">
      <dsp:nvSpPr>
        <dsp:cNvPr id="0" name=""/>
        <dsp:cNvSpPr/>
      </dsp:nvSpPr>
      <dsp:spPr>
        <a:xfrm>
          <a:off x="254" y="861541"/>
          <a:ext cx="1371600" cy="421508"/>
        </a:xfrm>
        <a:prstGeom prst="roundRect">
          <a:avLst>
            <a:gd name="adj" fmla="val 10000"/>
          </a:avLst>
        </a:prstGeom>
        <a:solidFill>
          <a:schemeClr val="bg1">
            <a:lumMod val="85000"/>
          </a:schemeClr>
        </a:solidFill>
        <a:ln w="2540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Franklin Gothic Book" pitchFamily="34" charset="0"/>
            </a:rPr>
            <a:t>Solicitation</a:t>
          </a:r>
          <a:endParaRPr lang="en-US" sz="1600" b="1" kern="1200" dirty="0">
            <a:solidFill>
              <a:schemeClr val="tx1"/>
            </a:solidFill>
            <a:latin typeface="Franklin Gothic Book" pitchFamily="34" charset="0"/>
          </a:endParaRPr>
        </a:p>
      </dsp:txBody>
      <dsp:txXfrm>
        <a:off x="12600" y="873887"/>
        <a:ext cx="1346908" cy="396816"/>
      </dsp:txXfrm>
    </dsp:sp>
    <dsp:sp modelId="{D509A43F-1765-4E77-B221-821692C0ADE8}">
      <dsp:nvSpPr>
        <dsp:cNvPr id="0" name=""/>
        <dsp:cNvSpPr/>
      </dsp:nvSpPr>
      <dsp:spPr>
        <a:xfrm>
          <a:off x="1470749" y="935002"/>
          <a:ext cx="366117" cy="274586"/>
        </a:xfrm>
        <a:prstGeom prst="rightArrow">
          <a:avLst>
            <a:gd name="adj1" fmla="val 60000"/>
            <a:gd name="adj2" fmla="val 50000"/>
          </a:avLst>
        </a:prstGeom>
        <a:solidFill>
          <a:schemeClr val="bg1">
            <a:lumMod val="65000"/>
          </a:schemeClr>
        </a:solidFill>
        <a:ln>
          <a:noFill/>
        </a:ln>
        <a:effectLst/>
        <a:scene3d>
          <a:camera prst="orthographicFront"/>
          <a:lightRig rig="threePt" dir="t"/>
        </a:scene3d>
        <a:sp3d>
          <a:bevelT w="165100" prst="coolSlant"/>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470749" y="989919"/>
        <a:ext cx="283741" cy="164752"/>
      </dsp:txXfrm>
    </dsp:sp>
    <dsp:sp modelId="{82DB9975-E41C-4847-966B-8ADA27C073CD}">
      <dsp:nvSpPr>
        <dsp:cNvPr id="0" name=""/>
        <dsp:cNvSpPr/>
      </dsp:nvSpPr>
      <dsp:spPr>
        <a:xfrm>
          <a:off x="1866330" y="861541"/>
          <a:ext cx="1371600" cy="421508"/>
        </a:xfrm>
        <a:prstGeom prst="roundRect">
          <a:avLst>
            <a:gd name="adj" fmla="val 10000"/>
          </a:avLst>
        </a:prstGeom>
        <a:solidFill>
          <a:schemeClr val="bg1">
            <a:lumMod val="85000"/>
          </a:schemeClr>
        </a:solidFill>
        <a:ln w="2540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Franklin Gothic Book" pitchFamily="34" charset="0"/>
            </a:rPr>
            <a:t>Pre-Award</a:t>
          </a:r>
          <a:endParaRPr lang="en-US" sz="1600" b="1" kern="1200" dirty="0">
            <a:solidFill>
              <a:schemeClr val="tx1"/>
            </a:solidFill>
            <a:latin typeface="Franklin Gothic Book" pitchFamily="34" charset="0"/>
          </a:endParaRPr>
        </a:p>
      </dsp:txBody>
      <dsp:txXfrm>
        <a:off x="1878676" y="873887"/>
        <a:ext cx="1346908" cy="396816"/>
      </dsp:txXfrm>
    </dsp:sp>
    <dsp:sp modelId="{906AF71F-E0FB-4D4B-BB5E-352400BAC071}">
      <dsp:nvSpPr>
        <dsp:cNvPr id="0" name=""/>
        <dsp:cNvSpPr/>
      </dsp:nvSpPr>
      <dsp:spPr>
        <a:xfrm>
          <a:off x="3336824" y="935002"/>
          <a:ext cx="366117" cy="274586"/>
        </a:xfrm>
        <a:prstGeom prst="rightArrow">
          <a:avLst>
            <a:gd name="adj1" fmla="val 60000"/>
            <a:gd name="adj2" fmla="val 50000"/>
          </a:avLst>
        </a:prstGeom>
        <a:solidFill>
          <a:schemeClr val="bg1">
            <a:lumMod val="65000"/>
          </a:schemeClr>
        </a:solidFill>
        <a:ln>
          <a:noFill/>
        </a:ln>
        <a:effectLst/>
        <a:scene3d>
          <a:camera prst="orthographicFront"/>
          <a:lightRig rig="threePt" dir="t"/>
        </a:scene3d>
        <a:sp3d>
          <a:bevelT w="165100" prst="coolSlant"/>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336824" y="989919"/>
        <a:ext cx="283741" cy="164752"/>
      </dsp:txXfrm>
    </dsp:sp>
    <dsp:sp modelId="{BBADB6A4-C886-437C-83A3-B471B66C4507}">
      <dsp:nvSpPr>
        <dsp:cNvPr id="0" name=""/>
        <dsp:cNvSpPr/>
      </dsp:nvSpPr>
      <dsp:spPr>
        <a:xfrm>
          <a:off x="3732406" y="861541"/>
          <a:ext cx="1371600" cy="421508"/>
        </a:xfrm>
        <a:prstGeom prst="roundRect">
          <a:avLst>
            <a:gd name="adj" fmla="val 10000"/>
          </a:avLst>
        </a:prstGeom>
        <a:solidFill>
          <a:srgbClr val="F6BC1C"/>
        </a:solidFill>
        <a:ln w="2540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Franklin Gothic Book" pitchFamily="34" charset="0"/>
            </a:rPr>
            <a:t>Post-Award</a:t>
          </a:r>
          <a:endParaRPr lang="en-US" sz="1600" b="1" kern="1200" dirty="0">
            <a:solidFill>
              <a:schemeClr val="tx1"/>
            </a:solidFill>
            <a:latin typeface="Franklin Gothic Book" pitchFamily="34" charset="0"/>
          </a:endParaRPr>
        </a:p>
      </dsp:txBody>
      <dsp:txXfrm>
        <a:off x="3744752" y="873887"/>
        <a:ext cx="1346908" cy="39681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40024-B53B-40A7-9A57-0C617499ED2D}">
      <dsp:nvSpPr>
        <dsp:cNvPr id="0" name=""/>
        <dsp:cNvSpPr/>
      </dsp:nvSpPr>
      <dsp:spPr>
        <a:xfrm>
          <a:off x="254" y="861541"/>
          <a:ext cx="1371600" cy="421508"/>
        </a:xfrm>
        <a:prstGeom prst="roundRect">
          <a:avLst>
            <a:gd name="adj" fmla="val 10000"/>
          </a:avLst>
        </a:prstGeom>
        <a:solidFill>
          <a:schemeClr val="bg1">
            <a:lumMod val="85000"/>
          </a:schemeClr>
        </a:solidFill>
        <a:ln w="2540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Franklin Gothic Book" pitchFamily="34" charset="0"/>
            </a:rPr>
            <a:t>Solicitation</a:t>
          </a:r>
          <a:endParaRPr lang="en-US" sz="1600" b="1" kern="1200" dirty="0">
            <a:solidFill>
              <a:schemeClr val="tx1"/>
            </a:solidFill>
            <a:latin typeface="Franklin Gothic Book" pitchFamily="34" charset="0"/>
          </a:endParaRPr>
        </a:p>
      </dsp:txBody>
      <dsp:txXfrm>
        <a:off x="12600" y="873887"/>
        <a:ext cx="1346908" cy="396816"/>
      </dsp:txXfrm>
    </dsp:sp>
    <dsp:sp modelId="{D509A43F-1765-4E77-B221-821692C0ADE8}">
      <dsp:nvSpPr>
        <dsp:cNvPr id="0" name=""/>
        <dsp:cNvSpPr/>
      </dsp:nvSpPr>
      <dsp:spPr>
        <a:xfrm>
          <a:off x="1470749" y="935002"/>
          <a:ext cx="366117" cy="274586"/>
        </a:xfrm>
        <a:prstGeom prst="rightArrow">
          <a:avLst>
            <a:gd name="adj1" fmla="val 60000"/>
            <a:gd name="adj2" fmla="val 50000"/>
          </a:avLst>
        </a:prstGeom>
        <a:solidFill>
          <a:schemeClr val="bg1">
            <a:lumMod val="65000"/>
          </a:schemeClr>
        </a:solidFill>
        <a:ln>
          <a:noFill/>
        </a:ln>
        <a:effectLst/>
        <a:scene3d>
          <a:camera prst="orthographicFront"/>
          <a:lightRig rig="threePt" dir="t"/>
        </a:scene3d>
        <a:sp3d>
          <a:bevelT w="165100" prst="coolSlant"/>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470749" y="989919"/>
        <a:ext cx="283741" cy="164752"/>
      </dsp:txXfrm>
    </dsp:sp>
    <dsp:sp modelId="{82DB9975-E41C-4847-966B-8ADA27C073CD}">
      <dsp:nvSpPr>
        <dsp:cNvPr id="0" name=""/>
        <dsp:cNvSpPr/>
      </dsp:nvSpPr>
      <dsp:spPr>
        <a:xfrm>
          <a:off x="1866330" y="861541"/>
          <a:ext cx="1371600" cy="421508"/>
        </a:xfrm>
        <a:prstGeom prst="roundRect">
          <a:avLst>
            <a:gd name="adj" fmla="val 10000"/>
          </a:avLst>
        </a:prstGeom>
        <a:solidFill>
          <a:schemeClr val="bg1">
            <a:lumMod val="85000"/>
          </a:schemeClr>
        </a:solidFill>
        <a:ln w="2540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Franklin Gothic Book" pitchFamily="34" charset="0"/>
            </a:rPr>
            <a:t>Pre-Award</a:t>
          </a:r>
          <a:endParaRPr lang="en-US" sz="1600" b="1" kern="1200" dirty="0">
            <a:solidFill>
              <a:schemeClr val="tx1"/>
            </a:solidFill>
            <a:latin typeface="Franklin Gothic Book" pitchFamily="34" charset="0"/>
          </a:endParaRPr>
        </a:p>
      </dsp:txBody>
      <dsp:txXfrm>
        <a:off x="1878676" y="873887"/>
        <a:ext cx="1346908" cy="396816"/>
      </dsp:txXfrm>
    </dsp:sp>
    <dsp:sp modelId="{906AF71F-E0FB-4D4B-BB5E-352400BAC071}">
      <dsp:nvSpPr>
        <dsp:cNvPr id="0" name=""/>
        <dsp:cNvSpPr/>
      </dsp:nvSpPr>
      <dsp:spPr>
        <a:xfrm>
          <a:off x="3336824" y="935002"/>
          <a:ext cx="366117" cy="274586"/>
        </a:xfrm>
        <a:prstGeom prst="rightArrow">
          <a:avLst>
            <a:gd name="adj1" fmla="val 60000"/>
            <a:gd name="adj2" fmla="val 50000"/>
          </a:avLst>
        </a:prstGeom>
        <a:solidFill>
          <a:schemeClr val="bg1">
            <a:lumMod val="65000"/>
          </a:schemeClr>
        </a:solidFill>
        <a:ln>
          <a:noFill/>
        </a:ln>
        <a:effectLst/>
        <a:scene3d>
          <a:camera prst="orthographicFront"/>
          <a:lightRig rig="threePt" dir="t"/>
        </a:scene3d>
        <a:sp3d>
          <a:bevelT w="165100" prst="coolSlant"/>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336824" y="989919"/>
        <a:ext cx="283741" cy="164752"/>
      </dsp:txXfrm>
    </dsp:sp>
    <dsp:sp modelId="{BBADB6A4-C886-437C-83A3-B471B66C4507}">
      <dsp:nvSpPr>
        <dsp:cNvPr id="0" name=""/>
        <dsp:cNvSpPr/>
      </dsp:nvSpPr>
      <dsp:spPr>
        <a:xfrm>
          <a:off x="3732406" y="861541"/>
          <a:ext cx="1371600" cy="421508"/>
        </a:xfrm>
        <a:prstGeom prst="roundRect">
          <a:avLst>
            <a:gd name="adj" fmla="val 10000"/>
          </a:avLst>
        </a:prstGeom>
        <a:solidFill>
          <a:srgbClr val="F6BC1C"/>
        </a:solidFill>
        <a:ln w="2540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Franklin Gothic Book" pitchFamily="34" charset="0"/>
            </a:rPr>
            <a:t>Post-Award</a:t>
          </a:r>
          <a:endParaRPr lang="en-US" sz="1600" b="1" kern="1200" dirty="0">
            <a:solidFill>
              <a:schemeClr val="tx1"/>
            </a:solidFill>
            <a:latin typeface="Franklin Gothic Book" pitchFamily="34" charset="0"/>
          </a:endParaRPr>
        </a:p>
      </dsp:txBody>
      <dsp:txXfrm>
        <a:off x="3744752" y="873887"/>
        <a:ext cx="1346908" cy="39681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14887" cy="472440"/>
          </a:xfrm>
          <a:prstGeom prst="rect">
            <a:avLst/>
          </a:prstGeom>
        </p:spPr>
        <p:txBody>
          <a:bodyPr vert="horz" lIns="95061" tIns="47531" rIns="95061" bIns="47531" rtlCol="0"/>
          <a:lstStyle>
            <a:lvl1pPr algn="l">
              <a:defRPr sz="1200"/>
            </a:lvl1pPr>
          </a:lstStyle>
          <a:p>
            <a:endParaRPr lang="en-US"/>
          </a:p>
        </p:txBody>
      </p:sp>
      <p:sp>
        <p:nvSpPr>
          <p:cNvPr id="3" name="Date Placeholder 2"/>
          <p:cNvSpPr>
            <a:spLocks noGrp="1"/>
          </p:cNvSpPr>
          <p:nvPr>
            <p:ph type="dt" sz="quarter" idx="1"/>
          </p:nvPr>
        </p:nvSpPr>
        <p:spPr>
          <a:xfrm>
            <a:off x="4071650" y="0"/>
            <a:ext cx="3114887" cy="472440"/>
          </a:xfrm>
          <a:prstGeom prst="rect">
            <a:avLst/>
          </a:prstGeom>
        </p:spPr>
        <p:txBody>
          <a:bodyPr vert="horz" lIns="95061" tIns="47531" rIns="95061" bIns="47531" rtlCol="0"/>
          <a:lstStyle>
            <a:lvl1pPr algn="r">
              <a:defRPr sz="1200"/>
            </a:lvl1pPr>
          </a:lstStyle>
          <a:p>
            <a:fld id="{4B3BCBDC-22B3-CA42-915A-3C1E6407FA50}" type="datetime1">
              <a:rPr lang="en-US"/>
              <a:pPr/>
              <a:t>02/03/2015</a:t>
            </a:fld>
            <a:endParaRPr lang="en-US"/>
          </a:p>
        </p:txBody>
      </p:sp>
      <p:sp>
        <p:nvSpPr>
          <p:cNvPr id="4" name="Footer Placeholder 3"/>
          <p:cNvSpPr>
            <a:spLocks noGrp="1"/>
          </p:cNvSpPr>
          <p:nvPr>
            <p:ph type="ftr" sz="quarter" idx="2"/>
          </p:nvPr>
        </p:nvSpPr>
        <p:spPr>
          <a:xfrm>
            <a:off x="0" y="8974720"/>
            <a:ext cx="3114887" cy="472440"/>
          </a:xfrm>
          <a:prstGeom prst="rect">
            <a:avLst/>
          </a:prstGeom>
        </p:spPr>
        <p:txBody>
          <a:bodyPr vert="horz" lIns="95061" tIns="47531" rIns="95061" bIns="47531" rtlCol="0" anchor="b"/>
          <a:lstStyle>
            <a:lvl1pPr algn="l">
              <a:defRPr sz="1200"/>
            </a:lvl1pPr>
          </a:lstStyle>
          <a:p>
            <a:endParaRPr lang="en-US"/>
          </a:p>
        </p:txBody>
      </p:sp>
      <p:sp>
        <p:nvSpPr>
          <p:cNvPr id="5" name="Slide Number Placeholder 4"/>
          <p:cNvSpPr>
            <a:spLocks noGrp="1"/>
          </p:cNvSpPr>
          <p:nvPr>
            <p:ph type="sldNum" sz="quarter" idx="3"/>
          </p:nvPr>
        </p:nvSpPr>
        <p:spPr>
          <a:xfrm>
            <a:off x="4071650" y="8974720"/>
            <a:ext cx="3114887" cy="472440"/>
          </a:xfrm>
          <a:prstGeom prst="rect">
            <a:avLst/>
          </a:prstGeom>
        </p:spPr>
        <p:txBody>
          <a:bodyPr vert="horz" lIns="95061" tIns="47531" rIns="95061" bIns="47531" rtlCol="0" anchor="b"/>
          <a:lstStyle>
            <a:lvl1pPr algn="r">
              <a:defRPr sz="1200"/>
            </a:lvl1pPr>
          </a:lstStyle>
          <a:p>
            <a:fld id="{C7DDEB67-BC8F-364D-972B-CDDF3E97D57C}" type="slidenum">
              <a:rPr/>
              <a:pPr/>
              <a:t>‹#›</a:t>
            </a:fld>
            <a:endParaRPr lang="en-US"/>
          </a:p>
        </p:txBody>
      </p:sp>
    </p:spTree>
    <p:extLst>
      <p:ext uri="{BB962C8B-B14F-4D97-AF65-F5344CB8AC3E}">
        <p14:creationId xmlns:p14="http://schemas.microsoft.com/office/powerpoint/2010/main" val="30665905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14887" cy="472440"/>
          </a:xfrm>
          <a:prstGeom prst="rect">
            <a:avLst/>
          </a:prstGeom>
        </p:spPr>
        <p:txBody>
          <a:bodyPr vert="horz" lIns="95061" tIns="47531" rIns="95061" bIns="47531" rtlCol="0"/>
          <a:lstStyle>
            <a:lvl1pPr algn="l">
              <a:defRPr sz="1200"/>
            </a:lvl1pPr>
          </a:lstStyle>
          <a:p>
            <a:endParaRPr lang="en-US"/>
          </a:p>
        </p:txBody>
      </p:sp>
      <p:sp>
        <p:nvSpPr>
          <p:cNvPr id="3" name="Date Placeholder 2"/>
          <p:cNvSpPr>
            <a:spLocks noGrp="1"/>
          </p:cNvSpPr>
          <p:nvPr>
            <p:ph type="dt" idx="1"/>
          </p:nvPr>
        </p:nvSpPr>
        <p:spPr>
          <a:xfrm>
            <a:off x="4071650" y="0"/>
            <a:ext cx="3114887" cy="472440"/>
          </a:xfrm>
          <a:prstGeom prst="rect">
            <a:avLst/>
          </a:prstGeom>
        </p:spPr>
        <p:txBody>
          <a:bodyPr vert="horz" lIns="95061" tIns="47531" rIns="95061" bIns="47531" rtlCol="0"/>
          <a:lstStyle>
            <a:lvl1pPr algn="r">
              <a:defRPr sz="1200"/>
            </a:lvl1pPr>
          </a:lstStyle>
          <a:p>
            <a:fld id="{CAAC620E-D33B-1F4E-9540-040AB481C6DD}" type="datetime1">
              <a:rPr lang="en-US"/>
              <a:pPr/>
              <a:t>02/03/2015</a:t>
            </a:fld>
            <a:endParaRPr lang="en-US"/>
          </a:p>
        </p:txBody>
      </p:sp>
      <p:sp>
        <p:nvSpPr>
          <p:cNvPr id="4" name="Slide Image Placeholder 3"/>
          <p:cNvSpPr>
            <a:spLocks noGrp="1" noRot="1" noChangeAspect="1"/>
          </p:cNvSpPr>
          <p:nvPr>
            <p:ph type="sldImg" idx="2"/>
          </p:nvPr>
        </p:nvSpPr>
        <p:spPr>
          <a:xfrm>
            <a:off x="1231900" y="708025"/>
            <a:ext cx="4724400" cy="3543300"/>
          </a:xfrm>
          <a:prstGeom prst="rect">
            <a:avLst/>
          </a:prstGeom>
          <a:noFill/>
          <a:ln w="12700">
            <a:solidFill>
              <a:prstClr val="black"/>
            </a:solidFill>
          </a:ln>
        </p:spPr>
        <p:txBody>
          <a:bodyPr vert="horz" lIns="95061" tIns="47531" rIns="95061" bIns="47531" rtlCol="0" anchor="ctr"/>
          <a:lstStyle/>
          <a:p>
            <a:endParaRPr lang="en-US"/>
          </a:p>
        </p:txBody>
      </p:sp>
      <p:sp>
        <p:nvSpPr>
          <p:cNvPr id="5" name="Notes Placeholder 4"/>
          <p:cNvSpPr>
            <a:spLocks noGrp="1"/>
          </p:cNvSpPr>
          <p:nvPr>
            <p:ph type="body" sz="quarter" idx="3"/>
          </p:nvPr>
        </p:nvSpPr>
        <p:spPr>
          <a:xfrm>
            <a:off x="718820" y="4488180"/>
            <a:ext cx="5750560" cy="4251960"/>
          </a:xfrm>
          <a:prstGeom prst="rect">
            <a:avLst/>
          </a:prstGeom>
        </p:spPr>
        <p:txBody>
          <a:bodyPr vert="horz" lIns="95061" tIns="47531" rIns="95061" bIns="475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74720"/>
            <a:ext cx="3114887" cy="472440"/>
          </a:xfrm>
          <a:prstGeom prst="rect">
            <a:avLst/>
          </a:prstGeom>
        </p:spPr>
        <p:txBody>
          <a:bodyPr vert="horz" lIns="95061" tIns="47531" rIns="95061" bIns="47531" rtlCol="0" anchor="b"/>
          <a:lstStyle>
            <a:lvl1pPr algn="l">
              <a:defRPr sz="1200"/>
            </a:lvl1pPr>
          </a:lstStyle>
          <a:p>
            <a:endParaRPr lang="en-US"/>
          </a:p>
        </p:txBody>
      </p:sp>
      <p:sp>
        <p:nvSpPr>
          <p:cNvPr id="7" name="Slide Number Placeholder 6"/>
          <p:cNvSpPr>
            <a:spLocks noGrp="1"/>
          </p:cNvSpPr>
          <p:nvPr>
            <p:ph type="sldNum" sz="quarter" idx="5"/>
          </p:nvPr>
        </p:nvSpPr>
        <p:spPr>
          <a:xfrm>
            <a:off x="4071650" y="8974720"/>
            <a:ext cx="3114887" cy="472440"/>
          </a:xfrm>
          <a:prstGeom prst="rect">
            <a:avLst/>
          </a:prstGeom>
        </p:spPr>
        <p:txBody>
          <a:bodyPr vert="horz" lIns="95061" tIns="47531" rIns="95061" bIns="47531" rtlCol="0" anchor="b"/>
          <a:lstStyle>
            <a:lvl1pPr algn="r">
              <a:defRPr sz="1200"/>
            </a:lvl1pPr>
          </a:lstStyle>
          <a:p>
            <a:fld id="{DA33036D-F6A6-DE42-B789-2A212C3C5920}" type="slidenum">
              <a:rPr lang="en-US" smtClean="0"/>
              <a:pPr/>
              <a:t>‹#›</a:t>
            </a:fld>
            <a:endParaRPr lang="en-US"/>
          </a:p>
        </p:txBody>
      </p:sp>
    </p:spTree>
    <p:extLst>
      <p:ext uri="{BB962C8B-B14F-4D97-AF65-F5344CB8AC3E}">
        <p14:creationId xmlns:p14="http://schemas.microsoft.com/office/powerpoint/2010/main" val="29258177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altLang="en-US" b="1" dirty="0" smtClean="0"/>
              <a:t>Speaker Notes: Brenda</a:t>
            </a:r>
          </a:p>
          <a:p>
            <a:endParaRPr lang="en-US" altLang="en-US" b="1" dirty="0" smtClean="0"/>
          </a:p>
          <a:p>
            <a:r>
              <a:rPr lang="en-US" sz="1200" kern="1200" dirty="0" smtClean="0">
                <a:solidFill>
                  <a:schemeClr val="tx1"/>
                </a:solidFill>
                <a:effectLst/>
                <a:latin typeface="+mn-lt"/>
                <a:ea typeface="+mn-ea"/>
                <a:cs typeface="+mn-cs"/>
              </a:rPr>
              <a:t>Welcome everyone! My name is Brenda Williams-Stewart, I am with the Office of Federal Contract Compliance Programs or OFCCP.  I am your moderator for today’s presentation on the Responsibilities of Federal Procurement Officers.  I want to thank the Federal Acquisition Institute (better known as FAI) for the working with OFCCP in this joint effort to provide you with important information.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 have with me today several OFCCP officials who are going to review with you the equal employment opportunity requirements associated with federal contracting and the related obligations of procurement and contracting officers.  During today’s presentation we will also update you on recent changes to our program.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welcome your questions throughout the presentation so please send them in and we will answer as many</a:t>
            </a:r>
            <a:r>
              <a:rPr lang="en-US" sz="1200" kern="1200" baseline="0" dirty="0" smtClean="0">
                <a:solidFill>
                  <a:schemeClr val="tx1"/>
                </a:solidFill>
                <a:effectLst/>
                <a:latin typeface="+mn-lt"/>
                <a:ea typeface="+mn-ea"/>
                <a:cs typeface="+mn-cs"/>
              </a:rPr>
              <a:t> as possible</a:t>
            </a:r>
            <a:r>
              <a:rPr lang="en-US" sz="1200" kern="1200" dirty="0" smtClean="0">
                <a:solidFill>
                  <a:schemeClr val="tx1"/>
                </a:solidFill>
                <a:effectLst/>
                <a:latin typeface="+mn-lt"/>
                <a:ea typeface="+mn-ea"/>
                <a:cs typeface="+mn-cs"/>
              </a:rPr>
              <a:t> at the end of our session.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b="0" dirty="0" smtClean="0">
              <a:latin typeface="Times New Roman" panose="02020603050405020304" pitchFamily="18" charset="0"/>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b="0" dirty="0" smtClean="0">
              <a:latin typeface="Times New Roman" panose="02020603050405020304" pitchFamily="18" charset="0"/>
              <a:cs typeface="Times New Roman" panose="02020603050405020304" pitchFamily="18" charset="0"/>
            </a:endParaRPr>
          </a:p>
          <a:p>
            <a:endParaRPr lang="en-US" altLang="en-US" b="0" dirty="0" smtClean="0">
              <a:latin typeface="Times New Roman" panose="02020603050405020304" pitchFamily="18" charset="0"/>
              <a:cs typeface="Times New Roman" panose="02020603050405020304" pitchFamily="18" charset="0"/>
            </a:endParaRPr>
          </a:p>
          <a:p>
            <a:endParaRPr lang="en-US" altLang="en-US" dirty="0" smtClean="0">
              <a:latin typeface="Times New Roman" panose="02020603050405020304" pitchFamily="18" charset="0"/>
              <a:cs typeface="Times New Roman" panose="02020603050405020304" pitchFamily="18" charset="0"/>
            </a:endParaRPr>
          </a:p>
          <a:p>
            <a:r>
              <a:rPr lang="en-US" altLang="en-US" b="1" dirty="0" smtClean="0">
                <a:latin typeface="Times New Roman" panose="02020603050405020304" pitchFamily="18" charset="0"/>
                <a:cs typeface="Times New Roman" panose="02020603050405020304" pitchFamily="18" charset="0"/>
              </a:rPr>
              <a:t>Next Slide: Debra</a:t>
            </a:r>
            <a:r>
              <a:rPr lang="en-US" altLang="en-US" b="1" baseline="0" dirty="0" smtClean="0">
                <a:latin typeface="Times New Roman" panose="02020603050405020304" pitchFamily="18" charset="0"/>
                <a:cs typeface="Times New Roman" panose="02020603050405020304" pitchFamily="18" charset="0"/>
              </a:rPr>
              <a:t> Carr</a:t>
            </a:r>
            <a:endParaRPr lang="en-US" altLang="en-US" b="1" dirty="0" smtClean="0">
              <a:latin typeface="Times New Roman" panose="02020603050405020304" pitchFamily="18" charset="0"/>
              <a:cs typeface="Times New Roman" panose="02020603050405020304" pitchFamily="18" charset="0"/>
            </a:endParaRPr>
          </a:p>
          <a:p>
            <a:endParaRPr lang="en-US" altLang="en-US" dirty="0" smtClean="0">
              <a:latin typeface="Times New Roman" panose="02020603050405020304" pitchFamily="18" charset="0"/>
              <a:cs typeface="Times New Roman" panose="02020603050405020304" pitchFamily="18" charset="0"/>
            </a:endParaRPr>
          </a:p>
          <a:p>
            <a:endParaRPr lang="en-US" altLang="en-US"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1</a:t>
            </a:fld>
            <a:endParaRPr lang="en-US"/>
          </a:p>
        </p:txBody>
      </p:sp>
    </p:spTree>
    <p:extLst>
      <p:ext uri="{BB962C8B-B14F-4D97-AF65-F5344CB8AC3E}">
        <p14:creationId xmlns:p14="http://schemas.microsoft.com/office/powerpoint/2010/main" val="4067444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latin typeface="Times New Roman" panose="02020603050405020304" pitchFamily="18" charset="0"/>
                <a:cs typeface="Times New Roman" panose="02020603050405020304" pitchFamily="18" charset="0"/>
              </a:rPr>
              <a:t>Speaker Notes: </a:t>
            </a:r>
            <a:r>
              <a:rPr lang="en-US" altLang="en-US" b="1" dirty="0" smtClean="0">
                <a:cs typeface="Times New Roman" pitchFamily="18" charset="0"/>
              </a:rPr>
              <a:t>Melissa</a:t>
            </a:r>
          </a:p>
          <a:p>
            <a:pPr>
              <a:defRPr/>
            </a:pPr>
            <a:endParaRPr lang="en-US" b="1" dirty="0" smtClean="0">
              <a:latin typeface="Times New Roman" panose="02020603050405020304" pitchFamily="18" charset="0"/>
              <a:cs typeface="Times New Roman" panose="02020603050405020304" pitchFamily="18" charset="0"/>
            </a:endParaRPr>
          </a:p>
          <a:p>
            <a:pPr>
              <a:defRPr/>
            </a:pPr>
            <a:endParaRPr lang="en-US"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defRPr/>
            </a:pPr>
            <a:r>
              <a:rPr lang="en-US" dirty="0" smtClean="0">
                <a:latin typeface="Times New Roman" panose="02020603050405020304" pitchFamily="18" charset="0"/>
                <a:cs typeface="Times New Roman" panose="02020603050405020304" pitchFamily="18" charset="0"/>
              </a:rPr>
              <a:t>VEVRAA applies to contracts of $100,000 or more.</a:t>
            </a:r>
          </a:p>
          <a:p>
            <a:pPr>
              <a:buFont typeface="Arial" panose="020B0604020202020204" pitchFamily="34" charset="0"/>
              <a:buNone/>
              <a:defRP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defRPr/>
            </a:pPr>
            <a:r>
              <a:rPr lang="en-US" dirty="0" smtClean="0">
                <a:latin typeface="Times New Roman" panose="02020603050405020304" pitchFamily="18" charset="0"/>
                <a:cs typeface="Times New Roman" panose="02020603050405020304" pitchFamily="18" charset="0"/>
              </a:rPr>
              <a:t>Contractors</a:t>
            </a:r>
            <a:r>
              <a:rPr lang="en-US" baseline="0" dirty="0" smtClean="0">
                <a:latin typeface="Times New Roman" panose="02020603050405020304" pitchFamily="18" charset="0"/>
                <a:cs typeface="Times New Roman" panose="02020603050405020304" pitchFamily="18" charset="0"/>
              </a:rPr>
              <a:t> with 50 or more employees are required to develop and maintain written affirmative action programs.  Like Section 503, this obligation applies to both construction and non-construction contracts.  </a:t>
            </a:r>
          </a:p>
          <a:p>
            <a:pPr>
              <a:buFont typeface="Arial" panose="020B0604020202020204" pitchFamily="34" charset="0"/>
              <a:buNone/>
              <a:defRPr/>
            </a:pPr>
            <a:endParaRPr lang="en-US" baseline="0"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defRPr/>
            </a:pPr>
            <a:r>
              <a:rPr lang="en-US" baseline="0" dirty="0" smtClean="0">
                <a:latin typeface="Times New Roman" panose="02020603050405020304" pitchFamily="18" charset="0"/>
                <a:cs typeface="Times New Roman" panose="02020603050405020304" pitchFamily="18" charset="0"/>
              </a:rPr>
              <a:t>The protections of VEVRAA apply to protected veterans which are defined as </a:t>
            </a:r>
            <a:r>
              <a:rPr lang="en-US" dirty="0" smtClean="0">
                <a:effectLst/>
                <a:latin typeface="Times New Roman" panose="02020603050405020304" pitchFamily="18" charset="0"/>
                <a:cs typeface="Times New Roman" panose="02020603050405020304" pitchFamily="18" charset="0"/>
              </a:rPr>
              <a:t>disabled veterans (determined as those who receive disability compensation from the VA, or would be eligible, but for retired military pay), recently separated veterans, veterans who served on active duty during a war or campaign when a badge was authorized, and veterans who participated in a U.S. military operation that received an Armed Forces service medal.</a:t>
            </a:r>
          </a:p>
          <a:p>
            <a:pPr marL="0" indent="0">
              <a:buFont typeface="Arial" panose="020B0604020202020204" pitchFamily="34" charset="0"/>
              <a:buNone/>
              <a:defRPr/>
            </a:pPr>
            <a:endParaRPr lang="en-US" dirty="0" smtClean="0">
              <a:effectLst/>
              <a:latin typeface="Times New Roman" panose="02020603050405020304" pitchFamily="18" charset="0"/>
              <a:cs typeface="Times New Roman" panose="02020603050405020304" pitchFamily="18" charset="0"/>
            </a:endParaRPr>
          </a:p>
          <a:p>
            <a:pPr>
              <a:buFont typeface="Arial" panose="020B0604020202020204" pitchFamily="34" charset="0"/>
              <a:buNone/>
              <a:defRPr/>
            </a:pPr>
            <a:r>
              <a:rPr lang="en-US" b="1" dirty="0" smtClean="0">
                <a:latin typeface="Times New Roman" panose="02020603050405020304" pitchFamily="18" charset="0"/>
                <a:cs typeface="Times New Roman" panose="02020603050405020304" pitchFamily="18" charset="0"/>
              </a:rPr>
              <a:t>Next Slide: What Does OFCCP Do?</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33036D-F6A6-DE42-B789-2A212C3C5920}" type="slidenum">
              <a:rPr lang="en-US" smtClean="0"/>
              <a:pPr/>
              <a:t>10</a:t>
            </a:fld>
            <a:endParaRPr lang="en-US"/>
          </a:p>
        </p:txBody>
      </p:sp>
    </p:spTree>
    <p:extLst>
      <p:ext uri="{BB962C8B-B14F-4D97-AF65-F5344CB8AC3E}">
        <p14:creationId xmlns:p14="http://schemas.microsoft.com/office/powerpoint/2010/main" val="2907930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69277" y="4488180"/>
            <a:ext cx="6100103" cy="4726158"/>
          </a:xfrm>
        </p:spPr>
        <p:txBody>
          <a:bodyPr>
            <a:normAutofit lnSpcReduction="10000"/>
          </a:bodyPr>
          <a:lstStyle/>
          <a:p>
            <a:pPr marL="0" marR="0" indent="0" algn="l" defTabSz="457200" rtl="0" eaLnBrk="1" fontAlgn="auto" latinLnBrk="0" hangingPunct="1">
              <a:lnSpc>
                <a:spcPct val="100000"/>
              </a:lnSpc>
              <a:spcBef>
                <a:spcPct val="0"/>
              </a:spcBef>
              <a:spcAft>
                <a:spcPts val="0"/>
              </a:spcAft>
              <a:buClrTx/>
              <a:buSzTx/>
              <a:buFontTx/>
              <a:buNone/>
              <a:tabLst/>
              <a:defRPr/>
            </a:pPr>
            <a:r>
              <a:rPr lang="en-US" altLang="en-US" b="1" dirty="0" smtClean="0">
                <a:latin typeface="Times New Roman" pitchFamily="18" charset="0"/>
                <a:cs typeface="Times New Roman" pitchFamily="18" charset="0"/>
              </a:rPr>
              <a:t>Speaker Notes: </a:t>
            </a:r>
            <a:r>
              <a:rPr lang="en-US" altLang="en-US" b="1" dirty="0" smtClean="0">
                <a:cs typeface="Times New Roman" pitchFamily="18" charset="0"/>
              </a:rPr>
              <a:t>Melissa</a:t>
            </a:r>
          </a:p>
          <a:p>
            <a:pPr eaLnBrk="1" hangingPunct="1">
              <a:spcBef>
                <a:spcPct val="0"/>
              </a:spcBef>
            </a:pPr>
            <a:endParaRPr lang="en-US" altLang="en-US" b="1" dirty="0" smtClean="0">
              <a:latin typeface="Times New Roman" pitchFamily="18" charset="0"/>
              <a:cs typeface="Times New Roman" pitchFamily="18" charset="0"/>
            </a:endParaRPr>
          </a:p>
          <a:p>
            <a:pPr eaLnBrk="1" hangingPunct="1">
              <a:spcBef>
                <a:spcPct val="0"/>
              </a:spcBef>
            </a:pPr>
            <a:endParaRPr lang="en-US" altLang="en-US" dirty="0" smtClean="0">
              <a:latin typeface="Times New Roman" pitchFamily="18" charset="0"/>
              <a:cs typeface="Times New Roman" pitchFamily="18" charset="0"/>
            </a:endParaRPr>
          </a:p>
          <a:p>
            <a:pPr marL="0" indent="0">
              <a:buFont typeface="Arial" panose="020B0604020202020204" pitchFamily="34" charset="0"/>
              <a:buNone/>
              <a:defRPr/>
            </a:pPr>
            <a:r>
              <a:rPr lang="en-US" dirty="0" smtClean="0">
                <a:effectLst/>
                <a:latin typeface="Times New Roman" panose="02020603050405020304" pitchFamily="18" charset="0"/>
                <a:cs typeface="Times New Roman" panose="02020603050405020304" pitchFamily="18" charset="0"/>
              </a:rPr>
              <a:t>To ensure contractors comply with these laws, </a:t>
            </a:r>
            <a:r>
              <a:rPr lang="en-US" altLang="en-US" dirty="0" smtClean="0">
                <a:latin typeface="Times New Roman" pitchFamily="18" charset="0"/>
                <a:cs typeface="Times New Roman" pitchFamily="18" charset="0"/>
              </a:rPr>
              <a:t>OFCCP conducts its civil rights enforcement responsibilities in a number of ways: </a:t>
            </a:r>
          </a:p>
          <a:p>
            <a:pPr eaLnBrk="1" hangingPunct="1">
              <a:spcBef>
                <a:spcPct val="0"/>
              </a:spcBef>
            </a:pPr>
            <a:endParaRPr lang="en-US" altLang="en-US" dirty="0" smtClean="0">
              <a:latin typeface="Times New Roman" pitchFamily="18" charset="0"/>
              <a:cs typeface="Times New Roman" pitchFamily="18" charset="0"/>
            </a:endParaRPr>
          </a:p>
          <a:p>
            <a:pPr marL="171450" indent="-171450" eaLnBrk="1" hangingPunct="1">
              <a:spcBef>
                <a:spcPct val="0"/>
              </a:spcBef>
              <a:buFont typeface="Arial" panose="020B0604020202020204" pitchFamily="34" charset="0"/>
              <a:buChar char="•"/>
            </a:pPr>
            <a:r>
              <a:rPr lang="en-US" altLang="en-US" dirty="0" smtClean="0">
                <a:latin typeface="Times New Roman" pitchFamily="18" charset="0"/>
                <a:cs typeface="Times New Roman" pitchFamily="18" charset="0"/>
              </a:rPr>
              <a:t>OFCCP</a:t>
            </a:r>
            <a:r>
              <a:rPr lang="en-US" altLang="en-US" baseline="0" dirty="0" smtClean="0">
                <a:latin typeface="Times New Roman" pitchFamily="18" charset="0"/>
                <a:cs typeface="Times New Roman" pitchFamily="18" charset="0"/>
              </a:rPr>
              <a:t> conducts </a:t>
            </a:r>
            <a:r>
              <a:rPr lang="en-US" altLang="en-US" dirty="0" smtClean="0">
                <a:latin typeface="Times New Roman" pitchFamily="18" charset="0"/>
                <a:cs typeface="Times New Roman" pitchFamily="18" charset="0"/>
              </a:rPr>
              <a:t>compliance evaluations of contractors and subcontractors, even when no discrimination complaint has been filed. </a:t>
            </a:r>
          </a:p>
          <a:p>
            <a:pPr eaLnBrk="1" hangingPunct="1">
              <a:spcBef>
                <a:spcPct val="0"/>
              </a:spcBef>
            </a:pPr>
            <a:endParaRPr lang="en-US" altLang="en-US" dirty="0" smtClean="0">
              <a:latin typeface="Times New Roman" pitchFamily="18" charset="0"/>
              <a:cs typeface="Times New Roman" pitchFamily="18" charset="0"/>
            </a:endParaRPr>
          </a:p>
          <a:p>
            <a:pPr marL="628650" lvl="1" indent="-171450" eaLnBrk="1" hangingPunct="1">
              <a:spcBef>
                <a:spcPct val="0"/>
              </a:spcBef>
              <a:buFont typeface="Arial" panose="020B0604020202020204" pitchFamily="34" charset="0"/>
              <a:buChar char="•"/>
            </a:pPr>
            <a:r>
              <a:rPr lang="en-US" altLang="en-US" dirty="0" smtClean="0">
                <a:latin typeface="Times New Roman" pitchFamily="18" charset="0"/>
                <a:cs typeface="Times New Roman" pitchFamily="18" charset="0"/>
              </a:rPr>
              <a:t>To take a hard look at the company’s employment policies and practices, including practices related to hiring, testing, promotions, compensation, and termination, to ensure that discrimination has not occurred. </a:t>
            </a:r>
          </a:p>
          <a:p>
            <a:pPr marL="171450" indent="-171450" eaLnBrk="1" hangingPunct="1">
              <a:spcBef>
                <a:spcPct val="0"/>
              </a:spcBef>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628650" lvl="1" indent="-171450" eaLnBrk="1" hangingPunct="1">
              <a:spcBef>
                <a:spcPct val="0"/>
              </a:spcBef>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do this, we review the contractor’s AAP and other records, and,</a:t>
            </a:r>
          </a:p>
          <a:p>
            <a:pPr marL="171450" indent="-171450" eaLnBrk="1" hangingPunct="1">
              <a:spcBef>
                <a:spcPct val="0"/>
              </a:spcBef>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628650" lvl="1" indent="-171450" eaLnBrk="1" hangingPunct="1">
              <a:spcBef>
                <a:spcPct val="0"/>
              </a:spcBef>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may also decide to go onsite to the contractor facility and interview managers and employees, among other things.</a:t>
            </a:r>
          </a:p>
          <a:p>
            <a:pPr eaLnBrk="1" hangingPunct="1">
              <a:spcBef>
                <a:spcPct val="0"/>
              </a:spcBef>
              <a:buFontTx/>
              <a:buChar char="•"/>
            </a:pPr>
            <a:endParaRPr lang="en-US" altLang="en-US" dirty="0" smtClean="0">
              <a:latin typeface="Times New Roman" pitchFamily="18" charset="0"/>
              <a:cs typeface="Times New Roman" pitchFamily="18" charset="0"/>
            </a:endParaRPr>
          </a:p>
          <a:p>
            <a:pPr marL="171450" indent="-171450" eaLnBrk="1" hangingPunct="1">
              <a:spcBef>
                <a:spcPct val="0"/>
              </a:spcBef>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OFCCP investigates complaints of discrimination filed by individuals or groups and deals exclusively with employers that are federal contractors. Only the laws OFCCP enforce require affirmative action by covered contractors to ensure that all are provided with equal employment opportunity.  We also work closely with the Equal Employment Opportunity Commission or EEOC to ensure that there is no duplication of efforts by our respective agencies, and to ensure that any misfiled complaints are promptly redirected to the correct agency.   </a:t>
            </a:r>
          </a:p>
          <a:p>
            <a:pPr eaLnBrk="1" hangingPunct="1">
              <a:spcBef>
                <a:spcPct val="0"/>
              </a:spcBef>
              <a:buFontTx/>
              <a:buChar char="•"/>
            </a:pPr>
            <a:endParaRPr lang="en-US" altLang="en-US" dirty="0" smtClean="0">
              <a:latin typeface="Times New Roman" pitchFamily="18" charset="0"/>
              <a:cs typeface="Times New Roman" pitchFamily="18" charset="0"/>
            </a:endParaRPr>
          </a:p>
          <a:p>
            <a:r>
              <a:rPr lang="en-US" altLang="en-US" b="1" dirty="0" smtClean="0">
                <a:latin typeface="Times New Roman" panose="02020603050405020304" pitchFamily="18" charset="0"/>
                <a:cs typeface="Times New Roman" panose="02020603050405020304" pitchFamily="18" charset="0"/>
              </a:rPr>
              <a:t>Next Slide: What Does OFCCP Do?</a:t>
            </a:r>
          </a:p>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11</a:t>
            </a:fld>
            <a:endParaRPr lang="en-US"/>
          </a:p>
        </p:txBody>
      </p:sp>
    </p:spTree>
    <p:extLst>
      <p:ext uri="{BB962C8B-B14F-4D97-AF65-F5344CB8AC3E}">
        <p14:creationId xmlns:p14="http://schemas.microsoft.com/office/powerpoint/2010/main" val="4167202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ct val="0"/>
              </a:spcBef>
              <a:spcAft>
                <a:spcPts val="0"/>
              </a:spcAft>
              <a:buClrTx/>
              <a:buSzTx/>
              <a:buFontTx/>
              <a:buNone/>
              <a:tabLst/>
              <a:defRPr/>
            </a:pPr>
            <a:r>
              <a:rPr lang="en-US" altLang="en-US" b="1" dirty="0" smtClean="0">
                <a:latin typeface="Times New Roman" pitchFamily="18" charset="0"/>
                <a:cs typeface="Times New Roman" pitchFamily="18" charset="0"/>
              </a:rPr>
              <a:t>Speaker Notes: </a:t>
            </a:r>
            <a:r>
              <a:rPr lang="en-US" altLang="en-US" b="1" dirty="0" smtClean="0">
                <a:cs typeface="Times New Roman" pitchFamily="18" charset="0"/>
              </a:rPr>
              <a:t>Melissa</a:t>
            </a:r>
          </a:p>
          <a:p>
            <a:pPr eaLnBrk="1" hangingPunct="1">
              <a:spcBef>
                <a:spcPct val="0"/>
              </a:spcBef>
              <a:defRPr/>
            </a:pPr>
            <a:endParaRPr lang="en-US" altLang="en-US" b="1" dirty="0" smtClean="0">
              <a:latin typeface="Times New Roman" pitchFamily="18" charset="0"/>
              <a:cs typeface="Times New Roman" pitchFamily="18" charset="0"/>
            </a:endParaRPr>
          </a:p>
          <a:p>
            <a:pPr eaLnBrk="1" hangingPunct="1">
              <a:spcBef>
                <a:spcPct val="0"/>
              </a:spcBef>
              <a:buFontTx/>
              <a:buChar char="•"/>
              <a:defRPr/>
            </a:pPr>
            <a:endParaRPr lang="en-US" altLang="en-US" dirty="0" smtClean="0">
              <a:latin typeface="Times New Roman" pitchFamily="18" charset="0"/>
              <a:cs typeface="Times New Roman" pitchFamily="18" charset="0"/>
            </a:endParaRPr>
          </a:p>
          <a:p>
            <a:pPr>
              <a:buFont typeface="Arial" panose="020B0604020202020204" pitchFamily="34" charset="0"/>
              <a:buNone/>
              <a:defRPr/>
            </a:pPr>
            <a:r>
              <a:rPr lang="en-US" dirty="0" smtClean="0">
                <a:latin typeface="Times New Roman" panose="02020603050405020304" pitchFamily="18" charset="0"/>
                <a:cs typeface="Times New Roman" panose="02020603050405020304" pitchFamily="18" charset="0"/>
              </a:rPr>
              <a:t>In addition to conducting compliance evaluations and investigating complaints, OFCCP provides free compliance assistance to contractors to assist them in complying with the laws OFCCP enforces, including workshops on different topics such as guidance for new contractors, how to develop an AAP, and, of course, on any new regulations.</a:t>
            </a:r>
          </a:p>
          <a:p>
            <a:pPr marL="171450" indent="-171450">
              <a:buFont typeface="Arial" panose="020B0604020202020204" pitchFamily="34" charset="0"/>
              <a:buChar char="•"/>
              <a:defRP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defRPr/>
            </a:pPr>
            <a:r>
              <a:rPr lang="en-US" dirty="0" smtClean="0">
                <a:latin typeface="Times New Roman" panose="02020603050405020304" pitchFamily="18" charset="0"/>
                <a:cs typeface="Times New Roman" panose="02020603050405020304" pitchFamily="18" charset="0"/>
              </a:rPr>
              <a:t>OFCCP also educates community based organizations and members of the public to facilitate understanding of, and compliance with, the laws we enforce.  This might include events in which organizations are invited to attend to assist in building collaboration between contractors and organizations serving people with disabilities and veterans.</a:t>
            </a:r>
          </a:p>
          <a:p>
            <a:pPr marL="171450" indent="-171450">
              <a:buFont typeface="Arial" panose="020B0604020202020204" pitchFamily="34" charset="0"/>
              <a:buChar char="•"/>
              <a:defRP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defRPr/>
            </a:pPr>
            <a:endParaRPr lang="en-US" dirty="0" smtClean="0">
              <a:latin typeface="Times New Roman" panose="02020603050405020304" pitchFamily="18" charset="0"/>
              <a:cs typeface="Times New Roman" panose="02020603050405020304" pitchFamily="18" charset="0"/>
            </a:endParaRPr>
          </a:p>
          <a:p>
            <a:pPr>
              <a:defRPr/>
            </a:pPr>
            <a:r>
              <a:rPr lang="en-US" altLang="en-US" b="1" dirty="0" smtClean="0">
                <a:latin typeface="Times New Roman" panose="02020603050405020304" pitchFamily="18" charset="0"/>
                <a:cs typeface="Times New Roman" panose="02020603050405020304" pitchFamily="18" charset="0"/>
              </a:rPr>
              <a:t>Next Slide: Federal Acquisition Regulations (FAR)</a:t>
            </a:r>
          </a:p>
          <a:p>
            <a:pPr eaLnBrk="1" hangingPunct="1">
              <a:spcBef>
                <a:spcPct val="0"/>
              </a:spcBef>
              <a:defRPr/>
            </a:pPr>
            <a:endParaRPr lang="en-US" altLang="en-US" b="1" dirty="0" smtClean="0"/>
          </a:p>
          <a:p>
            <a:pPr>
              <a:defRPr/>
            </a:pP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12</a:t>
            </a:fld>
            <a:endParaRPr lang="en-US"/>
          </a:p>
        </p:txBody>
      </p:sp>
    </p:spTree>
    <p:extLst>
      <p:ext uri="{BB962C8B-B14F-4D97-AF65-F5344CB8AC3E}">
        <p14:creationId xmlns:p14="http://schemas.microsoft.com/office/powerpoint/2010/main" val="48191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tLang="en-US" b="1" dirty="0" smtClean="0"/>
              <a:t>Speaker Notes: Herman</a:t>
            </a:r>
          </a:p>
          <a:p>
            <a:pPr>
              <a:defRPr/>
            </a:pPr>
            <a:endParaRPr lang="en-US"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Times New Roman" panose="02020603050405020304" pitchFamily="18" charset="0"/>
                <a:cs typeface="Times New Roman" panose="02020603050405020304" pitchFamily="18" charset="0"/>
              </a:rPr>
              <a:t>As</a:t>
            </a:r>
            <a:r>
              <a:rPr lang="en-US" altLang="en-US" baseline="0" dirty="0" smtClean="0">
                <a:latin typeface="Times New Roman" panose="02020603050405020304" pitchFamily="18" charset="0"/>
                <a:cs typeface="Times New Roman" panose="02020603050405020304" pitchFamily="18" charset="0"/>
              </a:rPr>
              <a:t> we explained earlier, OFCCP’s regulations are codified in the Code of Federal Regulations at Title 41, Chapter 60.  In addition, the requirements related to procurement officers are incorporated into the Federal Acquisition Regulations  (FAR) which </a:t>
            </a:r>
            <a:r>
              <a:rPr lang="en-US" sz="1200" dirty="0" smtClean="0">
                <a:latin typeface="Times New Roman" panose="02020603050405020304" pitchFamily="18" charset="0"/>
                <a:cs typeface="Times New Roman" panose="02020603050405020304" pitchFamily="18" charset="0"/>
              </a:rPr>
              <a:t>is the set of regulations governing all acquisitions and contracting procedures in the federal government.</a:t>
            </a:r>
          </a:p>
          <a:p>
            <a:pPr>
              <a:defRPr/>
            </a:pPr>
            <a:endParaRPr lang="en-US" sz="1200"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defRPr/>
            </a:pPr>
            <a:r>
              <a:rPr lang="en-US" sz="1200" dirty="0" smtClean="0">
                <a:latin typeface="Times New Roman" panose="02020603050405020304" pitchFamily="18" charset="0"/>
                <a:cs typeface="Times New Roman" panose="02020603050405020304" pitchFamily="18" charset="0"/>
              </a:rPr>
              <a:t>As</a:t>
            </a:r>
            <a:r>
              <a:rPr lang="en-US" sz="1200" baseline="0" dirty="0" smtClean="0">
                <a:latin typeface="Times New Roman" panose="02020603050405020304" pitchFamily="18" charset="0"/>
                <a:cs typeface="Times New Roman" panose="02020603050405020304" pitchFamily="18" charset="0"/>
              </a:rPr>
              <a:t> many of you may be aware, the </a:t>
            </a:r>
            <a:r>
              <a:rPr lang="en-US" sz="1200" dirty="0" smtClean="0">
                <a:latin typeface="Times New Roman" panose="02020603050405020304" pitchFamily="18" charset="0"/>
                <a:cs typeface="Times New Roman" panose="02020603050405020304" pitchFamily="18" charset="0"/>
              </a:rPr>
              <a:t>FAR is designed to provide a common set of regulations and procedures for acquisitions to be used throughout the federal government. It contains an overall structure and broad procedures for the government to use when purchasing goods and services. </a:t>
            </a:r>
          </a:p>
          <a:p>
            <a:pPr>
              <a:buFont typeface="Arial" panose="020B0604020202020204" pitchFamily="34" charset="0"/>
              <a:buNone/>
              <a:defRPr/>
            </a:pPr>
            <a:endParaRPr lang="en-US" sz="1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dirty="0" smtClean="0"/>
          </a:p>
          <a:p>
            <a:pPr>
              <a:buFont typeface="Arial" panose="020B0604020202020204" pitchFamily="34" charset="0"/>
              <a:buNone/>
              <a:defRPr/>
            </a:pPr>
            <a:r>
              <a:rPr lang="en-US" b="1" dirty="0" smtClean="0"/>
              <a:t>Next Slide: FAR</a:t>
            </a:r>
          </a:p>
          <a:p>
            <a:pPr>
              <a:defRPr/>
            </a:pPr>
            <a:endParaRPr lang="en-US" dirty="0" smtClean="0"/>
          </a:p>
          <a:p>
            <a:pP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13</a:t>
            </a:fld>
            <a:endParaRPr lang="en-US"/>
          </a:p>
        </p:txBody>
      </p:sp>
    </p:spTree>
    <p:extLst>
      <p:ext uri="{BB962C8B-B14F-4D97-AF65-F5344CB8AC3E}">
        <p14:creationId xmlns:p14="http://schemas.microsoft.com/office/powerpoint/2010/main" val="2118648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smtClean="0">
                <a:latin typeface="Times New Roman" panose="02020603050405020304" pitchFamily="18" charset="0"/>
                <a:cs typeface="Times New Roman" panose="02020603050405020304" pitchFamily="18" charset="0"/>
              </a:rPr>
              <a:t>Speaker Notes: Herman</a:t>
            </a:r>
          </a:p>
          <a:p>
            <a:pPr>
              <a:defRPr/>
            </a:pPr>
            <a:endParaRPr lang="en-US" b="1" dirty="0" smtClean="0">
              <a:latin typeface="Times New Roman" panose="02020603050405020304" pitchFamily="18" charset="0"/>
              <a:cs typeface="Times New Roman" panose="02020603050405020304" pitchFamily="18" charset="0"/>
            </a:endParaRPr>
          </a:p>
          <a:p>
            <a:pPr>
              <a:defRPr/>
            </a:pPr>
            <a:r>
              <a:rPr lang="en-US" b="0" dirty="0" smtClean="0">
                <a:latin typeface="Times New Roman" panose="02020603050405020304" pitchFamily="18" charset="0"/>
                <a:cs typeface="Times New Roman" panose="02020603050405020304" pitchFamily="18" charset="0"/>
              </a:rPr>
              <a:t>The Equal Employment</a:t>
            </a:r>
            <a:r>
              <a:rPr lang="en-US" b="0" baseline="0" dirty="0" smtClean="0">
                <a:latin typeface="Times New Roman" panose="02020603050405020304" pitchFamily="18" charset="0"/>
                <a:cs typeface="Times New Roman" panose="02020603050405020304" pitchFamily="18" charset="0"/>
              </a:rPr>
              <a:t> Opportunity requirements derived from Executive Order 11246 are found in the FAR at 22.8.  These regulations address the requirements for procurement officers as they relate to incorporating EEO into contracts and the contract process.</a:t>
            </a:r>
          </a:p>
          <a:p>
            <a:pPr>
              <a:defRPr/>
            </a:pPr>
            <a:endParaRPr lang="en-US" b="0" baseline="0"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defRPr/>
            </a:pPr>
            <a:r>
              <a:rPr lang="en-US" dirty="0" smtClean="0">
                <a:latin typeface="Times New Roman" panose="02020603050405020304" pitchFamily="18" charset="0"/>
                <a:cs typeface="Times New Roman" panose="02020603050405020304" pitchFamily="18" charset="0"/>
              </a:rPr>
              <a:t>It includes the affirmative action requirements</a:t>
            </a:r>
            <a:r>
              <a:rPr lang="en-US" baseline="0" dirty="0" smtClean="0">
                <a:latin typeface="Times New Roman" panose="02020603050405020304" pitchFamily="18" charset="0"/>
                <a:cs typeface="Times New Roman" panose="02020603050405020304" pitchFamily="18" charset="0"/>
              </a:rPr>
              <a:t> for construction and </a:t>
            </a:r>
            <a:r>
              <a:rPr lang="en-US" baseline="0" dirty="0" err="1" smtClean="0">
                <a:latin typeface="Times New Roman" panose="02020603050405020304" pitchFamily="18" charset="0"/>
                <a:cs typeface="Times New Roman" panose="02020603050405020304" pitchFamily="18" charset="0"/>
              </a:rPr>
              <a:t>nonconstruction</a:t>
            </a:r>
            <a:r>
              <a:rPr lang="en-US" baseline="0" dirty="0" smtClean="0">
                <a:latin typeface="Times New Roman" panose="02020603050405020304" pitchFamily="18" charset="0"/>
                <a:cs typeface="Times New Roman" panose="02020603050405020304" pitchFamily="18" charset="0"/>
              </a:rPr>
              <a:t> or supply and service contractors found at </a:t>
            </a:r>
            <a:r>
              <a:rPr lang="en-US" dirty="0" smtClean="0">
                <a:latin typeface="Times New Roman" panose="02020603050405020304" pitchFamily="18" charset="0"/>
                <a:cs typeface="Times New Roman" panose="02020603050405020304" pitchFamily="18" charset="0"/>
              </a:rPr>
              <a:t>22.804</a:t>
            </a:r>
            <a:r>
              <a:rPr lang="en-US" baseline="0" dirty="0" smtClean="0">
                <a:latin typeface="Times New Roman" panose="02020603050405020304" pitchFamily="18" charset="0"/>
                <a:cs typeface="Times New Roman" panose="02020603050405020304" pitchFamily="18" charset="0"/>
              </a:rPr>
              <a:t> and contracting procedures found at </a:t>
            </a:r>
            <a:r>
              <a:rPr lang="en-US" dirty="0" smtClean="0">
                <a:latin typeface="Times New Roman" panose="02020603050405020304" pitchFamily="18" charset="0"/>
                <a:cs typeface="Times New Roman" panose="02020603050405020304" pitchFamily="18" charset="0"/>
              </a:rPr>
              <a:t>FAR 22.805 including pre-award clearances which we will be discussing.</a:t>
            </a:r>
          </a:p>
          <a:p>
            <a:pPr marL="171450" indent="-171450">
              <a:buFont typeface="Arial" panose="020B0604020202020204" pitchFamily="34" charset="0"/>
              <a:buChar char="•"/>
              <a:defRP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defRPr/>
            </a:pPr>
            <a:r>
              <a:rPr lang="en-US" b="1" dirty="0" smtClean="0">
                <a:latin typeface="Times New Roman" panose="02020603050405020304" pitchFamily="18" charset="0"/>
                <a:cs typeface="Times New Roman" panose="02020603050405020304" pitchFamily="18" charset="0"/>
              </a:rPr>
              <a:t>Next Slide: Responsibilities of Federal Contracting and Procurement Officers</a:t>
            </a:r>
          </a:p>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14</a:t>
            </a:fld>
            <a:endParaRPr lang="en-US"/>
          </a:p>
        </p:txBody>
      </p:sp>
    </p:spTree>
    <p:extLst>
      <p:ext uri="{BB962C8B-B14F-4D97-AF65-F5344CB8AC3E}">
        <p14:creationId xmlns:p14="http://schemas.microsoft.com/office/powerpoint/2010/main" val="660536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Speaker Notes: Herman</a:t>
            </a:r>
          </a:p>
          <a:p>
            <a:endParaRPr lang="en-US" b="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addition,</a:t>
            </a:r>
            <a:r>
              <a:rPr lang="en-US" baseline="0" dirty="0" smtClean="0">
                <a:latin typeface="Times New Roman" panose="02020603050405020304" pitchFamily="18" charset="0"/>
                <a:cs typeface="Times New Roman" panose="02020603050405020304" pitchFamily="18" charset="0"/>
              </a:rPr>
              <a:t> the FAR includes the Section 503 and VEVRAA procedures for contracting officers.  These are incorporated </a:t>
            </a:r>
            <a:r>
              <a:rPr lang="en-US" dirty="0" smtClean="0">
                <a:latin typeface="Times New Roman" panose="02020603050405020304" pitchFamily="18" charset="0"/>
                <a:cs typeface="Times New Roman" panose="02020603050405020304" pitchFamily="18" charset="0"/>
              </a:rPr>
              <a:t>into the FAR, at Subparts 22.13 and 22.14.</a:t>
            </a:r>
          </a:p>
          <a:p>
            <a:endParaRPr lang="en-US" b="1"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Subpart 22.13 - This</a:t>
            </a:r>
            <a:r>
              <a:rPr lang="en-US" b="0" baseline="0" dirty="0" smtClean="0">
                <a:latin typeface="Times New Roman" panose="02020603050405020304" pitchFamily="18" charset="0"/>
                <a:cs typeface="Times New Roman" panose="02020603050405020304" pitchFamily="18" charset="0"/>
              </a:rPr>
              <a:t> section covers a range of definitions and descriptions of veterans and discusses policies and procedures in hiring protected veterans. It also describes affirmative action requirements.</a:t>
            </a:r>
          </a:p>
          <a:p>
            <a:endParaRPr lang="en-US" b="0" baseline="0" dirty="0" smtClean="0">
              <a:latin typeface="Times New Roman" panose="02020603050405020304" pitchFamily="18" charset="0"/>
              <a:cs typeface="Times New Roman" panose="02020603050405020304" pitchFamily="18" charset="0"/>
            </a:endParaRPr>
          </a:p>
          <a:p>
            <a:r>
              <a:rPr lang="en-US" b="0" baseline="0" dirty="0" smtClean="0">
                <a:latin typeface="Times New Roman" panose="02020603050405020304" pitchFamily="18" charset="0"/>
                <a:cs typeface="Times New Roman" panose="02020603050405020304" pitchFamily="18" charset="0"/>
              </a:rPr>
              <a:t>Subpart 22.14 – This section provides detail on employment of workers with disabilities, including policies and procedures for hiring workers with disabilities.</a:t>
            </a:r>
          </a:p>
          <a:p>
            <a:endParaRPr lang="en-US" b="0" baseline="0" dirty="0" smtClean="0">
              <a:latin typeface="Times New Roman" panose="02020603050405020304" pitchFamily="18" charset="0"/>
              <a:cs typeface="Times New Roman" panose="02020603050405020304" pitchFamily="18" charset="0"/>
            </a:endParaRPr>
          </a:p>
          <a:p>
            <a:r>
              <a:rPr lang="en-US" b="0" baseline="0" dirty="0" smtClean="0">
                <a:latin typeface="Times New Roman" panose="02020603050405020304" pitchFamily="18" charset="0"/>
                <a:cs typeface="Times New Roman" panose="02020603050405020304" pitchFamily="18" charset="0"/>
              </a:rPr>
              <a:t>So let’s review the responsibilities and requirements.  We’ll begin by breaking down the steps.</a:t>
            </a:r>
          </a:p>
          <a:p>
            <a:endParaRPr lang="en-US" b="0" baseline="0" dirty="0" smtClean="0">
              <a:latin typeface="Times New Roman" panose="02020603050405020304" pitchFamily="18" charset="0"/>
              <a:cs typeface="Times New Roman" panose="02020603050405020304" pitchFamily="18" charset="0"/>
            </a:endParaRPr>
          </a:p>
          <a:p>
            <a:r>
              <a:rPr lang="en-US" b="1" baseline="0" dirty="0" smtClean="0">
                <a:latin typeface="Times New Roman" panose="02020603050405020304" pitchFamily="18" charset="0"/>
                <a:cs typeface="Times New Roman" panose="02020603050405020304" pitchFamily="18" charset="0"/>
              </a:rPr>
              <a:t>Next Slide: Responsibilities of Federal Procurement Officers</a:t>
            </a:r>
            <a:endParaRPr lang="en-US" b="1"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15</a:t>
            </a:fld>
            <a:endParaRPr lang="en-US"/>
          </a:p>
        </p:txBody>
      </p:sp>
    </p:spTree>
    <p:extLst>
      <p:ext uri="{BB962C8B-B14F-4D97-AF65-F5344CB8AC3E}">
        <p14:creationId xmlns:p14="http://schemas.microsoft.com/office/powerpoint/2010/main" val="1721895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Speaker Notes:</a:t>
            </a:r>
          </a:p>
          <a:p>
            <a:endParaRPr lang="en-US" b="1" dirty="0" smtClean="0">
              <a:latin typeface="Times New Roman" panose="02020603050405020304" pitchFamily="18" charset="0"/>
              <a:cs typeface="Times New Roman" panose="02020603050405020304" pitchFamily="18"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Looking at the requirements and the process, contracting officers, we’ve identified three significant stages with equally significant responsibilities.  These are the solicitation process the Pre-Award process, and the Post Award process.  </a:t>
            </a:r>
            <a:endParaRPr lang="en-US" b="1" dirty="0" smtClean="0">
              <a:latin typeface="Times New Roman" panose="02020603050405020304" pitchFamily="18" charset="0"/>
              <a:cs typeface="Times New Roman" panose="02020603050405020304" pitchFamily="18" charset="0"/>
            </a:endParaRPr>
          </a:p>
          <a:p>
            <a:endParaRPr lang="en-US" b="0" baseline="0" dirty="0" smtClean="0">
              <a:latin typeface="Times New Roman" panose="02020603050405020304" pitchFamily="18" charset="0"/>
              <a:cs typeface="Times New Roman" panose="02020603050405020304" pitchFamily="18" charset="0"/>
            </a:endParaRPr>
          </a:p>
          <a:p>
            <a:r>
              <a:rPr lang="en-US" b="0" baseline="0" dirty="0" smtClean="0">
                <a:latin typeface="Times New Roman" panose="02020603050405020304" pitchFamily="18" charset="0"/>
                <a:cs typeface="Times New Roman" panose="02020603050405020304" pitchFamily="18" charset="0"/>
              </a:rPr>
              <a:t>We’ll review these stages and the specific actions or obligations of Federal Procurement and Contracting Officers in the next several slides.</a:t>
            </a:r>
          </a:p>
          <a:p>
            <a:endParaRPr lang="en-US" b="0" baseline="0" dirty="0" smtClean="0">
              <a:latin typeface="Times New Roman" panose="02020603050405020304" pitchFamily="18" charset="0"/>
              <a:cs typeface="Times New Roman" panose="02020603050405020304" pitchFamily="18" charset="0"/>
            </a:endParaRPr>
          </a:p>
          <a:p>
            <a:r>
              <a:rPr lang="en-US" b="1" baseline="0" dirty="0" smtClean="0">
                <a:latin typeface="Times New Roman" panose="02020603050405020304" pitchFamily="18" charset="0"/>
                <a:cs typeface="Times New Roman" panose="02020603050405020304" pitchFamily="18" charset="0"/>
              </a:rPr>
              <a:t>Next Slide: Solicitation</a:t>
            </a:r>
            <a:endParaRPr lang="en-US" b="1"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16</a:t>
            </a:fld>
            <a:endParaRPr lang="en-US"/>
          </a:p>
        </p:txBody>
      </p:sp>
    </p:spTree>
    <p:extLst>
      <p:ext uri="{BB962C8B-B14F-4D97-AF65-F5344CB8AC3E}">
        <p14:creationId xmlns:p14="http://schemas.microsoft.com/office/powerpoint/2010/main" val="2501752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b="1" dirty="0" smtClean="0">
                <a:latin typeface="Times New Roman" panose="02020603050405020304" pitchFamily="18" charset="0"/>
                <a:cs typeface="Times New Roman" panose="02020603050405020304" pitchFamily="18" charset="0"/>
              </a:rPr>
              <a:t>Speaker</a:t>
            </a:r>
            <a:r>
              <a:rPr lang="en-US" b="1" baseline="0" dirty="0" smtClean="0">
                <a:latin typeface="Times New Roman" panose="02020603050405020304" pitchFamily="18" charset="0"/>
                <a:cs typeface="Times New Roman" panose="02020603050405020304" pitchFamily="18" charset="0"/>
              </a:rPr>
              <a:t> Notes: </a:t>
            </a:r>
          </a:p>
          <a:p>
            <a:endParaRPr lang="en-US" b="1" baseline="0" dirty="0" smtClean="0">
              <a:latin typeface="Times New Roman" panose="02020603050405020304" pitchFamily="18" charset="0"/>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When a contracting officer is putting together the request for proposal or soliciting bids for a contract, certain provisions must be included.  The purpose is to give notice to all bidders that the contract is a covered contract and it includes provisions related to equal employment opportunity and affirmative action.  The provisions include ensuring that facilities are not segregated, whether or not the bidder has ever been a federal contractor, and whether the contractor has provided required reports – specifically the EEO-1 Report and the annual report of veteran hiring.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0" baseline="0" dirty="0" smtClean="0">
              <a:latin typeface="Times New Roman" panose="02020603050405020304" pitchFamily="18" charset="0"/>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0" baseline="0" dirty="0" smtClean="0">
                <a:latin typeface="Times New Roman" panose="02020603050405020304" pitchFamily="18" charset="0"/>
                <a:cs typeface="Times New Roman" panose="02020603050405020304" pitchFamily="18" charset="0"/>
              </a:rPr>
              <a:t>The provisions also include </a:t>
            </a:r>
            <a:r>
              <a:rPr lang="en-US" dirty="0" smtClean="0">
                <a:latin typeface="Times New Roman" panose="02020603050405020304" pitchFamily="18" charset="0"/>
                <a:cs typeface="Times New Roman" panose="02020603050405020304" pitchFamily="18" charset="0"/>
              </a:rPr>
              <a:t>Notification of Visa Denial, if the contractor is required to perform work in or on behalf of a foreign country. </a:t>
            </a:r>
          </a:p>
          <a:p>
            <a:endParaRPr lang="en-US" b="0" baseline="0" dirty="0" smtClean="0">
              <a:latin typeface="Times New Roman" panose="02020603050405020304" pitchFamily="18" charset="0"/>
              <a:cs typeface="Times New Roman" panose="02020603050405020304" pitchFamily="18" charset="0"/>
            </a:endParaRPr>
          </a:p>
          <a:p>
            <a:r>
              <a:rPr lang="en-US" b="0" baseline="0" dirty="0" smtClean="0">
                <a:latin typeface="Times New Roman" panose="02020603050405020304" pitchFamily="18" charset="0"/>
                <a:cs typeface="Times New Roman" panose="02020603050405020304" pitchFamily="18" charset="0"/>
              </a:rPr>
              <a:t>In addition the notice provides information related to the requirement for affirmative action.  For non-construction or supply and service contractors this involves the assurance that if it meets the specific thresholds it has or will be able to develop and maintain the required written affirmative action program.  </a:t>
            </a:r>
          </a:p>
          <a:p>
            <a:endParaRPr lang="en-US" b="0" baseline="0" dirty="0" smtClean="0">
              <a:latin typeface="Times New Roman" panose="02020603050405020304" pitchFamily="18" charset="0"/>
              <a:cs typeface="Times New Roman" panose="02020603050405020304" pitchFamily="18"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 additional significant provision is the notice of pre-award onsite evaluation.  This notification advises the  prospective contractor that it could be the subject of a pre-award compliance evaluation, which could include an onsite during which OFCCP would examine employment policies and records and interview employees. The purpose of such an evaluation is to assess compliance with the EEO and affirmative action obligation and to provide the contractor technical assistance including information related the obligations and resources available.</a:t>
            </a:r>
          </a:p>
          <a:p>
            <a:endParaRPr lang="en-US" b="0" baseline="0" dirty="0" smtClean="0">
              <a:latin typeface="Times New Roman" panose="02020603050405020304" pitchFamily="18" charset="0"/>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0" baseline="0" dirty="0" smtClean="0">
                <a:latin typeface="Times New Roman" panose="02020603050405020304" pitchFamily="18" charset="0"/>
                <a:cs typeface="Times New Roman" panose="02020603050405020304" pitchFamily="18" charset="0"/>
              </a:rPr>
              <a:t>For construction contractors this is the notice of the specific affirmative action provisions required of all federal construction contractors.  This notice includes the goals for the geographic area in which the project is located.  The affirmative action compliance provision ensures that contractors are aware of the obligations of nondiscrimination, the outreach, recruiting, training and recordkeeping obligations as well as the goals for the project.  It also includes the notification that when awarded, the contractor is required to notify OFCCP of subcontracts in excess of $10,000.</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0" baseline="0" dirty="0" smtClean="0">
              <a:latin typeface="Times New Roman" panose="02020603050405020304" pitchFamily="18" charset="0"/>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0" baseline="0" dirty="0" smtClean="0">
                <a:latin typeface="Times New Roman" panose="02020603050405020304" pitchFamily="18" charset="0"/>
                <a:cs typeface="Times New Roman" panose="02020603050405020304" pitchFamily="18" charset="0"/>
              </a:rPr>
              <a:t>So, where would you find the goals for construction projects?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0" baseline="0" dirty="0" smtClean="0">
              <a:latin typeface="Times New Roman" panose="02020603050405020304" pitchFamily="18" charset="0"/>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1" baseline="0" dirty="0" smtClean="0">
                <a:latin typeface="Times New Roman" panose="02020603050405020304" pitchFamily="18" charset="0"/>
                <a:cs typeface="Times New Roman" panose="02020603050405020304" pitchFamily="18" charset="0"/>
              </a:rPr>
              <a:t>Next Slide: Goals (screen shot)</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33036D-F6A6-DE42-B789-2A212C3C5920}" type="slidenum">
              <a:rPr lang="en-US" smtClean="0"/>
              <a:pPr/>
              <a:t>17</a:t>
            </a:fld>
            <a:endParaRPr lang="en-US"/>
          </a:p>
        </p:txBody>
      </p:sp>
    </p:spTree>
    <p:extLst>
      <p:ext uri="{BB962C8B-B14F-4D97-AF65-F5344CB8AC3E}">
        <p14:creationId xmlns:p14="http://schemas.microsoft.com/office/powerpoint/2010/main" val="2685802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Speaker Notes:</a:t>
            </a:r>
            <a:endParaRPr lang="en-US" b="0" dirty="0" smtClean="0">
              <a:latin typeface="Times New Roman" panose="02020603050405020304" pitchFamily="18" charset="0"/>
              <a:cs typeface="Times New Roman" panose="02020603050405020304" pitchFamily="18" charset="0"/>
            </a:endParaRPr>
          </a:p>
          <a:p>
            <a:endParaRPr lang="en-US" b="0"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Construction goals</a:t>
            </a:r>
            <a:r>
              <a:rPr lang="en-US" b="0" baseline="0" dirty="0" smtClean="0">
                <a:latin typeface="Times New Roman" panose="02020603050405020304" pitchFamily="18" charset="0"/>
                <a:cs typeface="Times New Roman" panose="02020603050405020304" pitchFamily="18" charset="0"/>
              </a:rPr>
              <a:t> are posted on OFCCP’s Web site.  As a reminder, the construction goals are to be incorporated into the contract and subcontract.  These are utilization goals that are focused on the construction trades.  The goal for women is 6.9 percent of the hours worked and the goal for minorities varies by geographical area.</a:t>
            </a:r>
          </a:p>
          <a:p>
            <a:endParaRPr lang="en-US" b="0" baseline="0" dirty="0" smtClean="0">
              <a:latin typeface="Times New Roman" panose="02020603050405020304" pitchFamily="18" charset="0"/>
              <a:cs typeface="Times New Roman" panose="02020603050405020304" pitchFamily="18"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smtClean="0">
                <a:latin typeface="Times New Roman" panose="02020603050405020304" pitchFamily="18" charset="0"/>
                <a:cs typeface="Times New Roman" panose="02020603050405020304" pitchFamily="18" charset="0"/>
              </a:rPr>
              <a:t>If you have questions related to the appropriate goal for a particular area, please contact </a:t>
            </a:r>
            <a:r>
              <a:rPr lang="en-US" sz="1200" kern="1200" dirty="0" smtClean="0">
                <a:solidFill>
                  <a:schemeClr val="tx1"/>
                </a:solidFill>
                <a:effectLst/>
                <a:latin typeface="+mn-lt"/>
                <a:ea typeface="+mn-ea"/>
                <a:cs typeface="+mn-cs"/>
              </a:rPr>
              <a:t>the OFCCP  office nearest to the location where the work will be taking place or OFCCP’s Help Desk.</a:t>
            </a:r>
          </a:p>
          <a:p>
            <a:endParaRPr lang="en-US" b="0" baseline="0" dirty="0" smtClean="0">
              <a:latin typeface="Times New Roman" panose="02020603050405020304" pitchFamily="18" charset="0"/>
              <a:cs typeface="Times New Roman" panose="02020603050405020304" pitchFamily="18" charset="0"/>
            </a:endParaRPr>
          </a:p>
          <a:p>
            <a:endParaRPr lang="en-US" b="0" baseline="0" dirty="0" smtClean="0">
              <a:latin typeface="Times New Roman" panose="02020603050405020304" pitchFamily="18" charset="0"/>
              <a:cs typeface="Times New Roman" panose="02020603050405020304" pitchFamily="18" charset="0"/>
            </a:endParaRPr>
          </a:p>
          <a:p>
            <a:r>
              <a:rPr lang="en-US" b="1" baseline="0" dirty="0" smtClean="0">
                <a:latin typeface="Times New Roman" panose="02020603050405020304" pitchFamily="18" charset="0"/>
                <a:cs typeface="Times New Roman" panose="02020603050405020304" pitchFamily="18" charset="0"/>
              </a:rPr>
              <a:t>Next Slide: Bidder/</a:t>
            </a:r>
            <a:r>
              <a:rPr lang="en-US" b="1" baseline="0" dirty="0" err="1" smtClean="0">
                <a:latin typeface="Times New Roman" panose="02020603050405020304" pitchFamily="18" charset="0"/>
                <a:cs typeface="Times New Roman" panose="02020603050405020304" pitchFamily="18" charset="0"/>
              </a:rPr>
              <a:t>Offeror</a:t>
            </a:r>
            <a:r>
              <a:rPr lang="en-US" b="1" baseline="0" dirty="0" smtClean="0">
                <a:latin typeface="Times New Roman" panose="02020603050405020304" pitchFamily="18" charset="0"/>
                <a:cs typeface="Times New Roman" panose="02020603050405020304" pitchFamily="18" charset="0"/>
              </a:rPr>
              <a:t> Requirements</a:t>
            </a:r>
            <a:endParaRPr lang="en-US" b="1" dirty="0" smtClean="0">
              <a:latin typeface="Times New Roman" panose="02020603050405020304" pitchFamily="18" charset="0"/>
              <a:cs typeface="Times New Roman" panose="02020603050405020304" pitchFamily="18" charset="0"/>
            </a:endParaRPr>
          </a:p>
          <a:p>
            <a:endParaRPr lang="en-US" b="1" dirty="0"/>
          </a:p>
        </p:txBody>
      </p:sp>
      <p:sp>
        <p:nvSpPr>
          <p:cNvPr id="4" name="Slide Number Placeholder 3"/>
          <p:cNvSpPr>
            <a:spLocks noGrp="1"/>
          </p:cNvSpPr>
          <p:nvPr>
            <p:ph type="sldNum" sz="quarter" idx="10"/>
          </p:nvPr>
        </p:nvSpPr>
        <p:spPr/>
        <p:txBody>
          <a:bodyPr/>
          <a:lstStyle/>
          <a:p>
            <a:pPr>
              <a:defRPr/>
            </a:pPr>
            <a:fld id="{FDB97838-D4D2-4581-B5D2-FC1535BDAC71}" type="slidenum">
              <a:rPr lang="en-US" smtClean="0"/>
              <a:pPr>
                <a:defRPr/>
              </a:pPr>
              <a:t>18</a:t>
            </a:fld>
            <a:endParaRPr lang="en-US" dirty="0"/>
          </a:p>
        </p:txBody>
      </p:sp>
    </p:spTree>
    <p:extLst>
      <p:ext uri="{BB962C8B-B14F-4D97-AF65-F5344CB8AC3E}">
        <p14:creationId xmlns:p14="http://schemas.microsoft.com/office/powerpoint/2010/main" val="298495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smtClean="0">
                <a:effectLst/>
                <a:latin typeface="Times New Roman" panose="02020603050405020304" pitchFamily="18" charset="0"/>
                <a:cs typeface="Times New Roman" panose="02020603050405020304" pitchFamily="18" charset="0"/>
              </a:rPr>
              <a:t>Speaker Notes: </a:t>
            </a:r>
          </a:p>
          <a:p>
            <a:endParaRPr lang="en-US" b="1" i="1" dirty="0" smtClean="0">
              <a:effectLst/>
              <a:latin typeface="Times New Roman" panose="02020603050405020304" pitchFamily="18" charset="0"/>
              <a:cs typeface="Times New Roman" panose="02020603050405020304" pitchFamily="18"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Agencies are required to ensure perspective contractors and  certify compliance.  The prospective contractors will certify whether or not they’ve participated in a previous covered contract or subcontract.  In addition, the prospective contractors are required to state at the outset of the negotiations for the contract  whether it has developed a written affirmative action program and has such a document on file at each of its establishments.  In addition it must state whether it has filed an EEO-1 Report with the Joint Reporting Committee.</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attestations and certifications, found in the System for Award Management or SAM will show you if</a:t>
            </a:r>
            <a:r>
              <a:rPr lang="en-US" baseline="0" dirty="0" smtClean="0">
                <a:latin typeface="Times New Roman" panose="02020603050405020304" pitchFamily="18" charset="0"/>
                <a:cs typeface="Times New Roman" panose="02020603050405020304" pitchFamily="18" charset="0"/>
              </a:rPr>
              <a:t> the contractor has certified the development of an AAP, had previous contracts and filed an EEO-1 Report</a:t>
            </a:r>
            <a:r>
              <a:rPr lang="en-US" dirty="0" smtClean="0">
                <a:latin typeface="Times New Roman" panose="02020603050405020304" pitchFamily="18" charset="0"/>
                <a:cs typeface="Times New Roman" panose="02020603050405020304" pitchFamily="18" charset="0"/>
              </a:rPr>
              <a:t>.</a:t>
            </a:r>
          </a:p>
          <a:p>
            <a:endParaRPr lang="en-US" baseline="0" dirty="0" smtClean="0">
              <a:latin typeface="Times New Roman" panose="02020603050405020304" pitchFamily="18" charset="0"/>
              <a:cs typeface="Times New Roman" panose="02020603050405020304" pitchFamily="18"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certify submission of the VETS 4212 Report ( formerly the VETS 100/100A Report), a contracting officer must query the Department of Labor VETS 100 database.</a:t>
            </a:r>
          </a:p>
          <a:p>
            <a:endParaRPr lang="en-US" baseline="0" dirty="0" smtClean="0">
              <a:latin typeface="Times New Roman" panose="02020603050405020304" pitchFamily="18" charset="0"/>
              <a:cs typeface="Times New Roman" panose="02020603050405020304" pitchFamily="18" charset="0"/>
            </a:endParaRPr>
          </a:p>
          <a:p>
            <a:r>
              <a:rPr lang="en-US" baseline="0" dirty="0" smtClean="0">
                <a:latin typeface="Times New Roman" panose="02020603050405020304" pitchFamily="18" charset="0"/>
                <a:cs typeface="Times New Roman" panose="02020603050405020304" pitchFamily="18" charset="0"/>
              </a:rPr>
              <a:t> </a:t>
            </a:r>
          </a:p>
          <a:p>
            <a:r>
              <a:rPr lang="en-US" b="1" dirty="0" smtClean="0">
                <a:latin typeface="Times New Roman" panose="02020603050405020304" pitchFamily="18" charset="0"/>
                <a:cs typeface="Times New Roman" panose="02020603050405020304" pitchFamily="18" charset="0"/>
              </a:rPr>
              <a:t>Next Slide: SAM</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33036D-F6A6-DE42-B789-2A212C3C5920}" type="slidenum">
              <a:rPr lang="en-US" smtClean="0"/>
              <a:pPr/>
              <a:t>19</a:t>
            </a:fld>
            <a:endParaRPr lang="en-US"/>
          </a:p>
        </p:txBody>
      </p:sp>
    </p:spTree>
    <p:extLst>
      <p:ext uri="{BB962C8B-B14F-4D97-AF65-F5344CB8AC3E}">
        <p14:creationId xmlns:p14="http://schemas.microsoft.com/office/powerpoint/2010/main" val="164211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b="1" dirty="0" smtClean="0"/>
              <a:t>Speaker Notes:             </a:t>
            </a:r>
          </a:p>
          <a:p>
            <a:endParaRPr lang="en-US" altLang="en-US" b="1" dirty="0" smtClean="0"/>
          </a:p>
          <a:p>
            <a:r>
              <a:rPr lang="en-US" sz="1200" kern="1200" dirty="0" smtClean="0">
                <a:solidFill>
                  <a:schemeClr val="tx1"/>
                </a:solidFill>
                <a:effectLst/>
                <a:latin typeface="+mn-lt"/>
                <a:ea typeface="+mn-ea"/>
                <a:cs typeface="+mn-cs"/>
              </a:rPr>
              <a:t>To begin our presentation, I take great pleasure in introducing you to Debra  Carr, who serves as the Director of the Division of Policy and Program Development (or Policy) for OCCP at the U.S. Department of Labor in Washington, DC. She leads the Policy’s two branches: Branch of Regulatory, Legislative and Policy Development, and the Branch of Training, Education and Program Development.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Ms. Carr joined OFCCP after serving as Associate Deputy Staff Director for the U.S. Commission on Civil Rights (USCCR) and, before that, as its General Counsel. While at USCCR, Ms. Carr wrote several vital reports with important policy ramifications including: an evaluation of the Native American healthcare system and the need to reauthorize the </a:t>
            </a:r>
            <a:r>
              <a:rPr lang="en-US" sz="1200" i="1" kern="1200" dirty="0" smtClean="0">
                <a:solidFill>
                  <a:schemeClr val="tx1"/>
                </a:solidFill>
                <a:effectLst/>
                <a:latin typeface="+mn-lt"/>
                <a:ea typeface="+mn-ea"/>
                <a:cs typeface="+mn-cs"/>
              </a:rPr>
              <a:t>Indian Healthcare Improvement Act</a:t>
            </a:r>
            <a:r>
              <a:rPr lang="en-US" sz="1200" kern="1200" dirty="0" smtClean="0">
                <a:solidFill>
                  <a:schemeClr val="tx1"/>
                </a:solidFill>
                <a:effectLst/>
                <a:latin typeface="+mn-lt"/>
                <a:ea typeface="+mn-ea"/>
                <a:cs typeface="+mn-cs"/>
              </a:rPr>
              <a:t>; an assessment of the effectiveness of the </a:t>
            </a:r>
            <a:r>
              <a:rPr lang="en-US" sz="1200" i="1" kern="1200" dirty="0" smtClean="0">
                <a:solidFill>
                  <a:schemeClr val="tx1"/>
                </a:solidFill>
                <a:effectLst/>
                <a:latin typeface="+mn-lt"/>
                <a:ea typeface="+mn-ea"/>
                <a:cs typeface="+mn-cs"/>
              </a:rPr>
              <a:t>No Child Left Behind Act</a:t>
            </a:r>
            <a:r>
              <a:rPr lang="en-US" sz="1200" kern="1200" dirty="0" smtClean="0">
                <a:solidFill>
                  <a:schemeClr val="tx1"/>
                </a:solidFill>
                <a:effectLst/>
                <a:latin typeface="+mn-lt"/>
                <a:ea typeface="+mn-ea"/>
                <a:cs typeface="+mn-cs"/>
              </a:rPr>
              <a:t>; and a review of the usefulness of Executive Order 12898 and Title VI as tools for achieving environmental justice.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Before joining USCCR, Ms. Carr distinguished herself as a civil rights lawyer at the Department of Justice (DOJ) by handling some of this country’s most difficult and heinous violations of federal criminal civil rights statutes.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Ms. Carr headed a White House office and represented the U.S. at the United Nations on issues related to racism and xenophobia. She also participated in the preparation of the government’s report to the U.N Committee on the Elimination of Racial Discrimination.</a:t>
            </a:r>
          </a:p>
          <a:p>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I’ll now turn the presentation over to Debra for opening remarks.  Welcome Debra.</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FDB97838-D4D2-4581-B5D2-FC1535BDAC71}" type="slidenum">
              <a:rPr lang="en-US" smtClean="0"/>
              <a:pPr>
                <a:defRPr/>
              </a:pPr>
              <a:t>2</a:t>
            </a:fld>
            <a:endParaRPr lang="en-US" dirty="0"/>
          </a:p>
        </p:txBody>
      </p:sp>
    </p:spTree>
    <p:extLst>
      <p:ext uri="{BB962C8B-B14F-4D97-AF65-F5344CB8AC3E}">
        <p14:creationId xmlns:p14="http://schemas.microsoft.com/office/powerpoint/2010/main" val="644936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latin typeface="Times New Roman" panose="02020603050405020304" pitchFamily="18" charset="0"/>
                <a:cs typeface="Times New Roman" panose="02020603050405020304" pitchFamily="18" charset="0"/>
              </a:rPr>
              <a:t>Speaker Notes:   </a:t>
            </a:r>
          </a:p>
          <a:p>
            <a:endParaRPr lang="en-US" b="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So</a:t>
            </a:r>
            <a:r>
              <a:rPr lang="en-US" baseline="0" dirty="0" smtClean="0">
                <a:latin typeface="Times New Roman" panose="02020603050405020304" pitchFamily="18" charset="0"/>
                <a:cs typeface="Times New Roman" panose="02020603050405020304" pitchFamily="18" charset="0"/>
              </a:rPr>
              <a:t> you can see, on the screen is the SAM information.  </a:t>
            </a:r>
            <a:r>
              <a:rPr lang="en-US" dirty="0" smtClean="0">
                <a:latin typeface="Times New Roman" panose="02020603050405020304" pitchFamily="18" charset="0"/>
                <a:cs typeface="Times New Roman" panose="02020603050405020304" pitchFamily="18" charset="0"/>
              </a:rPr>
              <a:t>So</a:t>
            </a:r>
            <a:r>
              <a:rPr lang="en-US" baseline="0" dirty="0" smtClean="0">
                <a:latin typeface="Times New Roman" panose="02020603050405020304" pitchFamily="18" charset="0"/>
                <a:cs typeface="Times New Roman" panose="02020603050405020304" pitchFamily="18" charset="0"/>
              </a:rPr>
              <a:t> when looking at bids or prospective contractors it is important to review sections.  </a:t>
            </a:r>
            <a:r>
              <a:rPr lang="en-US" dirty="0" smtClean="0">
                <a:effectLst/>
                <a:latin typeface="Times New Roman" panose="02020603050405020304" pitchFamily="18" charset="0"/>
                <a:cs typeface="Times New Roman" panose="02020603050405020304" pitchFamily="18" charset="0"/>
              </a:rPr>
              <a:t>FAR 52.222-22 (the</a:t>
            </a:r>
            <a:r>
              <a:rPr lang="en-US" baseline="0" dirty="0" smtClean="0">
                <a:effectLst/>
                <a:latin typeface="Times New Roman" panose="02020603050405020304" pitchFamily="18" charset="0"/>
                <a:cs typeface="Times New Roman" panose="02020603050405020304" pitchFamily="18" charset="0"/>
              </a:rPr>
              <a:t> top arrow) addresses p</a:t>
            </a:r>
            <a:r>
              <a:rPr lang="en-US" dirty="0" smtClean="0">
                <a:effectLst/>
                <a:latin typeface="Times New Roman" panose="02020603050405020304" pitchFamily="18" charset="0"/>
                <a:cs typeface="Times New Roman" panose="02020603050405020304" pitchFamily="18" charset="0"/>
              </a:rPr>
              <a:t>revious contracts and compliance reports.  FAR 52.222-25 (the bottom arrow) addresses affirmative action compliance.  In these</a:t>
            </a:r>
            <a:r>
              <a:rPr lang="en-US" baseline="0" dirty="0" smtClean="0">
                <a:effectLst/>
                <a:latin typeface="Times New Roman" panose="02020603050405020304" pitchFamily="18" charset="0"/>
                <a:cs typeface="Times New Roman" panose="02020603050405020304" pitchFamily="18" charset="0"/>
              </a:rPr>
              <a:t> sections you will find the certifications and attestations.</a:t>
            </a:r>
            <a:r>
              <a:rPr lang="en-US" dirty="0" smtClean="0">
                <a:effectLst/>
                <a:latin typeface="Times New Roman" panose="02020603050405020304" pitchFamily="18" charset="0"/>
                <a:cs typeface="Times New Roman" panose="02020603050405020304" pitchFamily="18" charset="0"/>
              </a:rPr>
              <a:t> </a:t>
            </a:r>
            <a:endParaRPr lang="en-US" baseline="0" dirty="0" smtClean="0">
              <a:latin typeface="Times New Roman" panose="02020603050405020304" pitchFamily="18" charset="0"/>
              <a:cs typeface="Times New Roman" panose="02020603050405020304" pitchFamily="18" charset="0"/>
            </a:endParaRPr>
          </a:p>
          <a:p>
            <a:endParaRPr lang="en-US" baseline="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You will probably recognize this screen shot from the website for the System for Award Management or SAM. </a:t>
            </a: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Next slide: Question</a:t>
            </a:r>
          </a:p>
          <a:p>
            <a:endParaRPr lang="en-US" b="1" dirty="0" smtClean="0">
              <a:latin typeface="Times New Roman" panose="02020603050405020304" pitchFamily="18" charset="0"/>
              <a:cs typeface="Times New Roman" panose="02020603050405020304" pitchFamily="18" charset="0"/>
            </a:endParaRPr>
          </a:p>
          <a:p>
            <a:endParaRPr lang="en-US" dirty="0" smtClean="0"/>
          </a:p>
          <a:p>
            <a:endParaRPr lang="en-US" dirty="0" smtClean="0"/>
          </a:p>
        </p:txBody>
      </p:sp>
      <p:sp>
        <p:nvSpPr>
          <p:cNvPr id="4" name="Slide Number Placeholder 3"/>
          <p:cNvSpPr>
            <a:spLocks noGrp="1"/>
          </p:cNvSpPr>
          <p:nvPr>
            <p:ph type="sldNum" sz="quarter" idx="5"/>
          </p:nvPr>
        </p:nvSpPr>
        <p:spPr/>
        <p:txBody>
          <a:bodyPr/>
          <a:lstStyle/>
          <a:p>
            <a:pPr>
              <a:defRPr/>
            </a:pPr>
            <a:fld id="{E7723739-05A7-43F2-9A54-EBF7D5CAF02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Speaker   Notes:</a:t>
            </a:r>
          </a:p>
          <a:p>
            <a:endParaRPr lang="en-US" b="0"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What</a:t>
            </a:r>
            <a:r>
              <a:rPr lang="en-US" b="0" baseline="0" dirty="0" smtClean="0">
                <a:latin typeface="Times New Roman" panose="02020603050405020304" pitchFamily="18" charset="0"/>
                <a:cs typeface="Times New Roman" panose="02020603050405020304" pitchFamily="18" charset="0"/>
              </a:rPr>
              <a:t> resources are available to contracting officer if a bidder/</a:t>
            </a:r>
            <a:r>
              <a:rPr lang="en-US" b="0" baseline="0" dirty="0" err="1" smtClean="0">
                <a:latin typeface="Times New Roman" panose="02020603050405020304" pitchFamily="18" charset="0"/>
                <a:cs typeface="Times New Roman" panose="02020603050405020304" pitchFamily="18" charset="0"/>
              </a:rPr>
              <a:t>offeror</a:t>
            </a:r>
            <a:r>
              <a:rPr lang="en-US" b="0" baseline="0" dirty="0" smtClean="0">
                <a:latin typeface="Times New Roman" panose="02020603050405020304" pitchFamily="18" charset="0"/>
                <a:cs typeface="Times New Roman" panose="02020603050405020304" pitchFamily="18" charset="0"/>
              </a:rPr>
              <a:t> has questions about their obligations?</a:t>
            </a:r>
          </a:p>
          <a:p>
            <a:endParaRPr lang="en-US" b="0" baseline="0"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Next</a:t>
            </a:r>
            <a:r>
              <a:rPr lang="en-US" b="1" baseline="0" dirty="0" smtClean="0">
                <a:latin typeface="Times New Roman" panose="02020603050405020304" pitchFamily="18" charset="0"/>
                <a:cs typeface="Times New Roman" panose="02020603050405020304" pitchFamily="18" charset="0"/>
              </a:rPr>
              <a:t> Slide: Answer</a:t>
            </a:r>
            <a:endParaRPr lang="en-US" b="1"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FDB97838-D4D2-4581-B5D2-FC1535BDAC71}" type="slidenum">
              <a:rPr lang="en-US" smtClean="0"/>
              <a:pPr>
                <a:defRPr/>
              </a:pPr>
              <a:t>21</a:t>
            </a:fld>
            <a:endParaRPr lang="en-US" dirty="0"/>
          </a:p>
        </p:txBody>
      </p:sp>
    </p:spTree>
    <p:extLst>
      <p:ext uri="{BB962C8B-B14F-4D97-AF65-F5344CB8AC3E}">
        <p14:creationId xmlns:p14="http://schemas.microsoft.com/office/powerpoint/2010/main" val="971001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Speaker</a:t>
            </a:r>
            <a:r>
              <a:rPr lang="en-US" b="1" baseline="0" dirty="0" smtClean="0">
                <a:latin typeface="Times New Roman" panose="02020603050405020304" pitchFamily="18" charset="0"/>
                <a:cs typeface="Times New Roman" panose="02020603050405020304" pitchFamily="18" charset="0"/>
              </a:rPr>
              <a:t> Notes:</a:t>
            </a:r>
            <a:endParaRPr lang="en-US" b="0" baseline="0" dirty="0" smtClean="0">
              <a:latin typeface="Times New Roman" panose="02020603050405020304" pitchFamily="18" charset="0"/>
              <a:cs typeface="Times New Roman" panose="02020603050405020304" pitchFamily="18" charset="0"/>
            </a:endParaRPr>
          </a:p>
          <a:p>
            <a:endParaRPr lang="en-US" b="0" baseline="0" dirty="0" smtClean="0">
              <a:latin typeface="Times New Roman" panose="02020603050405020304" pitchFamily="18" charset="0"/>
              <a:cs typeface="Times New Roman" panose="02020603050405020304" pitchFamily="18" charset="0"/>
            </a:endParaRPr>
          </a:p>
          <a:p>
            <a:r>
              <a:rPr lang="en-US" b="0" baseline="0" dirty="0" smtClean="0">
                <a:latin typeface="Times New Roman" panose="02020603050405020304" pitchFamily="18" charset="0"/>
                <a:cs typeface="Times New Roman" panose="02020603050405020304" pitchFamily="18" charset="0"/>
              </a:rPr>
              <a:t>Resources available include OFCCP’s Web site where a prospective contractor can find information on the requirements associated with federal contracting and subcontracting.  Included are frequently asked questions, training webinars, information for small and new contractors and brochures.  In addition, the Web site includes searchable databases of community based organizations capable of referring qualified individuals with disabilities, protected veterans, women and minorities.</a:t>
            </a:r>
          </a:p>
          <a:p>
            <a:endParaRPr lang="en-US" b="0" baseline="0" dirty="0" smtClean="0">
              <a:latin typeface="Times New Roman" panose="02020603050405020304" pitchFamily="18" charset="0"/>
              <a:cs typeface="Times New Roman" panose="02020603050405020304" pitchFamily="18" charset="0"/>
            </a:endParaRPr>
          </a:p>
          <a:p>
            <a:r>
              <a:rPr lang="en-US" b="0" baseline="0" dirty="0" smtClean="0">
                <a:latin typeface="Times New Roman" panose="02020603050405020304" pitchFamily="18" charset="0"/>
                <a:cs typeface="Times New Roman" panose="02020603050405020304" pitchFamily="18" charset="0"/>
              </a:rPr>
              <a:t>OFCCP has a Help Desk available to the public.  Prospective contractors can call or email the Help Desk for assistance.</a:t>
            </a:r>
          </a:p>
          <a:p>
            <a:endParaRPr lang="en-US" b="0" baseline="0" dirty="0" smtClean="0">
              <a:latin typeface="Times New Roman" panose="02020603050405020304" pitchFamily="18" charset="0"/>
              <a:cs typeface="Times New Roman" panose="02020603050405020304" pitchFamily="18" charset="0"/>
            </a:endParaRPr>
          </a:p>
          <a:p>
            <a:r>
              <a:rPr lang="en-US" b="0" baseline="0" dirty="0" smtClean="0">
                <a:latin typeface="Times New Roman" panose="02020603050405020304" pitchFamily="18" charset="0"/>
                <a:cs typeface="Times New Roman" panose="02020603050405020304" pitchFamily="18" charset="0"/>
              </a:rPr>
              <a:t>Additional resources include technical assistance presentations at OFCCP’s local district offices. These offices offer seminars or prospective contractors can request individual help.</a:t>
            </a:r>
          </a:p>
          <a:p>
            <a:endParaRPr lang="en-US" b="0" baseline="0" dirty="0" smtClean="0">
              <a:latin typeface="Times New Roman" panose="02020603050405020304" pitchFamily="18" charset="0"/>
              <a:cs typeface="Times New Roman" panose="02020603050405020304" pitchFamily="18" charset="0"/>
            </a:endParaRPr>
          </a:p>
          <a:p>
            <a:r>
              <a:rPr lang="en-US" b="1" baseline="0" dirty="0" smtClean="0">
                <a:latin typeface="Times New Roman" panose="02020603050405020304" pitchFamily="18" charset="0"/>
                <a:cs typeface="Times New Roman" panose="02020603050405020304" pitchFamily="18" charset="0"/>
              </a:rPr>
              <a:t>Next Slide: </a:t>
            </a:r>
            <a:r>
              <a:rPr lang="en-US" b="1" baseline="0" dirty="0" err="1" smtClean="0">
                <a:latin typeface="Times New Roman" panose="02020603050405020304" pitchFamily="18" charset="0"/>
                <a:cs typeface="Times New Roman" panose="02020603050405020304" pitchFamily="18" charset="0"/>
              </a:rPr>
              <a:t>Preaward</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FDB97838-D4D2-4581-B5D2-FC1535BDAC71}" type="slidenum">
              <a:rPr lang="en-US" smtClean="0"/>
              <a:pPr>
                <a:defRPr/>
              </a:pPr>
              <a:t>22</a:t>
            </a:fld>
            <a:endParaRPr lang="en-US" dirty="0"/>
          </a:p>
        </p:txBody>
      </p:sp>
    </p:spTree>
    <p:extLst>
      <p:ext uri="{BB962C8B-B14F-4D97-AF65-F5344CB8AC3E}">
        <p14:creationId xmlns:p14="http://schemas.microsoft.com/office/powerpoint/2010/main" val="971001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23</a:t>
            </a:fld>
            <a:endParaRPr lang="en-US"/>
          </a:p>
        </p:txBody>
      </p:sp>
    </p:spTree>
    <p:extLst>
      <p:ext uri="{BB962C8B-B14F-4D97-AF65-F5344CB8AC3E}">
        <p14:creationId xmlns:p14="http://schemas.microsoft.com/office/powerpoint/2010/main" val="1542487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latin typeface="Times New Roman" panose="02020603050405020304" pitchFamily="18" charset="0"/>
                <a:cs typeface="Times New Roman" panose="02020603050405020304" pitchFamily="18" charset="0"/>
              </a:rPr>
              <a:t>Speaker</a:t>
            </a:r>
            <a:r>
              <a:rPr lang="en-US" b="1" baseline="0" dirty="0" smtClean="0">
                <a:latin typeface="Times New Roman" panose="02020603050405020304" pitchFamily="18" charset="0"/>
                <a:cs typeface="Times New Roman" panose="02020603050405020304" pitchFamily="18" charset="0"/>
              </a:rPr>
              <a:t> Notes:</a:t>
            </a:r>
            <a:endParaRPr lang="en-US" b="0" baseline="0"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Contracting</a:t>
            </a:r>
            <a:r>
              <a:rPr lang="en-US" baseline="0" dirty="0" smtClean="0">
                <a:latin typeface="Times New Roman" panose="02020603050405020304" pitchFamily="18" charset="0"/>
                <a:cs typeface="Times New Roman" panose="02020603050405020304" pitchFamily="18" charset="0"/>
              </a:rPr>
              <a:t> officers must ensure that the contractor or subcontractor receiving the award is eligible.  In fact, the regulations are specific that n</a:t>
            </a:r>
            <a:r>
              <a:rPr lang="en-US" dirty="0" smtClean="0">
                <a:latin typeface="Times New Roman" panose="02020603050405020304" pitchFamily="18" charset="0"/>
                <a:cs typeface="Times New Roman" panose="02020603050405020304" pitchFamily="18" charset="0"/>
              </a:rPr>
              <a:t>o contract or modification involving new acquisition shall be entered into, and no subcontract shall be approved by a contracting officer, with a person who has been found ineligible by OFCCP’s Director for reasons of noncompliance with the requirements of E.O. 11246, Section 503 and VEVRAA.</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Eligibility can</a:t>
            </a:r>
            <a:r>
              <a:rPr lang="en-US" baseline="0" dirty="0" smtClean="0">
                <a:latin typeface="Times New Roman" panose="02020603050405020304" pitchFamily="18" charset="0"/>
                <a:cs typeface="Times New Roman" panose="02020603050405020304" pitchFamily="18" charset="0"/>
              </a:rPr>
              <a:t> be determined through the SAM.  The Excluded Parties List was moved to the SAM.  This list includes businesses that have been debarred from receiving federal monies for not complying with the requirements and obligations associated with federal contracting.</a:t>
            </a:r>
          </a:p>
          <a:p>
            <a:endParaRPr lang="en-US" baseline="0" dirty="0" smtClean="0">
              <a:latin typeface="Times New Roman" panose="02020603050405020304" pitchFamily="18" charset="0"/>
              <a:cs typeface="Times New Roman" panose="02020603050405020304" pitchFamily="18" charset="0"/>
            </a:endParaRPr>
          </a:p>
          <a:p>
            <a:r>
              <a:rPr lang="en-US" b="0" i="0" u="none" baseline="0" dirty="0" smtClean="0">
                <a:latin typeface="Times New Roman" panose="02020603050405020304" pitchFamily="18" charset="0"/>
                <a:cs typeface="Times New Roman" panose="02020603050405020304" pitchFamily="18" charset="0"/>
              </a:rPr>
              <a:t>In addition, contracting officers must make certain that the manner in which the contract is written is in a manner so as to NOT avoid </a:t>
            </a:r>
            <a:r>
              <a:rPr lang="en-US" b="0" i="0" u="none" dirty="0" smtClean="0">
                <a:latin typeface="Times New Roman" panose="02020603050405020304" pitchFamily="18" charset="0"/>
                <a:cs typeface="Times New Roman" panose="02020603050405020304" pitchFamily="18" charset="0"/>
              </a:rPr>
              <a:t>applicability of the requirements of Executive</a:t>
            </a:r>
            <a:r>
              <a:rPr lang="en-US" b="0" i="0" u="none" baseline="0" dirty="0" smtClean="0">
                <a:latin typeface="Times New Roman" panose="02020603050405020304" pitchFamily="18" charset="0"/>
                <a:cs typeface="Times New Roman" panose="02020603050405020304" pitchFamily="18" charset="0"/>
              </a:rPr>
              <a:t> Order 11246, Section 503, and VEVRAA.</a:t>
            </a:r>
          </a:p>
          <a:p>
            <a:endParaRPr lang="en-US" b="0" i="0" u="none" baseline="0" dirty="0" smtClean="0">
              <a:latin typeface="Times New Roman" panose="02020603050405020304" pitchFamily="18" charset="0"/>
              <a:cs typeface="Times New Roman" panose="02020603050405020304" pitchFamily="18"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Prior to awarding a contract of $10 million dollars or more, agencies are required to get EEO clearance from OFCCP.  This clearance is now under all three laws OFCCP enforces.  The requirement includes contracts for indefinite quantities and modifications of existing contracts for a new effort that would constitute a contract award.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latin typeface="Times New Roman" panose="02020603050405020304" pitchFamily="18" charset="0"/>
              <a:cs typeface="Times New Roman" panose="02020603050405020304" pitchFamily="18" charset="0"/>
            </a:endParaRPr>
          </a:p>
          <a:p>
            <a:r>
              <a:rPr lang="en-US" baseline="0" dirty="0" smtClean="0">
                <a:latin typeface="Times New Roman" panose="02020603050405020304" pitchFamily="18" charset="0"/>
                <a:cs typeface="Times New Roman" panose="02020603050405020304" pitchFamily="18" charset="0"/>
              </a:rPr>
              <a:t>Contracting officers are also required to request Pre-award clearances for first tiered subcontractors of $10 million or more.  Again, the request for pre-award clearance is required under all three of the laws enforced by OFCCP.</a:t>
            </a:r>
          </a:p>
          <a:p>
            <a:endParaRPr lang="en-US" baseline="0" dirty="0" smtClean="0">
              <a:latin typeface="Times New Roman" panose="02020603050405020304" pitchFamily="18" charset="0"/>
              <a:cs typeface="Times New Roman" panose="02020603050405020304" pitchFamily="18" charset="0"/>
            </a:endParaRPr>
          </a:p>
          <a:p>
            <a:r>
              <a:rPr lang="en-US" baseline="0" dirty="0" smtClean="0">
                <a:latin typeface="Times New Roman" panose="02020603050405020304" pitchFamily="18" charset="0"/>
                <a:cs typeface="Times New Roman" panose="02020603050405020304" pitchFamily="18" charset="0"/>
              </a:rPr>
              <a:t>Before we discuss the process for requesting pre-award clearances, we’ll review the exception.</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b="1" baseline="0" dirty="0" smtClean="0">
                <a:latin typeface="Times New Roman" panose="02020603050405020304" pitchFamily="18" charset="0"/>
                <a:cs typeface="Times New Roman" panose="02020603050405020304" pitchFamily="18" charset="0"/>
              </a:rPr>
              <a:t>Next Slide: Exception to </a:t>
            </a:r>
            <a:r>
              <a:rPr lang="en-US" b="1" baseline="0" dirty="0" err="1" smtClean="0">
                <a:latin typeface="Times New Roman" panose="02020603050405020304" pitchFamily="18" charset="0"/>
                <a:cs typeface="Times New Roman" panose="02020603050405020304" pitchFamily="18" charset="0"/>
              </a:rPr>
              <a:t>Preaward</a:t>
            </a:r>
            <a:r>
              <a:rPr lang="en-US" b="1" baseline="0" dirty="0" smtClean="0">
                <a:latin typeface="Times New Roman" panose="02020603050405020304" pitchFamily="18" charset="0"/>
                <a:cs typeface="Times New Roman" panose="02020603050405020304" pitchFamily="18" charset="0"/>
              </a:rPr>
              <a:t> Clearances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33036D-F6A6-DE42-B789-2A212C3C5920}" type="slidenum">
              <a:rPr lang="en-US" smtClean="0"/>
              <a:pPr/>
              <a:t>24</a:t>
            </a:fld>
            <a:endParaRPr lang="en-US"/>
          </a:p>
        </p:txBody>
      </p:sp>
    </p:spTree>
    <p:extLst>
      <p:ext uri="{BB962C8B-B14F-4D97-AF65-F5344CB8AC3E}">
        <p14:creationId xmlns:p14="http://schemas.microsoft.com/office/powerpoint/2010/main" val="2669150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Speaker Notes:</a:t>
            </a:r>
          </a:p>
          <a:p>
            <a:endParaRPr lang="en-US" b="0"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The one exception</a:t>
            </a:r>
            <a:r>
              <a:rPr lang="en-US" b="0" baseline="0" dirty="0" smtClean="0">
                <a:latin typeface="Times New Roman" panose="02020603050405020304" pitchFamily="18" charset="0"/>
                <a:cs typeface="Times New Roman" panose="02020603050405020304" pitchFamily="18" charset="0"/>
              </a:rPr>
              <a:t> to the request for a pre-award clearance is if the specific proposed contractor is listed in OFCCP’s National </a:t>
            </a:r>
            <a:r>
              <a:rPr lang="en-US" b="0" baseline="0" dirty="0" err="1" smtClean="0">
                <a:latin typeface="Times New Roman" panose="02020603050405020304" pitchFamily="18" charset="0"/>
                <a:cs typeface="Times New Roman" panose="02020603050405020304" pitchFamily="18" charset="0"/>
              </a:rPr>
              <a:t>Preaward</a:t>
            </a:r>
            <a:r>
              <a:rPr lang="en-US" b="0" baseline="0" dirty="0" smtClean="0">
                <a:latin typeface="Times New Roman" panose="02020603050405020304" pitchFamily="18" charset="0"/>
                <a:cs typeface="Times New Roman" panose="02020603050405020304" pitchFamily="18" charset="0"/>
              </a:rPr>
              <a:t> Registry found on our website.  </a:t>
            </a:r>
          </a:p>
          <a:p>
            <a:endParaRPr lang="en-US" b="0" baseline="0" dirty="0" smtClean="0">
              <a:latin typeface="Times New Roman" panose="02020603050405020304" pitchFamily="18" charset="0"/>
              <a:cs typeface="Times New Roman" panose="02020603050405020304" pitchFamily="18" charset="0"/>
            </a:endParaRPr>
          </a:p>
          <a:p>
            <a:r>
              <a:rPr lang="en-US" b="1" baseline="0" dirty="0" smtClean="0">
                <a:latin typeface="Times New Roman" panose="02020603050405020304" pitchFamily="18" charset="0"/>
                <a:cs typeface="Times New Roman" panose="02020603050405020304" pitchFamily="18" charset="0"/>
              </a:rPr>
              <a:t>Next Slide: OFCCP’s National </a:t>
            </a:r>
            <a:r>
              <a:rPr lang="en-US" b="1" baseline="0" dirty="0" err="1" smtClean="0">
                <a:latin typeface="Times New Roman" panose="02020603050405020304" pitchFamily="18" charset="0"/>
                <a:cs typeface="Times New Roman" panose="02020603050405020304" pitchFamily="18" charset="0"/>
              </a:rPr>
              <a:t>Preaward</a:t>
            </a:r>
            <a:r>
              <a:rPr lang="en-US" b="1" baseline="0" dirty="0" smtClean="0">
                <a:latin typeface="Times New Roman" panose="02020603050405020304" pitchFamily="18" charset="0"/>
                <a:cs typeface="Times New Roman" panose="02020603050405020304" pitchFamily="18" charset="0"/>
              </a:rPr>
              <a:t> Registry</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33036D-F6A6-DE42-B789-2A212C3C5920}" type="slidenum">
              <a:rPr lang="en-US" smtClean="0"/>
              <a:pPr/>
              <a:t>25</a:t>
            </a:fld>
            <a:endParaRPr lang="en-US"/>
          </a:p>
        </p:txBody>
      </p:sp>
    </p:spTree>
    <p:extLst>
      <p:ext uri="{BB962C8B-B14F-4D97-AF65-F5344CB8AC3E}">
        <p14:creationId xmlns:p14="http://schemas.microsoft.com/office/powerpoint/2010/main" val="1844440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Speaker Notes:</a:t>
            </a:r>
            <a:endParaRPr lang="en-US" b="0" dirty="0" smtClean="0">
              <a:latin typeface="Times New Roman" panose="02020603050405020304" pitchFamily="18" charset="0"/>
              <a:cs typeface="Times New Roman" panose="02020603050405020304" pitchFamily="18" charset="0"/>
            </a:endParaRPr>
          </a:p>
          <a:p>
            <a:endParaRPr lang="en-US" b="0" dirty="0" smtClean="0">
              <a:latin typeface="Times New Roman" panose="02020603050405020304" pitchFamily="18" charset="0"/>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0" baseline="0" dirty="0" smtClean="0">
                <a:latin typeface="Times New Roman" panose="02020603050405020304" pitchFamily="18" charset="0"/>
                <a:cs typeface="Times New Roman" panose="02020603050405020304" pitchFamily="18" charset="0"/>
              </a:rPr>
              <a:t>This is a searchable database of contractors that have undergone a compliance evaluation and received a Notice of Compliance within the last 24 month period.  If the proposed contractor is on this list, then you would document the registry review in your contract file.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0" baseline="0" dirty="0" smtClean="0">
              <a:latin typeface="Times New Roman" panose="02020603050405020304" pitchFamily="18" charset="0"/>
              <a:cs typeface="Times New Roman" panose="02020603050405020304" pitchFamily="18" charset="0"/>
            </a:endParaRPr>
          </a:p>
          <a:p>
            <a:pPr eaLnBrk="0" fontAlgn="base" hangingPunct="0"/>
            <a:r>
              <a:rPr lang="en-US" b="0" baseline="0" dirty="0" smtClean="0">
                <a:latin typeface="Times New Roman" panose="02020603050405020304" pitchFamily="18" charset="0"/>
                <a:cs typeface="Times New Roman" panose="02020603050405020304" pitchFamily="18" charset="0"/>
              </a:rPr>
              <a:t>When determining whether or not a prospective contractor is cleared, remember the clearance is for the specific contractor facility. </a:t>
            </a:r>
          </a:p>
          <a:p>
            <a:pPr eaLnBrk="0" fontAlgn="base" hangingPunct="0"/>
            <a:r>
              <a:rPr lang="en-US" sz="1200" kern="1200" dirty="0" smtClean="0">
                <a:solidFill>
                  <a:schemeClr val="tx1"/>
                </a:solidFill>
                <a:effectLst/>
                <a:latin typeface="+mn-lt"/>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effectLst/>
                <a:latin typeface="Times New Roman" panose="02020603050405020304" pitchFamily="18" charset="0"/>
                <a:cs typeface="Times New Roman" panose="02020603050405020304" pitchFamily="18" charset="0"/>
              </a:rPr>
              <a:t>If the contractor facility you are looking for is not found in this Registry, then you</a:t>
            </a:r>
            <a:r>
              <a:rPr lang="en-US" baseline="0" dirty="0" smtClean="0">
                <a:effectLst/>
                <a:latin typeface="Times New Roman" panose="02020603050405020304" pitchFamily="18" charset="0"/>
                <a:cs typeface="Times New Roman" panose="02020603050405020304" pitchFamily="18" charset="0"/>
              </a:rPr>
              <a:t> will need to contact an </a:t>
            </a:r>
            <a:r>
              <a:rPr lang="en-US" dirty="0" smtClean="0">
                <a:effectLst/>
                <a:latin typeface="Times New Roman" panose="02020603050405020304" pitchFamily="18" charset="0"/>
                <a:cs typeface="Times New Roman" panose="02020603050405020304" pitchFamily="18" charset="0"/>
              </a:rPr>
              <a:t>OFCCP Pre-Award Monitor in the</a:t>
            </a:r>
            <a:r>
              <a:rPr lang="en-US" baseline="0" dirty="0" smtClean="0">
                <a:effectLst/>
                <a:latin typeface="Times New Roman" panose="02020603050405020304" pitchFamily="18" charset="0"/>
                <a:cs typeface="Times New Roman" panose="02020603050405020304" pitchFamily="18" charset="0"/>
              </a:rPr>
              <a:t> regional office where the contract will be performed.  If </a:t>
            </a:r>
            <a:r>
              <a:rPr lang="en-US" dirty="0" smtClean="0">
                <a:effectLst/>
                <a:latin typeface="Times New Roman" panose="02020603050405020304" pitchFamily="18" charset="0"/>
                <a:cs typeface="Times New Roman" panose="02020603050405020304" pitchFamily="18" charset="0"/>
              </a:rPr>
              <a:t>you do not know who to contact, call the OFCCP National Office.</a:t>
            </a:r>
            <a:endParaRPr lang="en-US" b="0" baseline="0" dirty="0" smtClean="0">
              <a:latin typeface="Times New Roman" panose="02020603050405020304" pitchFamily="18" charset="0"/>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b="0" baseline="0" dirty="0" smtClean="0">
              <a:latin typeface="Times New Roman" panose="02020603050405020304" pitchFamily="18" charset="0"/>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1" baseline="0" dirty="0" smtClean="0">
                <a:latin typeface="Times New Roman" panose="02020603050405020304" pitchFamily="18" charset="0"/>
                <a:cs typeface="Times New Roman" panose="02020603050405020304" pitchFamily="18" charset="0"/>
              </a:rPr>
              <a:t>Next Slide: Question</a:t>
            </a:r>
          </a:p>
        </p:txBody>
      </p:sp>
      <p:sp>
        <p:nvSpPr>
          <p:cNvPr id="4" name="Slide Number Placeholder 3"/>
          <p:cNvSpPr>
            <a:spLocks noGrp="1"/>
          </p:cNvSpPr>
          <p:nvPr>
            <p:ph type="sldNum" sz="quarter" idx="10"/>
          </p:nvPr>
        </p:nvSpPr>
        <p:spPr/>
        <p:txBody>
          <a:bodyPr/>
          <a:lstStyle/>
          <a:p>
            <a:pPr>
              <a:defRPr/>
            </a:pPr>
            <a:fld id="{FDB97838-D4D2-4581-B5D2-FC1535BDAC71}" type="slidenum">
              <a:rPr lang="en-US" smtClean="0"/>
              <a:pPr>
                <a:defRPr/>
              </a:pPr>
              <a:t>26</a:t>
            </a:fld>
            <a:endParaRPr lang="en-US" dirty="0"/>
          </a:p>
        </p:txBody>
      </p:sp>
    </p:spTree>
    <p:extLst>
      <p:ext uri="{BB962C8B-B14F-4D97-AF65-F5344CB8AC3E}">
        <p14:creationId xmlns:p14="http://schemas.microsoft.com/office/powerpoint/2010/main" val="27715214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Speaker Notes: </a:t>
            </a:r>
          </a:p>
          <a:p>
            <a:endParaRPr lang="en-US" b="1" dirty="0" smtClean="0">
              <a:latin typeface="Times New Roman" panose="02020603050405020304" pitchFamily="18" charset="0"/>
              <a:cs typeface="Times New Roman" panose="02020603050405020304" pitchFamily="18" charset="0"/>
            </a:endParaRPr>
          </a:p>
          <a:p>
            <a:r>
              <a:rPr lang="en-US" b="1" i="1" dirty="0" smtClean="0">
                <a:latin typeface="Times New Roman" panose="02020603050405020304" pitchFamily="18" charset="0"/>
                <a:cs typeface="Times New Roman" panose="02020603050405020304" pitchFamily="18" charset="0"/>
              </a:rPr>
              <a:t>Read the slide</a:t>
            </a:r>
            <a:r>
              <a:rPr lang="en-US" b="1" i="1" baseline="0" dirty="0" smtClean="0">
                <a:latin typeface="Times New Roman" panose="02020603050405020304" pitchFamily="18" charset="0"/>
                <a:cs typeface="Times New Roman" panose="02020603050405020304" pitchFamily="18" charset="0"/>
              </a:rPr>
              <a:t> content.</a:t>
            </a:r>
            <a:endParaRPr lang="en-US" b="1" i="1"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Next Slide: Answer</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FDB97838-D4D2-4581-B5D2-FC1535BDAC71}" type="slidenum">
              <a:rPr lang="en-US" smtClean="0"/>
              <a:pPr>
                <a:defRPr/>
              </a:pPr>
              <a:t>27</a:t>
            </a:fld>
            <a:endParaRPr lang="en-US" dirty="0"/>
          </a:p>
        </p:txBody>
      </p:sp>
    </p:spTree>
    <p:extLst>
      <p:ext uri="{BB962C8B-B14F-4D97-AF65-F5344CB8AC3E}">
        <p14:creationId xmlns:p14="http://schemas.microsoft.com/office/powerpoint/2010/main" val="2316172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Speaker Notes:   </a:t>
            </a:r>
          </a:p>
          <a:p>
            <a:endParaRPr lang="en-US" b="1" dirty="0" smtClean="0">
              <a:latin typeface="Times New Roman" panose="02020603050405020304" pitchFamily="18" charset="0"/>
              <a:cs typeface="Times New Roman" panose="02020603050405020304" pitchFamily="18" charset="0"/>
            </a:endParaRPr>
          </a:p>
          <a:p>
            <a:r>
              <a:rPr lang="en-US" b="1" i="1" dirty="0" smtClean="0">
                <a:latin typeface="Times New Roman" panose="02020603050405020304" pitchFamily="18" charset="0"/>
                <a:cs typeface="Times New Roman" panose="02020603050405020304" pitchFamily="18" charset="0"/>
              </a:rPr>
              <a:t>Read the slide content</a:t>
            </a:r>
          </a:p>
          <a:p>
            <a:endParaRPr lang="en-US" b="1"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Next Slide: Responsibilities: Requesting </a:t>
            </a:r>
            <a:r>
              <a:rPr lang="en-US" b="1" dirty="0" err="1" smtClean="0">
                <a:latin typeface="Times New Roman" panose="02020603050405020304" pitchFamily="18" charset="0"/>
                <a:cs typeface="Times New Roman" panose="02020603050405020304" pitchFamily="18" charset="0"/>
              </a:rPr>
              <a:t>Preaward</a:t>
            </a:r>
            <a:r>
              <a:rPr lang="en-US" b="1" dirty="0" smtClean="0">
                <a:latin typeface="Times New Roman" panose="02020603050405020304" pitchFamily="18" charset="0"/>
                <a:cs typeface="Times New Roman" panose="02020603050405020304" pitchFamily="18" charset="0"/>
              </a:rPr>
              <a:t> Clearance</a:t>
            </a:r>
          </a:p>
          <a:p>
            <a:endParaRPr lang="en-US" b="1"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FDB97838-D4D2-4581-B5D2-FC1535BDAC71}" type="slidenum">
              <a:rPr lang="en-US" smtClean="0"/>
              <a:pPr>
                <a:defRPr/>
              </a:pPr>
              <a:t>28</a:t>
            </a:fld>
            <a:endParaRPr lang="en-US" dirty="0"/>
          </a:p>
        </p:txBody>
      </p:sp>
    </p:spTree>
    <p:extLst>
      <p:ext uri="{BB962C8B-B14F-4D97-AF65-F5344CB8AC3E}">
        <p14:creationId xmlns:p14="http://schemas.microsoft.com/office/powerpoint/2010/main" val="9710016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04446" y="4479994"/>
            <a:ext cx="6064934" cy="4945429"/>
          </a:xfrm>
        </p:spPr>
        <p:txBody>
          <a:bodyPr>
            <a:noAutofit/>
          </a:bodyPr>
          <a:lstStyle/>
          <a:p>
            <a:pPr>
              <a:defRPr/>
            </a:pPr>
            <a:r>
              <a:rPr lang="en-US" b="1" dirty="0" smtClean="0">
                <a:latin typeface="Times New Roman" panose="02020603050405020304" pitchFamily="18" charset="0"/>
                <a:cs typeface="Times New Roman" panose="02020603050405020304" pitchFamily="18" charset="0"/>
              </a:rPr>
              <a:t>Speaker Notes:     </a:t>
            </a:r>
          </a:p>
          <a:p>
            <a:pPr>
              <a:defRPr/>
            </a:pPr>
            <a:endParaRPr lang="en-US" b="1" dirty="0" smtClean="0">
              <a:latin typeface="Times New Roman" panose="02020603050405020304" pitchFamily="18" charset="0"/>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anose="02020603050405020304" pitchFamily="18" charset="0"/>
                <a:cs typeface="Times New Roman" panose="02020603050405020304" pitchFamily="18" charset="0"/>
              </a:rPr>
              <a:t>Contractors are encouraged to submit a pre-award clearance at least 30 days before the proposed award date.</a:t>
            </a:r>
          </a:p>
          <a:p>
            <a:pPr>
              <a:defRPr/>
            </a:pPr>
            <a:endParaRPr lang="en-US" b="1" dirty="0" smtClean="0">
              <a:latin typeface="Times New Roman" panose="02020603050405020304" pitchFamily="18" charset="0"/>
              <a:cs typeface="Times New Roman" panose="02020603050405020304" pitchFamily="18" charset="0"/>
            </a:endParaRPr>
          </a:p>
          <a:p>
            <a:pPr>
              <a:defRPr/>
            </a:pPr>
            <a:r>
              <a:rPr lang="en-US" b="0" dirty="0" smtClean="0">
                <a:latin typeface="Times New Roman" panose="02020603050405020304" pitchFamily="18" charset="0"/>
                <a:cs typeface="Times New Roman" panose="02020603050405020304" pitchFamily="18" charset="0"/>
              </a:rPr>
              <a:t>Requests</a:t>
            </a:r>
            <a:r>
              <a:rPr lang="en-US" b="0" baseline="0" dirty="0" smtClean="0">
                <a:latin typeface="Times New Roman" panose="02020603050405020304" pitchFamily="18" charset="0"/>
                <a:cs typeface="Times New Roman" panose="02020603050405020304" pitchFamily="18" charset="0"/>
              </a:rPr>
              <a:t> for EEO pre-award clearances can be sent by email to the regional office where the contract will be performed.  The email addresses for each region is listed on our Web site.  In the request, you are required to provide the following information: </a:t>
            </a:r>
            <a:endParaRPr lang="en-US" b="0" dirty="0" smtClean="0">
              <a:latin typeface="Times New Roman" panose="02020603050405020304" pitchFamily="18" charset="0"/>
              <a:cs typeface="Times New Roman" panose="02020603050405020304" pitchFamily="18" charset="0"/>
            </a:endParaRPr>
          </a:p>
          <a:p>
            <a:pPr eaLnBrk="1" hangingPunct="1">
              <a:lnSpc>
                <a:spcPct val="90000"/>
              </a:lnSpc>
              <a:spcBef>
                <a:spcPct val="0"/>
              </a:spcBef>
              <a:defRPr/>
            </a:pPr>
            <a:endParaRPr lang="en-US" altLang="en-US" dirty="0" smtClean="0">
              <a:latin typeface="Times New Roman" panose="02020603050405020304" pitchFamily="18" charset="0"/>
              <a:cs typeface="Times New Roman" panose="02020603050405020304" pitchFamily="18" charset="0"/>
            </a:endParaRPr>
          </a:p>
          <a:p>
            <a:pPr marL="465138" lvl="1" indent="-233363" eaLnBrk="1" hangingPunct="1">
              <a:lnSpc>
                <a:spcPct val="90000"/>
              </a:lnSpc>
              <a:spcBef>
                <a:spcPct val="0"/>
              </a:spcBef>
              <a:buFont typeface="Wingdings" pitchFamily="2" charset="2"/>
              <a:buChar char="§"/>
              <a:defRPr/>
            </a:pPr>
            <a:r>
              <a:rPr lang="en-US" altLang="en-US" dirty="0" smtClean="0">
                <a:latin typeface="Times New Roman" panose="02020603050405020304" pitchFamily="18" charset="0"/>
                <a:cs typeface="Times New Roman" panose="02020603050405020304" pitchFamily="18" charset="0"/>
              </a:rPr>
              <a:t>Name, address, point of contact, and telephone number of the proposed contractor; </a:t>
            </a:r>
          </a:p>
          <a:p>
            <a:pPr marL="465138" lvl="1" indent="-233363" eaLnBrk="1" hangingPunct="1">
              <a:lnSpc>
                <a:spcPct val="90000"/>
              </a:lnSpc>
              <a:spcBef>
                <a:spcPct val="0"/>
              </a:spcBef>
              <a:buFont typeface="Wingdings" pitchFamily="2" charset="2"/>
              <a:buChar char="§"/>
              <a:defRPr/>
            </a:pPr>
            <a:endParaRPr lang="en-US" altLang="en-US" dirty="0" smtClean="0">
              <a:latin typeface="Times New Roman" panose="02020603050405020304" pitchFamily="18" charset="0"/>
              <a:cs typeface="Times New Roman" panose="02020603050405020304" pitchFamily="18" charset="0"/>
            </a:endParaRPr>
          </a:p>
          <a:p>
            <a:pPr marL="465138" lvl="1" indent="-233363" eaLnBrk="1" hangingPunct="1">
              <a:lnSpc>
                <a:spcPct val="90000"/>
              </a:lnSpc>
              <a:spcBef>
                <a:spcPct val="0"/>
              </a:spcBef>
              <a:buFont typeface="Wingdings" pitchFamily="2" charset="2"/>
              <a:buChar char="§"/>
              <a:defRPr/>
            </a:pPr>
            <a:r>
              <a:rPr lang="en-US" altLang="en-US" dirty="0" smtClean="0">
                <a:latin typeface="Times New Roman" panose="02020603050405020304" pitchFamily="18" charset="0"/>
                <a:cs typeface="Times New Roman" panose="02020603050405020304" pitchFamily="18" charset="0"/>
              </a:rPr>
              <a:t>Name, address, point of contact, and telephone number of each proposed subcontractor(s) with a subcontract estimated at $10 million or more; </a:t>
            </a:r>
          </a:p>
          <a:p>
            <a:pPr marL="465138" lvl="1" indent="-233363" eaLnBrk="1" hangingPunct="1">
              <a:lnSpc>
                <a:spcPct val="90000"/>
              </a:lnSpc>
              <a:spcBef>
                <a:spcPct val="0"/>
              </a:spcBef>
              <a:buFont typeface="Wingdings" pitchFamily="2" charset="2"/>
              <a:buChar char="§"/>
              <a:defRPr/>
            </a:pPr>
            <a:endParaRPr lang="en-US" altLang="en-US" dirty="0" smtClean="0">
              <a:latin typeface="Times New Roman" panose="02020603050405020304" pitchFamily="18" charset="0"/>
              <a:cs typeface="Times New Roman" panose="02020603050405020304" pitchFamily="18" charset="0"/>
            </a:endParaRPr>
          </a:p>
          <a:p>
            <a:pPr marL="465138" lvl="1" indent="-233363" eaLnBrk="1" hangingPunct="1">
              <a:lnSpc>
                <a:spcPct val="90000"/>
              </a:lnSpc>
              <a:spcBef>
                <a:spcPct val="0"/>
              </a:spcBef>
              <a:buFont typeface="Wingdings" pitchFamily="2" charset="2"/>
              <a:buChar char="§"/>
              <a:defRPr/>
            </a:pPr>
            <a:r>
              <a:rPr lang="en-US" altLang="en-US" dirty="0" smtClean="0">
                <a:latin typeface="Times New Roman" panose="02020603050405020304" pitchFamily="18" charset="0"/>
                <a:cs typeface="Times New Roman" panose="02020603050405020304" pitchFamily="18" charset="0"/>
              </a:rPr>
              <a:t>Anticipated date of award; </a:t>
            </a:r>
          </a:p>
          <a:p>
            <a:pPr marL="465138" lvl="1" indent="-233363" eaLnBrk="1" hangingPunct="1">
              <a:lnSpc>
                <a:spcPct val="90000"/>
              </a:lnSpc>
              <a:spcBef>
                <a:spcPct val="0"/>
              </a:spcBef>
              <a:buFont typeface="Wingdings" pitchFamily="2" charset="2"/>
              <a:buChar char="§"/>
              <a:defRPr/>
            </a:pPr>
            <a:endParaRPr lang="en-US" altLang="en-US" dirty="0" smtClean="0">
              <a:latin typeface="Times New Roman" panose="02020603050405020304" pitchFamily="18" charset="0"/>
              <a:cs typeface="Times New Roman" panose="02020603050405020304" pitchFamily="18" charset="0"/>
            </a:endParaRPr>
          </a:p>
          <a:p>
            <a:pPr marL="465138" lvl="1" indent="-233363" eaLnBrk="1" hangingPunct="1">
              <a:lnSpc>
                <a:spcPct val="90000"/>
              </a:lnSpc>
              <a:spcBef>
                <a:spcPct val="0"/>
              </a:spcBef>
              <a:buFont typeface="Wingdings" pitchFamily="2" charset="2"/>
              <a:buChar char="§"/>
              <a:defRPr/>
            </a:pPr>
            <a:r>
              <a:rPr lang="en-US" altLang="en-US" dirty="0" smtClean="0">
                <a:latin typeface="Times New Roman" panose="02020603050405020304" pitchFamily="18" charset="0"/>
                <a:cs typeface="Times New Roman" panose="02020603050405020304" pitchFamily="18" charset="0"/>
              </a:rPr>
              <a:t>Information regarding whether the contractor and subcontractor(s) have previously held any Government contracts and subcontracts;</a:t>
            </a:r>
          </a:p>
          <a:p>
            <a:pPr marL="465138" lvl="1" indent="-233363" eaLnBrk="1" hangingPunct="1">
              <a:lnSpc>
                <a:spcPct val="90000"/>
              </a:lnSpc>
              <a:spcBef>
                <a:spcPct val="0"/>
              </a:spcBef>
              <a:buFont typeface="Wingdings" pitchFamily="2" charset="2"/>
              <a:buChar char="§"/>
              <a:defRPr/>
            </a:pPr>
            <a:endParaRPr lang="en-US" altLang="en-US" dirty="0" smtClean="0">
              <a:latin typeface="Times New Roman" panose="02020603050405020304" pitchFamily="18" charset="0"/>
              <a:cs typeface="Times New Roman" panose="02020603050405020304" pitchFamily="18" charset="0"/>
            </a:endParaRPr>
          </a:p>
          <a:p>
            <a:pPr marL="465138" lvl="1" indent="-233363" eaLnBrk="1" hangingPunct="1">
              <a:lnSpc>
                <a:spcPct val="90000"/>
              </a:lnSpc>
              <a:spcBef>
                <a:spcPct val="0"/>
              </a:spcBef>
              <a:buFont typeface="Wingdings" pitchFamily="2" charset="2"/>
              <a:buChar char="§"/>
              <a:defRPr/>
            </a:pPr>
            <a:r>
              <a:rPr lang="en-US" altLang="en-US" dirty="0" smtClean="0">
                <a:latin typeface="Times New Roman" panose="02020603050405020304" pitchFamily="18" charset="0"/>
                <a:cs typeface="Times New Roman" panose="02020603050405020304" pitchFamily="18" charset="0"/>
              </a:rPr>
              <a:t>Place(s) of contract performance; </a:t>
            </a:r>
          </a:p>
          <a:p>
            <a:pPr marL="465138" lvl="1" indent="-233363" eaLnBrk="1" hangingPunct="1">
              <a:lnSpc>
                <a:spcPct val="90000"/>
              </a:lnSpc>
              <a:spcBef>
                <a:spcPct val="0"/>
              </a:spcBef>
              <a:buFont typeface="Wingdings" pitchFamily="2" charset="2"/>
              <a:buChar char="§"/>
              <a:defRPr/>
            </a:pPr>
            <a:endParaRPr lang="en-US" altLang="en-US" dirty="0" smtClean="0">
              <a:latin typeface="Times New Roman" panose="02020603050405020304" pitchFamily="18" charset="0"/>
              <a:cs typeface="Times New Roman" panose="02020603050405020304" pitchFamily="18" charset="0"/>
            </a:endParaRPr>
          </a:p>
          <a:p>
            <a:pPr marL="465138" lvl="1" indent="-233363" eaLnBrk="1" hangingPunct="1">
              <a:lnSpc>
                <a:spcPct val="90000"/>
              </a:lnSpc>
              <a:spcBef>
                <a:spcPct val="0"/>
              </a:spcBef>
              <a:buFont typeface="Wingdings" pitchFamily="2" charset="2"/>
              <a:buChar char="§"/>
              <a:defRPr/>
            </a:pPr>
            <a:r>
              <a:rPr lang="en-US" altLang="en-US" dirty="0" smtClean="0">
                <a:latin typeface="Times New Roman" panose="02020603050405020304" pitchFamily="18" charset="0"/>
                <a:cs typeface="Times New Roman" panose="02020603050405020304" pitchFamily="18" charset="0"/>
              </a:rPr>
              <a:t>Estimated dollar amount of contract and each subcontract, if known; </a:t>
            </a:r>
          </a:p>
          <a:p>
            <a:pPr marL="231775" lvl="1" indent="0" eaLnBrk="1" hangingPunct="1">
              <a:lnSpc>
                <a:spcPct val="90000"/>
              </a:lnSpc>
              <a:spcBef>
                <a:spcPct val="0"/>
              </a:spcBef>
              <a:buFont typeface="Wingdings" pitchFamily="2" charset="2"/>
              <a:buNone/>
              <a:defRPr/>
            </a:pPr>
            <a:endParaRPr lang="en-US" altLang="en-US" dirty="0" smtClean="0">
              <a:latin typeface="Times New Roman" panose="02020603050405020304" pitchFamily="18" charset="0"/>
              <a:cs typeface="Times New Roman" panose="02020603050405020304" pitchFamily="18" charset="0"/>
            </a:endParaRPr>
          </a:p>
          <a:p>
            <a:pPr>
              <a:defRPr/>
            </a:pPr>
            <a:r>
              <a:rPr lang="en-US" dirty="0" smtClean="0">
                <a:latin typeface="Times New Roman" panose="02020603050405020304" pitchFamily="18" charset="0"/>
                <a:cs typeface="Times New Roman" panose="02020603050405020304" pitchFamily="18" charset="0"/>
              </a:rPr>
              <a:t>OFCCP has 15 days after receiving the clearance request to inform the awarding agency of its intention to conduct a pre-award compliance evaluation.  If the awarding agency is not informed, it may proceed with the award; if OFCCP states it will perform the evaluation, it is allowed an additional 20 days to do so.</a:t>
            </a:r>
          </a:p>
          <a:p>
            <a:pPr>
              <a:defRPr/>
            </a:pPr>
            <a:endParaRPr lang="en-US" dirty="0" smtClean="0">
              <a:latin typeface="Times New Roman" panose="02020603050405020304" pitchFamily="18" charset="0"/>
              <a:cs typeface="Times New Roman" panose="02020603050405020304" pitchFamily="18" charset="0"/>
            </a:endParaRPr>
          </a:p>
          <a:p>
            <a:pPr>
              <a:defRPr/>
            </a:pPr>
            <a:endParaRPr lang="en-US" dirty="0" smtClean="0">
              <a:latin typeface="Times New Roman" panose="02020603050405020304" pitchFamily="18" charset="0"/>
              <a:cs typeface="Times New Roman" panose="02020603050405020304" pitchFamily="18" charset="0"/>
            </a:endParaRPr>
          </a:p>
          <a:p>
            <a:pPr>
              <a:defRPr/>
            </a:pPr>
            <a:r>
              <a:rPr lang="en-US" b="1" dirty="0" smtClean="0">
                <a:latin typeface="Times New Roman" panose="02020603050405020304" pitchFamily="18" charset="0"/>
                <a:cs typeface="Times New Roman" panose="02020603050405020304" pitchFamily="18" charset="0"/>
              </a:rPr>
              <a:t>Next Slide: Question</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33036D-F6A6-DE42-B789-2A212C3C5920}" type="slidenum">
              <a:rPr lang="en-US" smtClean="0"/>
              <a:pPr/>
              <a:t>29</a:t>
            </a:fld>
            <a:endParaRPr lang="en-US"/>
          </a:p>
        </p:txBody>
      </p:sp>
    </p:spTree>
    <p:extLst>
      <p:ext uri="{BB962C8B-B14F-4D97-AF65-F5344CB8AC3E}">
        <p14:creationId xmlns:p14="http://schemas.microsoft.com/office/powerpoint/2010/main" val="988572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xfrm>
            <a:off x="193431" y="4488180"/>
            <a:ext cx="6275949" cy="4251960"/>
          </a:xfrm>
          <a:noFill/>
        </p:spPr>
        <p:txBody>
          <a:bodyPr wrap="square" numCol="1" anchor="t" anchorCtr="0" compatLnSpc="1">
            <a:prstTxWarp prst="textNoShape">
              <a:avLst/>
            </a:prstTxWarp>
            <a:noAutofit/>
          </a:bodyPr>
          <a:lstStyle/>
          <a:p>
            <a:r>
              <a:rPr lang="en-US" altLang="en-US" b="1" dirty="0" smtClean="0">
                <a:latin typeface="Times New Roman" panose="02020603050405020304" pitchFamily="18" charset="0"/>
                <a:cs typeface="Times New Roman" panose="02020603050405020304" pitchFamily="18" charset="0"/>
              </a:rPr>
              <a:t>Speaker Notes: Brenda</a:t>
            </a:r>
          </a:p>
          <a:p>
            <a:endParaRPr lang="en-US" altLang="en-US" b="1" dirty="0" smtClean="0">
              <a:latin typeface="Times New Roman" panose="02020603050405020304" pitchFamily="18" charset="0"/>
              <a:cs typeface="Times New Roman" panose="02020603050405020304" pitchFamily="18" charset="0"/>
            </a:endParaRPr>
          </a:p>
          <a:p>
            <a:r>
              <a:rPr lang="en-US" sz="1200" kern="1200" dirty="0" smtClean="0">
                <a:solidFill>
                  <a:schemeClr val="tx1"/>
                </a:solidFill>
                <a:effectLst/>
                <a:latin typeface="+mn-lt"/>
                <a:ea typeface="+mn-ea"/>
                <a:cs typeface="+mn-cs"/>
              </a:rPr>
              <a:t>Thank you Debra.</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Also joining us today are two OFCCP representatives that bring many years of experience in enforcing civil rights laws and ensuring contractor compliance.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Melissa L. Speer, is the Regional Director for OFCCP’s Southwest and Rocky Mountain Region (SWARM). She provides leadership for more than 91 employees spanning 11 states and 7 offices. She has been making workplaces fairer since she came to OFCCP in 1989. She began her career as a Compliance Officer in our Little Rock Area office and has worked throughout the SWARM Region as a Liaison Officer, District Director in Dallas, Director of Regional Operations and Deputy Regional Director. Ms. Speer received a Bachelors of Science in Accounting from the University of Arkansas at Little Rock in 1988 and Masters of Business Administration from the University of Arkansas at Little Rock in 1991.</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addition, we also have Herman Narcho from OFCCP’s Branch Chief for Enforcement.  He is located in the National Office and began his career with OFCCP in February 2014. Prior to his move to OFFCP, Herman had over 20 years of experience at DOL’s Office of the Solicitor (SOL), where he provided legal advice on procurement, appropriation and intellectual property issues as well as litigated bid protest and contract claim cases.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During his tenure at SOL, Herman also provided legal advice to SOL's Mine Safety and Health Division drafting and reviewing safety regulations for the Mine Safety and Health Administration and providing legal advice to all areas of DOL's Employment and Training Administration. He also has managed legislative and departmental communications between DOL, Congress and OMB. He was a law clerk to Judge Robert H. Hodges of the U.S. Court of Federal Claims and is a graduate of Georgetown Law School and Dartmouth College.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Welcome Melissa and Herman.  </a:t>
            </a:r>
          </a:p>
          <a:p>
            <a:r>
              <a:rPr lang="en-US" sz="1200" kern="1200" dirty="0" smtClean="0">
                <a:solidFill>
                  <a:schemeClr val="tx1"/>
                </a:solidFill>
                <a:effectLst/>
                <a:latin typeface="+mn-lt"/>
                <a:ea typeface="+mn-ea"/>
                <a:cs typeface="+mn-cs"/>
              </a:rPr>
              <a:t>Melissa, I’ll turn the presentation over to you.</a:t>
            </a:r>
          </a:p>
          <a:p>
            <a:endParaRPr lang="en-US" altLang="en-US" dirty="0" smtClean="0">
              <a:latin typeface="Times New Roman" panose="02020603050405020304" pitchFamily="18" charset="0"/>
              <a:cs typeface="Times New Roman" panose="02020603050405020304" pitchFamily="18" charset="0"/>
            </a:endParaRPr>
          </a:p>
          <a:p>
            <a:r>
              <a:rPr lang="en-US" altLang="en-US" b="1" dirty="0" smtClean="0">
                <a:latin typeface="Times New Roman" panose="02020603050405020304" pitchFamily="18" charset="0"/>
                <a:cs typeface="Times New Roman" panose="02020603050405020304" pitchFamily="18" charset="0"/>
              </a:rPr>
              <a:t>Next Slide: Agenda</a:t>
            </a:r>
          </a:p>
          <a:p>
            <a:endParaRPr lang="en-US" altLang="en-US" b="1"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a:defRPr/>
            </a:pPr>
            <a:fld id="{46DA27F9-FFDD-4F62-9DB2-A5F1E394210B}"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Speaker Notes: </a:t>
            </a:r>
          </a:p>
          <a:p>
            <a:endParaRPr lang="en-US" b="1" dirty="0" smtClean="0">
              <a:latin typeface="Times New Roman" panose="02020603050405020304" pitchFamily="18" charset="0"/>
              <a:cs typeface="Times New Roman" panose="02020603050405020304" pitchFamily="18" charset="0"/>
            </a:endParaRPr>
          </a:p>
          <a:p>
            <a:r>
              <a:rPr lang="en-US" b="1" i="1" dirty="0" smtClean="0">
                <a:latin typeface="Times New Roman" panose="02020603050405020304" pitchFamily="18" charset="0"/>
                <a:cs typeface="Times New Roman" panose="02020603050405020304" pitchFamily="18" charset="0"/>
              </a:rPr>
              <a:t>Read</a:t>
            </a:r>
            <a:r>
              <a:rPr lang="en-US" b="1" i="1" baseline="0" dirty="0" smtClean="0">
                <a:latin typeface="Times New Roman" panose="02020603050405020304" pitchFamily="18" charset="0"/>
                <a:cs typeface="Times New Roman" panose="02020603050405020304" pitchFamily="18" charset="0"/>
              </a:rPr>
              <a:t> the question on the slide.</a:t>
            </a:r>
          </a:p>
          <a:p>
            <a:endParaRPr lang="en-US" b="1" i="1" baseline="0" dirty="0" smtClean="0">
              <a:latin typeface="Times New Roman" panose="02020603050405020304" pitchFamily="18" charset="0"/>
              <a:cs typeface="Times New Roman" panose="02020603050405020304" pitchFamily="18" charset="0"/>
            </a:endParaRPr>
          </a:p>
          <a:p>
            <a:r>
              <a:rPr lang="en-US" b="1" i="0" baseline="0" dirty="0" smtClean="0">
                <a:latin typeface="Times New Roman" panose="02020603050405020304" pitchFamily="18" charset="0"/>
                <a:cs typeface="Times New Roman" panose="02020603050405020304" pitchFamily="18" charset="0"/>
              </a:rPr>
              <a:t>Next Slide: Answer</a:t>
            </a:r>
            <a:endParaRPr lang="en-US" b="1" i="0"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FDB97838-D4D2-4581-B5D2-FC1535BDAC71}" type="slidenum">
              <a:rPr lang="en-US" smtClean="0"/>
              <a:pPr>
                <a:defRPr/>
              </a:pPr>
              <a:t>30</a:t>
            </a:fld>
            <a:endParaRPr lang="en-US" dirty="0"/>
          </a:p>
        </p:txBody>
      </p:sp>
    </p:spTree>
    <p:extLst>
      <p:ext uri="{BB962C8B-B14F-4D97-AF65-F5344CB8AC3E}">
        <p14:creationId xmlns:p14="http://schemas.microsoft.com/office/powerpoint/2010/main" val="23161723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Speaker Notes: </a:t>
            </a:r>
          </a:p>
          <a:p>
            <a:endParaRPr lang="en-US" b="1" dirty="0" smtClean="0">
              <a:latin typeface="Times New Roman" panose="02020603050405020304" pitchFamily="18" charset="0"/>
              <a:cs typeface="Times New Roman" panose="02020603050405020304" pitchFamily="18" charset="0"/>
            </a:endParaRPr>
          </a:p>
          <a:p>
            <a:r>
              <a:rPr lang="en-US" b="1" i="1" dirty="0" smtClean="0">
                <a:latin typeface="Times New Roman" panose="02020603050405020304" pitchFamily="18" charset="0"/>
                <a:cs typeface="Times New Roman" panose="02020603050405020304" pitchFamily="18" charset="0"/>
              </a:rPr>
              <a:t>Read the answer on</a:t>
            </a:r>
            <a:r>
              <a:rPr lang="en-US" b="1" i="1" baseline="0" dirty="0" smtClean="0">
                <a:latin typeface="Times New Roman" panose="02020603050405020304" pitchFamily="18" charset="0"/>
                <a:cs typeface="Times New Roman" panose="02020603050405020304" pitchFamily="18" charset="0"/>
              </a:rPr>
              <a:t> the slide.</a:t>
            </a:r>
          </a:p>
          <a:p>
            <a:endParaRPr lang="en-US" b="1" i="0" baseline="0" dirty="0" smtClean="0">
              <a:latin typeface="Times New Roman" panose="02020603050405020304" pitchFamily="18" charset="0"/>
              <a:cs typeface="Times New Roman" panose="02020603050405020304" pitchFamily="18" charset="0"/>
            </a:endParaRPr>
          </a:p>
          <a:p>
            <a:r>
              <a:rPr lang="en-US" b="0" i="0" baseline="0" dirty="0" smtClean="0">
                <a:latin typeface="Times New Roman" panose="02020603050405020304" pitchFamily="18" charset="0"/>
                <a:cs typeface="Times New Roman" panose="02020603050405020304" pitchFamily="18" charset="0"/>
              </a:rPr>
              <a:t>If you have additional questions about a specific pre-award request, we encourage you to follow-up with the Regional Office  where you made the request.  </a:t>
            </a:r>
          </a:p>
          <a:p>
            <a:endParaRPr lang="en-US" b="0" i="0" baseline="0" dirty="0" smtClean="0">
              <a:latin typeface="Times New Roman" panose="02020603050405020304" pitchFamily="18" charset="0"/>
              <a:cs typeface="Times New Roman" panose="02020603050405020304" pitchFamily="18" charset="0"/>
            </a:endParaRPr>
          </a:p>
          <a:p>
            <a:r>
              <a:rPr lang="en-US" b="1" i="0" baseline="0" dirty="0" smtClean="0">
                <a:latin typeface="Times New Roman" panose="02020603050405020304" pitchFamily="18" charset="0"/>
                <a:cs typeface="Times New Roman" panose="02020603050405020304" pitchFamily="18" charset="0"/>
              </a:rPr>
              <a:t>Next Slide: Post Award</a:t>
            </a:r>
            <a:endParaRPr lang="en-US" b="1" i="0"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FDB97838-D4D2-4581-B5D2-FC1535BDAC71}" type="slidenum">
              <a:rPr lang="en-US" smtClean="0"/>
              <a:pPr>
                <a:defRPr/>
              </a:pPr>
              <a:t>31</a:t>
            </a:fld>
            <a:endParaRPr lang="en-US" dirty="0"/>
          </a:p>
        </p:txBody>
      </p:sp>
    </p:spTree>
    <p:extLst>
      <p:ext uri="{BB962C8B-B14F-4D97-AF65-F5344CB8AC3E}">
        <p14:creationId xmlns:p14="http://schemas.microsoft.com/office/powerpoint/2010/main" val="9710016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32</a:t>
            </a:fld>
            <a:endParaRPr lang="en-US"/>
          </a:p>
        </p:txBody>
      </p:sp>
    </p:spTree>
    <p:extLst>
      <p:ext uri="{BB962C8B-B14F-4D97-AF65-F5344CB8AC3E}">
        <p14:creationId xmlns:p14="http://schemas.microsoft.com/office/powerpoint/2010/main" val="5131247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Speaker Notes</a:t>
            </a:r>
          </a:p>
          <a:p>
            <a:endParaRPr lang="en-US" b="0" i="0" u="none" dirty="0" smtClean="0">
              <a:latin typeface="Times New Roman" panose="02020603050405020304" pitchFamily="18" charset="0"/>
              <a:cs typeface="Times New Roman" panose="02020603050405020304" pitchFamily="18" charset="0"/>
            </a:endParaRPr>
          </a:p>
          <a:p>
            <a:r>
              <a:rPr lang="en-US" b="0" i="0" u="none" dirty="0" smtClean="0">
                <a:latin typeface="Times New Roman" panose="02020603050405020304" pitchFamily="18" charset="0"/>
                <a:cs typeface="Times New Roman" panose="02020603050405020304" pitchFamily="18" charset="0"/>
              </a:rPr>
              <a:t>Once a contractor is selected, </a:t>
            </a:r>
            <a:r>
              <a:rPr lang="en-US" dirty="0" smtClean="0">
                <a:latin typeface="Times New Roman" panose="02020603050405020304" pitchFamily="18" charset="0"/>
                <a:cs typeface="Times New Roman" panose="02020603050405020304" pitchFamily="18" charset="0"/>
              </a:rPr>
              <a:t>Contracting</a:t>
            </a:r>
            <a:r>
              <a:rPr lang="en-US" baseline="0" dirty="0" smtClean="0">
                <a:latin typeface="Times New Roman" panose="02020603050405020304" pitchFamily="18" charset="0"/>
                <a:cs typeface="Times New Roman" panose="02020603050405020304" pitchFamily="18" charset="0"/>
              </a:rPr>
              <a:t> officers are responsible for several significant actions related to EEO and affirmative action.</a:t>
            </a:r>
          </a:p>
          <a:p>
            <a:endParaRPr lang="en-US" baseline="0" dirty="0" smtClean="0">
              <a:latin typeface="Times New Roman" panose="02020603050405020304" pitchFamily="18" charset="0"/>
              <a:cs typeface="Times New Roman" panose="02020603050405020304" pitchFamily="18" charset="0"/>
            </a:endParaRPr>
          </a:p>
          <a:p>
            <a:r>
              <a:rPr lang="en-US" baseline="0" dirty="0" smtClean="0">
                <a:latin typeface="Times New Roman" panose="02020603050405020304" pitchFamily="18" charset="0"/>
                <a:cs typeface="Times New Roman" panose="02020603050405020304" pitchFamily="18" charset="0"/>
              </a:rPr>
              <a:t>These are:</a:t>
            </a:r>
          </a:p>
          <a:p>
            <a:endParaRPr lang="en-US" baseline="0" dirty="0" smtClean="0">
              <a:latin typeface="Times New Roman" panose="02020603050405020304" pitchFamily="18" charset="0"/>
              <a:cs typeface="Times New Roman" panose="02020603050405020304" pitchFamily="18" charset="0"/>
            </a:endParaRPr>
          </a:p>
          <a:p>
            <a:r>
              <a:rPr lang="en-US" baseline="0" dirty="0" smtClean="0">
                <a:latin typeface="Times New Roman" panose="02020603050405020304" pitchFamily="18" charset="0"/>
                <a:cs typeface="Times New Roman" panose="02020603050405020304" pitchFamily="18" charset="0"/>
              </a:rPr>
              <a:t>Incorporating the equal opportunity clauses into the contracts.</a:t>
            </a:r>
          </a:p>
          <a:p>
            <a:endParaRPr lang="en-US" baseline="0" dirty="0" smtClean="0">
              <a:latin typeface="Times New Roman" panose="02020603050405020304" pitchFamily="18" charset="0"/>
              <a:cs typeface="Times New Roman" panose="02020603050405020304" pitchFamily="18" charset="0"/>
            </a:endParaRPr>
          </a:p>
          <a:p>
            <a:r>
              <a:rPr lang="en-US" baseline="0" dirty="0" smtClean="0">
                <a:latin typeface="Times New Roman" panose="02020603050405020304" pitchFamily="18" charset="0"/>
                <a:cs typeface="Times New Roman" panose="02020603050405020304" pitchFamily="18" charset="0"/>
              </a:rPr>
              <a:t>Providing the contractor with access to the appropriate notices for employees.</a:t>
            </a:r>
          </a:p>
          <a:p>
            <a:endParaRPr lang="en-US" baseline="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Referring Inquiries and Complaints to OFCCP</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Notifying OFCCP of Construction Contract Awards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Over</a:t>
            </a:r>
            <a:r>
              <a:rPr lang="en-US" baseline="0" dirty="0" smtClean="0">
                <a:latin typeface="Times New Roman" panose="02020603050405020304" pitchFamily="18" charset="0"/>
                <a:cs typeface="Times New Roman" panose="02020603050405020304" pitchFamily="18" charset="0"/>
              </a:rPr>
              <a:t> the next slides, w</a:t>
            </a:r>
            <a:r>
              <a:rPr lang="en-US" dirty="0" smtClean="0">
                <a:latin typeface="Times New Roman" panose="02020603050405020304" pitchFamily="18" charset="0"/>
                <a:cs typeface="Times New Roman" panose="02020603050405020304" pitchFamily="18" charset="0"/>
              </a:rPr>
              <a:t>e’ll review each of these</a:t>
            </a:r>
            <a:r>
              <a:rPr lang="en-US" baseline="0" dirty="0" smtClean="0">
                <a:latin typeface="Times New Roman" panose="02020603050405020304" pitchFamily="18" charset="0"/>
                <a:cs typeface="Times New Roman" panose="02020603050405020304" pitchFamily="18" charset="0"/>
              </a:rPr>
              <a:t> obligations with you.</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Next Slide: Equal Opportunity Clauses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33</a:t>
            </a:fld>
            <a:endParaRPr lang="en-US"/>
          </a:p>
        </p:txBody>
      </p:sp>
    </p:spTree>
    <p:extLst>
      <p:ext uri="{BB962C8B-B14F-4D97-AF65-F5344CB8AC3E}">
        <p14:creationId xmlns:p14="http://schemas.microsoft.com/office/powerpoint/2010/main" val="31466419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smtClean="0">
                <a:latin typeface="Times New Roman" panose="02020603050405020304" pitchFamily="18" charset="0"/>
                <a:cs typeface="Times New Roman" panose="02020603050405020304" pitchFamily="18" charset="0"/>
              </a:rPr>
              <a:t>Speaker Notes:   </a:t>
            </a:r>
          </a:p>
          <a:p>
            <a:endParaRPr lang="en-US" altLang="en-US" b="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Each</a:t>
            </a:r>
            <a:r>
              <a:rPr lang="en-US" baseline="0" dirty="0" smtClean="0">
                <a:latin typeface="Times New Roman" panose="02020603050405020304" pitchFamily="18" charset="0"/>
                <a:cs typeface="Times New Roman" panose="02020603050405020304" pitchFamily="18" charset="0"/>
              </a:rPr>
              <a:t> of OFCCP’s laws includes an Equal Opportunity Clause or EO Clause.  These clauses can be incorporated individually into covered contracts and subcontracts or combined and incorporated.</a:t>
            </a:r>
          </a:p>
          <a:p>
            <a:endParaRPr lang="en-US" baseline="0" dirty="0" smtClean="0">
              <a:latin typeface="Times New Roman" panose="02020603050405020304" pitchFamily="18" charset="0"/>
              <a:cs typeface="Times New Roman" panose="02020603050405020304" pitchFamily="18" charset="0"/>
            </a:endParaRPr>
          </a:p>
          <a:p>
            <a:r>
              <a:rPr lang="en-US" baseline="0" dirty="0" smtClean="0">
                <a:latin typeface="Times New Roman" panose="02020603050405020304" pitchFamily="18" charset="0"/>
                <a:cs typeface="Times New Roman" panose="02020603050405020304" pitchFamily="18" charset="0"/>
              </a:rPr>
              <a:t>The clauses are important as it sets forth for the contractor and their subcontractors the requirements and obligations related to federal contracting and subcontracting.  The clauses prohibit discrimination, require affirmative action, and requires notice be given to employees, unions, and subcontractors.</a:t>
            </a:r>
          </a:p>
          <a:p>
            <a:endParaRPr lang="en-US" baseline="0" dirty="0" smtClean="0">
              <a:latin typeface="Times New Roman" panose="02020603050405020304" pitchFamily="18" charset="0"/>
              <a:cs typeface="Times New Roman" panose="02020603050405020304" pitchFamily="18" charset="0"/>
            </a:endParaRPr>
          </a:p>
          <a:p>
            <a:r>
              <a:rPr lang="en-US" baseline="0" dirty="0" smtClean="0">
                <a:latin typeface="Times New Roman" panose="02020603050405020304" pitchFamily="18" charset="0"/>
                <a:cs typeface="Times New Roman" panose="02020603050405020304" pitchFamily="18" charset="0"/>
              </a:rPr>
              <a:t>The clauses also provide OFCCP access to the contractor’s facility or work site in the case of construction and clearly state that the contractor may not enter into a subcontract with a debarred contractor.</a:t>
            </a:r>
          </a:p>
          <a:p>
            <a:endParaRPr lang="en-US" baseline="0" dirty="0" smtClean="0">
              <a:latin typeface="Times New Roman" panose="02020603050405020304" pitchFamily="18" charset="0"/>
              <a:cs typeface="Times New Roman" panose="02020603050405020304" pitchFamily="18" charset="0"/>
            </a:endParaRPr>
          </a:p>
          <a:p>
            <a:r>
              <a:rPr lang="en-US" baseline="0" dirty="0" smtClean="0">
                <a:latin typeface="Times New Roman" panose="02020603050405020304" pitchFamily="18" charset="0"/>
                <a:cs typeface="Times New Roman" panose="02020603050405020304" pitchFamily="18" charset="0"/>
              </a:rPr>
              <a:t>As we mentioned previously, the EO clauses were updated by the Section 503 and VEVRAA rules as well as by the recent amendments to Executive Order 11246.</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Next Slide: Responsibilities: The EO Clause</a:t>
            </a:r>
            <a:endParaRPr lang="en-US" altLang="en-US" dirty="0" smtClean="0">
              <a:latin typeface="Times New Roman" panose="02020603050405020304" pitchFamily="18" charset="0"/>
              <a:cs typeface="Times New Roman" panose="02020603050405020304" pitchFamily="18" charset="0"/>
            </a:endParaRPr>
          </a:p>
          <a:p>
            <a:endParaRPr lang="en-US" altLang="en-US"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34</a:t>
            </a:fld>
            <a:endParaRPr lang="en-US"/>
          </a:p>
        </p:txBody>
      </p:sp>
    </p:spTree>
    <p:extLst>
      <p:ext uri="{BB962C8B-B14F-4D97-AF65-F5344CB8AC3E}">
        <p14:creationId xmlns:p14="http://schemas.microsoft.com/office/powerpoint/2010/main" val="9804495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Speaker Notes: </a:t>
            </a:r>
          </a:p>
          <a:p>
            <a:endParaRPr lang="en-US" b="1" dirty="0" smtClean="0">
              <a:latin typeface="Times New Roman" panose="02020603050405020304" pitchFamily="18" charset="0"/>
              <a:cs typeface="Times New Roman" panose="02020603050405020304" pitchFamily="18" charset="0"/>
            </a:endParaRPr>
          </a:p>
          <a:p>
            <a:pPr>
              <a:defRPr/>
            </a:pPr>
            <a:r>
              <a:rPr lang="en-US" dirty="0" smtClean="0">
                <a:latin typeface="Times New Roman" panose="02020603050405020304" pitchFamily="18" charset="0"/>
                <a:cs typeface="Times New Roman" panose="02020603050405020304" pitchFamily="18" charset="0"/>
              </a:rPr>
              <a:t>On</a:t>
            </a:r>
            <a:r>
              <a:rPr lang="en-US" baseline="0" dirty="0" smtClean="0">
                <a:latin typeface="Times New Roman" panose="02020603050405020304" pitchFamily="18" charset="0"/>
                <a:cs typeface="Times New Roman" panose="02020603050405020304" pitchFamily="18" charset="0"/>
              </a:rPr>
              <a:t> the slide is an example of a combined EO clause.  </a:t>
            </a:r>
          </a:p>
          <a:p>
            <a:pPr>
              <a:defRPr/>
            </a:pPr>
            <a:endParaRPr lang="en-US" baseline="0" dirty="0" smtClean="0">
              <a:latin typeface="Times New Roman" panose="02020603050405020304" pitchFamily="18" charset="0"/>
              <a:cs typeface="Times New Roman" panose="02020603050405020304" pitchFamily="18" charset="0"/>
            </a:endParaRPr>
          </a:p>
          <a:p>
            <a:pPr>
              <a:defRPr/>
            </a:pPr>
            <a:r>
              <a:rPr lang="en-US" dirty="0" smtClean="0">
                <a:latin typeface="Times New Roman" panose="02020603050405020304" pitchFamily="18" charset="0"/>
                <a:cs typeface="Times New Roman" panose="02020603050405020304" pitchFamily="18" charset="0"/>
              </a:rPr>
              <a:t>The revised</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Section 503 and VEVRAA regulations require more information specifying that the contractor is an Equal Opportunity Employer of protected veterans and individuals with disabilities.  It’s a clearer message that lets a contractor’s subcontractors, vendors and suppliers know that they may now have requirements if they meet OFCCP threshold. </a:t>
            </a:r>
          </a:p>
          <a:p>
            <a:pPr>
              <a:defRPr/>
            </a:pPr>
            <a:endParaRPr lang="en-US" dirty="0" smtClean="0">
              <a:latin typeface="Times New Roman" panose="02020603050405020304" pitchFamily="18" charset="0"/>
              <a:cs typeface="Times New Roman" panose="02020603050405020304" pitchFamily="18" charset="0"/>
            </a:endParaRPr>
          </a:p>
          <a:p>
            <a:pPr>
              <a:defRPr/>
            </a:pPr>
            <a:r>
              <a:rPr lang="en-US" dirty="0" smtClean="0">
                <a:latin typeface="Times New Roman" panose="02020603050405020304" pitchFamily="18" charset="0"/>
                <a:cs typeface="Times New Roman" panose="02020603050405020304" pitchFamily="18" charset="0"/>
              </a:rPr>
              <a:t>In addition, this clause includes</a:t>
            </a:r>
            <a:r>
              <a:rPr lang="en-US" baseline="0" dirty="0" smtClean="0">
                <a:latin typeface="Times New Roman" panose="02020603050405020304" pitchFamily="18" charset="0"/>
                <a:cs typeface="Times New Roman" panose="02020603050405020304" pitchFamily="18" charset="0"/>
              </a:rPr>
              <a:t> the most recent amendment to EO 11246 which added sexual orientation and gender identity to the protected bases.</a:t>
            </a:r>
            <a:endParaRPr lang="en-US" dirty="0" smtClean="0">
              <a:latin typeface="Times New Roman" panose="02020603050405020304" pitchFamily="18" charset="0"/>
              <a:cs typeface="Times New Roman" panose="02020603050405020304" pitchFamily="18" charset="0"/>
            </a:endParaRPr>
          </a:p>
          <a:p>
            <a:pPr>
              <a:defRPr/>
            </a:pPr>
            <a:endParaRPr lang="en-US" dirty="0" smtClean="0">
              <a:latin typeface="Times New Roman" panose="02020603050405020304" pitchFamily="18" charset="0"/>
              <a:cs typeface="Times New Roman" panose="02020603050405020304" pitchFamily="18" charset="0"/>
            </a:endParaRPr>
          </a:p>
          <a:p>
            <a:pPr>
              <a:defRPr/>
            </a:pPr>
            <a:r>
              <a:rPr lang="en-US" dirty="0" smtClean="0">
                <a:latin typeface="Times New Roman" panose="02020603050405020304" pitchFamily="18" charset="0"/>
                <a:cs typeface="Times New Roman" panose="02020603050405020304" pitchFamily="18" charset="0"/>
              </a:rPr>
              <a:t>This example can be found on OFCCP’s Web site.  Check the FAQ sections – Frequently asked questions.</a:t>
            </a:r>
          </a:p>
          <a:p>
            <a:endParaRPr lang="en-US" b="0" dirty="0" smtClean="0">
              <a:latin typeface="Times New Roman" panose="02020603050405020304" pitchFamily="18" charset="0"/>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latin typeface="Times New Roman" panose="02020603050405020304" pitchFamily="18" charset="0"/>
                <a:cs typeface="Times New Roman" panose="02020603050405020304" pitchFamily="18" charset="0"/>
              </a:rPr>
              <a:t>Next Slide</a:t>
            </a:r>
            <a:r>
              <a:rPr lang="en-US" b="0"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EEO is the Law Poster</a:t>
            </a:r>
          </a:p>
          <a:p>
            <a:endParaRPr lang="en-US" b="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33036D-F6A6-DE42-B789-2A212C3C5920}" type="slidenum">
              <a:rPr lang="en-US" smtClean="0"/>
              <a:pPr/>
              <a:t>35</a:t>
            </a:fld>
            <a:endParaRPr lang="en-US"/>
          </a:p>
        </p:txBody>
      </p:sp>
    </p:spTree>
    <p:extLst>
      <p:ext uri="{BB962C8B-B14F-4D97-AF65-F5344CB8AC3E}">
        <p14:creationId xmlns:p14="http://schemas.microsoft.com/office/powerpoint/2010/main" val="46866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smtClean="0">
                <a:latin typeface="Times New Roman" panose="02020603050405020304" pitchFamily="18" charset="0"/>
                <a:cs typeface="Times New Roman" panose="02020603050405020304" pitchFamily="18" charset="0"/>
              </a:rPr>
              <a:t>Speaker Notes:   </a:t>
            </a:r>
          </a:p>
          <a:p>
            <a:endParaRPr lang="en-US" altLang="en-US" b="1" dirty="0" smtClean="0">
              <a:latin typeface="Times New Roman" panose="02020603050405020304" pitchFamily="18" charset="0"/>
              <a:cs typeface="Times New Roman" panose="02020603050405020304" pitchFamily="18" charset="0"/>
            </a:endParaRPr>
          </a:p>
          <a:p>
            <a:r>
              <a:rPr lang="en-US" dirty="0" smtClean="0"/>
              <a:t>The EO Clauses indicates that the contracting</a:t>
            </a:r>
            <a:r>
              <a:rPr lang="en-US" baseline="0" dirty="0" smtClean="0"/>
              <a:t> officer will provide the contractor with the a notice for contractors to post.  That notice is the EEO is the law poster. A new supplement is available through our website or EEOC’s website that can be provided along with the poster to reflect recent changes.</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This poster can be found on OFCCP’s Web site or on EEOC’s Web site in a printable format.</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The poster notifies employees and applicants that the employer is a federal contractor and advises them of their rights.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Next Slide: Referring Complaints</a:t>
            </a:r>
            <a:endParaRPr lang="en-US" altLang="en-US" dirty="0" smtClean="0">
              <a:latin typeface="Times New Roman" panose="02020603050405020304" pitchFamily="18" charset="0"/>
              <a:cs typeface="Times New Roman" panose="02020603050405020304" pitchFamily="18" charset="0"/>
            </a:endParaRPr>
          </a:p>
          <a:p>
            <a:endParaRPr lang="en-US" altLang="en-US"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33036D-F6A6-DE42-B789-2A212C3C5920}" type="slidenum">
              <a:rPr lang="en-US" smtClean="0"/>
              <a:pPr/>
              <a:t>36</a:t>
            </a:fld>
            <a:endParaRPr lang="en-US"/>
          </a:p>
        </p:txBody>
      </p:sp>
    </p:spTree>
    <p:extLst>
      <p:ext uri="{BB962C8B-B14F-4D97-AF65-F5344CB8AC3E}">
        <p14:creationId xmlns:p14="http://schemas.microsoft.com/office/powerpoint/2010/main" val="10684443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Speaker Notes:   </a:t>
            </a:r>
          </a:p>
          <a:p>
            <a:endParaRPr lang="en-US" b="1"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Another obligation</a:t>
            </a:r>
            <a:r>
              <a:rPr lang="en-US" b="0" baseline="0" dirty="0" smtClean="0">
                <a:latin typeface="Times New Roman" panose="02020603050405020304" pitchFamily="18" charset="0"/>
                <a:cs typeface="Times New Roman" panose="02020603050405020304" pitchFamily="18" charset="0"/>
              </a:rPr>
              <a:t> of contracting offices is the referral of complaints.   </a:t>
            </a:r>
            <a:r>
              <a:rPr lang="en-US" dirty="0" smtClean="0">
                <a:latin typeface="Times New Roman" pitchFamily="18" charset="0"/>
                <a:cs typeface="Times New Roman" pitchFamily="18" charset="0"/>
              </a:rPr>
              <a:t>Complaints received by the contracting officer alleging violation of the requirements of any of the</a:t>
            </a:r>
            <a:r>
              <a:rPr lang="en-US" baseline="0" dirty="0" smtClean="0">
                <a:latin typeface="Times New Roman" pitchFamily="18" charset="0"/>
                <a:cs typeface="Times New Roman" pitchFamily="18" charset="0"/>
              </a:rPr>
              <a:t> laws that OFCCP enforces should </a:t>
            </a:r>
            <a:r>
              <a:rPr lang="en-US" dirty="0" smtClean="0">
                <a:latin typeface="Times New Roman" pitchFamily="18" charset="0"/>
                <a:cs typeface="Times New Roman" pitchFamily="18" charset="0"/>
              </a:rPr>
              <a:t>be referred immediately to the OFCCP regional office.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complainant shall be advised in writing of the referral. The contractor that is the subject of a complaint shall not be advised in any manner or for any reason of the complainant's name, the nature of the complaint, or the fact that the complaint was received.</a:t>
            </a:r>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Next Slide: Responsibilities: Referring Inquiries</a:t>
            </a:r>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37</a:t>
            </a:fld>
            <a:endParaRPr lang="en-US"/>
          </a:p>
        </p:txBody>
      </p:sp>
    </p:spTree>
    <p:extLst>
      <p:ext uri="{BB962C8B-B14F-4D97-AF65-F5344CB8AC3E}">
        <p14:creationId xmlns:p14="http://schemas.microsoft.com/office/powerpoint/2010/main" val="37119561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Speaker Notes:   </a:t>
            </a:r>
          </a:p>
          <a:p>
            <a:endParaRPr lang="en-US" dirty="0" smtClean="0">
              <a:latin typeface="Times New Roman" panose="02020603050405020304" pitchFamily="18" charset="0"/>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anose="02020603050405020304" pitchFamily="18" charset="0"/>
                <a:cs typeface="Times New Roman" panose="02020603050405020304" pitchFamily="18" charset="0"/>
              </a:rPr>
              <a:t>Similarly,</a:t>
            </a:r>
            <a:r>
              <a:rPr lang="en-US" baseline="0" dirty="0" smtClean="0">
                <a:latin typeface="Times New Roman" panose="02020603050405020304" pitchFamily="18" charset="0"/>
                <a:cs typeface="Times New Roman" panose="02020603050405020304" pitchFamily="18" charset="0"/>
              </a:rPr>
              <a:t> inquiries </a:t>
            </a:r>
            <a:r>
              <a:rPr lang="en-US" dirty="0" smtClean="0">
                <a:latin typeface="Times New Roman" panose="02020603050405020304" pitchFamily="18" charset="0"/>
              </a:rPr>
              <a:t>from labor unions regarding the revision of a collective bargaining agreement in order to comply with any of OFCCP’s Laws should</a:t>
            </a:r>
            <a:r>
              <a:rPr lang="en-US" baseline="0" dirty="0" smtClean="0">
                <a:latin typeface="Times New Roman" panose="02020603050405020304" pitchFamily="18" charset="0"/>
              </a:rPr>
              <a:t> be referred to OFCCP regional office.  </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Next Slide: Responsibilities: Notification</a:t>
            </a:r>
            <a:r>
              <a:rPr lang="en-US" b="1" baseline="0" dirty="0" smtClean="0">
                <a:latin typeface="Times New Roman" pitchFamily="18" charset="0"/>
                <a:cs typeface="Times New Roman" pitchFamily="18" charset="0"/>
              </a:rPr>
              <a:t> of Construction Awards</a:t>
            </a:r>
            <a:endParaRPr lang="en-US" b="1" dirty="0"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DA33036D-F6A6-DE42-B789-2A212C3C5920}" type="slidenum">
              <a:rPr lang="en-US" smtClean="0"/>
              <a:pPr/>
              <a:t>38</a:t>
            </a:fld>
            <a:endParaRPr lang="en-US"/>
          </a:p>
        </p:txBody>
      </p:sp>
    </p:spTree>
    <p:extLst>
      <p:ext uri="{BB962C8B-B14F-4D97-AF65-F5344CB8AC3E}">
        <p14:creationId xmlns:p14="http://schemas.microsoft.com/office/powerpoint/2010/main" val="6466392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Speaker</a:t>
            </a:r>
            <a:r>
              <a:rPr lang="en-US" b="1" baseline="0" dirty="0" smtClean="0">
                <a:latin typeface="Times New Roman" panose="02020603050405020304" pitchFamily="18" charset="0"/>
                <a:cs typeface="Times New Roman" panose="02020603050405020304" pitchFamily="18" charset="0"/>
              </a:rPr>
              <a:t> Notes: </a:t>
            </a:r>
          </a:p>
          <a:p>
            <a:endParaRPr lang="en-US" baseline="0" dirty="0" smtClean="0">
              <a:latin typeface="Times New Roman" panose="02020603050405020304" pitchFamily="18" charset="0"/>
              <a:cs typeface="Times New Roman" panose="02020603050405020304" pitchFamily="18" charset="0"/>
            </a:endParaRPr>
          </a:p>
          <a:p>
            <a:r>
              <a:rPr lang="en-US" baseline="0" dirty="0" smtClean="0">
                <a:latin typeface="Times New Roman" panose="02020603050405020304" pitchFamily="18" charset="0"/>
                <a:cs typeface="Times New Roman" panose="02020603050405020304" pitchFamily="18" charset="0"/>
              </a:rPr>
              <a:t>The incorporation of the EO Clauses, EEO is the Law poster, and referral of any inquiries and complaints apply to all federal contractors and subcontractors.  The notification of award for construction contracts and subcontracts in excess of $10,000 is unique to construction contracts.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Generally, construction contracts are contracts for the mitigation, remediation, construction, or rehabilitation of a physical structure.</a:t>
            </a:r>
          </a:p>
          <a:p>
            <a:r>
              <a:rPr lang="en-US" sz="1200" kern="1200" dirty="0" smtClean="0">
                <a:solidFill>
                  <a:schemeClr val="tx1"/>
                </a:solidFill>
                <a:effectLst/>
                <a:latin typeface="+mn-lt"/>
                <a:ea typeface="+mn-ea"/>
                <a:cs typeface="+mn-cs"/>
              </a:rPr>
              <a:t> </a:t>
            </a:r>
          </a:p>
          <a:p>
            <a:r>
              <a:rPr lang="en-US" baseline="0" dirty="0" smtClean="0">
                <a:latin typeface="Times New Roman" panose="02020603050405020304" pitchFamily="18" charset="0"/>
                <a:cs typeface="Times New Roman" panose="02020603050405020304" pitchFamily="18" charset="0"/>
              </a:rPr>
              <a:t>So, when making such an award, written notice must be given to the appropriate OFCCP regional office within 10 working days of the award of a construction contract or subcontract of $10,000 or more subject to affirmative action requirements.  </a:t>
            </a:r>
          </a:p>
          <a:p>
            <a:endParaRPr lang="en-US" baseline="0" dirty="0" smtClean="0">
              <a:latin typeface="Times New Roman" panose="02020603050405020304" pitchFamily="18" charset="0"/>
              <a:cs typeface="Times New Roman" panose="02020603050405020304" pitchFamily="18" charset="0"/>
            </a:endParaRPr>
          </a:p>
          <a:p>
            <a:pPr>
              <a:buFont typeface="Arial" pitchFamily="34" charset="0"/>
              <a:buNone/>
            </a:pPr>
            <a:r>
              <a:rPr lang="en-US" b="1" baseline="0" dirty="0" smtClean="0">
                <a:latin typeface="Times New Roman" panose="02020603050405020304" pitchFamily="18" charset="0"/>
                <a:cs typeface="Times New Roman" panose="02020603050405020304" pitchFamily="18" charset="0"/>
              </a:rPr>
              <a:t>Next Slide:  Content of Notification</a:t>
            </a:r>
            <a:endParaRPr lang="en-US" b="1"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39</a:t>
            </a:fld>
            <a:endParaRPr lang="en-US"/>
          </a:p>
        </p:txBody>
      </p:sp>
    </p:spTree>
    <p:extLst>
      <p:ext uri="{BB962C8B-B14F-4D97-AF65-F5344CB8AC3E}">
        <p14:creationId xmlns:p14="http://schemas.microsoft.com/office/powerpoint/2010/main" val="3551149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defRPr/>
            </a:pPr>
            <a:r>
              <a:rPr lang="en-US" altLang="en-US" b="1" dirty="0" smtClean="0">
                <a:latin typeface="Times New Roman" panose="02020603050405020304" pitchFamily="18" charset="0"/>
                <a:cs typeface="Times New Roman" panose="02020603050405020304" pitchFamily="18" charset="0"/>
              </a:rPr>
              <a:t>Speaker Notes:  Melissa</a:t>
            </a:r>
          </a:p>
          <a:p>
            <a:pPr>
              <a:defRPr/>
            </a:pPr>
            <a:endParaRPr lang="en-US" altLang="en-US" b="1" dirty="0" smtClean="0">
              <a:latin typeface="Times New Roman" panose="02020603050405020304" pitchFamily="18" charset="0"/>
              <a:cs typeface="Times New Roman" panose="02020603050405020304" pitchFamily="18" charset="0"/>
            </a:endParaRPr>
          </a:p>
          <a:p>
            <a:pPr>
              <a:defRPr/>
            </a:pPr>
            <a:r>
              <a:rPr lang="en-US" altLang="en-US" b="0" dirty="0" smtClean="0">
                <a:latin typeface="Times New Roman" panose="02020603050405020304" pitchFamily="18" charset="0"/>
                <a:cs typeface="Times New Roman" panose="02020603050405020304" pitchFamily="18" charset="0"/>
              </a:rPr>
              <a:t>Thank you Brenda</a:t>
            </a:r>
            <a:r>
              <a:rPr lang="en-US" altLang="en-US" b="0" baseline="0" dirty="0" smtClean="0">
                <a:latin typeface="Times New Roman" panose="02020603050405020304" pitchFamily="18" charset="0"/>
                <a:cs typeface="Times New Roman" panose="02020603050405020304" pitchFamily="18" charset="0"/>
              </a:rPr>
              <a:t> and I want to thank the Federal Acquisition Institute for giving us the opportunity to speak with a very important segment of our stakeholders – federal procurement and contracting officers.</a:t>
            </a:r>
          </a:p>
          <a:p>
            <a:pPr>
              <a:defRPr/>
            </a:pPr>
            <a:endParaRPr lang="en-US" altLang="en-US" b="0" baseline="0" dirty="0" smtClean="0">
              <a:latin typeface="Times New Roman" panose="02020603050405020304" pitchFamily="18" charset="0"/>
              <a:cs typeface="Times New Roman" panose="02020603050405020304" pitchFamily="18" charset="0"/>
            </a:endParaRPr>
          </a:p>
          <a:p>
            <a:pPr>
              <a:defRPr/>
            </a:pPr>
            <a:r>
              <a:rPr lang="en-US" altLang="en-US" dirty="0" smtClean="0">
                <a:latin typeface="Times New Roman" panose="02020603050405020304" pitchFamily="18" charset="0"/>
                <a:cs typeface="Times New Roman" panose="02020603050405020304" pitchFamily="18" charset="0"/>
              </a:rPr>
              <a:t>During today’s presentation we would like to introduce</a:t>
            </a:r>
            <a:r>
              <a:rPr lang="en-US" altLang="en-US" baseline="0" dirty="0" smtClean="0">
                <a:latin typeface="Times New Roman" panose="02020603050405020304" pitchFamily="18" charset="0"/>
                <a:cs typeface="Times New Roman" panose="02020603050405020304" pitchFamily="18" charset="0"/>
              </a:rPr>
              <a:t> you to the Office of Federal Contract Compliance Programs (OFCCP): w</a:t>
            </a:r>
            <a:r>
              <a:rPr lang="en-US" altLang="en-US" dirty="0" smtClean="0">
                <a:latin typeface="Times New Roman" panose="02020603050405020304" pitchFamily="18" charset="0"/>
                <a:cs typeface="Times New Roman" panose="02020603050405020304" pitchFamily="18" charset="0"/>
              </a:rPr>
              <a:t>hat we, as a federal agency do, the laws we enforce, and how we enforce them.  We will also discuss</a:t>
            </a:r>
            <a:r>
              <a:rPr lang="en-US" altLang="en-US" baseline="0" dirty="0" smtClean="0">
                <a:latin typeface="Times New Roman" panose="02020603050405020304" pitchFamily="18" charset="0"/>
                <a:cs typeface="Times New Roman" panose="02020603050405020304" pitchFamily="18" charset="0"/>
              </a:rPr>
              <a:t> which contractors are covered.</a:t>
            </a:r>
          </a:p>
          <a:p>
            <a:pPr>
              <a:defRPr/>
            </a:pPr>
            <a:endParaRPr lang="en-US" altLang="en-US" baseline="0" dirty="0" smtClean="0">
              <a:latin typeface="Times New Roman" panose="02020603050405020304" pitchFamily="18" charset="0"/>
              <a:cs typeface="Times New Roman" panose="02020603050405020304" pitchFamily="18"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will discuss how the regulations we enforce interact with the federal acquisition regulations (FAR), the rules that regulate your work and the general responsibilities of contracting officers at the solicitation for offers/bidders during the pre and post award of a contract.  We’ll provide an overview of the pre-award process, which is one of the more important responsibilities of procurement officers.  </a:t>
            </a:r>
          </a:p>
          <a:p>
            <a:pPr>
              <a:defRPr/>
            </a:pPr>
            <a:endParaRPr lang="en-US" altLang="en-US" dirty="0" smtClean="0">
              <a:latin typeface="Times New Roman" panose="02020603050405020304" pitchFamily="18" charset="0"/>
              <a:cs typeface="Times New Roman" panose="02020603050405020304" pitchFamily="18" charset="0"/>
            </a:endParaRPr>
          </a:p>
          <a:p>
            <a:pPr>
              <a:defRPr/>
            </a:pPr>
            <a:r>
              <a:rPr lang="en-US" altLang="en-US" dirty="0" smtClean="0">
                <a:latin typeface="Times New Roman" panose="02020603050405020304" pitchFamily="18" charset="0"/>
                <a:cs typeface="Times New Roman" panose="02020603050405020304" pitchFamily="18" charset="0"/>
              </a:rPr>
              <a:t>Throughout</a:t>
            </a:r>
            <a:r>
              <a:rPr lang="en-US" altLang="en-US" baseline="0" dirty="0" smtClean="0">
                <a:latin typeface="Times New Roman" panose="02020603050405020304" pitchFamily="18" charset="0"/>
                <a:cs typeface="Times New Roman" panose="02020603050405020304" pitchFamily="18" charset="0"/>
              </a:rPr>
              <a:t> the presentation we will incorporate recent changes to the laws enforced by OFCCP and how it impacts or relates to your responsibilities </a:t>
            </a:r>
            <a:r>
              <a:rPr lang="en-US" altLang="en-US" dirty="0" smtClean="0">
                <a:latin typeface="Times New Roman" panose="02020603050405020304" pitchFamily="18" charset="0"/>
                <a:cs typeface="Times New Roman" panose="02020603050405020304" pitchFamily="18" charset="0"/>
              </a:rPr>
              <a:t>as a contracting/procurement officer.</a:t>
            </a:r>
          </a:p>
          <a:p>
            <a:pPr>
              <a:defRPr/>
            </a:pPr>
            <a:endParaRPr lang="en-US" altLang="en-US" dirty="0" smtClean="0">
              <a:latin typeface="Times New Roman" panose="02020603050405020304" pitchFamily="18" charset="0"/>
              <a:cs typeface="Times New Roman" panose="02020603050405020304" pitchFamily="18" charset="0"/>
            </a:endParaRPr>
          </a:p>
          <a:p>
            <a:pPr>
              <a:defRPr/>
            </a:pPr>
            <a:r>
              <a:rPr lang="en-US" altLang="en-US" dirty="0" smtClean="0">
                <a:latin typeface="Times New Roman" panose="02020603050405020304" pitchFamily="18" charset="0"/>
                <a:cs typeface="Times New Roman" panose="02020603050405020304" pitchFamily="18" charset="0"/>
              </a:rPr>
              <a:t>So, what is OFCCP?</a:t>
            </a:r>
          </a:p>
          <a:p>
            <a:pPr marL="171450" indent="-171450">
              <a:buFont typeface="Arial" panose="020B0604020202020204" pitchFamily="34" charset="0"/>
              <a:buChar char="•"/>
              <a:defRPr/>
            </a:pPr>
            <a:endParaRPr lang="en-US" altLang="en-US" dirty="0" smtClean="0">
              <a:latin typeface="Times New Roman" panose="02020603050405020304" pitchFamily="18" charset="0"/>
              <a:cs typeface="Times New Roman" panose="02020603050405020304" pitchFamily="18" charset="0"/>
            </a:endParaRPr>
          </a:p>
          <a:p>
            <a:pPr>
              <a:defRPr/>
            </a:pPr>
            <a:r>
              <a:rPr lang="en-US" altLang="en-US" b="1" dirty="0" smtClean="0">
                <a:latin typeface="Times New Roman" panose="02020603050405020304" pitchFamily="18" charset="0"/>
                <a:cs typeface="Times New Roman" panose="02020603050405020304" pitchFamily="18" charset="0"/>
              </a:rPr>
              <a:t>Next Slide: What is OFCCP?</a:t>
            </a:r>
          </a:p>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4</a:t>
            </a:fld>
            <a:endParaRPr lang="en-US"/>
          </a:p>
        </p:txBody>
      </p:sp>
    </p:spTree>
    <p:extLst>
      <p:ext uri="{BB962C8B-B14F-4D97-AF65-F5344CB8AC3E}">
        <p14:creationId xmlns:p14="http://schemas.microsoft.com/office/powerpoint/2010/main" val="29947684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Speaker Notes: </a:t>
            </a:r>
          </a:p>
          <a:p>
            <a:endParaRPr lang="en-US" b="1"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rPr>
              <a:t>This notification of a construction award should include:</a:t>
            </a:r>
          </a:p>
          <a:p>
            <a:r>
              <a:rPr lang="en-US" sz="1200" dirty="0" smtClean="0">
                <a:latin typeface="Times New Roman" panose="02020603050405020304" pitchFamily="18" charset="0"/>
              </a:rPr>
              <a:t>Name, address, telephone number of contractor</a:t>
            </a:r>
          </a:p>
          <a:p>
            <a:r>
              <a:rPr lang="en-US" sz="1200" dirty="0" smtClean="0">
                <a:latin typeface="Times New Roman" panose="02020603050405020304" pitchFamily="18" charset="0"/>
              </a:rPr>
              <a:t>Employer Identification Number</a:t>
            </a:r>
          </a:p>
          <a:p>
            <a:r>
              <a:rPr lang="en-US" sz="1200" dirty="0" smtClean="0">
                <a:latin typeface="Times New Roman" panose="02020603050405020304" pitchFamily="18" charset="0"/>
              </a:rPr>
              <a:t>Dollar amount of contract; Contract number</a:t>
            </a:r>
          </a:p>
          <a:p>
            <a:r>
              <a:rPr lang="en-US" sz="1200" dirty="0" smtClean="0">
                <a:latin typeface="Times New Roman" panose="02020603050405020304" pitchFamily="18" charset="0"/>
              </a:rPr>
              <a:t>Estimating starting and completion dates</a:t>
            </a:r>
          </a:p>
          <a:p>
            <a:r>
              <a:rPr lang="en-US" sz="1200" dirty="0" smtClean="0">
                <a:latin typeface="Times New Roman" panose="02020603050405020304" pitchFamily="18" charset="0"/>
              </a:rPr>
              <a:t>Geographical area(s) in which work will be performed</a:t>
            </a:r>
          </a:p>
          <a:p>
            <a:endParaRPr lang="en-US" b="1" i="1" u="sng" baseline="0" dirty="0" smtClean="0">
              <a:latin typeface="Times New Roman" panose="02020603050405020304" pitchFamily="18" charset="0"/>
              <a:cs typeface="Times New Roman" panose="02020603050405020304" pitchFamily="18" charset="0"/>
            </a:endParaRPr>
          </a:p>
          <a:p>
            <a:endParaRPr lang="en-US" b="0" baseline="0" dirty="0" smtClean="0">
              <a:latin typeface="Times New Roman" panose="02020603050405020304" pitchFamily="18" charset="0"/>
              <a:cs typeface="Times New Roman" panose="02020603050405020304" pitchFamily="18" charset="0"/>
            </a:endParaRPr>
          </a:p>
          <a:p>
            <a:r>
              <a:rPr lang="en-US" b="1" baseline="0" dirty="0" smtClean="0">
                <a:latin typeface="Times New Roman" panose="02020603050405020304" pitchFamily="18" charset="0"/>
                <a:cs typeface="Times New Roman" panose="02020603050405020304" pitchFamily="18" charset="0"/>
              </a:rPr>
              <a:t>Next Slide: Key Take </a:t>
            </a:r>
            <a:r>
              <a:rPr lang="en-US" b="1" baseline="0" dirty="0" err="1" smtClean="0">
                <a:latin typeface="Times New Roman" panose="02020603050405020304" pitchFamily="18" charset="0"/>
                <a:cs typeface="Times New Roman" panose="02020603050405020304" pitchFamily="18" charset="0"/>
              </a:rPr>
              <a:t>Aways</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33036D-F6A6-DE42-B789-2A212C3C5920}" type="slidenum">
              <a:rPr lang="en-US" smtClean="0"/>
              <a:pPr/>
              <a:t>40</a:t>
            </a:fld>
            <a:endParaRPr lang="en-US"/>
          </a:p>
        </p:txBody>
      </p:sp>
    </p:spTree>
    <p:extLst>
      <p:ext uri="{BB962C8B-B14F-4D97-AF65-F5344CB8AC3E}">
        <p14:creationId xmlns:p14="http://schemas.microsoft.com/office/powerpoint/2010/main" val="27390125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Speaker Notes: </a:t>
            </a:r>
          </a:p>
          <a:p>
            <a:endParaRPr lang="en-US" b="1"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This</a:t>
            </a:r>
            <a:r>
              <a:rPr lang="en-US" b="0" baseline="0" dirty="0" smtClean="0">
                <a:latin typeface="Times New Roman" panose="02020603050405020304" pitchFamily="18" charset="0"/>
                <a:cs typeface="Times New Roman" panose="02020603050405020304" pitchFamily="18" charset="0"/>
              </a:rPr>
              <a:t> concludes the formal portion of our training on EEO responsibilities of federal procurement officers. </a:t>
            </a:r>
          </a:p>
          <a:p>
            <a:endParaRPr lang="en-US" b="0" baseline="0" dirty="0" smtClean="0">
              <a:latin typeface="Times New Roman" panose="02020603050405020304" pitchFamily="18" charset="0"/>
              <a:cs typeface="Times New Roman" panose="02020603050405020304" pitchFamily="18" charset="0"/>
            </a:endParaRPr>
          </a:p>
          <a:p>
            <a:r>
              <a:rPr lang="en-US" b="0" baseline="0" dirty="0" smtClean="0">
                <a:latin typeface="Times New Roman" panose="02020603050405020304" pitchFamily="18" charset="0"/>
                <a:cs typeface="Times New Roman" panose="02020603050405020304" pitchFamily="18" charset="0"/>
              </a:rPr>
              <a:t>As contracting officers you play a significant role in ensuring federal contractors are aware of their equal employment opportunity and affirmative action obligations.  Your responsibilities are important at the solicitation, pre-award, and award of the contract.  </a:t>
            </a:r>
          </a:p>
          <a:p>
            <a:endParaRPr lang="en-US" b="0" baseline="0" dirty="0" smtClean="0">
              <a:latin typeface="Times New Roman" panose="02020603050405020304" pitchFamily="18" charset="0"/>
              <a:cs typeface="Times New Roman" panose="02020603050405020304" pitchFamily="18" charset="0"/>
            </a:endParaRPr>
          </a:p>
          <a:p>
            <a:r>
              <a:rPr lang="en-US" b="0" baseline="0" dirty="0" smtClean="0">
                <a:latin typeface="Times New Roman" panose="02020603050405020304" pitchFamily="18" charset="0"/>
                <a:cs typeface="Times New Roman" panose="02020603050405020304" pitchFamily="18" charset="0"/>
              </a:rPr>
              <a:t>It is very important that the Equal Opportunity Clauses that you are using are up to date and incorporated into all covered federal contracts and subcontracts.</a:t>
            </a:r>
          </a:p>
          <a:p>
            <a:endParaRPr lang="en-US" b="0" baseline="0" dirty="0" smtClean="0">
              <a:latin typeface="Times New Roman" panose="02020603050405020304" pitchFamily="18" charset="0"/>
              <a:cs typeface="Times New Roman" panose="02020603050405020304" pitchFamily="18" charset="0"/>
            </a:endParaRPr>
          </a:p>
          <a:p>
            <a:r>
              <a:rPr lang="en-US" b="0" baseline="0" dirty="0" smtClean="0">
                <a:latin typeface="Times New Roman" panose="02020603050405020304" pitchFamily="18" charset="0"/>
                <a:cs typeface="Times New Roman" panose="02020603050405020304" pitchFamily="18" charset="0"/>
              </a:rPr>
              <a:t>You must also ensure that contractors receive all of the support and tools (i.e., posters, EO clauses, etc.) to ensure their success.</a:t>
            </a:r>
          </a:p>
          <a:p>
            <a:endParaRPr lang="en-US" b="1"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Next Slide: Contact Information</a:t>
            </a:r>
          </a:p>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41</a:t>
            </a:fld>
            <a:endParaRPr lang="en-US" dirty="0"/>
          </a:p>
        </p:txBody>
      </p:sp>
    </p:spTree>
    <p:extLst>
      <p:ext uri="{BB962C8B-B14F-4D97-AF65-F5344CB8AC3E}">
        <p14:creationId xmlns:p14="http://schemas.microsoft.com/office/powerpoint/2010/main" val="16566703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altLang="en-US" b="1" dirty="0" smtClean="0">
                <a:latin typeface="Times New Roman" panose="02020603050405020304" pitchFamily="18" charset="0"/>
                <a:cs typeface="Times New Roman" panose="02020603050405020304" pitchFamily="18" charset="0"/>
              </a:rPr>
              <a:t>Speaker Notes: Brenda</a:t>
            </a:r>
          </a:p>
          <a:p>
            <a:endParaRPr lang="en-US" altLang="en-US" b="1" dirty="0" smtClean="0">
              <a:latin typeface="Times New Roman" panose="02020603050405020304" pitchFamily="18" charset="0"/>
              <a:cs typeface="Times New Roman" panose="02020603050405020304" pitchFamily="18" charset="0"/>
            </a:endParaRPr>
          </a:p>
          <a:p>
            <a:r>
              <a:rPr lang="en-US" sz="1200" kern="1200" dirty="0" smtClean="0">
                <a:solidFill>
                  <a:schemeClr val="tx1"/>
                </a:solidFill>
                <a:effectLst/>
                <a:latin typeface="+mn-lt"/>
                <a:ea typeface="+mn-ea"/>
                <a:cs typeface="+mn-cs"/>
              </a:rPr>
              <a:t>Thank you so much Melissa and Herman.  I’m sure the information presented today will generate a lot of questions or comments from our audience. We’ll conclude the presentation portion of today’s session and start providing responses to the questions that have come in.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will leave this slide up, and take your questions.  </a:t>
            </a:r>
          </a:p>
          <a:p>
            <a:endParaRPr lang="en-US" altLang="en-US" b="0" dirty="0" smtClean="0">
              <a:latin typeface="Times New Roman" panose="02020603050405020304" pitchFamily="18" charset="0"/>
              <a:cs typeface="Times New Roman" panose="02020603050405020304" pitchFamily="18" charset="0"/>
            </a:endParaRPr>
          </a:p>
          <a:p>
            <a:endParaRPr lang="en-US" altLang="en-US" b="0" baseline="0" dirty="0" smtClean="0">
              <a:latin typeface="Times New Roman" panose="02020603050405020304" pitchFamily="18" charset="0"/>
              <a:cs typeface="Times New Roman" panose="02020603050405020304" pitchFamily="18" charset="0"/>
            </a:endParaRPr>
          </a:p>
          <a:p>
            <a:r>
              <a:rPr lang="en-US" altLang="en-US" b="1" baseline="0" dirty="0" smtClean="0">
                <a:latin typeface="Times New Roman" panose="02020603050405020304" pitchFamily="18" charset="0"/>
                <a:cs typeface="Times New Roman" panose="02020603050405020304" pitchFamily="18" charset="0"/>
              </a:rPr>
              <a:t>End of the Presentation</a:t>
            </a:r>
            <a:endParaRPr lang="en-US" altLang="en-US" b="1"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a:defRPr/>
            </a:pPr>
            <a:fld id="{46DA27F9-FFDD-4F62-9DB2-A5F1E394210B}" type="slidenum">
              <a:rPr lang="en-US" smtClean="0"/>
              <a:pPr>
                <a:defRPr/>
              </a:pPr>
              <a:t>42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tLang="en-US" b="1" dirty="0" smtClean="0">
                <a:cs typeface="Times New Roman" pitchFamily="18" charset="0"/>
              </a:rPr>
              <a:t>Speaker Notes: Melissa</a:t>
            </a:r>
          </a:p>
          <a:p>
            <a:pPr>
              <a:defRPr/>
            </a:pPr>
            <a:endParaRPr lang="en-US" altLang="en-US" b="1" dirty="0" smtClean="0">
              <a:cs typeface="Times New Roman" pitchFamily="18" charset="0"/>
            </a:endParaRPr>
          </a:p>
          <a:p>
            <a:pPr>
              <a:defRPr/>
            </a:pPr>
            <a:r>
              <a:rPr lang="en-US" altLang="en-US" dirty="0" smtClean="0">
                <a:latin typeface="Times New Roman" panose="02020603050405020304" pitchFamily="18" charset="0"/>
                <a:cs typeface="Times New Roman" panose="02020603050405020304" pitchFamily="18" charset="0"/>
              </a:rPr>
              <a:t>OFCCP is an agency within the U.S. Department of Labor that enforces laws prohibiting employment discrimination by federal contractors and subcontractors. </a:t>
            </a: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Federal contractors and subcontractors – are those employers that are doing business with the federal government.  This</a:t>
            </a:r>
            <a:r>
              <a:rPr lang="en-US" baseline="0" dirty="0" smtClean="0">
                <a:latin typeface="Times New Roman" pitchFamily="18" charset="0"/>
                <a:cs typeface="Times New Roman" pitchFamily="18" charset="0"/>
              </a:rPr>
              <a:t> includes all types of businesses: construction, manufacturers, banks, leasing companies and so on.  T</a:t>
            </a:r>
            <a:r>
              <a:rPr lang="en-US" altLang="en-US" dirty="0" smtClean="0">
                <a:latin typeface="Times New Roman" panose="02020603050405020304" pitchFamily="18" charset="0"/>
                <a:cs typeface="Times New Roman" panose="02020603050405020304" pitchFamily="18" charset="0"/>
              </a:rPr>
              <a:t>he laws enforced by OFCCP prohibit covered federal contractors from discriminating in employment on the basis of race, color, religion, sex, sexual orientation, gender identity, national origin, disability or status as a protected veteran and require</a:t>
            </a:r>
            <a:r>
              <a:rPr lang="en-US" altLang="en-US" baseline="0" dirty="0" smtClean="0">
                <a:latin typeface="Times New Roman" panose="02020603050405020304" pitchFamily="18" charset="0"/>
                <a:cs typeface="Times New Roman" panose="02020603050405020304" pitchFamily="18" charset="0"/>
              </a:rPr>
              <a:t> those contractors to engage in affirmative action.</a:t>
            </a:r>
            <a:r>
              <a:rPr lang="en-US" altLang="en-US" dirty="0" smtClean="0">
                <a:latin typeface="Times New Roman" panose="02020603050405020304" pitchFamily="18" charset="0"/>
                <a:cs typeface="Times New Roman" panose="02020603050405020304" pitchFamily="18" charset="0"/>
              </a:rPr>
              <a:t>  </a:t>
            </a:r>
          </a:p>
          <a:p>
            <a:pPr eaLnBrk="1" hangingPunct="1">
              <a:defRPr/>
            </a:pPr>
            <a:endParaRPr lang="en-US" altLang="en-US" dirty="0" smtClean="0">
              <a:latin typeface="Times New Roman" panose="02020603050405020304" pitchFamily="18" charset="0"/>
              <a:cs typeface="Times New Roman" panose="02020603050405020304" pitchFamily="18" charset="0"/>
            </a:endParaRPr>
          </a:p>
          <a:p>
            <a:pPr>
              <a:defRPr/>
            </a:pPr>
            <a:r>
              <a:rPr lang="en-US" altLang="en-US" b="1" dirty="0" smtClean="0">
                <a:latin typeface="Times New Roman" panose="02020603050405020304" pitchFamily="18" charset="0"/>
                <a:cs typeface="Times New Roman" panose="02020603050405020304" pitchFamily="18" charset="0"/>
              </a:rPr>
              <a:t>Next Slide: OFCCP’s Six Regions - Map</a:t>
            </a:r>
          </a:p>
          <a:p>
            <a:pPr marL="0" indent="0">
              <a:buFont typeface="Arial" panose="020B0604020202020204" pitchFamily="34" charset="0"/>
              <a:buNone/>
              <a:defRPr/>
            </a:pPr>
            <a:endParaRPr lang="en-US" altLang="en-US" b="1"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33036D-F6A6-DE42-B789-2A212C3C5920}" type="slidenum">
              <a:rPr lang="en-US" smtClean="0"/>
              <a:pPr/>
              <a:t>5</a:t>
            </a:fld>
            <a:endParaRPr lang="en-US"/>
          </a:p>
        </p:txBody>
      </p:sp>
    </p:spTree>
    <p:extLst>
      <p:ext uri="{BB962C8B-B14F-4D97-AF65-F5344CB8AC3E}">
        <p14:creationId xmlns:p14="http://schemas.microsoft.com/office/powerpoint/2010/main" val="4259429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8925" marR="0" indent="-288925" algn="l" defTabSz="457200" rtl="0" eaLnBrk="1" fontAlgn="auto" latinLnBrk="0" hangingPunct="1">
              <a:lnSpc>
                <a:spcPct val="90000"/>
              </a:lnSpc>
              <a:spcBef>
                <a:spcPts val="0"/>
              </a:spcBef>
              <a:spcAft>
                <a:spcPts val="0"/>
              </a:spcAft>
              <a:buClrTx/>
              <a:buSzTx/>
              <a:buFontTx/>
              <a:buNone/>
              <a:tabLst/>
              <a:defRPr/>
            </a:pPr>
            <a:r>
              <a:rPr lang="en-US" altLang="en-US" b="1" dirty="0" smtClean="0">
                <a:latin typeface="Times New Roman" panose="02020603050405020304" pitchFamily="18" charset="0"/>
                <a:cs typeface="Times New Roman" panose="02020603050405020304" pitchFamily="18" charset="0"/>
              </a:rPr>
              <a:t>Speaker Notes: </a:t>
            </a:r>
            <a:r>
              <a:rPr lang="en-US" altLang="en-US" b="1" dirty="0" smtClean="0">
                <a:cs typeface="Times New Roman" pitchFamily="18" charset="0"/>
              </a:rPr>
              <a:t>Melissa</a:t>
            </a:r>
          </a:p>
          <a:p>
            <a:pPr marL="288925" indent="-288925">
              <a:lnSpc>
                <a:spcPct val="90000"/>
              </a:lnSpc>
            </a:pPr>
            <a:endParaRPr lang="en-US" altLang="en-US" b="1" dirty="0" smtClean="0">
              <a:latin typeface="Times New Roman" panose="02020603050405020304" pitchFamily="18" charset="0"/>
              <a:cs typeface="Times New Roman" panose="02020603050405020304" pitchFamily="18" charset="0"/>
            </a:endParaRPr>
          </a:p>
          <a:p>
            <a:pPr marL="288925" indent="-288925">
              <a:lnSpc>
                <a:spcPct val="90000"/>
              </a:lnSpc>
            </a:pPr>
            <a:endParaRPr lang="en-US" altLang="en-US" b="1" dirty="0" smtClean="0">
              <a:latin typeface="Times New Roman" panose="02020603050405020304" pitchFamily="18" charset="0"/>
              <a:cs typeface="Times New Roman" panose="02020603050405020304" pitchFamily="18" charset="0"/>
            </a:endParaRPr>
          </a:p>
          <a:p>
            <a:pPr marL="288925" indent="-288925">
              <a:lnSpc>
                <a:spcPct val="90000"/>
              </a:lnSpc>
            </a:pPr>
            <a:r>
              <a:rPr lang="en-US" altLang="en-US" b="0" dirty="0" smtClean="0">
                <a:latin typeface="Times New Roman" panose="02020603050405020304" pitchFamily="18" charset="0"/>
                <a:cs typeface="Times New Roman" panose="02020603050405020304" pitchFamily="18" charset="0"/>
              </a:rPr>
              <a:t>OFCCP is made up of a </a:t>
            </a:r>
            <a:r>
              <a:rPr lang="en-US" altLang="en-US" dirty="0" smtClean="0">
                <a:latin typeface="Times New Roman" panose="02020603050405020304" pitchFamily="18" charset="0"/>
                <a:cs typeface="Times New Roman" panose="02020603050405020304" pitchFamily="18" charset="0"/>
              </a:rPr>
              <a:t>national office in Washington, DC, six regional offices nationwide and 49 district and area offices in major metropolitan areas throughout</a:t>
            </a:r>
          </a:p>
          <a:p>
            <a:pPr marL="288925" indent="-288925">
              <a:lnSpc>
                <a:spcPct val="90000"/>
              </a:lnSpc>
            </a:pPr>
            <a:endParaRPr lang="en-US" altLang="en-US" dirty="0" smtClean="0">
              <a:latin typeface="Times New Roman" panose="02020603050405020304" pitchFamily="18" charset="0"/>
              <a:cs typeface="Times New Roman" panose="02020603050405020304" pitchFamily="18" charset="0"/>
            </a:endParaRPr>
          </a:p>
          <a:p>
            <a:pPr marL="288925" indent="-288925">
              <a:lnSpc>
                <a:spcPct val="90000"/>
              </a:lnSpc>
            </a:pPr>
            <a:r>
              <a:rPr lang="en-US" altLang="en-US" dirty="0" smtClean="0">
                <a:latin typeface="Times New Roman" panose="02020603050405020304" pitchFamily="18" charset="0"/>
                <a:cs typeface="Times New Roman" panose="02020603050405020304" pitchFamily="18" charset="0"/>
              </a:rPr>
              <a:t>the US, including Puerto Rico and Guam.</a:t>
            </a:r>
          </a:p>
          <a:p>
            <a:pPr marL="288925" indent="-288925">
              <a:lnSpc>
                <a:spcPct val="90000"/>
              </a:lnSpc>
            </a:pPr>
            <a:endParaRPr lang="en-US" altLang="en-US" dirty="0" smtClean="0">
              <a:latin typeface="Times New Roman" panose="02020603050405020304" pitchFamily="18" charset="0"/>
              <a:cs typeface="Times New Roman" panose="02020603050405020304" pitchFamily="18" charset="0"/>
            </a:endParaRPr>
          </a:p>
          <a:p>
            <a:pPr marL="288925" indent="-288925">
              <a:lnSpc>
                <a:spcPct val="90000"/>
              </a:lnSpc>
            </a:pPr>
            <a:r>
              <a:rPr lang="en-US" altLang="en-US" dirty="0" smtClean="0">
                <a:latin typeface="Times New Roman" panose="02020603050405020304" pitchFamily="18" charset="0"/>
                <a:cs typeface="Times New Roman" panose="02020603050405020304" pitchFamily="18" charset="0"/>
              </a:rPr>
              <a:t>As</a:t>
            </a:r>
            <a:r>
              <a:rPr lang="en-US" altLang="en-US" baseline="0" dirty="0" smtClean="0">
                <a:latin typeface="Times New Roman" panose="02020603050405020304" pitchFamily="18" charset="0"/>
                <a:cs typeface="Times New Roman" panose="02020603050405020304" pitchFamily="18" charset="0"/>
              </a:rPr>
              <a:t> federal procurement officers your primary point of contacts will be with our Regional Offices located in Dallas, San Francisco, Chicago, New York,</a:t>
            </a:r>
          </a:p>
          <a:p>
            <a:pPr marL="288925" indent="-288925">
              <a:lnSpc>
                <a:spcPct val="90000"/>
              </a:lnSpc>
            </a:pPr>
            <a:r>
              <a:rPr lang="en-US" altLang="en-US" baseline="0" dirty="0" smtClean="0">
                <a:latin typeface="Times New Roman" panose="02020603050405020304" pitchFamily="18" charset="0"/>
                <a:cs typeface="Times New Roman" panose="02020603050405020304" pitchFamily="18" charset="0"/>
              </a:rPr>
              <a:t>Philadelphia, and Atlanta.  Generally speaking, procurement officers contact our regional offices through the pre-award monitor.  We’ll discuss that process later </a:t>
            </a:r>
          </a:p>
          <a:p>
            <a:pPr marL="288925" indent="-288925">
              <a:lnSpc>
                <a:spcPct val="90000"/>
              </a:lnSpc>
            </a:pPr>
            <a:r>
              <a:rPr lang="en-US" altLang="en-US" baseline="0" dirty="0" smtClean="0">
                <a:latin typeface="Times New Roman" panose="02020603050405020304" pitchFamily="18" charset="0"/>
                <a:cs typeface="Times New Roman" panose="02020603050405020304" pitchFamily="18" charset="0"/>
              </a:rPr>
              <a:t>in this presentation.</a:t>
            </a:r>
            <a:endParaRPr lang="en-US" altLang="en-US" dirty="0" smtClean="0">
              <a:latin typeface="Times New Roman" panose="02020603050405020304" pitchFamily="18" charset="0"/>
              <a:cs typeface="Times New Roman" panose="02020603050405020304" pitchFamily="18" charset="0"/>
            </a:endParaRPr>
          </a:p>
          <a:p>
            <a:pPr marL="288925" indent="-288925">
              <a:lnSpc>
                <a:spcPct val="90000"/>
              </a:lnSpc>
            </a:pPr>
            <a:endParaRPr lang="en-US" altLang="en-US" b="1" dirty="0" smtClean="0">
              <a:latin typeface="Times New Roman" panose="02020603050405020304" pitchFamily="18" charset="0"/>
              <a:cs typeface="Times New Roman" panose="02020603050405020304" pitchFamily="18" charset="0"/>
            </a:endParaRPr>
          </a:p>
          <a:p>
            <a:pPr marL="288925" indent="-288925">
              <a:lnSpc>
                <a:spcPct val="90000"/>
              </a:lnSpc>
            </a:pPr>
            <a:endParaRPr lang="en-US" altLang="en-US" b="1" dirty="0" smtClean="0">
              <a:latin typeface="Times New Roman" panose="02020603050405020304" pitchFamily="18" charset="0"/>
              <a:cs typeface="Times New Roman" panose="02020603050405020304" pitchFamily="18" charset="0"/>
            </a:endParaRPr>
          </a:p>
          <a:p>
            <a:pPr marL="288925" indent="-288925">
              <a:lnSpc>
                <a:spcPct val="90000"/>
              </a:lnSpc>
            </a:pPr>
            <a:r>
              <a:rPr lang="en-US" altLang="en-US" b="1" dirty="0" smtClean="0">
                <a:latin typeface="Times New Roman" panose="02020603050405020304" pitchFamily="18" charset="0"/>
                <a:cs typeface="Times New Roman" panose="02020603050405020304" pitchFamily="18" charset="0"/>
              </a:rPr>
              <a:t>Next Slide: What are the Laws OFCCP Enforces?</a:t>
            </a:r>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6</a:t>
            </a:fld>
            <a:endParaRPr lang="en-US"/>
          </a:p>
        </p:txBody>
      </p:sp>
    </p:spTree>
    <p:extLst>
      <p:ext uri="{BB962C8B-B14F-4D97-AF65-F5344CB8AC3E}">
        <p14:creationId xmlns:p14="http://schemas.microsoft.com/office/powerpoint/2010/main" val="3108327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63769" y="4501662"/>
            <a:ext cx="6453553" cy="5380892"/>
          </a:xfrm>
        </p:spPr>
        <p:txBody>
          <a:bodyPr>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latin typeface="Times New Roman" panose="02020603050405020304" pitchFamily="18" charset="0"/>
                <a:cs typeface="Times New Roman" panose="02020603050405020304" pitchFamily="18" charset="0"/>
              </a:rPr>
              <a:t>Speaker Notes:    </a:t>
            </a:r>
            <a:r>
              <a:rPr lang="en-US" altLang="en-US" b="1" dirty="0" smtClean="0">
                <a:cs typeface="Times New Roman" pitchFamily="18" charset="0"/>
              </a:rPr>
              <a:t>Melissa</a:t>
            </a:r>
          </a:p>
          <a:p>
            <a:pPr>
              <a:defRPr/>
            </a:pPr>
            <a:r>
              <a:rPr lang="en-US" b="1" dirty="0" smtClean="0">
                <a:latin typeface="Times New Roman" panose="02020603050405020304" pitchFamily="18" charset="0"/>
                <a:cs typeface="Times New Roman" panose="02020603050405020304" pitchFamily="18" charset="0"/>
              </a:rPr>
              <a:t>  </a:t>
            </a:r>
          </a:p>
          <a:p>
            <a:pPr>
              <a:defRPr/>
            </a:pPr>
            <a:endParaRPr lang="en-US" b="1" dirty="0" smtClean="0">
              <a:latin typeface="Times New Roman" panose="02020603050405020304" pitchFamily="18" charset="0"/>
              <a:cs typeface="Times New Roman" panose="02020603050405020304" pitchFamily="18" charset="0"/>
            </a:endParaRPr>
          </a:p>
          <a:p>
            <a:pPr>
              <a:defRPr/>
            </a:pPr>
            <a:r>
              <a:rPr lang="en-US" b="0" dirty="0" smtClean="0">
                <a:latin typeface="Times New Roman" panose="02020603050405020304" pitchFamily="18" charset="0"/>
                <a:cs typeface="Times New Roman" panose="02020603050405020304" pitchFamily="18" charset="0"/>
              </a:rPr>
              <a:t>OFCCP</a:t>
            </a:r>
            <a:r>
              <a:rPr lang="en-US" b="0" baseline="0" dirty="0" smtClean="0">
                <a:latin typeface="Times New Roman" panose="02020603050405020304" pitchFamily="18" charset="0"/>
                <a:cs typeface="Times New Roman" panose="02020603050405020304" pitchFamily="18" charset="0"/>
              </a:rPr>
              <a:t> enforces the civil rights laws that </a:t>
            </a:r>
            <a:r>
              <a:rPr lang="en-US" dirty="0" smtClean="0">
                <a:latin typeface="Times New Roman" panose="02020603050405020304" pitchFamily="18" charset="0"/>
                <a:cs typeface="Times New Roman" panose="02020603050405020304" pitchFamily="18" charset="0"/>
              </a:rPr>
              <a:t>protect applicants and employees of federal contractors, subcontractors, and federally assisted construction contractors and subcontractors.  The laws</a:t>
            </a:r>
            <a:r>
              <a:rPr lang="en-US" baseline="0" dirty="0" smtClean="0">
                <a:latin typeface="Times New Roman" panose="02020603050405020304" pitchFamily="18" charset="0"/>
                <a:cs typeface="Times New Roman" panose="02020603050405020304" pitchFamily="18" charset="0"/>
              </a:rPr>
              <a:t> are</a:t>
            </a:r>
            <a:r>
              <a:rPr lang="en-US" dirty="0" smtClean="0">
                <a:latin typeface="Times New Roman" panose="02020603050405020304" pitchFamily="18" charset="0"/>
                <a:cs typeface="Times New Roman" panose="02020603050405020304" pitchFamily="18" charset="0"/>
              </a:rPr>
              <a:t>:</a:t>
            </a:r>
          </a:p>
          <a:p>
            <a:pPr>
              <a:defRPr/>
            </a:pPr>
            <a:endParaRPr lang="en-US" altLang="en-US" dirty="0" smtClean="0">
              <a:latin typeface="Times New Roman" panose="02020603050405020304" pitchFamily="18" charset="0"/>
              <a:cs typeface="Times New Roman" panose="02020603050405020304" pitchFamily="18" charset="0"/>
            </a:endParaRPr>
          </a:p>
          <a:p>
            <a:pPr marL="173490" indent="-173490">
              <a:buFont typeface="Arial" panose="020B0604020202020204" pitchFamily="34" charset="0"/>
              <a:buChar char="•"/>
              <a:defRPr/>
            </a:pPr>
            <a:r>
              <a:rPr lang="en-US" altLang="en-US" dirty="0" smtClean="0">
                <a:latin typeface="Times New Roman" panose="02020603050405020304" pitchFamily="18" charset="0"/>
                <a:cs typeface="Times New Roman" panose="02020603050405020304" pitchFamily="18" charset="0"/>
              </a:rPr>
              <a:t>Executive Order 11246, which prohibits discrimination on the basis of race, color, religion, sex, sexual orientation, gender identity, and national origin </a:t>
            </a:r>
          </a:p>
          <a:p>
            <a:pPr marL="173490" indent="-173490">
              <a:buFont typeface="Arial" panose="020B0604020202020204" pitchFamily="34" charset="0"/>
              <a:buChar char="•"/>
              <a:defRPr/>
            </a:pPr>
            <a:r>
              <a:rPr lang="en-US" altLang="en-US" dirty="0" smtClean="0">
                <a:latin typeface="Times New Roman" panose="02020603050405020304" pitchFamily="18" charset="0"/>
                <a:cs typeface="Times New Roman" panose="02020603050405020304" pitchFamily="18" charset="0"/>
              </a:rPr>
              <a:t>Section 503 of the Rehabilitation Act of 1973,</a:t>
            </a:r>
            <a:r>
              <a:rPr lang="en-US" altLang="en-US" baseline="0" dirty="0" smtClean="0">
                <a:latin typeface="Times New Roman" panose="02020603050405020304" pitchFamily="18" charset="0"/>
                <a:cs typeface="Times New Roman" panose="02020603050405020304" pitchFamily="18" charset="0"/>
              </a:rPr>
              <a:t> which prohibits discrimination on the basis of </a:t>
            </a:r>
            <a:r>
              <a:rPr lang="en-US" altLang="en-US" dirty="0" smtClean="0">
                <a:latin typeface="Times New Roman" panose="02020603050405020304" pitchFamily="18" charset="0"/>
                <a:cs typeface="Times New Roman" panose="02020603050405020304" pitchFamily="18" charset="0"/>
              </a:rPr>
              <a:t>disability, and the </a:t>
            </a:r>
          </a:p>
          <a:p>
            <a:pPr marL="173490" indent="-173490">
              <a:buFont typeface="Arial" panose="020B0604020202020204" pitchFamily="34" charset="0"/>
              <a:buChar char="•"/>
              <a:defRPr/>
            </a:pPr>
            <a:r>
              <a:rPr lang="en-US" altLang="en-US" dirty="0" smtClean="0">
                <a:latin typeface="Times New Roman" panose="02020603050405020304" pitchFamily="18" charset="0"/>
                <a:cs typeface="Times New Roman" panose="02020603050405020304" pitchFamily="18" charset="0"/>
              </a:rPr>
              <a:t>Vietnam Era Veterans’ Readjustment Assistance Act of 1974 (VEVRAA) which</a:t>
            </a:r>
            <a:r>
              <a:rPr lang="en-US" altLang="en-US" baseline="0" dirty="0" smtClean="0">
                <a:latin typeface="Times New Roman" panose="02020603050405020304" pitchFamily="18" charset="0"/>
                <a:cs typeface="Times New Roman" panose="02020603050405020304" pitchFamily="18" charset="0"/>
              </a:rPr>
              <a:t> prohibits discrimination on the basis of status as a protected </a:t>
            </a:r>
            <a:r>
              <a:rPr lang="en-US" altLang="en-US" dirty="0" smtClean="0">
                <a:latin typeface="Times New Roman" panose="02020603050405020304" pitchFamily="18" charset="0"/>
                <a:cs typeface="Times New Roman" panose="02020603050405020304" pitchFamily="18" charset="0"/>
              </a:rPr>
              <a:t>veteran.</a:t>
            </a:r>
          </a:p>
          <a:p>
            <a:pPr marL="173490" indent="-173490">
              <a:buFont typeface="Arial" panose="020B0604020202020204" pitchFamily="34" charset="0"/>
              <a:buChar char="•"/>
              <a:defRPr/>
            </a:pPr>
            <a:endParaRPr lang="en-US" alt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defRPr/>
            </a:pPr>
            <a:r>
              <a:rPr lang="en-US" altLang="en-US" dirty="0" smtClean="0">
                <a:latin typeface="Times New Roman" panose="02020603050405020304" pitchFamily="18" charset="0"/>
                <a:cs typeface="Times New Roman" panose="02020603050405020304" pitchFamily="18" charset="0"/>
              </a:rPr>
              <a:t>I</a:t>
            </a:r>
            <a:r>
              <a:rPr lang="en-US" altLang="en-US" baseline="0" dirty="0" smtClean="0">
                <a:latin typeface="Times New Roman" panose="02020603050405020304" pitchFamily="18" charset="0"/>
                <a:cs typeface="Times New Roman" panose="02020603050405020304" pitchFamily="18" charset="0"/>
              </a:rPr>
              <a:t> want to take a moment to highlight some recent changes in each of these laws.  </a:t>
            </a:r>
            <a:endParaRPr lang="en-US" alt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defRPr/>
            </a:pPr>
            <a:endParaRPr lang="en-US" altLang="en-US" dirty="0" smtClean="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rPr>
              <a:t>Recently, Executive</a:t>
            </a:r>
            <a:r>
              <a:rPr lang="en-US" altLang="en-US" baseline="0" dirty="0" smtClean="0">
                <a:latin typeface="Times New Roman" panose="02020603050405020304" pitchFamily="18" charset="0"/>
                <a:cs typeface="Times New Roman" panose="02020603050405020304" pitchFamily="18" charset="0"/>
              </a:rPr>
              <a:t> Order </a:t>
            </a:r>
            <a:r>
              <a:rPr lang="en-US" altLang="en-US" dirty="0" smtClean="0">
                <a:latin typeface="Times New Roman" panose="02020603050405020304" pitchFamily="18" charset="0"/>
                <a:cs typeface="Times New Roman" panose="02020603050405020304" pitchFamily="18" charset="0"/>
              </a:rPr>
              <a:t>11246 was amended to include</a:t>
            </a:r>
            <a:r>
              <a:rPr lang="en-US" altLang="en-US" baseline="0" dirty="0" smtClean="0">
                <a:latin typeface="Times New Roman" panose="02020603050405020304" pitchFamily="18" charset="0"/>
                <a:cs typeface="Times New Roman" panose="02020603050405020304" pitchFamily="18" charset="0"/>
              </a:rPr>
              <a:t> the prohibition against employment discrimination based on </a:t>
            </a:r>
            <a:r>
              <a:rPr lang="en-US" altLang="en-US" dirty="0" smtClean="0">
                <a:latin typeface="Times New Roman" panose="02020603050405020304" pitchFamily="18" charset="0"/>
                <a:cs typeface="Times New Roman" panose="02020603050405020304" pitchFamily="18" charset="0"/>
              </a:rPr>
              <a:t>sexual orientation and gender identity.  This amendment</a:t>
            </a:r>
            <a:r>
              <a:rPr lang="en-US" altLang="en-US" baseline="0" dirty="0" smtClean="0">
                <a:latin typeface="Times New Roman" panose="02020603050405020304" pitchFamily="18" charset="0"/>
                <a:cs typeface="Times New Roman" panose="02020603050405020304" pitchFamily="18" charset="0"/>
              </a:rPr>
              <a:t> to the Executive Order goes into effect on April 8, 2015 and </a:t>
            </a:r>
            <a:r>
              <a:rPr lang="en-US" b="0" dirty="0" smtClean="0">
                <a:latin typeface="Times New Roman" panose="02020603050405020304" pitchFamily="18" charset="0"/>
                <a:cs typeface="Times New Roman" panose="02020603050405020304" pitchFamily="18" charset="0"/>
              </a:rPr>
              <a:t>applies  to covered federal contracts and subcontracts that are entered into or modified on or after April 8, 2015.  In terms of what contracting officers need</a:t>
            </a:r>
            <a:r>
              <a:rPr lang="en-US" b="0" baseline="0" dirty="0" smtClean="0">
                <a:latin typeface="Times New Roman" panose="02020603050405020304" pitchFamily="18" charset="0"/>
                <a:cs typeface="Times New Roman" panose="02020603050405020304" pitchFamily="18" charset="0"/>
              </a:rPr>
              <a:t> to do – the Executive Order equal opportunity clause was amended to include sexual orientation and gender identity.  When we discuss the equal opportunity clauses, we’ll highlight where it is inserted.</a:t>
            </a:r>
          </a:p>
          <a:p>
            <a:endParaRPr lang="en-US" b="0" baseline="0" dirty="0" smtClean="0">
              <a:latin typeface="Times New Roman" panose="02020603050405020304" pitchFamily="18" charset="0"/>
              <a:cs typeface="Times New Roman" panose="02020603050405020304" pitchFamily="18" charset="0"/>
            </a:endParaRPr>
          </a:p>
          <a:p>
            <a:r>
              <a:rPr lang="en-US" b="0" baseline="0" dirty="0" smtClean="0">
                <a:latin typeface="Times New Roman" panose="02020603050405020304" pitchFamily="18" charset="0"/>
                <a:cs typeface="Times New Roman" panose="02020603050405020304" pitchFamily="18" charset="0"/>
              </a:rPr>
              <a:t>In addition, OFCCP has published two Notices of Proposed Rulemaking. The first will prohibit covered contractors from disciplining employees for discussing or disclosing their pay and the second will require covered contractors to provide an annual report on the compensation paid to employees.  The prohibition on pay secrecy policies also impacts the equal opportunity or EO clause  by adding a new paragraph to the clause.  When the rules are finalized, the EO clause will be revised in covered contracts issued on or after the effective date of those rules.</a:t>
            </a:r>
          </a:p>
          <a:p>
            <a:endParaRPr lang="en-US" b="0" baseline="0" dirty="0" smtClean="0">
              <a:latin typeface="Times New Roman" panose="02020603050405020304" pitchFamily="18" charset="0"/>
              <a:cs typeface="Times New Roman" panose="02020603050405020304" pitchFamily="18" charset="0"/>
            </a:endParaRPr>
          </a:p>
          <a:p>
            <a:r>
              <a:rPr lang="en-US" b="0" baseline="0" dirty="0" smtClean="0">
                <a:latin typeface="Times New Roman" panose="02020603050405020304" pitchFamily="18" charset="0"/>
                <a:cs typeface="Times New Roman" panose="02020603050405020304" pitchFamily="18" charset="0"/>
              </a:rPr>
              <a:t>Another significant change we made was in March of last year.  We published new regulations implementing the requirements of Section 503 of the Rehabilitation Act and the Vietnam Era Veterans’ Readjustment Assistance Act.  This was the first major change for both rules since the 1970’s.  The changes were made to update the regulations to reflect current practices and legal standards as well as to ensure a more proactive approach to ensuring individuals with disabilities and protected veterans have an equal opportunity in employment with federal contractors and subcontractors.  Contractors are now in the process of coming into compliance with the new requirements that include self-identification of applicants and employees, goals and hiring benchmarks, and data collection.  If these questions come to you as procurement officers we ask that you refer the contractors to either our Web site or our Help Desk so we can provide them with the information that they need to comply.</a:t>
            </a:r>
          </a:p>
          <a:p>
            <a:endParaRPr lang="en-US" b="0" baseline="0"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defRPr/>
            </a:pPr>
            <a:r>
              <a:rPr lang="en-US" altLang="en-US" dirty="0" smtClean="0">
                <a:latin typeface="Times New Roman" panose="02020603050405020304" pitchFamily="18" charset="0"/>
                <a:cs typeface="Times New Roman" panose="02020603050405020304" pitchFamily="18" charset="0"/>
              </a:rPr>
              <a:t>The laws that</a:t>
            </a:r>
            <a:r>
              <a:rPr lang="en-US" altLang="en-US" baseline="0" dirty="0" smtClean="0">
                <a:latin typeface="Times New Roman" panose="02020603050405020304" pitchFamily="18" charset="0"/>
                <a:cs typeface="Times New Roman" panose="02020603050405020304" pitchFamily="18" charset="0"/>
              </a:rPr>
              <a:t> OFCCP enforces are found in the Code of Federal Regulations at Title 41, Chapter 60.  The requirements related to procurement officers are incorporated into the Federal Acquisition Regulations or FAR.</a:t>
            </a:r>
          </a:p>
          <a:p>
            <a:pPr>
              <a:buFont typeface="Arial" panose="020B0604020202020204" pitchFamily="34" charset="0"/>
              <a:buNone/>
              <a:defRPr/>
            </a:pPr>
            <a:endParaRPr lang="en-US" altLang="en-US" baseline="0"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defRPr/>
            </a:pPr>
            <a:r>
              <a:rPr lang="en-US" altLang="en-US" baseline="0" dirty="0" smtClean="0">
                <a:latin typeface="Times New Roman" panose="02020603050405020304" pitchFamily="18" charset="0"/>
                <a:cs typeface="Times New Roman" panose="02020603050405020304" pitchFamily="18" charset="0"/>
              </a:rPr>
              <a:t>So which contractors are covered?</a:t>
            </a:r>
            <a:endParaRPr lang="en-US" altLang="en-US" dirty="0" smtClean="0">
              <a:latin typeface="Times New Roman" panose="02020603050405020304" pitchFamily="18" charset="0"/>
              <a:cs typeface="Times New Roman" panose="02020603050405020304" pitchFamily="18" charset="0"/>
            </a:endParaRPr>
          </a:p>
          <a:p>
            <a:pPr>
              <a:defRPr/>
            </a:pPr>
            <a:endParaRPr lang="en-US" altLang="en-US" dirty="0" smtClean="0">
              <a:latin typeface="Times New Roman" panose="02020603050405020304" pitchFamily="18" charset="0"/>
              <a:cs typeface="Times New Roman" panose="02020603050405020304" pitchFamily="18" charset="0"/>
            </a:endParaRPr>
          </a:p>
          <a:p>
            <a:pPr>
              <a:defRPr/>
            </a:pPr>
            <a:r>
              <a:rPr lang="en-US" altLang="en-US" b="1" dirty="0" smtClean="0">
                <a:latin typeface="Times New Roman" panose="02020603050405020304" pitchFamily="18" charset="0"/>
                <a:cs typeface="Times New Roman" panose="02020603050405020304" pitchFamily="18" charset="0"/>
              </a:rPr>
              <a:t>Next Slide: Who is covered? </a:t>
            </a:r>
            <a:endParaRPr lang="en-US"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33036D-F6A6-DE42-B789-2A212C3C5920}" type="slidenum">
              <a:rPr lang="en-US" smtClean="0"/>
              <a:pPr/>
              <a:t>7</a:t>
            </a:fld>
            <a:endParaRPr lang="en-US"/>
          </a:p>
        </p:txBody>
      </p:sp>
    </p:spTree>
    <p:extLst>
      <p:ext uri="{BB962C8B-B14F-4D97-AF65-F5344CB8AC3E}">
        <p14:creationId xmlns:p14="http://schemas.microsoft.com/office/powerpoint/2010/main" val="151060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b="1" dirty="0" smtClean="0">
                <a:latin typeface="Times New Roman" panose="02020603050405020304" pitchFamily="18" charset="0"/>
                <a:cs typeface="Times New Roman" panose="02020603050405020304" pitchFamily="18" charset="0"/>
              </a:rPr>
              <a:t>Speaker Notes: </a:t>
            </a:r>
            <a:r>
              <a:rPr lang="en-US" altLang="en-US" b="1" dirty="0" smtClean="0">
                <a:cs typeface="Times New Roman" pitchFamily="18" charset="0"/>
              </a:rPr>
              <a:t>Melissa</a:t>
            </a:r>
          </a:p>
          <a:p>
            <a:endParaRPr lang="en-US" altLang="en-US" b="1" dirty="0" smtClean="0">
              <a:latin typeface="Times New Roman" panose="02020603050405020304" pitchFamily="18" charset="0"/>
              <a:cs typeface="Times New Roman" panose="02020603050405020304" pitchFamily="18" charset="0"/>
            </a:endParaRPr>
          </a:p>
          <a:p>
            <a:endParaRPr lang="en-US" altLang="en-US" dirty="0" smtClean="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rPr>
              <a:t>There</a:t>
            </a:r>
            <a:r>
              <a:rPr lang="en-US" altLang="en-US" baseline="0" dirty="0" smtClean="0">
                <a:latin typeface="Times New Roman" panose="02020603050405020304" pitchFamily="18" charset="0"/>
                <a:cs typeface="Times New Roman" panose="02020603050405020304" pitchFamily="18" charset="0"/>
              </a:rPr>
              <a:t> are specific thresholds associated with OFCCP’s jurisdiction.  </a:t>
            </a:r>
          </a:p>
          <a:p>
            <a:endParaRPr lang="en-US" altLang="en-US" baseline="0" dirty="0" smtClean="0">
              <a:latin typeface="Times New Roman" panose="02020603050405020304" pitchFamily="18" charset="0"/>
              <a:cs typeface="Times New Roman" panose="02020603050405020304" pitchFamily="18" charset="0"/>
            </a:endParaRPr>
          </a:p>
          <a:p>
            <a:r>
              <a:rPr lang="en-US" altLang="en-US" baseline="0" dirty="0" smtClean="0">
                <a:latin typeface="Times New Roman" panose="02020603050405020304" pitchFamily="18" charset="0"/>
                <a:cs typeface="Times New Roman" panose="02020603050405020304" pitchFamily="18" charset="0"/>
              </a:rPr>
              <a:t>For Executive Order (EO) 11246 a contract is covered if it is </a:t>
            </a:r>
            <a:r>
              <a:rPr lang="en-US" altLang="en-US" dirty="0" smtClean="0">
                <a:latin typeface="Times New Roman" panose="02020603050405020304" pitchFamily="18" charset="0"/>
                <a:cs typeface="Times New Roman" panose="02020603050405020304" pitchFamily="18" charset="0"/>
              </a:rPr>
              <a:t>in excess of $10,000. </a:t>
            </a:r>
          </a:p>
          <a:p>
            <a:endParaRPr lang="en-US" altLang="en-US" dirty="0" smtClean="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rPr>
              <a:t>In addition,</a:t>
            </a:r>
            <a:r>
              <a:rPr lang="en-US" altLang="en-US" baseline="0" dirty="0" smtClean="0">
                <a:latin typeface="Times New Roman" panose="02020603050405020304" pitchFamily="18" charset="0"/>
                <a:cs typeface="Times New Roman" panose="02020603050405020304" pitchFamily="18" charset="0"/>
              </a:rPr>
              <a:t> non-construction or supply and service contractors with a </a:t>
            </a:r>
            <a:r>
              <a:rPr lang="en-US" altLang="en-US" dirty="0" smtClean="0">
                <a:latin typeface="Times New Roman" panose="02020603050405020304" pitchFamily="18" charset="0"/>
                <a:cs typeface="Times New Roman" panose="02020603050405020304" pitchFamily="18" charset="0"/>
              </a:rPr>
              <a:t>contract or contracts of $50,000 or more and who have 50 or more</a:t>
            </a:r>
            <a:r>
              <a:rPr lang="en-US" altLang="en-US" baseline="0" dirty="0" smtClean="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employees must also develop and maintain written affirmative action programs (AAPs). </a:t>
            </a:r>
          </a:p>
          <a:p>
            <a:endParaRPr lang="en-US" altLang="en-US" dirty="0" smtClean="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rPr>
              <a:t>Contractors must comply with specific affirmative action requirements, including outreach and recruitment efforts, self-monitoring of their employment practices, the identification and correction of discriminatory practices, and the identification and removal of any barriers to equal employment opportunity.  </a:t>
            </a:r>
          </a:p>
          <a:p>
            <a:endParaRPr lang="en-US" altLang="en-US" b="1" dirty="0" smtClean="0">
              <a:latin typeface="Times New Roman" panose="02020603050405020304" pitchFamily="18" charset="0"/>
              <a:cs typeface="Times New Roman" panose="02020603050405020304" pitchFamily="18" charset="0"/>
            </a:endParaRPr>
          </a:p>
          <a:p>
            <a:endParaRPr lang="en-US" altLang="en-US" b="1" dirty="0" smtClean="0">
              <a:latin typeface="Times New Roman" panose="02020603050405020304" pitchFamily="18" charset="0"/>
              <a:cs typeface="Times New Roman" panose="02020603050405020304" pitchFamily="18" charset="0"/>
            </a:endParaRPr>
          </a:p>
          <a:p>
            <a:r>
              <a:rPr lang="en-US" altLang="en-US" b="1" dirty="0" smtClean="0">
                <a:latin typeface="Times New Roman" panose="02020603050405020304" pitchFamily="18" charset="0"/>
                <a:cs typeface="Times New Roman" panose="02020603050405020304" pitchFamily="18" charset="0"/>
              </a:rPr>
              <a:t>Next Slide: Who is covered? Section 503</a:t>
            </a:r>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8</a:t>
            </a:fld>
            <a:endParaRPr lang="en-US"/>
          </a:p>
        </p:txBody>
      </p:sp>
    </p:spTree>
    <p:extLst>
      <p:ext uri="{BB962C8B-B14F-4D97-AF65-F5344CB8AC3E}">
        <p14:creationId xmlns:p14="http://schemas.microsoft.com/office/powerpoint/2010/main" val="2629758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b="1" dirty="0" smtClean="0">
                <a:latin typeface="Times New Roman" panose="02020603050405020304" pitchFamily="18" charset="0"/>
                <a:cs typeface="Times New Roman" panose="02020603050405020304" pitchFamily="18" charset="0"/>
              </a:rPr>
              <a:t>Speaker Notes: </a:t>
            </a:r>
            <a:r>
              <a:rPr lang="en-US" altLang="en-US" b="1" dirty="0" smtClean="0">
                <a:cs typeface="Times New Roman" pitchFamily="18" charset="0"/>
              </a:rPr>
              <a:t>Melissa</a:t>
            </a:r>
          </a:p>
          <a:p>
            <a:endParaRPr lang="en-US" altLang="en-US" b="1" dirty="0" smtClean="0">
              <a:latin typeface="Times New Roman" panose="02020603050405020304" pitchFamily="18" charset="0"/>
              <a:cs typeface="Times New Roman" panose="02020603050405020304" pitchFamily="18" charset="0"/>
            </a:endParaRPr>
          </a:p>
          <a:p>
            <a:endParaRPr lang="en-US" altLang="en-US" dirty="0" smtClean="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rPr>
              <a:t>Section</a:t>
            </a:r>
            <a:r>
              <a:rPr lang="en-US" altLang="en-US" baseline="0" dirty="0" smtClean="0">
                <a:latin typeface="Times New Roman" panose="02020603050405020304" pitchFamily="18" charset="0"/>
                <a:cs typeface="Times New Roman" panose="02020603050405020304" pitchFamily="18" charset="0"/>
              </a:rPr>
              <a:t> 503 of the Rehabilitation Act applies to contracts and subcontracts in excess of $15,000.  You may have been familiar with the previous threshold of $10,000. This threshold is affected by an adjusted inflation rate and was raised to $15,000. </a:t>
            </a:r>
            <a:endParaRPr lang="en-US" altLang="en-US" dirty="0" smtClean="0">
              <a:latin typeface="Times New Roman" panose="02020603050405020304" pitchFamily="18" charset="0"/>
              <a:cs typeface="Times New Roman" panose="02020603050405020304" pitchFamily="18" charset="0"/>
            </a:endParaRPr>
          </a:p>
          <a:p>
            <a:endParaRPr lang="en-US" altLang="en-US" dirty="0" smtClean="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rPr>
              <a:t>In addition, contractors</a:t>
            </a:r>
            <a:r>
              <a:rPr lang="en-US" altLang="en-US" baseline="0" dirty="0" smtClean="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with contracts in of $50,000 or more and who have 50 or more</a:t>
            </a:r>
            <a:r>
              <a:rPr lang="en-US" altLang="en-US" baseline="0" dirty="0" smtClean="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employees must also develop and maintain written affirmative action programs (AAPs).</a:t>
            </a:r>
            <a:r>
              <a:rPr lang="en-US" altLang="en-US" baseline="0" dirty="0" smtClean="0">
                <a:latin typeface="Times New Roman" panose="02020603050405020304" pitchFamily="18" charset="0"/>
                <a:cs typeface="Times New Roman" panose="02020603050405020304" pitchFamily="18" charset="0"/>
              </a:rPr>
              <a:t>  Unlike the Executive Order 11246, this requirement for a written affirmative action program applies to both non-construction and construction contractors.</a:t>
            </a:r>
            <a:endParaRPr lang="en-US" altLang="en-US" dirty="0" smtClean="0">
              <a:latin typeface="Times New Roman" panose="02020603050405020304" pitchFamily="18" charset="0"/>
              <a:cs typeface="Times New Roman" panose="02020603050405020304" pitchFamily="18" charset="0"/>
            </a:endParaRPr>
          </a:p>
          <a:p>
            <a:endParaRPr lang="en-US" altLang="en-US" dirty="0" smtClean="0">
              <a:latin typeface="Times New Roman" panose="02020603050405020304" pitchFamily="18" charset="0"/>
              <a:cs typeface="Times New Roman" panose="02020603050405020304" pitchFamily="18" charset="0"/>
            </a:endParaRPr>
          </a:p>
          <a:p>
            <a:r>
              <a:rPr lang="en-US" altLang="en-US" b="1" dirty="0" smtClean="0">
                <a:latin typeface="Times New Roman" panose="02020603050405020304" pitchFamily="18" charset="0"/>
                <a:cs typeface="Times New Roman" panose="02020603050405020304" pitchFamily="18" charset="0"/>
              </a:rPr>
              <a:t>Next Slide: Who is covered? VEVRAA</a:t>
            </a:r>
          </a:p>
          <a:p>
            <a:pPr>
              <a:defRPr/>
            </a:pPr>
            <a:endParaRPr lang="en-US"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33036D-F6A6-DE42-B789-2A212C3C5920}" type="slidenum">
              <a:rPr lang="en-US" smtClean="0"/>
              <a:pPr/>
              <a:t>9</a:t>
            </a:fld>
            <a:endParaRPr lang="en-US"/>
          </a:p>
        </p:txBody>
      </p:sp>
    </p:spTree>
    <p:extLst>
      <p:ext uri="{BB962C8B-B14F-4D97-AF65-F5344CB8AC3E}">
        <p14:creationId xmlns:p14="http://schemas.microsoft.com/office/powerpoint/2010/main" val="42082486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0" name="Picture 9" descr="Cover Image with Federal Acquisition Institute Seal"/>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711200" y="4209143"/>
            <a:ext cx="7534729" cy="616857"/>
          </a:xfrm>
          <a:prstGeom prst="rect">
            <a:avLst/>
          </a:prstGeom>
        </p:spPr>
        <p:txBody>
          <a:bodyPr vert="horz" lIns="0"/>
          <a:lstStyle>
            <a:lvl1pPr algn="l">
              <a:defRPr sz="4800" baseline="6000">
                <a:solidFill>
                  <a:srgbClr val="283433"/>
                </a:solidFill>
                <a:latin typeface="Cambria"/>
                <a:cs typeface="Cambria"/>
              </a:defRPr>
            </a:lvl1pPr>
          </a:lstStyle>
          <a:p>
            <a:r>
              <a:rPr lang="en-US" dirty="0" smtClean="0"/>
              <a:t>Click to Edit Master Title Style</a:t>
            </a:r>
            <a:endParaRPr lang="en-US" dirty="0"/>
          </a:p>
        </p:txBody>
      </p:sp>
      <p:sp>
        <p:nvSpPr>
          <p:cNvPr id="7" name="Content Placeholder 6"/>
          <p:cNvSpPr>
            <a:spLocks noGrp="1"/>
          </p:cNvSpPr>
          <p:nvPr>
            <p:ph sz="quarter" idx="10" hasCustomPrompt="1"/>
          </p:nvPr>
        </p:nvSpPr>
        <p:spPr>
          <a:xfrm>
            <a:off x="711200" y="4744361"/>
            <a:ext cx="7534729" cy="399143"/>
          </a:xfrm>
          <a:prstGeom prst="rect">
            <a:avLst/>
          </a:prstGeom>
        </p:spPr>
        <p:txBody>
          <a:bodyPr vert="horz" lIns="0"/>
          <a:lstStyle>
            <a:lvl1pPr>
              <a:buNone/>
              <a:defRPr sz="2000">
                <a:solidFill>
                  <a:srgbClr val="283433"/>
                </a:solidFill>
                <a:latin typeface="Franklin Gothic Book"/>
                <a:cs typeface="Franklin Gothic Book"/>
              </a:defRPr>
            </a:lvl1pPr>
          </a:lstStyle>
          <a:p>
            <a:pPr lvl="0"/>
            <a:r>
              <a:rPr lang="en-US" dirty="0" smtClean="0"/>
              <a:t>Click to Edit Subhead</a:t>
            </a:r>
          </a:p>
        </p:txBody>
      </p:sp>
      <p:sp>
        <p:nvSpPr>
          <p:cNvPr id="8" name="Content Placeholder 6"/>
          <p:cNvSpPr>
            <a:spLocks noGrp="1"/>
          </p:cNvSpPr>
          <p:nvPr>
            <p:ph sz="quarter" idx="11" hasCustomPrompt="1"/>
          </p:nvPr>
        </p:nvSpPr>
        <p:spPr>
          <a:xfrm>
            <a:off x="711201" y="5578935"/>
            <a:ext cx="2082800" cy="335643"/>
          </a:xfrm>
          <a:prstGeom prst="rect">
            <a:avLst/>
          </a:prstGeom>
          <a:effectLst/>
        </p:spPr>
        <p:txBody>
          <a:bodyPr vert="horz" lIns="0"/>
          <a:lstStyle>
            <a:lvl1pPr>
              <a:buNone/>
              <a:defRPr sz="1400" baseline="0">
                <a:solidFill>
                  <a:srgbClr val="B8821B"/>
                </a:solidFill>
                <a:latin typeface="Franklin Gothic Book"/>
                <a:cs typeface="Franklin Gothic Book"/>
              </a:defRPr>
            </a:lvl1pPr>
          </a:lstStyle>
          <a:p>
            <a:pPr lvl="0"/>
            <a:r>
              <a:rPr lang="en-US" dirty="0" smtClean="0"/>
              <a:t>Click to edit date</a:t>
            </a:r>
          </a:p>
        </p:txBody>
      </p:sp>
      <p:pic>
        <p:nvPicPr>
          <p:cNvPr id="6" name="Picture 5" descr="QR Code image of FAIi website http://www.fai.gov"/>
          <p:cNvPicPr>
            <a:picLocks noChangeAspect="1"/>
          </p:cNvPicPr>
          <p:nvPr userDrawn="1"/>
        </p:nvPicPr>
        <p:blipFill>
          <a:blip r:embed="rId3"/>
          <a:stretch>
            <a:fillRect/>
          </a:stretch>
        </p:blipFill>
        <p:spPr>
          <a:xfrm>
            <a:off x="8300354" y="5524500"/>
            <a:ext cx="544285" cy="544285"/>
          </a:xfrm>
          <a:prstGeom prst="rect">
            <a:avLst/>
          </a:prstGeom>
        </p:spPr>
      </p:pic>
      <p:sp>
        <p:nvSpPr>
          <p:cNvPr id="9" name="TextBox 8"/>
          <p:cNvSpPr txBox="1"/>
          <p:nvPr userDrawn="1"/>
        </p:nvSpPr>
        <p:spPr>
          <a:xfrm>
            <a:off x="5633352" y="5606139"/>
            <a:ext cx="2540000" cy="461665"/>
          </a:xfrm>
          <a:prstGeom prst="rect">
            <a:avLst/>
          </a:prstGeom>
          <a:noFill/>
        </p:spPr>
        <p:txBody>
          <a:bodyPr wrap="square" rtlCol="0">
            <a:spAutoFit/>
          </a:bodyPr>
          <a:lstStyle/>
          <a:p>
            <a:pPr algn="r"/>
            <a:r>
              <a:rPr lang="en-US" sz="800" kern="1200" dirty="0" smtClean="0">
                <a:solidFill>
                  <a:srgbClr val="283433"/>
                </a:solidFill>
                <a:latin typeface="Franklin Gothic Book"/>
                <a:ea typeface="+mn-ea"/>
                <a:cs typeface="Franklin Gothic Book"/>
              </a:rPr>
              <a:t>Jeffrey B. Birch, </a:t>
            </a:r>
            <a:r>
              <a:rPr lang="en-US" sz="800" i="1" kern="1200" dirty="0" smtClean="0">
                <a:solidFill>
                  <a:srgbClr val="283433"/>
                </a:solidFill>
                <a:latin typeface="Franklin Gothic Book"/>
                <a:ea typeface="+mn-ea"/>
                <a:cs typeface="Franklin Gothic Book"/>
              </a:rPr>
              <a:t>Acting</a:t>
            </a:r>
            <a:r>
              <a:rPr lang="en-US" sz="800" kern="1200" dirty="0" smtClean="0">
                <a:solidFill>
                  <a:srgbClr val="283433"/>
                </a:solidFill>
                <a:latin typeface="Franklin Gothic Book"/>
                <a:ea typeface="+mn-ea"/>
                <a:cs typeface="Franklin Gothic Book"/>
              </a:rPr>
              <a:t> </a:t>
            </a:r>
            <a:r>
              <a:rPr lang="en-US" sz="800" i="1" kern="1200" dirty="0" smtClean="0">
                <a:solidFill>
                  <a:srgbClr val="283433"/>
                </a:solidFill>
                <a:latin typeface="Franklin Gothic Book"/>
                <a:ea typeface="+mn-ea"/>
                <a:cs typeface="Franklin Gothic Book"/>
              </a:rPr>
              <a:t>Director</a:t>
            </a:r>
            <a:endParaRPr lang="en-US" sz="800" i="1" kern="1200" dirty="0">
              <a:solidFill>
                <a:srgbClr val="283433"/>
              </a:solidFill>
              <a:latin typeface="Franklin Gothic Book"/>
              <a:ea typeface="+mn-ea"/>
              <a:cs typeface="Franklin Gothic Book"/>
            </a:endParaRPr>
          </a:p>
          <a:p>
            <a:pPr algn="r"/>
            <a:r>
              <a:rPr lang="en-US" sz="800" b="1" kern="1200" dirty="0">
                <a:solidFill>
                  <a:srgbClr val="283433"/>
                </a:solidFill>
                <a:latin typeface="Franklin Gothic Book"/>
                <a:ea typeface="+mn-ea"/>
                <a:cs typeface="Franklin Gothic Book"/>
              </a:rPr>
              <a:t>www.fai.gov</a:t>
            </a:r>
            <a:endParaRPr lang="en-US" sz="800" kern="1200" dirty="0">
              <a:solidFill>
                <a:srgbClr val="283433"/>
              </a:solidFill>
              <a:latin typeface="Franklin Gothic Book"/>
              <a:ea typeface="+mn-ea"/>
              <a:cs typeface="Franklin Gothic Book"/>
            </a:endParaRPr>
          </a:p>
          <a:p>
            <a:pPr algn="r"/>
            <a:endParaRPr lang="en-US" sz="800" dirty="0">
              <a:solidFill>
                <a:srgbClr val="283433"/>
              </a:solidFill>
              <a:latin typeface="Franklin Gothic Book"/>
              <a:cs typeface="Franklin Gothic Book"/>
            </a:endParaRPr>
          </a:p>
        </p:txBody>
      </p:sp>
      <p:sp>
        <p:nvSpPr>
          <p:cNvPr id="11" name="Content Placeholder 10"/>
          <p:cNvSpPr>
            <a:spLocks noGrp="1"/>
          </p:cNvSpPr>
          <p:nvPr>
            <p:ph sz="quarter" idx="12" hasCustomPrompt="1"/>
          </p:nvPr>
        </p:nvSpPr>
        <p:spPr>
          <a:xfrm>
            <a:off x="711200" y="5253038"/>
            <a:ext cx="3597275" cy="334960"/>
          </a:xfrm>
          <a:prstGeom prst="rect">
            <a:avLst/>
          </a:prstGeom>
        </p:spPr>
        <p:txBody>
          <a:bodyPr vert="horz" lIns="0" tIns="0" rIns="0" bIns="0"/>
          <a:lstStyle>
            <a:lvl1pPr>
              <a:buNone/>
              <a:defRPr sz="1400" baseline="0">
                <a:solidFill>
                  <a:srgbClr val="283433"/>
                </a:solidFill>
                <a:latin typeface="Franklin Gothic Demi"/>
                <a:cs typeface="Franklin Gothic Demi"/>
              </a:defRPr>
            </a:lvl1pPr>
          </a:lstStyle>
          <a:p>
            <a:pPr lvl="0"/>
            <a:r>
              <a:rPr lang="en-US"/>
              <a:t>Click to Add presenter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Slide banner with FAI Seal"/>
          <p:cNvPicPr>
            <a:picLocks noChangeAspect="1"/>
          </p:cNvPicPr>
          <p:nvPr userDrawn="1"/>
        </p:nvPicPr>
        <p:blipFill>
          <a:blip r:embed="rId2"/>
          <a:stretch>
            <a:fillRect/>
          </a:stretch>
        </p:blipFill>
        <p:spPr>
          <a:xfrm>
            <a:off x="0" y="0"/>
            <a:ext cx="9144000" cy="6858000"/>
          </a:xfrm>
          <a:prstGeom prst="rect">
            <a:avLst/>
          </a:prstGeom>
        </p:spPr>
      </p:pic>
      <p:sp>
        <p:nvSpPr>
          <p:cNvPr id="7" name="Title 6"/>
          <p:cNvSpPr>
            <a:spLocks noGrp="1"/>
          </p:cNvSpPr>
          <p:nvPr>
            <p:ph type="title" hasCustomPrompt="1"/>
          </p:nvPr>
        </p:nvSpPr>
        <p:spPr>
          <a:xfrm>
            <a:off x="457200" y="1051560"/>
            <a:ext cx="7589157" cy="747660"/>
          </a:xfrm>
          <a:prstGeom prst="rect">
            <a:avLst/>
          </a:prstGeom>
        </p:spPr>
        <p:txBody>
          <a:bodyPr vert="horz"/>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10" name="Content Placeholder 9"/>
          <p:cNvSpPr>
            <a:spLocks noGrp="1"/>
          </p:cNvSpPr>
          <p:nvPr>
            <p:ph sz="quarter" idx="10"/>
          </p:nvPr>
        </p:nvSpPr>
        <p:spPr>
          <a:xfrm>
            <a:off x="457200" y="1986471"/>
            <a:ext cx="7988300" cy="3446463"/>
          </a:xfrm>
          <a:prstGeom prst="rect">
            <a:avLst/>
          </a:prstGeom>
        </p:spPr>
        <p:txBody>
          <a:bodyPr vert="horz"/>
          <a:lstStyle>
            <a:lvl1pPr marL="227013" indent="-227013">
              <a:buClr>
                <a:srgbClr val="F6BC1C"/>
              </a:buClr>
              <a:buSzPct val="75000"/>
              <a:buFont typeface="Courier New"/>
              <a:buChar char="o"/>
              <a:defRPr sz="2400">
                <a:solidFill>
                  <a:schemeClr val="bg1"/>
                </a:solidFill>
                <a:latin typeface="Franklin Gothic Book"/>
                <a:cs typeface="Franklin Gothic Book"/>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a:t>
            </a:r>
          </a:p>
        </p:txBody>
      </p:sp>
      <p:pic>
        <p:nvPicPr>
          <p:cNvPr id="5" name="Picture 4" descr="Slide banner with FAI Seal, and FAI Seal as slide watermark"/>
          <p:cNvPicPr>
            <a:picLocks noChangeAspect="1"/>
          </p:cNvPicPr>
          <p:nvPr userDrawn="1"/>
        </p:nvPicPr>
        <p:blipFill>
          <a:blip r:embed="rId3"/>
          <a:stretch>
            <a:fillRect/>
          </a:stretch>
        </p:blipFill>
        <p:spPr>
          <a:xfrm>
            <a:off x="2272" y="15920"/>
            <a:ext cx="9144000" cy="685800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2046" y="6234071"/>
            <a:ext cx="1112789" cy="527185"/>
          </a:xfrm>
          <a:prstGeom prst="rect">
            <a:avLst/>
          </a:prstGeom>
        </p:spPr>
      </p:pic>
      <p:sp>
        <p:nvSpPr>
          <p:cNvPr id="9" name="Footer Placeholder 5"/>
          <p:cNvSpPr>
            <a:spLocks noGrp="1"/>
          </p:cNvSpPr>
          <p:nvPr>
            <p:ph type="ftr" sz="quarter" idx="11"/>
          </p:nvPr>
        </p:nvSpPr>
        <p:spPr>
          <a:xfrm>
            <a:off x="3581400" y="6356350"/>
            <a:ext cx="4648200" cy="365125"/>
          </a:xfrm>
          <a:prstGeom prst="rect">
            <a:avLst/>
          </a:prstGeom>
        </p:spPr>
        <p:txBody>
          <a:bodyPr/>
          <a:lstStyle/>
          <a:p>
            <a:r>
              <a:rPr lang="en-US" dirty="0" smtClean="0"/>
              <a:t>OFCCP - An Update - February 18, 2015</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5" name="Picture 4" descr="Slide banner with FAI Seal, and FAI Seal as slide watermark"/>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457201" y="1052285"/>
            <a:ext cx="5562599" cy="1206501"/>
          </a:xfrm>
          <a:prstGeom prst="rect">
            <a:avLst/>
          </a:prstGeom>
        </p:spPr>
        <p:txBody>
          <a:bodyPr/>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423160"/>
            <a:ext cx="8229600" cy="3722234"/>
          </a:xfrm>
          <a:prstGeom prst="rect">
            <a:avLst/>
          </a:prstGeom>
        </p:spPr>
        <p:txBody>
          <a:bodyPr/>
          <a:lstStyle>
            <a:lvl1pPr marL="227013" indent="-227013">
              <a:buClr>
                <a:srgbClr val="F6BC1C"/>
              </a:buClr>
              <a:buSzPct val="75000"/>
              <a:buFont typeface="Courier New"/>
              <a:buChar char="o"/>
              <a:defRPr sz="2400">
                <a:latin typeface="Franklin Gothic Book"/>
                <a:cs typeface="Franklin Gothic Book"/>
              </a:defRPr>
            </a:lvl1pPr>
            <a:lvl2pPr marL="454025" indent="-231775">
              <a:buClr>
                <a:srgbClr val="FBCC19"/>
              </a:buClr>
              <a:buFont typeface="Arial"/>
              <a:buChar char="•"/>
              <a:defRPr sz="1800">
                <a:latin typeface="Franklin Gothic Book"/>
                <a:cs typeface="Franklin Gothic Book"/>
              </a:defRPr>
            </a:lvl2pPr>
            <a:lvl3pPr marL="688975" indent="-228600">
              <a:buClr>
                <a:srgbClr val="F6BC1C"/>
              </a:buClr>
              <a:buFont typeface="Arial"/>
              <a:buChar char="•"/>
              <a:defRPr sz="1800">
                <a:latin typeface="Franklin Gothic Book"/>
                <a:cs typeface="Franklin Gothic Book"/>
              </a:defRPr>
            </a:lvl3pPr>
            <a:lvl4pPr marL="915988" indent="-225425">
              <a:buClr>
                <a:srgbClr val="F6BC1C"/>
              </a:buClr>
              <a:buFont typeface="Arial"/>
              <a:buChar char="•"/>
              <a:tabLst/>
              <a:defRPr sz="1800">
                <a:latin typeface="Franklin Gothic Book"/>
                <a:cs typeface="Franklin Gothic Book"/>
              </a:defRPr>
            </a:lvl4pPr>
            <a:lvl5pPr marL="1141413" indent="-228600" defTabSz="455613">
              <a:buClr>
                <a:srgbClr val="F6BC1C"/>
              </a:buClr>
              <a:buFont typeface="Arial"/>
              <a:buChar char="•"/>
              <a:defRPr sz="1800">
                <a:latin typeface="Franklin Gothic Book"/>
                <a:cs typeface="Franklin Gothic Book"/>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Slide Number Placeholder 5"/>
          <p:cNvSpPr>
            <a:spLocks noGrp="1"/>
          </p:cNvSpPr>
          <p:nvPr>
            <p:ph type="sldNum" sz="quarter" idx="12"/>
          </p:nvPr>
        </p:nvSpPr>
        <p:spPr>
          <a:xfrm>
            <a:off x="8629644" y="6383563"/>
            <a:ext cx="350156" cy="365125"/>
          </a:xfrm>
          <a:prstGeom prst="rect">
            <a:avLst/>
          </a:prstGeom>
        </p:spPr>
        <p:txBody>
          <a:bodyPr anchor="b"/>
          <a:lstStyle>
            <a:lvl1pPr algn="ctr">
              <a:defRPr sz="1000">
                <a:solidFill>
                  <a:srgbClr val="283433"/>
                </a:solidFill>
                <a:latin typeface="Franklin Gothic Book"/>
                <a:cs typeface="Franklin Gothic Book"/>
              </a:defRPr>
            </a:lvl1pPr>
          </a:lstStyle>
          <a:p>
            <a:fld id="{43A0B55B-C253-734E-AC3A-B1468D3932F3}" type="slidenum">
              <a:rPr lang="en-US" smtClean="0"/>
              <a:pPr/>
              <a:t>‹#›</a:t>
            </a:fld>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12046" y="6234071"/>
            <a:ext cx="1112789" cy="527185"/>
          </a:xfrm>
          <a:prstGeom prst="rect">
            <a:avLst/>
          </a:prstGeom>
        </p:spPr>
      </p:pic>
      <p:sp>
        <p:nvSpPr>
          <p:cNvPr id="8" name="Footer Placeholder 5"/>
          <p:cNvSpPr>
            <a:spLocks noGrp="1"/>
          </p:cNvSpPr>
          <p:nvPr>
            <p:ph type="ftr" sz="quarter" idx="10"/>
          </p:nvPr>
        </p:nvSpPr>
        <p:spPr>
          <a:xfrm>
            <a:off x="3581400" y="6356350"/>
            <a:ext cx="4648200" cy="365125"/>
          </a:xfrm>
          <a:prstGeom prst="rect">
            <a:avLst/>
          </a:prstGeom>
        </p:spPr>
        <p:txBody>
          <a:bodyPr/>
          <a:lstStyle/>
          <a:p>
            <a:r>
              <a:rPr lang="en-US" dirty="0" smtClean="0"/>
              <a:t>OFCCP - An Update - February 18, 2015</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5" name="Picture 4" descr="Slide banner with FAI Seal"/>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457201" y="1052285"/>
            <a:ext cx="5562599" cy="1206501"/>
          </a:xfrm>
          <a:prstGeom prst="rect">
            <a:avLst/>
          </a:prstGeom>
        </p:spPr>
        <p:txBody>
          <a:bodyPr/>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423160"/>
            <a:ext cx="8229600" cy="3722234"/>
          </a:xfrm>
          <a:prstGeom prst="rect">
            <a:avLst/>
          </a:prstGeom>
        </p:spPr>
        <p:txBody>
          <a:bodyPr/>
          <a:lstStyle>
            <a:lvl1pPr marL="227013" indent="-227013">
              <a:buClr>
                <a:srgbClr val="F6BC1C"/>
              </a:buClr>
              <a:buSzPct val="75000"/>
              <a:buFont typeface="Courier New"/>
              <a:buChar char="o"/>
              <a:defRPr sz="2400">
                <a:latin typeface="Franklin Gothic Book"/>
                <a:cs typeface="Franklin Gothic Book"/>
              </a:defRPr>
            </a:lvl1pPr>
            <a:lvl2pPr marL="454025" indent="-231775">
              <a:buClr>
                <a:srgbClr val="FBCC19"/>
              </a:buClr>
              <a:buFont typeface="Arial"/>
              <a:buChar char="•"/>
              <a:defRPr sz="1800">
                <a:latin typeface="Franklin Gothic Book"/>
                <a:cs typeface="Franklin Gothic Book"/>
              </a:defRPr>
            </a:lvl2pPr>
            <a:lvl3pPr marL="688975" indent="-228600">
              <a:buClr>
                <a:srgbClr val="F6BC1C"/>
              </a:buClr>
              <a:buFont typeface="Arial"/>
              <a:buChar char="•"/>
              <a:defRPr sz="1800">
                <a:latin typeface="Franklin Gothic Book"/>
                <a:cs typeface="Franklin Gothic Book"/>
              </a:defRPr>
            </a:lvl3pPr>
            <a:lvl4pPr marL="915988" indent="-225425">
              <a:buClr>
                <a:srgbClr val="F6BC1C"/>
              </a:buClr>
              <a:buFont typeface="Arial"/>
              <a:buChar char="•"/>
              <a:tabLst/>
              <a:defRPr sz="1800">
                <a:latin typeface="Franklin Gothic Book"/>
                <a:cs typeface="Franklin Gothic Book"/>
              </a:defRPr>
            </a:lvl4pPr>
            <a:lvl5pPr marL="1141413" indent="-228600" defTabSz="455613">
              <a:buClr>
                <a:srgbClr val="F6BC1C"/>
              </a:buClr>
              <a:buFont typeface="Arial"/>
              <a:buChar char="•"/>
              <a:defRPr sz="1800">
                <a:latin typeface="Franklin Gothic Book"/>
                <a:cs typeface="Franklin Gothic Book"/>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Slide Number Placeholder 5"/>
          <p:cNvSpPr>
            <a:spLocks noGrp="1"/>
          </p:cNvSpPr>
          <p:nvPr>
            <p:ph type="sldNum" sz="quarter" idx="12"/>
          </p:nvPr>
        </p:nvSpPr>
        <p:spPr>
          <a:xfrm>
            <a:off x="8629644" y="6383563"/>
            <a:ext cx="350156" cy="365125"/>
          </a:xfrm>
          <a:prstGeom prst="rect">
            <a:avLst/>
          </a:prstGeom>
        </p:spPr>
        <p:txBody>
          <a:bodyPr anchor="b"/>
          <a:lstStyle>
            <a:lvl1pPr algn="ctr">
              <a:defRPr sz="1000">
                <a:solidFill>
                  <a:srgbClr val="283433"/>
                </a:solidFill>
                <a:latin typeface="Franklin Gothic Book"/>
                <a:cs typeface="Franklin Gothic Book"/>
              </a:defRPr>
            </a:lvl1pPr>
          </a:lstStyle>
          <a:p>
            <a:fld id="{43A0B55B-C253-734E-AC3A-B1468D3932F3}" type="slidenum">
              <a:rPr lang="en-US" smtClean="0"/>
              <a:pPr/>
              <a:t>‹#›</a:t>
            </a:fld>
            <a:endParaRPr lang="en-US" dirty="0"/>
          </a:p>
        </p:txBody>
      </p:sp>
      <p:pic>
        <p:nvPicPr>
          <p:cNvPr id="6" name="Picture 5" descr="Slide banner with FAI Seal, and FAI Seal as slide watermark"/>
          <p:cNvPicPr>
            <a:picLocks noChangeAspect="1"/>
          </p:cNvPicPr>
          <p:nvPr userDrawn="1"/>
        </p:nvPicPr>
        <p:blipFill>
          <a:blip r:embed="rId3"/>
          <a:stretch>
            <a:fillRect/>
          </a:stretch>
        </p:blipFill>
        <p:spPr>
          <a:xfrm>
            <a:off x="2272" y="2272"/>
            <a:ext cx="9144000" cy="6858000"/>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2046" y="6234071"/>
            <a:ext cx="1112789" cy="527185"/>
          </a:xfrm>
          <a:prstGeom prst="rect">
            <a:avLst/>
          </a:prstGeom>
        </p:spPr>
      </p:pic>
      <p:sp>
        <p:nvSpPr>
          <p:cNvPr id="8" name="Footer Placeholder 5"/>
          <p:cNvSpPr>
            <a:spLocks noGrp="1"/>
          </p:cNvSpPr>
          <p:nvPr>
            <p:ph type="ftr" sz="quarter" idx="10"/>
          </p:nvPr>
        </p:nvSpPr>
        <p:spPr>
          <a:xfrm>
            <a:off x="3581400" y="6356350"/>
            <a:ext cx="4648200" cy="365125"/>
          </a:xfrm>
          <a:prstGeom prst="rect">
            <a:avLst/>
          </a:prstGeom>
        </p:spPr>
        <p:txBody>
          <a:bodyPr/>
          <a:lstStyle/>
          <a:p>
            <a:r>
              <a:rPr lang="en-US" dirty="0" smtClean="0"/>
              <a:t>OFCCP - An Update - February 18, 2015</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descr="Slide banner with FAI Seal"/>
          <p:cNvPicPr>
            <a:picLocks noChangeAspect="1"/>
          </p:cNvPicPr>
          <p:nvPr userDrawn="1"/>
        </p:nvPicPr>
        <p:blipFill>
          <a:blip r:embed="rId2"/>
          <a:stretch>
            <a:fillRect/>
          </a:stretch>
        </p:blipFill>
        <p:spPr>
          <a:xfrm>
            <a:off x="0" y="0"/>
            <a:ext cx="9144000" cy="6858000"/>
          </a:xfrm>
          <a:prstGeom prst="rect">
            <a:avLst/>
          </a:prstGeom>
        </p:spPr>
      </p:pic>
      <p:sp>
        <p:nvSpPr>
          <p:cNvPr id="3" name="Title 1"/>
          <p:cNvSpPr>
            <a:spLocks noGrp="1"/>
          </p:cNvSpPr>
          <p:nvPr>
            <p:ph type="title" hasCustomPrompt="1"/>
          </p:nvPr>
        </p:nvSpPr>
        <p:spPr>
          <a:xfrm>
            <a:off x="457201" y="1052285"/>
            <a:ext cx="5562599" cy="1206501"/>
          </a:xfrm>
          <a:prstGeom prst="rect">
            <a:avLst/>
          </a:prstGeom>
        </p:spPr>
        <p:txBody>
          <a:bodyPr/>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6" name="Table Placeholder 5"/>
          <p:cNvSpPr>
            <a:spLocks noGrp="1"/>
          </p:cNvSpPr>
          <p:nvPr>
            <p:ph type="tbl" sz="quarter" idx="10"/>
          </p:nvPr>
        </p:nvSpPr>
        <p:spPr>
          <a:xfrm>
            <a:off x="457200" y="2566988"/>
            <a:ext cx="8215313" cy="3819525"/>
          </a:xfrm>
          <a:prstGeom prst="rect">
            <a:avLst/>
          </a:prstGeom>
        </p:spPr>
        <p:txBody>
          <a:bodyPr vert="horz"/>
          <a:lstStyle>
            <a:lvl1pPr>
              <a:buNone/>
              <a:defRPr sz="1600">
                <a:solidFill>
                  <a:srgbClr val="283433"/>
                </a:solidFill>
                <a:latin typeface="Franklin Gothic Book"/>
                <a:cs typeface="Franklin Gothic Book"/>
              </a:defRPr>
            </a:lvl1pPr>
          </a:lstStyle>
          <a:p>
            <a:endParaRPr lang="en-US"/>
          </a:p>
        </p:txBody>
      </p:sp>
      <p:pic>
        <p:nvPicPr>
          <p:cNvPr id="5" name="Picture 4" descr="Slide banner with FAI Seal, and FAI Seal as slide watermark"/>
          <p:cNvPicPr>
            <a:picLocks noChangeAspect="1"/>
          </p:cNvPicPr>
          <p:nvPr userDrawn="1"/>
        </p:nvPicPr>
        <p:blipFill>
          <a:blip r:embed="rId3"/>
          <a:stretch>
            <a:fillRect/>
          </a:stretch>
        </p:blipFill>
        <p:spPr>
          <a:xfrm>
            <a:off x="0" y="0"/>
            <a:ext cx="9144000" cy="6858000"/>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2046" y="6234071"/>
            <a:ext cx="1112789" cy="527185"/>
          </a:xfrm>
          <a:prstGeom prst="rect">
            <a:avLst/>
          </a:prstGeom>
        </p:spPr>
      </p:pic>
      <p:sp>
        <p:nvSpPr>
          <p:cNvPr id="8" name="Footer Placeholder 5"/>
          <p:cNvSpPr>
            <a:spLocks noGrp="1"/>
          </p:cNvSpPr>
          <p:nvPr>
            <p:ph type="ftr" sz="quarter" idx="11"/>
          </p:nvPr>
        </p:nvSpPr>
        <p:spPr>
          <a:xfrm>
            <a:off x="3581400" y="6356350"/>
            <a:ext cx="4648200" cy="365125"/>
          </a:xfrm>
          <a:prstGeom prst="rect">
            <a:avLst/>
          </a:prstGeom>
        </p:spPr>
        <p:txBody>
          <a:bodyPr/>
          <a:lstStyle/>
          <a:p>
            <a:r>
              <a:rPr lang="en-US" dirty="0" smtClean="0"/>
              <a:t>OFCCP - An Update - February 18, 2015</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pic>
        <p:nvPicPr>
          <p:cNvPr id="11" name="Picture 10" descr="BG_3_basic.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457200" y="274638"/>
            <a:ext cx="8229600" cy="1143000"/>
          </a:xfrm>
          <a:prstGeom prst="rect">
            <a:avLst/>
          </a:prstGeom>
        </p:spPr>
        <p:txBody>
          <a:bodyPr/>
          <a:lstStyle>
            <a:lvl1pPr>
              <a:defRPr b="1"/>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Footer Placeholder 5"/>
          <p:cNvSpPr>
            <a:spLocks noGrp="1"/>
          </p:cNvSpPr>
          <p:nvPr>
            <p:ph type="ftr" sz="quarter" idx="10"/>
          </p:nvPr>
        </p:nvSpPr>
        <p:spPr>
          <a:xfrm>
            <a:off x="3581400" y="6356350"/>
            <a:ext cx="4648200" cy="365125"/>
          </a:xfrm>
          <a:prstGeom prst="rect">
            <a:avLst/>
          </a:prstGeom>
        </p:spPr>
        <p:txBody>
          <a:bodyPr/>
          <a:lstStyle/>
          <a:p>
            <a:r>
              <a:rPr lang="en-US" dirty="0" smtClean="0"/>
              <a:t>OFCCP - An Update - February 18, 2015</a:t>
            </a:r>
            <a:endParaRPr lang="en-US" dirty="0"/>
          </a:p>
        </p:txBody>
      </p:sp>
      <p:sp>
        <p:nvSpPr>
          <p:cNvPr id="13" name="Slide Number Placeholder 6"/>
          <p:cNvSpPr>
            <a:spLocks noGrp="1"/>
          </p:cNvSpPr>
          <p:nvPr>
            <p:ph type="sldNum" sz="quarter" idx="11"/>
          </p:nvPr>
        </p:nvSpPr>
        <p:spPr>
          <a:xfrm>
            <a:off x="8382000" y="6356350"/>
            <a:ext cx="609600" cy="365125"/>
          </a:xfrm>
          <a:prstGeom prst="rect">
            <a:avLst/>
          </a:prstGeom>
        </p:spPr>
        <p:txBody>
          <a:bodyPr/>
          <a:lstStyle/>
          <a:p>
            <a:fld id="{A6CB4B73-E7A6-4773-9B1F-8610767729FF}" type="slidenum">
              <a:rPr lang="en-US" smtClean="0"/>
              <a:pPr/>
              <a:t>‹#›</a:t>
            </a:fld>
            <a:endParaRPr lang="en-US" dirty="0"/>
          </a:p>
        </p:txBody>
      </p:sp>
    </p:spTree>
    <p:extLst>
      <p:ext uri="{BB962C8B-B14F-4D97-AF65-F5344CB8AC3E}">
        <p14:creationId xmlns:p14="http://schemas.microsoft.com/office/powerpoint/2010/main" val="1965818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xfrm>
            <a:off x="3124200" y="6446838"/>
            <a:ext cx="2895600" cy="365125"/>
          </a:xfrm>
          <a:prstGeom prst="rect">
            <a:avLst/>
          </a:prstGeom>
        </p:spPr>
        <p:txBody>
          <a:bodyPr/>
          <a:lstStyle>
            <a:lvl1pPr>
              <a:defRPr/>
            </a:lvl1pPr>
          </a:lstStyle>
          <a:p>
            <a:pPr>
              <a:defRPr/>
            </a:pPr>
            <a:r>
              <a:rPr lang="en-US" smtClean="0"/>
              <a:t>OFCCP - An Update - February 18, 2015</a:t>
            </a:r>
            <a:endParaRPr lang="en-US" dirty="0"/>
          </a:p>
        </p:txBody>
      </p:sp>
      <p:sp>
        <p:nvSpPr>
          <p:cNvPr id="3" name="Rectangle 3"/>
          <p:cNvSpPr>
            <a:spLocks noGrp="1" noChangeArrowheads="1"/>
          </p:cNvSpPr>
          <p:nvPr>
            <p:ph type="sldNum" sz="quarter" idx="11"/>
          </p:nvPr>
        </p:nvSpPr>
        <p:spPr>
          <a:xfrm>
            <a:off x="6553200" y="6446838"/>
            <a:ext cx="2133600" cy="365125"/>
          </a:xfrm>
          <a:prstGeom prst="rect">
            <a:avLst/>
          </a:prstGeom>
        </p:spPr>
        <p:txBody>
          <a:bodyPr/>
          <a:lstStyle>
            <a:lvl1pPr>
              <a:defRPr/>
            </a:lvl1pPr>
          </a:lstStyle>
          <a:p>
            <a:pPr>
              <a:defRPr/>
            </a:pPr>
            <a:fld id="{BF484C49-8B24-4162-87D8-D06D80D0AB24}" type="slidenum">
              <a:rPr lang="en-US"/>
              <a:pPr>
                <a:defRPr/>
              </a:pPr>
              <a:t>‹#›</a:t>
            </a:fld>
            <a:endParaRPr lang="en-US" dirty="0"/>
          </a:p>
        </p:txBody>
      </p:sp>
      <p:sp>
        <p:nvSpPr>
          <p:cNvPr id="4" name="Rectangle 16"/>
          <p:cNvSpPr>
            <a:spLocks noGrp="1" noChangeArrowheads="1"/>
          </p:cNvSpPr>
          <p:nvPr>
            <p:ph type="dt" sz="half" idx="12"/>
          </p:nvPr>
        </p:nvSpPr>
        <p:spPr>
          <a:xfrm>
            <a:off x="612775" y="6446838"/>
            <a:ext cx="2133600" cy="365125"/>
          </a:xfrm>
          <a:prstGeom prst="rect">
            <a:avLst/>
          </a:prstGeom>
        </p:spPr>
        <p:txBody>
          <a:bodyPr/>
          <a:lstStyle>
            <a:lvl1pPr>
              <a:defRPr/>
            </a:lvl1pPr>
          </a:lstStyle>
          <a:p>
            <a:pPr>
              <a:defRPr/>
            </a:pPr>
            <a:endParaRPr lang="en-US" dirty="0"/>
          </a:p>
        </p:txBody>
      </p:sp>
    </p:spTree>
    <p:extLst>
      <p:ext uri="{BB962C8B-B14F-4D97-AF65-F5344CB8AC3E}">
        <p14:creationId xmlns:p14="http://schemas.microsoft.com/office/powerpoint/2010/main" val="2093676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3" r:id="rId4"/>
    <p:sldLayoutId id="2147483652" r:id="rId5"/>
    <p:sldLayoutId id="2147483655" r:id="rId6"/>
    <p:sldLayoutId id="2147483656" r:id="rId7"/>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acquisition.gov/far/index.html"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9.png"/><Relationship Id="rId7" Type="http://schemas.openxmlformats.org/officeDocument/2006/relationships/diagramColors" Target="../diagrams/colors9.xml"/><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7.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6.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7.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39.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41.xml"/><Relationship Id="rId1" Type="http://schemas.openxmlformats.org/officeDocument/2006/relationships/slideLayout" Target="../slideLayouts/slideLayout4.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42.xml.rels><?xml version="1.0" encoding="UTF-8" standalone="yes"?>
<Relationships xmlns="http://schemas.openxmlformats.org/package/2006/relationships"><Relationship Id="rId3" Type="http://schemas.openxmlformats.org/officeDocument/2006/relationships/hyperlink" Target="http://www.dol.gov/ofccp" TargetMode="External"/><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p:cNvSpPr>
            <a:spLocks noGrp="1"/>
          </p:cNvSpPr>
          <p:nvPr>
            <p:ph type="title"/>
          </p:nvPr>
        </p:nvSpPr>
        <p:spPr>
          <a:xfrm>
            <a:off x="711200" y="4127504"/>
            <a:ext cx="7534729" cy="616857"/>
          </a:xfrm>
        </p:spPr>
        <p:txBody>
          <a:bodyPr/>
          <a:lstStyle/>
          <a:p>
            <a:r>
              <a:rPr lang="en-US" dirty="0">
                <a:solidFill>
                  <a:schemeClr val="tx1"/>
                </a:solidFill>
              </a:rPr>
              <a:t>Equal Employment Opportunity</a:t>
            </a:r>
          </a:p>
        </p:txBody>
      </p:sp>
      <p:sp>
        <p:nvSpPr>
          <p:cNvPr id="33" name="Content Placeholder 32"/>
          <p:cNvSpPr>
            <a:spLocks noGrp="1"/>
          </p:cNvSpPr>
          <p:nvPr>
            <p:ph sz="quarter" idx="10"/>
          </p:nvPr>
        </p:nvSpPr>
        <p:spPr>
          <a:xfrm>
            <a:off x="711201" y="4648827"/>
            <a:ext cx="7534729" cy="399143"/>
          </a:xfrm>
        </p:spPr>
        <p:txBody>
          <a:bodyPr/>
          <a:lstStyle/>
          <a:p>
            <a:r>
              <a:rPr lang="en-US" dirty="0">
                <a:solidFill>
                  <a:schemeClr val="tx1"/>
                </a:solidFill>
              </a:rPr>
              <a:t>Responsibilities </a:t>
            </a:r>
            <a:r>
              <a:rPr lang="en-US" dirty="0" smtClean="0">
                <a:solidFill>
                  <a:schemeClr val="tx1"/>
                </a:solidFill>
              </a:rPr>
              <a:t>of Federal </a:t>
            </a:r>
            <a:r>
              <a:rPr lang="en-US" dirty="0">
                <a:solidFill>
                  <a:schemeClr val="tx1"/>
                </a:solidFill>
              </a:rPr>
              <a:t>Procurement Officers: An Update</a:t>
            </a:r>
          </a:p>
        </p:txBody>
      </p:sp>
      <p:sp>
        <p:nvSpPr>
          <p:cNvPr id="34" name="Content Placeholder 33"/>
          <p:cNvSpPr>
            <a:spLocks noGrp="1"/>
          </p:cNvSpPr>
          <p:nvPr>
            <p:ph sz="quarter" idx="11"/>
          </p:nvPr>
        </p:nvSpPr>
        <p:spPr/>
        <p:txBody>
          <a:bodyPr/>
          <a:lstStyle/>
          <a:p>
            <a:r>
              <a:rPr lang="en-US" dirty="0" smtClean="0">
                <a:solidFill>
                  <a:schemeClr val="tx1"/>
                </a:solidFill>
              </a:rPr>
              <a:t>2015, February 18</a:t>
            </a:r>
            <a:endParaRPr lang="en-US" dirty="0">
              <a:solidFill>
                <a:schemeClr val="tx1"/>
              </a:solidFill>
            </a:endParaRPr>
          </a:p>
        </p:txBody>
      </p:sp>
      <p:sp>
        <p:nvSpPr>
          <p:cNvPr id="8" name="Content Placeholder 7"/>
          <p:cNvSpPr>
            <a:spLocks noGrp="1"/>
          </p:cNvSpPr>
          <p:nvPr>
            <p:ph sz="quarter" idx="12"/>
          </p:nvPr>
        </p:nvSpPr>
        <p:spPr>
          <a:xfrm>
            <a:off x="711200" y="5047970"/>
            <a:ext cx="6549409" cy="379779"/>
          </a:xfrm>
        </p:spPr>
        <p:txBody>
          <a:bodyPr/>
          <a:lstStyle/>
          <a:p>
            <a:r>
              <a:rPr lang="en-US" dirty="0">
                <a:solidFill>
                  <a:schemeClr val="tx1"/>
                </a:solidFill>
              </a:rPr>
              <a:t>Presented </a:t>
            </a:r>
            <a:r>
              <a:rPr lang="en-US" dirty="0" smtClean="0">
                <a:solidFill>
                  <a:schemeClr val="tx1"/>
                </a:solidFill>
              </a:rPr>
              <a:t>by the </a:t>
            </a:r>
            <a:r>
              <a:rPr lang="en-US" dirty="0">
                <a:solidFill>
                  <a:schemeClr val="tx1"/>
                </a:solidFill>
              </a:rPr>
              <a:t>Office of Federal Contract Compliance </a:t>
            </a:r>
            <a:r>
              <a:rPr lang="en-US" dirty="0" smtClean="0">
                <a:solidFill>
                  <a:schemeClr val="tx1"/>
                </a:solidFill>
              </a:rPr>
              <a:t>Programs (OFCCP)</a:t>
            </a:r>
            <a:endParaRPr lang="en-US" dirty="0">
              <a:solidFill>
                <a:schemeClr val="tx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3295" y="5479261"/>
            <a:ext cx="1323789" cy="62714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10</a:t>
            </a:fld>
            <a:endParaRPr lang="en-US" dirty="0"/>
          </a:p>
        </p:txBody>
      </p:sp>
      <p:sp>
        <p:nvSpPr>
          <p:cNvPr id="10" name="Title 1"/>
          <p:cNvSpPr>
            <a:spLocks noGrp="1"/>
          </p:cNvSpPr>
          <p:nvPr>
            <p:ph type="title"/>
          </p:nvPr>
        </p:nvSpPr>
        <p:spPr>
          <a:xfrm>
            <a:off x="457200" y="1051560"/>
            <a:ext cx="7589157" cy="747660"/>
          </a:xfrm>
        </p:spPr>
        <p:txBody>
          <a:bodyPr/>
          <a:lstStyle/>
          <a:p>
            <a:r>
              <a:rPr lang="en-US" b="1" dirty="0">
                <a:solidFill>
                  <a:schemeClr val="tx1"/>
                </a:solidFill>
              </a:rPr>
              <a:t>Who is Covered? </a:t>
            </a:r>
          </a:p>
        </p:txBody>
      </p:sp>
      <p:sp>
        <p:nvSpPr>
          <p:cNvPr id="11" name="Content Placeholder 2"/>
          <p:cNvSpPr>
            <a:spLocks noGrp="1"/>
          </p:cNvSpPr>
          <p:nvPr>
            <p:ph sz="quarter" idx="4294967295"/>
          </p:nvPr>
        </p:nvSpPr>
        <p:spPr>
          <a:xfrm>
            <a:off x="457200" y="1986471"/>
            <a:ext cx="7988300" cy="3446463"/>
          </a:xfrm>
          <a:prstGeom prst="rect">
            <a:avLst/>
          </a:prstGeom>
        </p:spPr>
        <p:txBody>
          <a:bodyPr/>
          <a:lstStyle/>
          <a:p>
            <a:pPr marL="0" indent="0" algn="ctr">
              <a:spcAft>
                <a:spcPts val="1200"/>
              </a:spcAft>
              <a:buSzPct val="75000"/>
              <a:buNone/>
            </a:pPr>
            <a:r>
              <a:rPr lang="en-US" sz="3600" b="1" u="sng" dirty="0">
                <a:latin typeface="Franklin Gothic Book"/>
                <a:cs typeface="Franklin Gothic Book"/>
              </a:rPr>
              <a:t>VEVRAA</a:t>
            </a:r>
          </a:p>
          <a:p>
            <a:pPr marL="341313" indent="-341313">
              <a:buSzPct val="75000"/>
              <a:buFont typeface="Courier New"/>
              <a:buChar char="o"/>
            </a:pPr>
            <a:r>
              <a:rPr lang="en-US" dirty="0">
                <a:latin typeface="Franklin Gothic Book"/>
                <a:cs typeface="Franklin Gothic Book"/>
              </a:rPr>
              <a:t>If the contract is $100,000 or more, contractors are subject to VEVRAA</a:t>
            </a:r>
          </a:p>
          <a:p>
            <a:pPr marL="341313" indent="-341313">
              <a:buSzPct val="75000"/>
              <a:buFont typeface="Courier New"/>
              <a:buChar char="o"/>
            </a:pPr>
            <a:r>
              <a:rPr lang="en-US" dirty="0">
                <a:latin typeface="Franklin Gothic Book"/>
                <a:cs typeface="Franklin Gothic Book"/>
              </a:rPr>
              <a:t>If the contractor has 50 or more employees, they are required to develop and maintain an Affirmative Action Program</a:t>
            </a: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mtClean="0"/>
              <a:t>OFCCP - An Update, February 18, 2015</a:t>
            </a:r>
            <a:endParaRPr lang="en-US" dirty="0"/>
          </a:p>
        </p:txBody>
      </p:sp>
    </p:spTree>
    <p:extLst>
      <p:ext uri="{BB962C8B-B14F-4D97-AF65-F5344CB8AC3E}">
        <p14:creationId xmlns:p14="http://schemas.microsoft.com/office/powerpoint/2010/main" val="3652028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11</a:t>
            </a:fld>
            <a:endParaRPr lang="en-US" dirty="0"/>
          </a:p>
        </p:txBody>
      </p:sp>
      <p:sp>
        <p:nvSpPr>
          <p:cNvPr id="10" name="Title 1"/>
          <p:cNvSpPr>
            <a:spLocks noGrp="1"/>
          </p:cNvSpPr>
          <p:nvPr>
            <p:ph type="title"/>
          </p:nvPr>
        </p:nvSpPr>
        <p:spPr>
          <a:xfrm>
            <a:off x="457200" y="1051560"/>
            <a:ext cx="7589157" cy="747660"/>
          </a:xfrm>
        </p:spPr>
        <p:txBody>
          <a:bodyPr/>
          <a:lstStyle/>
          <a:p>
            <a:r>
              <a:rPr lang="en-US" b="1" dirty="0">
                <a:solidFill>
                  <a:schemeClr val="tx1"/>
                </a:solidFill>
              </a:rPr>
              <a:t>What Does OFCCP Do?</a:t>
            </a:r>
          </a:p>
        </p:txBody>
      </p:sp>
      <p:sp>
        <p:nvSpPr>
          <p:cNvPr id="11" name="Content Placeholder 2"/>
          <p:cNvSpPr>
            <a:spLocks noGrp="1"/>
          </p:cNvSpPr>
          <p:nvPr>
            <p:ph sz="quarter" idx="4294967295"/>
          </p:nvPr>
        </p:nvSpPr>
        <p:spPr>
          <a:xfrm>
            <a:off x="457200" y="1986471"/>
            <a:ext cx="7988300" cy="3446463"/>
          </a:xfrm>
          <a:prstGeom prst="rect">
            <a:avLst/>
          </a:prstGeom>
        </p:spPr>
        <p:txBody>
          <a:bodyPr/>
          <a:lstStyle/>
          <a:p>
            <a:pPr marL="341313" indent="-341313">
              <a:buSzPct val="75000"/>
              <a:buFont typeface="Courier New"/>
              <a:buChar char="o"/>
            </a:pPr>
            <a:r>
              <a:rPr lang="en-US" dirty="0" smtClean="0">
                <a:latin typeface="Franklin Gothic Book"/>
                <a:cs typeface="Franklin Gothic Book"/>
              </a:rPr>
              <a:t>Conducts compliance evaluations</a:t>
            </a:r>
            <a:endParaRPr lang="en-US" dirty="0">
              <a:latin typeface="Franklin Gothic Book"/>
              <a:cs typeface="Franklin Gothic Book"/>
            </a:endParaRPr>
          </a:p>
          <a:p>
            <a:pPr marL="341313" indent="-341313">
              <a:buSzPct val="75000"/>
              <a:buFont typeface="Courier New"/>
              <a:buChar char="o"/>
            </a:pPr>
            <a:r>
              <a:rPr lang="en-US" dirty="0">
                <a:latin typeface="Franklin Gothic Book"/>
                <a:cs typeface="Franklin Gothic Book"/>
              </a:rPr>
              <a:t>Investigates </a:t>
            </a:r>
            <a:r>
              <a:rPr lang="en-US" dirty="0" smtClean="0">
                <a:latin typeface="Franklin Gothic Book"/>
                <a:cs typeface="Franklin Gothic Book"/>
              </a:rPr>
              <a:t>discrimination complaints</a:t>
            </a:r>
            <a:endParaRPr lang="en-US" dirty="0">
              <a:latin typeface="Franklin Gothic Book"/>
              <a:cs typeface="Franklin Gothic Book"/>
            </a:endParaRP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mtClean="0"/>
              <a:t>OFCCP - An Update, February 18, 2015</a:t>
            </a:r>
            <a:endParaRPr lang="en-US" dirty="0"/>
          </a:p>
        </p:txBody>
      </p:sp>
      <p:pic>
        <p:nvPicPr>
          <p:cNvPr id="6" name="Picture 5" descr="Two signs at a crossroads one says problem other one says solution"/>
          <p:cNvPicPr>
            <a:picLocks noChangeAspect="1" noChangeArrowheads="1"/>
          </p:cNvPicPr>
          <p:nvPr/>
        </p:nvPicPr>
        <p:blipFill>
          <a:blip r:embed="rId3" cstate="print"/>
          <a:srcRect/>
          <a:stretch>
            <a:fillRect/>
          </a:stretch>
        </p:blipFill>
        <p:spPr bwMode="auto">
          <a:xfrm>
            <a:off x="5203618" y="3646227"/>
            <a:ext cx="3323575" cy="2208663"/>
          </a:xfrm>
          <a:prstGeom prst="rect">
            <a:avLst/>
          </a:prstGeom>
          <a:noFill/>
          <a:ln w="9525">
            <a:noFill/>
            <a:miter lim="800000"/>
            <a:headEnd/>
            <a:tailEnd/>
          </a:ln>
        </p:spPr>
      </p:pic>
    </p:spTree>
    <p:extLst>
      <p:ext uri="{BB962C8B-B14F-4D97-AF65-F5344CB8AC3E}">
        <p14:creationId xmlns:p14="http://schemas.microsoft.com/office/powerpoint/2010/main" val="2783389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assroom with a training audience"/>
          <p:cNvPicPr>
            <a:picLocks noChangeAspect="1" noChangeArrowheads="1"/>
          </p:cNvPicPr>
          <p:nvPr/>
        </p:nvPicPr>
        <p:blipFill>
          <a:blip r:embed="rId3" cstate="print"/>
          <a:srcRect/>
          <a:stretch>
            <a:fillRect/>
          </a:stretch>
        </p:blipFill>
        <p:spPr bwMode="auto">
          <a:xfrm>
            <a:off x="5242298" y="3664140"/>
            <a:ext cx="3284895" cy="21907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3A0B55B-C253-734E-AC3A-B1468D3932F3}" type="slidenum">
              <a:rPr lang="en-US" smtClean="0"/>
              <a:pPr/>
              <a:t>12</a:t>
            </a:fld>
            <a:endParaRPr lang="en-US" dirty="0"/>
          </a:p>
        </p:txBody>
      </p:sp>
      <p:sp>
        <p:nvSpPr>
          <p:cNvPr id="10" name="Title 1"/>
          <p:cNvSpPr>
            <a:spLocks noGrp="1"/>
          </p:cNvSpPr>
          <p:nvPr>
            <p:ph type="title"/>
          </p:nvPr>
        </p:nvSpPr>
        <p:spPr>
          <a:xfrm>
            <a:off x="457200" y="1051560"/>
            <a:ext cx="7589157" cy="747660"/>
          </a:xfrm>
        </p:spPr>
        <p:txBody>
          <a:bodyPr/>
          <a:lstStyle/>
          <a:p>
            <a:r>
              <a:rPr lang="en-US" b="1" dirty="0">
                <a:solidFill>
                  <a:schemeClr val="tx1"/>
                </a:solidFill>
              </a:rPr>
              <a:t>What Does OFCCP Do?</a:t>
            </a:r>
          </a:p>
        </p:txBody>
      </p:sp>
      <p:sp>
        <p:nvSpPr>
          <p:cNvPr id="11" name="Content Placeholder 2"/>
          <p:cNvSpPr>
            <a:spLocks noGrp="1"/>
          </p:cNvSpPr>
          <p:nvPr>
            <p:ph sz="quarter" idx="4294967295"/>
          </p:nvPr>
        </p:nvSpPr>
        <p:spPr>
          <a:xfrm>
            <a:off x="457200" y="1986471"/>
            <a:ext cx="7988300" cy="3446463"/>
          </a:xfrm>
          <a:prstGeom prst="rect">
            <a:avLst/>
          </a:prstGeom>
        </p:spPr>
        <p:txBody>
          <a:bodyPr/>
          <a:lstStyle/>
          <a:p>
            <a:pPr marL="341313" indent="-341313">
              <a:buSzPct val="75000"/>
              <a:buFont typeface="Courier New"/>
              <a:buChar char="o"/>
            </a:pPr>
            <a:r>
              <a:rPr lang="en-US" dirty="0">
                <a:latin typeface="Franklin Gothic Book"/>
                <a:cs typeface="Franklin Gothic Book"/>
              </a:rPr>
              <a:t>Provides technical assistance</a:t>
            </a:r>
          </a:p>
          <a:p>
            <a:pPr marL="341313" indent="-341313">
              <a:buSzPct val="75000"/>
              <a:buFont typeface="Courier New"/>
              <a:buChar char="o"/>
            </a:pPr>
            <a:r>
              <a:rPr lang="en-US" dirty="0">
                <a:latin typeface="Franklin Gothic Book"/>
                <a:cs typeface="Franklin Gothic Book"/>
              </a:rPr>
              <a:t>Engages in outreach and public education</a:t>
            </a: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mtClean="0"/>
              <a:t>OFCCP - An Update, February 18, 2015</a:t>
            </a:r>
            <a:endParaRPr lang="en-US" dirty="0"/>
          </a:p>
        </p:txBody>
      </p:sp>
    </p:spTree>
    <p:extLst>
      <p:ext uri="{BB962C8B-B14F-4D97-AF65-F5344CB8AC3E}">
        <p14:creationId xmlns:p14="http://schemas.microsoft.com/office/powerpoint/2010/main" val="114440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13</a:t>
            </a:fld>
            <a:endParaRPr lang="en-US" dirty="0"/>
          </a:p>
        </p:txBody>
      </p:sp>
      <p:sp>
        <p:nvSpPr>
          <p:cNvPr id="10" name="Title 1"/>
          <p:cNvSpPr>
            <a:spLocks noGrp="1"/>
          </p:cNvSpPr>
          <p:nvPr>
            <p:ph type="title"/>
          </p:nvPr>
        </p:nvSpPr>
        <p:spPr>
          <a:xfrm>
            <a:off x="457199" y="1201688"/>
            <a:ext cx="8172445" cy="747660"/>
          </a:xfrm>
        </p:spPr>
        <p:txBody>
          <a:bodyPr/>
          <a:lstStyle/>
          <a:p>
            <a:r>
              <a:rPr lang="en-US" b="1" dirty="0">
                <a:solidFill>
                  <a:schemeClr val="tx1"/>
                </a:solidFill>
              </a:rPr>
              <a:t>Federal Acquisition </a:t>
            </a:r>
            <a:r>
              <a:rPr lang="en-US" b="1" dirty="0" smtClean="0">
                <a:solidFill>
                  <a:schemeClr val="tx1"/>
                </a:solidFill>
              </a:rPr>
              <a:t>Regulations (</a:t>
            </a:r>
            <a:r>
              <a:rPr lang="en-US" b="1" dirty="0">
                <a:solidFill>
                  <a:schemeClr val="tx1"/>
                </a:solidFill>
              </a:rPr>
              <a:t>FAR)</a:t>
            </a:r>
          </a:p>
        </p:txBody>
      </p:sp>
      <p:sp>
        <p:nvSpPr>
          <p:cNvPr id="11" name="Content Placeholder 2"/>
          <p:cNvSpPr>
            <a:spLocks noGrp="1"/>
          </p:cNvSpPr>
          <p:nvPr>
            <p:ph sz="quarter" idx="4294967295"/>
          </p:nvPr>
        </p:nvSpPr>
        <p:spPr>
          <a:xfrm>
            <a:off x="457200" y="1986471"/>
            <a:ext cx="8172444" cy="3446463"/>
          </a:xfrm>
          <a:prstGeom prst="rect">
            <a:avLst/>
          </a:prstGeom>
        </p:spPr>
        <p:txBody>
          <a:bodyPr/>
          <a:lstStyle/>
          <a:p>
            <a:pPr marL="341313" indent="-341313">
              <a:buSzPct val="75000"/>
              <a:buFont typeface="Courier New"/>
              <a:buChar char="o"/>
            </a:pPr>
            <a:r>
              <a:rPr lang="en-US" dirty="0">
                <a:latin typeface="Franklin Gothic Book"/>
                <a:cs typeface="Franklin Gothic Book"/>
              </a:rPr>
              <a:t>Equal Employment </a:t>
            </a:r>
            <a:r>
              <a:rPr lang="en-US" dirty="0" smtClean="0">
                <a:latin typeface="Franklin Gothic Book"/>
                <a:cs typeface="Franklin Gothic Book"/>
              </a:rPr>
              <a:t>Opportunity (EEO) requirements </a:t>
            </a:r>
            <a:r>
              <a:rPr lang="en-US" dirty="0">
                <a:latin typeface="Franklin Gothic Book"/>
                <a:cs typeface="Franklin Gothic Book"/>
              </a:rPr>
              <a:t>are incorporated into the FAR </a:t>
            </a:r>
          </a:p>
          <a:p>
            <a:pPr marL="341313" indent="-341313">
              <a:buSzPct val="75000"/>
              <a:buFont typeface="Courier New"/>
              <a:buChar char="o"/>
            </a:pPr>
            <a:r>
              <a:rPr lang="en-US" dirty="0">
                <a:latin typeface="Franklin Gothic Book"/>
                <a:cs typeface="Franklin Gothic Book"/>
              </a:rPr>
              <a:t>Set of regulations governing all acquisitions and contracting procedures in the federal </a:t>
            </a:r>
            <a:r>
              <a:rPr lang="en-US" dirty="0" smtClean="0">
                <a:latin typeface="Franklin Gothic Book"/>
                <a:cs typeface="Franklin Gothic Book"/>
              </a:rPr>
              <a:t>government</a:t>
            </a:r>
          </a:p>
          <a:p>
            <a:pPr marL="0" indent="0">
              <a:buSzPct val="75000"/>
              <a:buNone/>
            </a:pPr>
            <a:endParaRPr lang="en-US" dirty="0">
              <a:latin typeface="Franklin Gothic Book"/>
              <a:cs typeface="Franklin Gothic Book"/>
            </a:endParaRPr>
          </a:p>
          <a:p>
            <a:pPr marL="0" indent="0" algn="ctr">
              <a:buSzPct val="75000"/>
              <a:buNone/>
            </a:pPr>
            <a:r>
              <a:rPr lang="en-US" dirty="0">
                <a:hlinkClick r:id="rId3"/>
              </a:rPr>
              <a:t>https://</a:t>
            </a:r>
            <a:r>
              <a:rPr lang="en-US" dirty="0" smtClean="0">
                <a:hlinkClick r:id="rId3"/>
              </a:rPr>
              <a:t>acquisition.gov/far/index.html</a:t>
            </a:r>
            <a:endParaRPr lang="en-US" dirty="0"/>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mtClean="0"/>
              <a:t>OFCCP - An Update, February 18, 2015</a:t>
            </a:r>
            <a:endParaRPr lang="en-US" dirty="0"/>
          </a:p>
        </p:txBody>
      </p:sp>
    </p:spTree>
    <p:extLst>
      <p:ext uri="{BB962C8B-B14F-4D97-AF65-F5344CB8AC3E}">
        <p14:creationId xmlns:p14="http://schemas.microsoft.com/office/powerpoint/2010/main" val="2386783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14</a:t>
            </a:fld>
            <a:endParaRPr lang="en-US" dirty="0"/>
          </a:p>
        </p:txBody>
      </p:sp>
      <p:sp>
        <p:nvSpPr>
          <p:cNvPr id="11" name="Content Placeholder 2"/>
          <p:cNvSpPr>
            <a:spLocks noGrp="1"/>
          </p:cNvSpPr>
          <p:nvPr>
            <p:ph sz="quarter" idx="4294967295"/>
          </p:nvPr>
        </p:nvSpPr>
        <p:spPr>
          <a:xfrm>
            <a:off x="457200" y="1986471"/>
            <a:ext cx="7988300" cy="3446463"/>
          </a:xfrm>
          <a:prstGeom prst="rect">
            <a:avLst/>
          </a:prstGeom>
        </p:spPr>
        <p:txBody>
          <a:bodyPr/>
          <a:lstStyle/>
          <a:p>
            <a:pPr marL="341313" indent="-341313">
              <a:buSzPct val="75000"/>
              <a:buFont typeface="Courier New"/>
              <a:buChar char="o"/>
            </a:pPr>
            <a:r>
              <a:rPr lang="en-US" dirty="0">
                <a:latin typeface="Franklin Gothic Book"/>
                <a:cs typeface="Franklin Gothic Book"/>
              </a:rPr>
              <a:t>FAR </a:t>
            </a:r>
            <a:r>
              <a:rPr lang="en-US" dirty="0" smtClean="0">
                <a:latin typeface="Franklin Gothic Book"/>
                <a:cs typeface="Franklin Gothic Book"/>
              </a:rPr>
              <a:t>22.8 </a:t>
            </a:r>
            <a:r>
              <a:rPr lang="en-US" dirty="0">
                <a:latin typeface="Franklin Gothic Book"/>
                <a:cs typeface="Franklin Gothic Book"/>
              </a:rPr>
              <a:t>Equal Employment Opportunity</a:t>
            </a:r>
          </a:p>
          <a:p>
            <a:pPr marL="341313" indent="-341313">
              <a:buSzPct val="75000"/>
              <a:buFont typeface="Courier New"/>
              <a:buChar char="o"/>
            </a:pPr>
            <a:r>
              <a:rPr lang="en-US" dirty="0">
                <a:latin typeface="Franklin Gothic Book"/>
                <a:cs typeface="Franklin Gothic Book"/>
              </a:rPr>
              <a:t>FAR 22.804 Affirmative Action Programs</a:t>
            </a:r>
          </a:p>
          <a:p>
            <a:pPr marL="682625" lvl="1" indent="-341313">
              <a:buSzPct val="75000"/>
              <a:buFont typeface="Arial" pitchFamily="34" charset="0"/>
              <a:buChar char="•"/>
            </a:pPr>
            <a:r>
              <a:rPr lang="en-US" dirty="0" smtClean="0">
                <a:latin typeface="Franklin Gothic Book"/>
                <a:cs typeface="Franklin Gothic Book"/>
              </a:rPr>
              <a:t>Non-construction</a:t>
            </a:r>
            <a:endParaRPr lang="en-US" dirty="0">
              <a:latin typeface="Franklin Gothic Book"/>
              <a:cs typeface="Franklin Gothic Book"/>
            </a:endParaRPr>
          </a:p>
          <a:p>
            <a:pPr marL="682625" lvl="1" indent="-341313">
              <a:buSzPct val="75000"/>
              <a:buFont typeface="Arial" pitchFamily="34" charset="0"/>
              <a:buChar char="•"/>
            </a:pPr>
            <a:r>
              <a:rPr lang="en-US" dirty="0">
                <a:latin typeface="Franklin Gothic Book"/>
                <a:cs typeface="Franklin Gothic Book"/>
              </a:rPr>
              <a:t>Construction</a:t>
            </a:r>
          </a:p>
          <a:p>
            <a:pPr marL="341313" indent="-341313">
              <a:buSzPct val="75000"/>
              <a:buFont typeface="Courier New"/>
              <a:buChar char="o"/>
            </a:pPr>
            <a:r>
              <a:rPr lang="en-US" dirty="0">
                <a:latin typeface="Franklin Gothic Book"/>
                <a:cs typeface="Franklin Gothic Book"/>
              </a:rPr>
              <a:t>FAR 22.805 </a:t>
            </a:r>
            <a:r>
              <a:rPr lang="en-US" dirty="0" smtClean="0">
                <a:latin typeface="Franklin Gothic Book"/>
                <a:cs typeface="Franklin Gothic Book"/>
              </a:rPr>
              <a:t>Procedures</a:t>
            </a:r>
            <a:endParaRPr lang="en-US" dirty="0">
              <a:latin typeface="Franklin Gothic Book"/>
              <a:cs typeface="Franklin Gothic Book"/>
            </a:endParaRP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mtClean="0"/>
              <a:t>OFCCP - An Update, February 18, 2015</a:t>
            </a:r>
            <a:endParaRPr lang="en-US" dirty="0"/>
          </a:p>
        </p:txBody>
      </p:sp>
      <p:sp>
        <p:nvSpPr>
          <p:cNvPr id="7" name="Title 1"/>
          <p:cNvSpPr txBox="1">
            <a:spLocks/>
          </p:cNvSpPr>
          <p:nvPr/>
        </p:nvSpPr>
        <p:spPr>
          <a:xfrm>
            <a:off x="457199" y="1201688"/>
            <a:ext cx="8172445" cy="747660"/>
          </a:xfrm>
          <a:prstGeom prst="rect">
            <a:avLst/>
          </a:prstGeom>
        </p:spPr>
        <p:txBody>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b="1" smtClean="0">
                <a:solidFill>
                  <a:schemeClr val="tx1"/>
                </a:solidFill>
              </a:rPr>
              <a:t>Federal Acquisition Regulations (FAR)</a:t>
            </a:r>
            <a:endParaRPr lang="en-US" b="1" dirty="0">
              <a:solidFill>
                <a:schemeClr val="tx1"/>
              </a:solidFill>
            </a:endParaRPr>
          </a:p>
        </p:txBody>
      </p:sp>
    </p:spTree>
    <p:extLst>
      <p:ext uri="{BB962C8B-B14F-4D97-AF65-F5344CB8AC3E}">
        <p14:creationId xmlns:p14="http://schemas.microsoft.com/office/powerpoint/2010/main" val="2696070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15</a:t>
            </a:fld>
            <a:endParaRPr lang="en-US" dirty="0"/>
          </a:p>
        </p:txBody>
      </p:sp>
      <p:sp>
        <p:nvSpPr>
          <p:cNvPr id="11" name="Content Placeholder 2"/>
          <p:cNvSpPr>
            <a:spLocks noGrp="1"/>
          </p:cNvSpPr>
          <p:nvPr>
            <p:ph sz="quarter" idx="4294967295"/>
          </p:nvPr>
        </p:nvSpPr>
        <p:spPr>
          <a:xfrm>
            <a:off x="457200" y="1986471"/>
            <a:ext cx="7988300" cy="3446463"/>
          </a:xfrm>
          <a:prstGeom prst="rect">
            <a:avLst/>
          </a:prstGeom>
        </p:spPr>
        <p:txBody>
          <a:bodyPr/>
          <a:lstStyle/>
          <a:p>
            <a:pPr marL="341313" indent="-341313">
              <a:buSzPct val="75000"/>
              <a:buFont typeface="Courier New"/>
              <a:buChar char="o"/>
            </a:pPr>
            <a:r>
              <a:rPr lang="en-US" dirty="0">
                <a:latin typeface="Franklin Gothic Book"/>
                <a:cs typeface="Franklin Gothic Book"/>
              </a:rPr>
              <a:t>Subpart 22.13 – Equal Opportunity for Veterans – prescribes policies and procedures for VEVRAA</a:t>
            </a:r>
          </a:p>
          <a:p>
            <a:pPr marL="341313" indent="-341313">
              <a:buSzPct val="75000"/>
              <a:buFont typeface="Courier New"/>
              <a:buChar char="o"/>
            </a:pPr>
            <a:r>
              <a:rPr lang="en-US" dirty="0">
                <a:latin typeface="Franklin Gothic Book"/>
                <a:cs typeface="Franklin Gothic Book"/>
              </a:rPr>
              <a:t>Subpart 22.14 </a:t>
            </a:r>
            <a:r>
              <a:rPr lang="en-US" dirty="0" smtClean="0">
                <a:latin typeface="Franklin Gothic Book"/>
                <a:cs typeface="Franklin Gothic Book"/>
              </a:rPr>
              <a:t>– Employment </a:t>
            </a:r>
            <a:r>
              <a:rPr lang="en-US" dirty="0">
                <a:latin typeface="Franklin Gothic Book"/>
                <a:cs typeface="Franklin Gothic Book"/>
              </a:rPr>
              <a:t>of workers with disabilities – prescribes policies and procedures for implementing Section 503</a:t>
            </a: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mtClean="0"/>
              <a:t>OFCCP - An Update, February 18, 2015</a:t>
            </a:r>
            <a:endParaRPr lang="en-US" dirty="0"/>
          </a:p>
        </p:txBody>
      </p:sp>
      <p:sp>
        <p:nvSpPr>
          <p:cNvPr id="7" name="Title 1"/>
          <p:cNvSpPr>
            <a:spLocks noGrp="1"/>
          </p:cNvSpPr>
          <p:nvPr>
            <p:ph type="title"/>
          </p:nvPr>
        </p:nvSpPr>
        <p:spPr>
          <a:xfrm>
            <a:off x="457199" y="1201688"/>
            <a:ext cx="8172445" cy="747660"/>
          </a:xfrm>
        </p:spPr>
        <p:txBody>
          <a:bodyPr/>
          <a:lstStyle/>
          <a:p>
            <a:r>
              <a:rPr lang="en-US" b="1" dirty="0">
                <a:solidFill>
                  <a:schemeClr val="tx1"/>
                </a:solidFill>
              </a:rPr>
              <a:t>Federal Acquisition </a:t>
            </a:r>
            <a:r>
              <a:rPr lang="en-US" b="1" dirty="0" smtClean="0">
                <a:solidFill>
                  <a:schemeClr val="tx1"/>
                </a:solidFill>
              </a:rPr>
              <a:t>Regulations (</a:t>
            </a:r>
            <a:r>
              <a:rPr lang="en-US" b="1" dirty="0">
                <a:solidFill>
                  <a:schemeClr val="tx1"/>
                </a:solidFill>
              </a:rPr>
              <a:t>FAR)</a:t>
            </a:r>
          </a:p>
        </p:txBody>
      </p:sp>
    </p:spTree>
    <p:extLst>
      <p:ext uri="{BB962C8B-B14F-4D97-AF65-F5344CB8AC3E}">
        <p14:creationId xmlns:p14="http://schemas.microsoft.com/office/powerpoint/2010/main" val="26754139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16</a:t>
            </a:fld>
            <a:endParaRPr lang="en-US" dirty="0"/>
          </a:p>
        </p:txBody>
      </p:sp>
      <p:sp>
        <p:nvSpPr>
          <p:cNvPr id="10" name="Title 1"/>
          <p:cNvSpPr>
            <a:spLocks noGrp="1"/>
          </p:cNvSpPr>
          <p:nvPr>
            <p:ph type="title"/>
          </p:nvPr>
        </p:nvSpPr>
        <p:spPr>
          <a:xfrm>
            <a:off x="457200" y="1051560"/>
            <a:ext cx="7799696" cy="747660"/>
          </a:xfrm>
        </p:spPr>
        <p:txBody>
          <a:bodyPr/>
          <a:lstStyle/>
          <a:p>
            <a:r>
              <a:rPr lang="en-US" b="1" dirty="0">
                <a:solidFill>
                  <a:schemeClr val="tx1"/>
                </a:solidFill>
              </a:rPr>
              <a:t>Responsibilities of Federal Procurement Officers </a:t>
            </a: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mtClean="0"/>
              <a:t>OFCCP - An Update, February 18, 2015</a:t>
            </a:r>
            <a:endParaRPr lang="en-US" dirty="0"/>
          </a:p>
        </p:txBody>
      </p:sp>
      <p:graphicFrame>
        <p:nvGraphicFramePr>
          <p:cNvPr id="2" name="Diagram 1"/>
          <p:cNvGraphicFramePr/>
          <p:nvPr>
            <p:extLst>
              <p:ext uri="{D42A27DB-BD31-4B8C-83A1-F6EECF244321}">
                <p14:modId xmlns:p14="http://schemas.microsoft.com/office/powerpoint/2010/main" val="1182517708"/>
              </p:ext>
            </p:extLst>
          </p:nvPr>
        </p:nvGraphicFramePr>
        <p:xfrm>
          <a:off x="1319283" y="2524835"/>
          <a:ext cx="6623713" cy="3550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14440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630185704"/>
              </p:ext>
            </p:extLst>
          </p:nvPr>
        </p:nvGraphicFramePr>
        <p:xfrm>
          <a:off x="559541" y="-259316"/>
          <a:ext cx="5104262" cy="2144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3A0B55B-C253-734E-AC3A-B1468D3932F3}" type="slidenum">
              <a:rPr lang="en-US" smtClean="0"/>
              <a:pPr/>
              <a:t>17</a:t>
            </a:fld>
            <a:endParaRPr lang="en-US" dirty="0"/>
          </a:p>
        </p:txBody>
      </p:sp>
      <p:sp>
        <p:nvSpPr>
          <p:cNvPr id="10" name="Title 1"/>
          <p:cNvSpPr>
            <a:spLocks noGrp="1"/>
          </p:cNvSpPr>
          <p:nvPr>
            <p:ph type="title"/>
          </p:nvPr>
        </p:nvSpPr>
        <p:spPr>
          <a:xfrm>
            <a:off x="457200" y="1351816"/>
            <a:ext cx="7799696" cy="747660"/>
          </a:xfrm>
        </p:spPr>
        <p:txBody>
          <a:bodyPr/>
          <a:lstStyle/>
          <a:p>
            <a:r>
              <a:rPr lang="en-US" b="1" dirty="0">
                <a:solidFill>
                  <a:schemeClr val="tx1"/>
                </a:solidFill>
              </a:rPr>
              <a:t>Solicitation</a:t>
            </a: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mtClean="0"/>
              <a:t>OFCCP - An Update, February 18, 2015</a:t>
            </a:r>
            <a:endParaRPr lang="en-US" dirty="0"/>
          </a:p>
        </p:txBody>
      </p:sp>
      <p:sp>
        <p:nvSpPr>
          <p:cNvPr id="6" name="Content Placeholder 2"/>
          <p:cNvSpPr txBox="1">
            <a:spLocks/>
          </p:cNvSpPr>
          <p:nvPr/>
        </p:nvSpPr>
        <p:spPr>
          <a:xfrm>
            <a:off x="457200" y="2136599"/>
            <a:ext cx="7988300" cy="34464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1313" indent="-341313">
              <a:buSzPct val="75000"/>
              <a:buFont typeface="Courier New"/>
              <a:buChar char="o"/>
            </a:pPr>
            <a:r>
              <a:rPr lang="en-US" sz="2800" dirty="0">
                <a:latin typeface="Franklin Gothic Book"/>
                <a:cs typeface="Franklin Gothic Book"/>
              </a:rPr>
              <a:t>Include Specific Provisions in Solicitations</a:t>
            </a:r>
          </a:p>
          <a:p>
            <a:pPr marL="682625" lvl="1" indent="-341313">
              <a:buSzPct val="75000"/>
              <a:buFont typeface="Arial" pitchFamily="34" charset="0"/>
              <a:buChar char="•"/>
            </a:pPr>
            <a:r>
              <a:rPr lang="en-US" sz="2400" dirty="0">
                <a:latin typeface="Franklin Gothic Book"/>
                <a:cs typeface="Franklin Gothic Book"/>
              </a:rPr>
              <a:t>Attestation of Previous Contract Participation</a:t>
            </a:r>
          </a:p>
          <a:p>
            <a:pPr marL="682625" lvl="1" indent="-341313">
              <a:buSzPct val="75000"/>
              <a:buFont typeface="Arial" pitchFamily="34" charset="0"/>
              <a:buChar char="•"/>
            </a:pPr>
            <a:r>
              <a:rPr lang="en-US" sz="2400" dirty="0">
                <a:latin typeface="Franklin Gothic Book"/>
                <a:cs typeface="Franklin Gothic Book"/>
              </a:rPr>
              <a:t>Attestation of Filing Previous Compliance Reports</a:t>
            </a:r>
          </a:p>
          <a:p>
            <a:pPr marL="1082675" lvl="2" indent="-341313">
              <a:buSzPct val="75000"/>
              <a:buFont typeface="Arial" pitchFamily="34" charset="0"/>
              <a:buChar char="•"/>
            </a:pPr>
            <a:r>
              <a:rPr lang="en-US" dirty="0">
                <a:latin typeface="Franklin Gothic Book"/>
                <a:cs typeface="Franklin Gothic Book"/>
              </a:rPr>
              <a:t>EEO-1 Report</a:t>
            </a:r>
          </a:p>
          <a:p>
            <a:pPr marL="1082675" lvl="2" indent="-341313">
              <a:buSzPct val="75000"/>
              <a:buFont typeface="Arial" pitchFamily="34" charset="0"/>
              <a:buChar char="•"/>
            </a:pPr>
            <a:r>
              <a:rPr lang="en-US" dirty="0">
                <a:latin typeface="Franklin Gothic Book"/>
                <a:cs typeface="Franklin Gothic Book"/>
              </a:rPr>
              <a:t>4212 Report (formerly VETS 100/100A)</a:t>
            </a:r>
          </a:p>
          <a:p>
            <a:pPr marL="682625" lvl="1" indent="-341313">
              <a:buSzPct val="75000"/>
              <a:buFont typeface="Arial" pitchFamily="34" charset="0"/>
              <a:buChar char="•"/>
            </a:pPr>
            <a:r>
              <a:rPr lang="en-US" sz="2400" dirty="0">
                <a:latin typeface="Franklin Gothic Book"/>
                <a:cs typeface="Franklin Gothic Book"/>
              </a:rPr>
              <a:t>Notice of Requirement for Affirmative Action Obligations</a:t>
            </a:r>
          </a:p>
          <a:p>
            <a:pPr marL="682625" lvl="1" indent="-341313">
              <a:buSzPct val="75000"/>
              <a:buFont typeface="Arial" pitchFamily="34" charset="0"/>
              <a:buChar char="•"/>
            </a:pPr>
            <a:r>
              <a:rPr lang="en-US" sz="2400" dirty="0">
                <a:latin typeface="Franklin Gothic Book"/>
                <a:cs typeface="Franklin Gothic Book"/>
              </a:rPr>
              <a:t>Notice of </a:t>
            </a:r>
            <a:r>
              <a:rPr lang="en-US" sz="2400" dirty="0" smtClean="0">
                <a:latin typeface="Franklin Gothic Book"/>
                <a:cs typeface="Franklin Gothic Book"/>
              </a:rPr>
              <a:t>Pre-award </a:t>
            </a:r>
            <a:r>
              <a:rPr lang="en-US" sz="2400" dirty="0">
                <a:latin typeface="Franklin Gothic Book"/>
                <a:cs typeface="Franklin Gothic Book"/>
              </a:rPr>
              <a:t>On-site Evaluation</a:t>
            </a:r>
          </a:p>
        </p:txBody>
      </p:sp>
    </p:spTree>
    <p:extLst>
      <p:ext uri="{BB962C8B-B14F-4D97-AF65-F5344CB8AC3E}">
        <p14:creationId xmlns:p14="http://schemas.microsoft.com/office/powerpoint/2010/main" val="41745365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217" r="14788"/>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H="1">
            <a:off x="6416723" y="1678674"/>
            <a:ext cx="2727277" cy="0"/>
          </a:xfrm>
          <a:prstGeom prst="straightConnector1">
            <a:avLst/>
          </a:prstGeom>
          <a:ln w="793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1"/>
          </p:nvPr>
        </p:nvSpPr>
        <p:spPr/>
        <p:txBody>
          <a:bodyPr/>
          <a:lstStyle/>
          <a:p>
            <a:pPr>
              <a:defRPr/>
            </a:pPr>
            <a:fld id="{BF484C49-8B24-4162-87D8-D06D80D0AB24}" type="slidenum">
              <a:rPr lang="en-US" smtClean="0"/>
              <a:pPr>
                <a:defRPr/>
              </a:pPr>
              <a:t>18</a:t>
            </a:fld>
            <a:endParaRPr lang="en-US" dirty="0"/>
          </a:p>
        </p:txBody>
      </p:sp>
    </p:spTree>
    <p:extLst>
      <p:ext uri="{BB962C8B-B14F-4D97-AF65-F5344CB8AC3E}">
        <p14:creationId xmlns:p14="http://schemas.microsoft.com/office/powerpoint/2010/main" val="16128911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022529190"/>
              </p:ext>
            </p:extLst>
          </p:nvPr>
        </p:nvGraphicFramePr>
        <p:xfrm>
          <a:off x="559541" y="-259316"/>
          <a:ext cx="5104262" cy="2144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3A0B55B-C253-734E-AC3A-B1468D3932F3}" type="slidenum">
              <a:rPr lang="en-US" smtClean="0"/>
              <a:pPr/>
              <a:t>19</a:t>
            </a:fld>
            <a:endParaRPr lang="en-US" dirty="0"/>
          </a:p>
        </p:txBody>
      </p:sp>
      <p:sp>
        <p:nvSpPr>
          <p:cNvPr id="10" name="Title 1"/>
          <p:cNvSpPr>
            <a:spLocks noGrp="1"/>
          </p:cNvSpPr>
          <p:nvPr>
            <p:ph type="title"/>
          </p:nvPr>
        </p:nvSpPr>
        <p:spPr>
          <a:xfrm>
            <a:off x="457200" y="1447352"/>
            <a:ext cx="7799696" cy="747660"/>
          </a:xfrm>
        </p:spPr>
        <p:txBody>
          <a:bodyPr/>
          <a:lstStyle/>
          <a:p>
            <a:r>
              <a:rPr lang="en-US" b="1" dirty="0" smtClean="0">
                <a:solidFill>
                  <a:schemeClr val="tx1"/>
                </a:solidFill>
              </a:rPr>
              <a:t>Prospective Bidders Requirements</a:t>
            </a:r>
            <a:endParaRPr lang="en-US" b="1" dirty="0">
              <a:solidFill>
                <a:schemeClr val="tx1"/>
              </a:solidFill>
            </a:endParaRP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OFCCP - An Update, February 18, 2015</a:t>
            </a:r>
            <a:endParaRPr lang="en-US" dirty="0"/>
          </a:p>
        </p:txBody>
      </p:sp>
      <p:sp>
        <p:nvSpPr>
          <p:cNvPr id="6" name="Content Placeholder 2"/>
          <p:cNvSpPr txBox="1">
            <a:spLocks/>
          </p:cNvSpPr>
          <p:nvPr/>
        </p:nvSpPr>
        <p:spPr>
          <a:xfrm>
            <a:off x="457200" y="2232135"/>
            <a:ext cx="7988300" cy="34464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1313" indent="-341313">
              <a:buSzPct val="75000"/>
              <a:buFont typeface="Courier New"/>
              <a:buChar char="o"/>
            </a:pPr>
            <a:r>
              <a:rPr lang="en-US" sz="2800" dirty="0">
                <a:latin typeface="Franklin Gothic Book"/>
                <a:cs typeface="Franklin Gothic Book"/>
              </a:rPr>
              <a:t>Certify Compliance </a:t>
            </a:r>
          </a:p>
          <a:p>
            <a:pPr marL="682625" lvl="1" indent="-341313">
              <a:buSzPct val="75000"/>
              <a:buFont typeface="Arial" pitchFamily="34" charset="0"/>
              <a:buChar char="•"/>
            </a:pPr>
            <a:r>
              <a:rPr lang="en-US" sz="2400" dirty="0">
                <a:latin typeface="Franklin Gothic Book"/>
                <a:cs typeface="Franklin Gothic Book"/>
              </a:rPr>
              <a:t>Developed an Affirmative Action Program</a:t>
            </a:r>
          </a:p>
          <a:p>
            <a:pPr marL="682625" lvl="1" indent="-341313">
              <a:buSzPct val="75000"/>
              <a:buFont typeface="Arial" pitchFamily="34" charset="0"/>
              <a:buChar char="•"/>
            </a:pPr>
            <a:r>
              <a:rPr lang="en-US" sz="2400" dirty="0">
                <a:latin typeface="Franklin Gothic Book"/>
                <a:cs typeface="Franklin Gothic Book"/>
              </a:rPr>
              <a:t>Filed an EEO-1 Report</a:t>
            </a:r>
          </a:p>
          <a:p>
            <a:pPr marL="682625" lvl="1" indent="-341313">
              <a:buSzPct val="75000"/>
              <a:buFont typeface="Arial" pitchFamily="34" charset="0"/>
              <a:buChar char="•"/>
            </a:pPr>
            <a:r>
              <a:rPr lang="en-US" sz="2400" dirty="0">
                <a:latin typeface="Franklin Gothic Book"/>
                <a:cs typeface="Franklin Gothic Book"/>
              </a:rPr>
              <a:t>Filed a VETS-100 Report</a:t>
            </a:r>
          </a:p>
          <a:p>
            <a:pPr marL="341313" indent="-341313">
              <a:buSzPct val="75000"/>
              <a:buFont typeface="Courier New"/>
              <a:buChar char="o"/>
            </a:pPr>
            <a:r>
              <a:rPr lang="en-US" sz="2800" dirty="0">
                <a:latin typeface="Franklin Gothic Book"/>
                <a:cs typeface="Franklin Gothic Book"/>
              </a:rPr>
              <a:t>Participated in any previous contract subject to the Equal Opportunity </a:t>
            </a:r>
            <a:r>
              <a:rPr lang="en-US" sz="2800" dirty="0" smtClean="0">
                <a:latin typeface="Franklin Gothic Book"/>
                <a:cs typeface="Franklin Gothic Book"/>
              </a:rPr>
              <a:t>Clause</a:t>
            </a:r>
          </a:p>
        </p:txBody>
      </p:sp>
    </p:spTree>
    <p:extLst>
      <p:ext uri="{BB962C8B-B14F-4D97-AF65-F5344CB8AC3E}">
        <p14:creationId xmlns:p14="http://schemas.microsoft.com/office/powerpoint/2010/main" val="638894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457201" y="1052285"/>
            <a:ext cx="6243850" cy="1206501"/>
          </a:xfrm>
        </p:spPr>
        <p:txBody>
          <a:bodyPr>
            <a:noAutofit/>
          </a:bodyPr>
          <a:lstStyle/>
          <a:p>
            <a:r>
              <a:rPr lang="en-US" dirty="0" smtClean="0">
                <a:solidFill>
                  <a:schemeClr val="tx1"/>
                </a:solidFill>
                <a:latin typeface="Cambria" pitchFamily="18" charset="0"/>
              </a:rPr>
              <a:t>Office of Federal Contract Compliance Programs (OFCCP)</a:t>
            </a:r>
            <a:endParaRPr lang="en-US" dirty="0">
              <a:solidFill>
                <a:schemeClr val="tx1"/>
              </a:solidFill>
              <a:latin typeface="Cambria" pitchFamily="18" charset="0"/>
            </a:endParaRPr>
          </a:p>
        </p:txBody>
      </p:sp>
      <p:sp>
        <p:nvSpPr>
          <p:cNvPr id="2" name="Content Placeholder 1"/>
          <p:cNvSpPr>
            <a:spLocks noGrp="1"/>
          </p:cNvSpPr>
          <p:nvPr>
            <p:ph sz="quarter" idx="4294967295"/>
          </p:nvPr>
        </p:nvSpPr>
        <p:spPr>
          <a:xfrm>
            <a:off x="3562064" y="2477117"/>
            <a:ext cx="5486400" cy="3951288"/>
          </a:xfrm>
          <a:prstGeom prst="rect">
            <a:avLst/>
          </a:prstGeom>
        </p:spPr>
        <p:txBody>
          <a:bodyPr/>
          <a:lstStyle/>
          <a:p>
            <a:pPr marL="0" indent="0">
              <a:buNone/>
            </a:pPr>
            <a:r>
              <a:rPr lang="en-US" dirty="0" smtClean="0">
                <a:latin typeface="Franklin Gothic Book" pitchFamily="34" charset="0"/>
              </a:rPr>
              <a:t>Debra Carr</a:t>
            </a:r>
          </a:p>
          <a:p>
            <a:pPr marL="0" indent="0">
              <a:buNone/>
            </a:pPr>
            <a:r>
              <a:rPr lang="en-US" sz="2800" dirty="0" smtClean="0">
                <a:latin typeface="Franklin Gothic Book" pitchFamily="34" charset="0"/>
              </a:rPr>
              <a:t>Director, Division of Policy and Program Development</a:t>
            </a:r>
          </a:p>
          <a:p>
            <a:pPr marL="0" indent="0">
              <a:buNone/>
            </a:pPr>
            <a:r>
              <a:rPr lang="en-US" dirty="0" smtClean="0">
                <a:latin typeface="Franklin Gothic Book" pitchFamily="34" charset="0"/>
              </a:rPr>
              <a:t>OFCCP</a:t>
            </a:r>
          </a:p>
          <a:p>
            <a:pPr marL="0" indent="0">
              <a:buNone/>
            </a:pPr>
            <a:r>
              <a:rPr lang="en-US" dirty="0" smtClean="0">
                <a:latin typeface="Franklin Gothic Book" pitchFamily="34" charset="0"/>
              </a:rPr>
              <a:t> Department of Labor</a:t>
            </a:r>
            <a:endParaRPr lang="en-US" dirty="0">
              <a:latin typeface="Franklin Gothic Book" pitchFamily="34" charset="0"/>
            </a:endParaRPr>
          </a:p>
        </p:txBody>
      </p:sp>
      <p:sp>
        <p:nvSpPr>
          <p:cNvPr id="3" name="Slide Number Placeholder 2"/>
          <p:cNvSpPr>
            <a:spLocks noGrp="1"/>
          </p:cNvSpPr>
          <p:nvPr>
            <p:ph type="sldNum" sz="quarter" idx="12"/>
          </p:nvPr>
        </p:nvSpPr>
        <p:spPr/>
        <p:txBody>
          <a:bodyPr/>
          <a:lstStyle/>
          <a:p>
            <a:fld id="{43A0B55B-C253-734E-AC3A-B1468D3932F3}" type="slidenum">
              <a:rPr lang="en-US" smtClean="0"/>
              <a:pPr/>
              <a:t>2</a:t>
            </a:fld>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0650" y="2477117"/>
            <a:ext cx="2375064" cy="3008414"/>
          </a:xfrm>
        </p:spPr>
      </p:pic>
    </p:spTree>
    <p:extLst>
      <p:ext uri="{BB962C8B-B14F-4D97-AF65-F5344CB8AC3E}">
        <p14:creationId xmlns:p14="http://schemas.microsoft.com/office/powerpoint/2010/main" val="3285068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0071" t="2945" r="16751"/>
          <a:stretch/>
        </p:blipFill>
        <p:spPr bwMode="auto">
          <a:xfrm>
            <a:off x="0" y="0"/>
            <a:ext cx="9157256"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H="1">
            <a:off x="6484571" y="1201002"/>
            <a:ext cx="2727277" cy="0"/>
          </a:xfrm>
          <a:prstGeom prst="straightConnector1">
            <a:avLst/>
          </a:prstGeom>
          <a:ln w="7937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6484571" y="3127611"/>
            <a:ext cx="2727277" cy="0"/>
          </a:xfrm>
          <a:prstGeom prst="straightConnector1">
            <a:avLst/>
          </a:prstGeom>
          <a:ln w="793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1"/>
          </p:nvPr>
        </p:nvSpPr>
        <p:spPr>
          <a:xfrm>
            <a:off x="8686799" y="6446838"/>
            <a:ext cx="402609" cy="365125"/>
          </a:xfrm>
        </p:spPr>
        <p:txBody>
          <a:bodyPr/>
          <a:lstStyle/>
          <a:p>
            <a:pPr>
              <a:defRPr/>
            </a:pPr>
            <a:fld id="{BF484C49-8B24-4162-87D8-D06D80D0AB24}" type="slidenum">
              <a:rPr lang="en-US" sz="1200" smtClean="0">
                <a:latin typeface="Franklin Gothic Book" panose="020B0503020102020204" pitchFamily="34" charset="0"/>
              </a:rPr>
              <a:pPr>
                <a:defRPr/>
              </a:pPr>
              <a:t>20</a:t>
            </a:fld>
            <a:endParaRPr lang="en-US" sz="1200" dirty="0">
              <a:latin typeface="Franklin Gothic Book" panose="020B0503020102020204" pitchFamily="34" charset="0"/>
            </a:endParaRPr>
          </a:p>
        </p:txBody>
      </p:sp>
    </p:spTree>
    <p:extLst>
      <p:ext uri="{BB962C8B-B14F-4D97-AF65-F5344CB8AC3E}">
        <p14:creationId xmlns:p14="http://schemas.microsoft.com/office/powerpoint/2010/main" val="20978588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491400"/>
            <a:ext cx="8229600" cy="3722234"/>
          </a:xfrm>
        </p:spPr>
        <p:txBody>
          <a:bodyPr/>
          <a:lstStyle/>
          <a:p>
            <a:pPr marL="0" indent="0">
              <a:buNone/>
            </a:pPr>
            <a:r>
              <a:rPr lang="en-US" sz="3200" b="1" i="1" dirty="0" smtClean="0"/>
              <a:t>What resources are available to contracting officers if a bidder/</a:t>
            </a:r>
            <a:r>
              <a:rPr lang="en-US" sz="3200" b="1" i="1" dirty="0" err="1" smtClean="0"/>
              <a:t>offeror</a:t>
            </a:r>
            <a:r>
              <a:rPr lang="en-US" sz="3200" b="1" i="1" dirty="0" smtClean="0"/>
              <a:t> has questions about the equal employment opportunity and affirmative action obligations?</a:t>
            </a:r>
            <a:endParaRPr lang="en-US" sz="3200" b="1" i="1" dirty="0"/>
          </a:p>
        </p:txBody>
      </p:sp>
      <p:sp>
        <p:nvSpPr>
          <p:cNvPr id="3" name="Slide Number Placeholder 2"/>
          <p:cNvSpPr>
            <a:spLocks noGrp="1"/>
          </p:cNvSpPr>
          <p:nvPr>
            <p:ph type="sldNum" sz="quarter" idx="12"/>
          </p:nvPr>
        </p:nvSpPr>
        <p:spPr/>
        <p:txBody>
          <a:bodyPr/>
          <a:lstStyle/>
          <a:p>
            <a:pPr>
              <a:defRPr/>
            </a:pPr>
            <a:fld id="{BF484C49-8B24-4162-87D8-D06D80D0AB24}" type="slidenum">
              <a:rPr lang="en-US" smtClean="0"/>
              <a:pPr>
                <a:defRPr/>
              </a:pPr>
              <a:t>21</a:t>
            </a:fld>
            <a:endParaRPr lang="en-US" dirty="0"/>
          </a:p>
        </p:txBody>
      </p:sp>
      <p:graphicFrame>
        <p:nvGraphicFramePr>
          <p:cNvPr id="10" name="Diagram 9"/>
          <p:cNvGraphicFramePr/>
          <p:nvPr>
            <p:extLst>
              <p:ext uri="{D42A27DB-BD31-4B8C-83A1-F6EECF244321}">
                <p14:modId xmlns:p14="http://schemas.microsoft.com/office/powerpoint/2010/main" val="1167470390"/>
              </p:ext>
            </p:extLst>
          </p:nvPr>
        </p:nvGraphicFramePr>
        <p:xfrm>
          <a:off x="559541" y="-259316"/>
          <a:ext cx="5104262" cy="2144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itle 1"/>
          <p:cNvSpPr>
            <a:spLocks noGrp="1"/>
          </p:cNvSpPr>
          <p:nvPr>
            <p:ph type="title"/>
          </p:nvPr>
        </p:nvSpPr>
        <p:spPr>
          <a:xfrm>
            <a:off x="457200" y="1501944"/>
            <a:ext cx="7799696" cy="747660"/>
          </a:xfrm>
        </p:spPr>
        <p:txBody>
          <a:bodyPr/>
          <a:lstStyle/>
          <a:p>
            <a:r>
              <a:rPr lang="en-US" b="1" i="1" dirty="0" smtClean="0">
                <a:solidFill>
                  <a:schemeClr val="tx1"/>
                </a:solidFill>
              </a:rPr>
              <a:t>Question:</a:t>
            </a:r>
            <a:endParaRPr lang="en-US" b="1" i="1" dirty="0">
              <a:solidFill>
                <a:schemeClr val="tx1"/>
              </a:solidFill>
            </a:endParaRPr>
          </a:p>
        </p:txBody>
      </p:sp>
      <p:sp>
        <p:nvSpPr>
          <p:cNvPr id="12"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OFCCP - An Update, February 18, 2015</a:t>
            </a:r>
            <a:endParaRPr lang="en-US" dirty="0"/>
          </a:p>
        </p:txBody>
      </p:sp>
      <p:pic>
        <p:nvPicPr>
          <p:cNvPr id="13" name="Picture 2" descr="cartoon guy holding a question mark"/>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92350" y="5023374"/>
            <a:ext cx="1437293" cy="1432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655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57200" y="2477799"/>
            <a:ext cx="7988300" cy="34464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1313" indent="-341313">
              <a:buSzPct val="75000"/>
              <a:buFont typeface="Courier New"/>
              <a:buChar char="o"/>
            </a:pPr>
            <a:r>
              <a:rPr lang="en-US" b="1" i="1" dirty="0">
                <a:latin typeface="Franklin Gothic Book"/>
                <a:cs typeface="Franklin Gothic Book"/>
              </a:rPr>
              <a:t>OFCCP’s Web site</a:t>
            </a:r>
          </a:p>
          <a:p>
            <a:pPr marL="341313" indent="-341313">
              <a:buSzPct val="75000"/>
              <a:buFont typeface="Courier New"/>
              <a:buChar char="o"/>
            </a:pPr>
            <a:r>
              <a:rPr lang="en-US" b="1" i="1" dirty="0">
                <a:latin typeface="Franklin Gothic Book"/>
                <a:cs typeface="Franklin Gothic Book"/>
              </a:rPr>
              <a:t>OFCCP’s Help Desk</a:t>
            </a:r>
          </a:p>
          <a:p>
            <a:pPr marL="341313" indent="-341313">
              <a:buSzPct val="75000"/>
              <a:buFont typeface="Courier New"/>
              <a:buChar char="o"/>
            </a:pPr>
            <a:r>
              <a:rPr lang="en-US" b="1" i="1" dirty="0">
                <a:latin typeface="Franklin Gothic Book"/>
                <a:cs typeface="Franklin Gothic Book"/>
              </a:rPr>
              <a:t>OFCCP’s Field Offices</a:t>
            </a:r>
          </a:p>
        </p:txBody>
      </p:sp>
      <p:sp>
        <p:nvSpPr>
          <p:cNvPr id="3" name="Slide Number Placeholder 2"/>
          <p:cNvSpPr>
            <a:spLocks noGrp="1"/>
          </p:cNvSpPr>
          <p:nvPr>
            <p:ph type="sldNum" sz="quarter" idx="12"/>
          </p:nvPr>
        </p:nvSpPr>
        <p:spPr/>
        <p:txBody>
          <a:bodyPr/>
          <a:lstStyle/>
          <a:p>
            <a:pPr>
              <a:defRPr/>
            </a:pPr>
            <a:fld id="{BF484C49-8B24-4162-87D8-D06D80D0AB24}" type="slidenum">
              <a:rPr lang="en-US" smtClean="0"/>
              <a:pPr>
                <a:defRPr/>
              </a:pPr>
              <a:t>22</a:t>
            </a:fld>
            <a:endParaRPr lang="en-US" dirty="0"/>
          </a:p>
        </p:txBody>
      </p:sp>
      <p:graphicFrame>
        <p:nvGraphicFramePr>
          <p:cNvPr id="10" name="Diagram 9"/>
          <p:cNvGraphicFramePr/>
          <p:nvPr>
            <p:extLst>
              <p:ext uri="{D42A27DB-BD31-4B8C-83A1-F6EECF244321}">
                <p14:modId xmlns:p14="http://schemas.microsoft.com/office/powerpoint/2010/main" val="3167705687"/>
              </p:ext>
            </p:extLst>
          </p:nvPr>
        </p:nvGraphicFramePr>
        <p:xfrm>
          <a:off x="559541" y="-259316"/>
          <a:ext cx="5104262" cy="2144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itle 1"/>
          <p:cNvSpPr>
            <a:spLocks noGrp="1"/>
          </p:cNvSpPr>
          <p:nvPr>
            <p:ph type="title"/>
          </p:nvPr>
        </p:nvSpPr>
        <p:spPr>
          <a:xfrm>
            <a:off x="457200" y="1501944"/>
            <a:ext cx="7799696" cy="747660"/>
          </a:xfrm>
        </p:spPr>
        <p:txBody>
          <a:bodyPr/>
          <a:lstStyle/>
          <a:p>
            <a:r>
              <a:rPr lang="en-US" b="1" i="1" dirty="0" smtClean="0">
                <a:solidFill>
                  <a:schemeClr val="tx1"/>
                </a:solidFill>
              </a:rPr>
              <a:t>Answer:</a:t>
            </a:r>
            <a:endParaRPr lang="en-US" b="1" i="1" dirty="0">
              <a:solidFill>
                <a:schemeClr val="tx1"/>
              </a:solidFill>
            </a:endParaRPr>
          </a:p>
        </p:txBody>
      </p:sp>
      <p:sp>
        <p:nvSpPr>
          <p:cNvPr id="9"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OFCCP - An Update, February 18, 2015</a:t>
            </a:r>
            <a:endParaRPr lang="en-US" dirty="0"/>
          </a:p>
        </p:txBody>
      </p:sp>
    </p:spTree>
    <p:extLst>
      <p:ext uri="{BB962C8B-B14F-4D97-AF65-F5344CB8AC3E}">
        <p14:creationId xmlns:p14="http://schemas.microsoft.com/office/powerpoint/2010/main" val="14282119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23</a:t>
            </a:fld>
            <a:endParaRPr lang="en-US" dirty="0"/>
          </a:p>
        </p:txBody>
      </p:sp>
      <p:sp>
        <p:nvSpPr>
          <p:cNvPr id="10" name="Title 1"/>
          <p:cNvSpPr>
            <a:spLocks noGrp="1"/>
          </p:cNvSpPr>
          <p:nvPr>
            <p:ph type="title"/>
          </p:nvPr>
        </p:nvSpPr>
        <p:spPr>
          <a:xfrm>
            <a:off x="457200" y="1051560"/>
            <a:ext cx="7799696" cy="747660"/>
          </a:xfrm>
        </p:spPr>
        <p:txBody>
          <a:bodyPr/>
          <a:lstStyle/>
          <a:p>
            <a:r>
              <a:rPr lang="en-US" b="1" dirty="0">
                <a:solidFill>
                  <a:schemeClr val="tx1"/>
                </a:solidFill>
              </a:rPr>
              <a:t>Responsibilities of Federal Procurement Officers </a:t>
            </a: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mtClean="0"/>
              <a:t>OFCCP - An Update, February 18, 2015</a:t>
            </a:r>
            <a:endParaRPr lang="en-US" dirty="0"/>
          </a:p>
        </p:txBody>
      </p:sp>
      <p:graphicFrame>
        <p:nvGraphicFramePr>
          <p:cNvPr id="2" name="Diagram 1"/>
          <p:cNvGraphicFramePr/>
          <p:nvPr>
            <p:extLst>
              <p:ext uri="{D42A27DB-BD31-4B8C-83A1-F6EECF244321}">
                <p14:modId xmlns:p14="http://schemas.microsoft.com/office/powerpoint/2010/main" val="3139400418"/>
              </p:ext>
            </p:extLst>
          </p:nvPr>
        </p:nvGraphicFramePr>
        <p:xfrm>
          <a:off x="1319283" y="2524835"/>
          <a:ext cx="6623713" cy="3550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45323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220702277"/>
              </p:ext>
            </p:extLst>
          </p:nvPr>
        </p:nvGraphicFramePr>
        <p:xfrm>
          <a:off x="559541" y="-259316"/>
          <a:ext cx="5104262" cy="2144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3A0B55B-C253-734E-AC3A-B1468D3932F3}" type="slidenum">
              <a:rPr lang="en-US" smtClean="0"/>
              <a:pPr/>
              <a:t>24</a:t>
            </a:fld>
            <a:endParaRPr lang="en-US" dirty="0"/>
          </a:p>
        </p:txBody>
      </p:sp>
      <p:sp>
        <p:nvSpPr>
          <p:cNvPr id="10" name="Title 1"/>
          <p:cNvSpPr>
            <a:spLocks noGrp="1"/>
          </p:cNvSpPr>
          <p:nvPr>
            <p:ph type="title"/>
          </p:nvPr>
        </p:nvSpPr>
        <p:spPr>
          <a:xfrm>
            <a:off x="457200" y="1488296"/>
            <a:ext cx="7799696" cy="747660"/>
          </a:xfrm>
        </p:spPr>
        <p:txBody>
          <a:bodyPr/>
          <a:lstStyle/>
          <a:p>
            <a:r>
              <a:rPr lang="en-US" b="1" dirty="0" smtClean="0">
                <a:solidFill>
                  <a:schemeClr val="tx1"/>
                </a:solidFill>
              </a:rPr>
              <a:t>Pre-Award</a:t>
            </a:r>
            <a:endParaRPr lang="en-US" b="1" dirty="0">
              <a:solidFill>
                <a:schemeClr val="tx1"/>
              </a:solidFill>
            </a:endParaRP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mtClean="0"/>
              <a:t>OFCCP - An Update, February 18, 2015</a:t>
            </a:r>
            <a:endParaRPr lang="en-US" dirty="0"/>
          </a:p>
        </p:txBody>
      </p:sp>
      <p:sp>
        <p:nvSpPr>
          <p:cNvPr id="6" name="Content Placeholder 2"/>
          <p:cNvSpPr txBox="1">
            <a:spLocks/>
          </p:cNvSpPr>
          <p:nvPr/>
        </p:nvSpPr>
        <p:spPr>
          <a:xfrm>
            <a:off x="457200" y="2273079"/>
            <a:ext cx="7988300" cy="34464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1313" indent="-341313">
              <a:buSzPct val="75000"/>
              <a:buFont typeface="Courier New"/>
              <a:buChar char="o"/>
            </a:pPr>
            <a:r>
              <a:rPr lang="en-US" sz="2800" dirty="0">
                <a:latin typeface="Franklin Gothic Book"/>
                <a:cs typeface="Franklin Gothic Book"/>
              </a:rPr>
              <a:t>Ensure contractor or subcontractor is eligible</a:t>
            </a:r>
          </a:p>
          <a:p>
            <a:pPr marL="341313" indent="-341313">
              <a:buSzPct val="75000"/>
              <a:buFont typeface="Courier New"/>
              <a:buChar char="o"/>
            </a:pPr>
            <a:r>
              <a:rPr lang="en-US" sz="2800" dirty="0">
                <a:latin typeface="Franklin Gothic Book"/>
                <a:cs typeface="Franklin Gothic Book"/>
              </a:rPr>
              <a:t>Contracts of $10 million or more - Request EEO clearance of contractors</a:t>
            </a:r>
          </a:p>
        </p:txBody>
      </p:sp>
    </p:spTree>
    <p:extLst>
      <p:ext uri="{BB962C8B-B14F-4D97-AF65-F5344CB8AC3E}">
        <p14:creationId xmlns:p14="http://schemas.microsoft.com/office/powerpoint/2010/main" val="12879595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25</a:t>
            </a:fld>
            <a:endParaRPr lang="en-US" dirty="0"/>
          </a:p>
        </p:txBody>
      </p:sp>
      <p:sp>
        <p:nvSpPr>
          <p:cNvPr id="10" name="Title 1"/>
          <p:cNvSpPr>
            <a:spLocks noGrp="1"/>
          </p:cNvSpPr>
          <p:nvPr>
            <p:ph type="title"/>
          </p:nvPr>
        </p:nvSpPr>
        <p:spPr>
          <a:xfrm>
            <a:off x="457200" y="1488296"/>
            <a:ext cx="7799696" cy="747660"/>
          </a:xfrm>
        </p:spPr>
        <p:txBody>
          <a:bodyPr/>
          <a:lstStyle/>
          <a:p>
            <a:r>
              <a:rPr lang="en-US" b="1" dirty="0">
                <a:solidFill>
                  <a:schemeClr val="tx1"/>
                </a:solidFill>
              </a:rPr>
              <a:t>Exception to </a:t>
            </a:r>
            <a:r>
              <a:rPr lang="en-US" b="1" dirty="0" smtClean="0">
                <a:solidFill>
                  <a:schemeClr val="tx1"/>
                </a:solidFill>
              </a:rPr>
              <a:t>Pre-Award </a:t>
            </a:r>
            <a:r>
              <a:rPr lang="en-US" b="1" dirty="0">
                <a:solidFill>
                  <a:schemeClr val="tx1"/>
                </a:solidFill>
              </a:rPr>
              <a:t>Clearances</a:t>
            </a: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OFCCP - An Update, February 18, 2015</a:t>
            </a:r>
            <a:endParaRPr lang="en-US" dirty="0"/>
          </a:p>
        </p:txBody>
      </p:sp>
      <p:sp>
        <p:nvSpPr>
          <p:cNvPr id="6" name="Content Placeholder 2"/>
          <p:cNvSpPr txBox="1">
            <a:spLocks/>
          </p:cNvSpPr>
          <p:nvPr/>
        </p:nvSpPr>
        <p:spPr>
          <a:xfrm>
            <a:off x="457199" y="2273079"/>
            <a:ext cx="8400197" cy="34464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1313" indent="-341313">
              <a:buSzPct val="75000"/>
              <a:buFont typeface="Courier New"/>
              <a:buChar char="o"/>
            </a:pPr>
            <a:r>
              <a:rPr lang="en-US" sz="2800" dirty="0">
                <a:latin typeface="Franklin Gothic Book"/>
                <a:cs typeface="Franklin Gothic Book"/>
              </a:rPr>
              <a:t>Listed on OFCCP’s National </a:t>
            </a:r>
            <a:r>
              <a:rPr lang="en-US" sz="2800" dirty="0" smtClean="0">
                <a:latin typeface="Franklin Gothic Book"/>
                <a:cs typeface="Franklin Gothic Book"/>
              </a:rPr>
              <a:t>Pre-Award Registry </a:t>
            </a:r>
          </a:p>
          <a:p>
            <a:pPr marL="682625" lvl="1" indent="-341313">
              <a:buSzPct val="75000"/>
              <a:buFont typeface="Arial" pitchFamily="34" charset="0"/>
              <a:buChar char="•"/>
            </a:pPr>
            <a:r>
              <a:rPr lang="en-US" sz="2400" dirty="0" smtClean="0">
                <a:latin typeface="Franklin Gothic Book"/>
                <a:cs typeface="Franklin Gothic Book"/>
              </a:rPr>
              <a:t>Within </a:t>
            </a:r>
            <a:r>
              <a:rPr lang="en-US" sz="2400" dirty="0">
                <a:latin typeface="Franklin Gothic Book"/>
                <a:cs typeface="Franklin Gothic Book"/>
              </a:rPr>
              <a:t>24 months of an OFCCP Notice of Compliance</a:t>
            </a:r>
          </a:p>
          <a:p>
            <a:pPr marL="682625" lvl="1" indent="-341313">
              <a:buSzPct val="75000"/>
              <a:buFont typeface="Arial" pitchFamily="34" charset="0"/>
              <a:buChar char="•"/>
            </a:pPr>
            <a:r>
              <a:rPr lang="en-US" sz="2400" dirty="0">
                <a:latin typeface="Franklin Gothic Book"/>
                <a:cs typeface="Franklin Gothic Book"/>
              </a:rPr>
              <a:t>Contracting Officer Documents the Registry </a:t>
            </a:r>
            <a:r>
              <a:rPr lang="en-US" sz="2400" dirty="0" smtClean="0">
                <a:latin typeface="Franklin Gothic Book"/>
                <a:cs typeface="Franklin Gothic Book"/>
              </a:rPr>
              <a:t>Review</a:t>
            </a:r>
            <a:endParaRPr lang="en-US" sz="2400" dirty="0">
              <a:latin typeface="Franklin Gothic Book"/>
              <a:cs typeface="Franklin Gothic Book"/>
            </a:endParaRPr>
          </a:p>
        </p:txBody>
      </p:sp>
      <p:graphicFrame>
        <p:nvGraphicFramePr>
          <p:cNvPr id="7" name="Diagram 6"/>
          <p:cNvGraphicFramePr/>
          <p:nvPr>
            <p:extLst>
              <p:ext uri="{D42A27DB-BD31-4B8C-83A1-F6EECF244321}">
                <p14:modId xmlns:p14="http://schemas.microsoft.com/office/powerpoint/2010/main" val="2071964298"/>
              </p:ext>
            </p:extLst>
          </p:nvPr>
        </p:nvGraphicFramePr>
        <p:xfrm>
          <a:off x="559541" y="-259316"/>
          <a:ext cx="5104262" cy="2144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34617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is is a screen shot of the National Preaward Registry.  It is OFCCP's searchable database of contract establishments reviewed within the last 24 month period." title="National Preaward Regist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276064"/>
            <a:ext cx="9175774" cy="5581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2" name="Diagram 11"/>
          <p:cNvGraphicFramePr/>
          <p:nvPr>
            <p:extLst>
              <p:ext uri="{D42A27DB-BD31-4B8C-83A1-F6EECF244321}">
                <p14:modId xmlns:p14="http://schemas.microsoft.com/office/powerpoint/2010/main" val="277090044"/>
              </p:ext>
            </p:extLst>
          </p:nvPr>
        </p:nvGraphicFramePr>
        <p:xfrm>
          <a:off x="559541" y="-259316"/>
          <a:ext cx="5104262" cy="21445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986220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4"/>
          <p:cNvSpPr txBox="1">
            <a:spLocks/>
          </p:cNvSpPr>
          <p:nvPr/>
        </p:nvSpPr>
        <p:spPr>
          <a:xfrm>
            <a:off x="457200" y="2491400"/>
            <a:ext cx="8229600" cy="3722234"/>
          </a:xfrm>
          <a:prstGeom prst="rect">
            <a:avLst/>
          </a:prstGeom>
        </p:spPr>
        <p:txBody>
          <a:bodyPr/>
          <a:lstStyle>
            <a:lvl1pPr marL="227013" indent="-227013" algn="l" defTabSz="457200" rtl="0" eaLnBrk="1" latinLnBrk="0" hangingPunct="1">
              <a:spcBef>
                <a:spcPct val="20000"/>
              </a:spcBef>
              <a:buClr>
                <a:srgbClr val="F6BC1C"/>
              </a:buClr>
              <a:buSzPct val="75000"/>
              <a:buFont typeface="Courier New"/>
              <a:buChar char="o"/>
              <a:defRPr sz="2400" kern="1200">
                <a:solidFill>
                  <a:schemeClr val="tx1"/>
                </a:solidFill>
                <a:latin typeface="Franklin Gothic Book"/>
                <a:ea typeface="+mn-ea"/>
                <a:cs typeface="Franklin Gothic Book"/>
              </a:defRPr>
            </a:lvl1pPr>
            <a:lvl2pPr marL="454025" indent="-231775" algn="l" defTabSz="457200" rtl="0" eaLnBrk="1" latinLnBrk="0" hangingPunct="1">
              <a:spcBef>
                <a:spcPct val="20000"/>
              </a:spcBef>
              <a:buClr>
                <a:srgbClr val="FBCC19"/>
              </a:buClr>
              <a:buFont typeface="Arial"/>
              <a:buChar char="•"/>
              <a:defRPr sz="1800" kern="1200">
                <a:solidFill>
                  <a:schemeClr val="tx1"/>
                </a:solidFill>
                <a:latin typeface="Franklin Gothic Book"/>
                <a:ea typeface="+mn-ea"/>
                <a:cs typeface="Franklin Gothic Book"/>
              </a:defRPr>
            </a:lvl2pPr>
            <a:lvl3pPr marL="688975" indent="-228600" algn="l" defTabSz="457200" rtl="0" eaLnBrk="1" latinLnBrk="0" hangingPunct="1">
              <a:spcBef>
                <a:spcPct val="20000"/>
              </a:spcBef>
              <a:buClr>
                <a:srgbClr val="F6BC1C"/>
              </a:buClr>
              <a:buFont typeface="Arial"/>
              <a:buChar char="•"/>
              <a:defRPr sz="1800" kern="1200">
                <a:solidFill>
                  <a:schemeClr val="tx1"/>
                </a:solidFill>
                <a:latin typeface="Franklin Gothic Book"/>
                <a:ea typeface="+mn-ea"/>
                <a:cs typeface="Franklin Gothic Book"/>
              </a:defRPr>
            </a:lvl3pPr>
            <a:lvl4pPr marL="915988" indent="-225425" algn="l" defTabSz="457200" rtl="0" eaLnBrk="1" latinLnBrk="0" hangingPunct="1">
              <a:spcBef>
                <a:spcPct val="20000"/>
              </a:spcBef>
              <a:buClr>
                <a:srgbClr val="F6BC1C"/>
              </a:buClr>
              <a:buFont typeface="Arial"/>
              <a:buChar char="•"/>
              <a:tabLst/>
              <a:defRPr sz="1800" kern="1200">
                <a:solidFill>
                  <a:schemeClr val="tx1"/>
                </a:solidFill>
                <a:latin typeface="Franklin Gothic Book"/>
                <a:ea typeface="+mn-ea"/>
                <a:cs typeface="Franklin Gothic Book"/>
              </a:defRPr>
            </a:lvl4pPr>
            <a:lvl5pPr marL="1141413" indent="-228600" algn="l" defTabSz="455613" rtl="0" eaLnBrk="1" latinLnBrk="0" hangingPunct="1">
              <a:spcBef>
                <a:spcPct val="20000"/>
              </a:spcBef>
              <a:buClr>
                <a:srgbClr val="F6BC1C"/>
              </a:buClr>
              <a:buFont typeface="Arial"/>
              <a:buChar char="•"/>
              <a:defRPr sz="1800" kern="1200">
                <a:solidFill>
                  <a:schemeClr val="tx1"/>
                </a:solidFill>
                <a:latin typeface="Franklin Gothic Book"/>
                <a:ea typeface="+mn-ea"/>
                <a:cs typeface="Franklin Gothic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200" b="1" i="1" dirty="0"/>
              <a:t>What about “option year” contracts? If the initial award is less than $10 million but the award’s option years could potentially meet the $10 million threshold, is pre-award clearance required?</a:t>
            </a:r>
          </a:p>
        </p:txBody>
      </p:sp>
      <p:graphicFrame>
        <p:nvGraphicFramePr>
          <p:cNvPr id="9" name="Diagram 8"/>
          <p:cNvGraphicFramePr/>
          <p:nvPr>
            <p:extLst>
              <p:ext uri="{D42A27DB-BD31-4B8C-83A1-F6EECF244321}">
                <p14:modId xmlns:p14="http://schemas.microsoft.com/office/powerpoint/2010/main" val="3448204061"/>
              </p:ext>
            </p:extLst>
          </p:nvPr>
        </p:nvGraphicFramePr>
        <p:xfrm>
          <a:off x="559541" y="-259316"/>
          <a:ext cx="5104262" cy="2144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pPr>
              <a:defRPr/>
            </a:pPr>
            <a:fld id="{37A3ED31-F8A2-42A4-B44C-53354DD72826}" type="slidenum">
              <a:rPr lang="en-US" smtClean="0"/>
              <a:pPr>
                <a:defRPr/>
              </a:pPr>
              <a:t>27</a:t>
            </a:fld>
            <a:endParaRPr lang="en-US" dirty="0"/>
          </a:p>
        </p:txBody>
      </p:sp>
      <p:sp>
        <p:nvSpPr>
          <p:cNvPr id="11" name="Title 1"/>
          <p:cNvSpPr txBox="1">
            <a:spLocks/>
          </p:cNvSpPr>
          <p:nvPr/>
        </p:nvSpPr>
        <p:spPr>
          <a:xfrm>
            <a:off x="457200" y="1501944"/>
            <a:ext cx="7799696" cy="747660"/>
          </a:xfrm>
          <a:prstGeom prst="rect">
            <a:avLst/>
          </a:prstGeom>
        </p:spPr>
        <p:txBody>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b="1" i="1" smtClean="0">
                <a:solidFill>
                  <a:schemeClr val="tx1"/>
                </a:solidFill>
              </a:rPr>
              <a:t>Question:</a:t>
            </a:r>
            <a:endParaRPr lang="en-US" b="1" i="1" dirty="0">
              <a:solidFill>
                <a:schemeClr val="tx1"/>
              </a:solidFill>
            </a:endParaRPr>
          </a:p>
        </p:txBody>
      </p:sp>
      <p:pic>
        <p:nvPicPr>
          <p:cNvPr id="12" name="Picture 2" descr="cartoon guy holding a question mark"/>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92350" y="5023374"/>
            <a:ext cx="1437293" cy="1432502"/>
          </a:xfrm>
          <a:prstGeom prst="rect">
            <a:avLst/>
          </a:prstGeom>
          <a:noFill/>
          <a:extLst>
            <a:ext uri="{909E8E84-426E-40DD-AFC4-6F175D3DCCD1}">
              <a14:hiddenFill xmlns:a14="http://schemas.microsoft.com/office/drawing/2010/main">
                <a:solidFill>
                  <a:srgbClr val="FFFFFF"/>
                </a:solidFill>
              </a14:hiddenFill>
            </a:ext>
          </a:extLst>
        </p:spPr>
      </p:pic>
      <p:sp>
        <p:nvSpPr>
          <p:cNvPr id="13"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OFCCP - An Update, February 18, 2015</a:t>
            </a:r>
            <a:endParaRPr lang="en-US" dirty="0"/>
          </a:p>
        </p:txBody>
      </p:sp>
    </p:spTree>
    <p:extLst>
      <p:ext uri="{BB962C8B-B14F-4D97-AF65-F5344CB8AC3E}">
        <p14:creationId xmlns:p14="http://schemas.microsoft.com/office/powerpoint/2010/main" val="32185919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57200" y="2477799"/>
            <a:ext cx="7988300" cy="34464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SzPct val="75000"/>
              <a:buNone/>
            </a:pPr>
            <a:r>
              <a:rPr lang="en-US" b="1" i="1" dirty="0">
                <a:latin typeface="Franklin Gothic Book"/>
                <a:cs typeface="Franklin Gothic Book"/>
              </a:rPr>
              <a:t>Yes – consider the total value of the contract including any options to determine the $10 million threshold.</a:t>
            </a:r>
          </a:p>
        </p:txBody>
      </p:sp>
      <p:sp>
        <p:nvSpPr>
          <p:cNvPr id="3" name="Slide Number Placeholder 2"/>
          <p:cNvSpPr>
            <a:spLocks noGrp="1"/>
          </p:cNvSpPr>
          <p:nvPr>
            <p:ph type="sldNum" sz="quarter" idx="12"/>
          </p:nvPr>
        </p:nvSpPr>
        <p:spPr/>
        <p:txBody>
          <a:bodyPr/>
          <a:lstStyle/>
          <a:p>
            <a:pPr>
              <a:defRPr/>
            </a:pPr>
            <a:fld id="{BF484C49-8B24-4162-87D8-D06D80D0AB24}" type="slidenum">
              <a:rPr lang="en-US" smtClean="0"/>
              <a:pPr>
                <a:defRPr/>
              </a:pPr>
              <a:t>28</a:t>
            </a:fld>
            <a:endParaRPr lang="en-US" dirty="0"/>
          </a:p>
        </p:txBody>
      </p:sp>
      <p:sp>
        <p:nvSpPr>
          <p:cNvPr id="11" name="Title 1"/>
          <p:cNvSpPr>
            <a:spLocks noGrp="1"/>
          </p:cNvSpPr>
          <p:nvPr>
            <p:ph type="title"/>
          </p:nvPr>
        </p:nvSpPr>
        <p:spPr>
          <a:xfrm>
            <a:off x="457200" y="1501944"/>
            <a:ext cx="7799696" cy="747660"/>
          </a:xfrm>
        </p:spPr>
        <p:txBody>
          <a:bodyPr/>
          <a:lstStyle/>
          <a:p>
            <a:r>
              <a:rPr lang="en-US" b="1" i="1" dirty="0" smtClean="0">
                <a:solidFill>
                  <a:schemeClr val="tx1"/>
                </a:solidFill>
              </a:rPr>
              <a:t>Answer:</a:t>
            </a:r>
            <a:endParaRPr lang="en-US" b="1" i="1" dirty="0">
              <a:solidFill>
                <a:schemeClr val="tx1"/>
              </a:solidFill>
            </a:endParaRPr>
          </a:p>
        </p:txBody>
      </p:sp>
      <p:sp>
        <p:nvSpPr>
          <p:cNvPr id="9"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OFCCP - An Update, February 18, 2015</a:t>
            </a:r>
            <a:endParaRPr lang="en-US" dirty="0"/>
          </a:p>
        </p:txBody>
      </p:sp>
      <p:graphicFrame>
        <p:nvGraphicFramePr>
          <p:cNvPr id="8" name="Diagram 7"/>
          <p:cNvGraphicFramePr/>
          <p:nvPr>
            <p:extLst>
              <p:ext uri="{D42A27DB-BD31-4B8C-83A1-F6EECF244321}">
                <p14:modId xmlns:p14="http://schemas.microsoft.com/office/powerpoint/2010/main" val="2666777055"/>
              </p:ext>
            </p:extLst>
          </p:nvPr>
        </p:nvGraphicFramePr>
        <p:xfrm>
          <a:off x="559541" y="-259316"/>
          <a:ext cx="5104262" cy="2144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48719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29</a:t>
            </a:fld>
            <a:endParaRPr lang="en-US" dirty="0"/>
          </a:p>
        </p:txBody>
      </p:sp>
      <p:sp>
        <p:nvSpPr>
          <p:cNvPr id="10" name="Title 1"/>
          <p:cNvSpPr>
            <a:spLocks noGrp="1"/>
          </p:cNvSpPr>
          <p:nvPr>
            <p:ph type="title"/>
          </p:nvPr>
        </p:nvSpPr>
        <p:spPr>
          <a:xfrm>
            <a:off x="457200" y="1420056"/>
            <a:ext cx="7799696" cy="747660"/>
          </a:xfrm>
        </p:spPr>
        <p:txBody>
          <a:bodyPr/>
          <a:lstStyle/>
          <a:p>
            <a:r>
              <a:rPr lang="en-US" b="1" dirty="0">
                <a:solidFill>
                  <a:schemeClr val="tx1"/>
                </a:solidFill>
              </a:rPr>
              <a:t>Requesting </a:t>
            </a:r>
            <a:r>
              <a:rPr lang="en-US" b="1" dirty="0" smtClean="0">
                <a:solidFill>
                  <a:schemeClr val="tx1"/>
                </a:solidFill>
              </a:rPr>
              <a:t>Pre-Award </a:t>
            </a:r>
            <a:r>
              <a:rPr lang="en-US" b="1" dirty="0">
                <a:solidFill>
                  <a:schemeClr val="tx1"/>
                </a:solidFill>
              </a:rPr>
              <a:t>Clearance</a:t>
            </a: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OFCCP - An Update, February 18, 2015</a:t>
            </a:r>
            <a:endParaRPr lang="en-US" dirty="0"/>
          </a:p>
        </p:txBody>
      </p:sp>
      <p:sp>
        <p:nvSpPr>
          <p:cNvPr id="6" name="Content Placeholder 2"/>
          <p:cNvSpPr txBox="1">
            <a:spLocks/>
          </p:cNvSpPr>
          <p:nvPr/>
        </p:nvSpPr>
        <p:spPr>
          <a:xfrm>
            <a:off x="457199" y="2218487"/>
            <a:ext cx="8400197" cy="34464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1313" indent="-341313">
              <a:buSzPct val="75000"/>
              <a:buFont typeface="Courier New"/>
              <a:buChar char="o"/>
            </a:pPr>
            <a:r>
              <a:rPr lang="en-US" sz="2800" dirty="0">
                <a:latin typeface="Franklin Gothic Book"/>
                <a:cs typeface="Franklin Gothic Book"/>
              </a:rPr>
              <a:t>Submit request at least 30 days before</a:t>
            </a:r>
          </a:p>
          <a:p>
            <a:pPr marL="341313" indent="-341313">
              <a:buSzPct val="75000"/>
              <a:buFont typeface="Courier New"/>
              <a:buChar char="o"/>
            </a:pPr>
            <a:r>
              <a:rPr lang="en-US" sz="2800" dirty="0">
                <a:latin typeface="Franklin Gothic Book"/>
                <a:cs typeface="Franklin Gothic Book"/>
              </a:rPr>
              <a:t>Regional Office for the Place of Performance</a:t>
            </a:r>
          </a:p>
          <a:p>
            <a:pPr marL="341313" lvl="1" indent="-341313">
              <a:buSzPct val="75000"/>
              <a:buFont typeface="Courier New"/>
              <a:buChar char="o"/>
            </a:pPr>
            <a:r>
              <a:rPr lang="en-US" dirty="0">
                <a:latin typeface="Franklin Gothic Book"/>
                <a:cs typeface="Franklin Gothic Book"/>
              </a:rPr>
              <a:t>Information Needed</a:t>
            </a:r>
          </a:p>
          <a:p>
            <a:pPr marL="682625" lvl="1" indent="-341313">
              <a:buSzPct val="75000"/>
              <a:buFont typeface="Arial" pitchFamily="34" charset="0"/>
              <a:buChar char="•"/>
            </a:pPr>
            <a:r>
              <a:rPr lang="en-US" sz="2400" dirty="0">
                <a:latin typeface="Franklin Gothic Book"/>
                <a:cs typeface="Franklin Gothic Book"/>
              </a:rPr>
              <a:t>Contact Information for the Proposed Contractor</a:t>
            </a:r>
          </a:p>
          <a:p>
            <a:pPr marL="682625" lvl="1" indent="-341313">
              <a:buSzPct val="75000"/>
              <a:buFont typeface="Arial" pitchFamily="34" charset="0"/>
              <a:buChar char="•"/>
            </a:pPr>
            <a:r>
              <a:rPr lang="en-US" sz="2400" dirty="0">
                <a:latin typeface="Franklin Gothic Book"/>
                <a:cs typeface="Franklin Gothic Book"/>
              </a:rPr>
              <a:t>Contact Information for Proposed Subcontractors</a:t>
            </a:r>
          </a:p>
          <a:p>
            <a:pPr marL="682625" lvl="1" indent="-341313">
              <a:buSzPct val="75000"/>
              <a:buFont typeface="Arial" pitchFamily="34" charset="0"/>
              <a:buChar char="•"/>
            </a:pPr>
            <a:r>
              <a:rPr lang="en-US" sz="2400" dirty="0">
                <a:latin typeface="Franklin Gothic Book"/>
                <a:cs typeface="Franklin Gothic Book"/>
              </a:rPr>
              <a:t>Anticipated Date of Award</a:t>
            </a:r>
          </a:p>
          <a:p>
            <a:pPr marL="682625" lvl="1" indent="-341313">
              <a:buSzPct val="75000"/>
              <a:buFont typeface="Arial" pitchFamily="34" charset="0"/>
              <a:buChar char="•"/>
            </a:pPr>
            <a:r>
              <a:rPr lang="en-US" sz="2400" dirty="0">
                <a:latin typeface="Franklin Gothic Book"/>
                <a:cs typeface="Franklin Gothic Book"/>
              </a:rPr>
              <a:t>Place of Performance</a:t>
            </a:r>
          </a:p>
          <a:p>
            <a:pPr marL="682625" lvl="1" indent="-341313">
              <a:buSzPct val="75000"/>
              <a:buFont typeface="Arial" pitchFamily="34" charset="0"/>
              <a:buChar char="•"/>
            </a:pPr>
            <a:r>
              <a:rPr lang="en-US" sz="2400" dirty="0">
                <a:latin typeface="Franklin Gothic Book"/>
                <a:cs typeface="Franklin Gothic Book"/>
              </a:rPr>
              <a:t>Estimated Dollar </a:t>
            </a:r>
            <a:r>
              <a:rPr lang="en-US" sz="2400" dirty="0" smtClean="0">
                <a:latin typeface="Franklin Gothic Book"/>
                <a:cs typeface="Franklin Gothic Book"/>
              </a:rPr>
              <a:t>Amount</a:t>
            </a:r>
            <a:endParaRPr lang="en-US" sz="2400" dirty="0">
              <a:latin typeface="Franklin Gothic Book"/>
              <a:cs typeface="Franklin Gothic Book"/>
            </a:endParaRPr>
          </a:p>
        </p:txBody>
      </p:sp>
      <p:graphicFrame>
        <p:nvGraphicFramePr>
          <p:cNvPr id="7" name="Diagram 6"/>
          <p:cNvGraphicFramePr/>
          <p:nvPr>
            <p:extLst>
              <p:ext uri="{D42A27DB-BD31-4B8C-83A1-F6EECF244321}">
                <p14:modId xmlns:p14="http://schemas.microsoft.com/office/powerpoint/2010/main" val="3836970615"/>
              </p:ext>
            </p:extLst>
          </p:nvPr>
        </p:nvGraphicFramePr>
        <p:xfrm>
          <a:off x="559541" y="-259316"/>
          <a:ext cx="5104262" cy="2144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929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sz="3800" b="1" dirty="0" smtClean="0">
                <a:solidFill>
                  <a:schemeClr val="tx1"/>
                </a:solidFill>
              </a:rPr>
              <a:t>Presenters</a:t>
            </a:r>
            <a:endParaRPr lang="en-US" sz="3800" b="1" dirty="0">
              <a:solidFill>
                <a:schemeClr val="tx1"/>
              </a:solidFill>
            </a:endParaRPr>
          </a:p>
        </p:txBody>
      </p:sp>
      <p:sp>
        <p:nvSpPr>
          <p:cNvPr id="2" name="Content Placeholder 1"/>
          <p:cNvSpPr>
            <a:spLocks noGrp="1"/>
          </p:cNvSpPr>
          <p:nvPr>
            <p:ph idx="1"/>
          </p:nvPr>
        </p:nvSpPr>
        <p:spPr>
          <a:xfrm>
            <a:off x="457200" y="2000072"/>
            <a:ext cx="8229600" cy="3722234"/>
          </a:xfrm>
        </p:spPr>
        <p:txBody>
          <a:bodyPr/>
          <a:lstStyle/>
          <a:p>
            <a:pPr marL="341313" indent="-341313">
              <a:buClrTx/>
              <a:buFont typeface="Courier New" pitchFamily="49" charset="0"/>
              <a:buChar char="o"/>
              <a:defRPr/>
            </a:pPr>
            <a:r>
              <a:rPr lang="en-US" sz="3200" b="1" dirty="0"/>
              <a:t>Melissa L. Speer</a:t>
            </a:r>
            <a:r>
              <a:rPr lang="en-US" sz="3200" dirty="0"/>
              <a:t>, Regional Director Southwest and Rocky Mountain Region (SWARM</a:t>
            </a:r>
            <a:r>
              <a:rPr lang="en-US" sz="3200" dirty="0" smtClean="0"/>
              <a:t>)</a:t>
            </a:r>
          </a:p>
          <a:p>
            <a:pPr marL="341313" indent="-341313">
              <a:buClrTx/>
              <a:buFont typeface="Courier New" pitchFamily="49" charset="0"/>
              <a:buChar char="o"/>
              <a:defRPr/>
            </a:pPr>
            <a:endParaRPr lang="en-US" sz="3200" dirty="0"/>
          </a:p>
          <a:p>
            <a:pPr marL="341313" indent="-341313">
              <a:buClrTx/>
              <a:buFont typeface="Courier New" pitchFamily="49" charset="0"/>
              <a:buChar char="o"/>
              <a:defRPr/>
            </a:pPr>
            <a:r>
              <a:rPr lang="en-US" sz="3200" b="1" dirty="0" smtClean="0"/>
              <a:t>Herman Narcho</a:t>
            </a:r>
            <a:r>
              <a:rPr lang="en-US" sz="3200" dirty="0" smtClean="0"/>
              <a:t>, Branch </a:t>
            </a:r>
            <a:r>
              <a:rPr lang="en-US" sz="3200" dirty="0"/>
              <a:t>Chief for Enforcement, Division of </a:t>
            </a:r>
            <a:r>
              <a:rPr lang="en-US" sz="3200" dirty="0" smtClean="0"/>
              <a:t>Program Operations</a:t>
            </a:r>
            <a:r>
              <a:rPr lang="en-US" sz="3200" dirty="0"/>
              <a:t>, National Office, </a:t>
            </a:r>
            <a:r>
              <a:rPr lang="en-US" sz="3200" dirty="0" smtClean="0"/>
              <a:t>OFCCP</a:t>
            </a:r>
          </a:p>
        </p:txBody>
      </p:sp>
      <p:sp>
        <p:nvSpPr>
          <p:cNvPr id="5" name="Slide Number Placeholder 4"/>
          <p:cNvSpPr>
            <a:spLocks noGrp="1"/>
          </p:cNvSpPr>
          <p:nvPr>
            <p:ph type="sldNum" sz="quarter" idx="12"/>
          </p:nvPr>
        </p:nvSpPr>
        <p:spPr/>
        <p:txBody>
          <a:bodyPr/>
          <a:lstStyle/>
          <a:p>
            <a:pPr>
              <a:defRPr/>
            </a:pPr>
            <a:fld id="{67DE3CAF-0EA6-40EF-8067-26A0BD0FFA59}" type="slidenum">
              <a:rPr lang="en-US" smtClean="0"/>
              <a:pPr>
                <a:defRPr/>
              </a:pPr>
              <a:t>3</a:t>
            </a:fld>
            <a:endParaRPr lang="en-US" dirty="0"/>
          </a:p>
        </p:txBody>
      </p:sp>
      <p:sp>
        <p:nvSpPr>
          <p:cNvPr id="6"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OFCCP - An Update, February 18, 2015</a:t>
            </a:r>
            <a:endParaRPr lang="en-US" dirty="0"/>
          </a:p>
        </p:txBody>
      </p:sp>
    </p:spTree>
    <p:extLst>
      <p:ext uri="{BB962C8B-B14F-4D97-AF65-F5344CB8AC3E}">
        <p14:creationId xmlns:p14="http://schemas.microsoft.com/office/powerpoint/2010/main" val="2287709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4"/>
          <p:cNvSpPr txBox="1">
            <a:spLocks/>
          </p:cNvSpPr>
          <p:nvPr/>
        </p:nvSpPr>
        <p:spPr>
          <a:xfrm>
            <a:off x="457200" y="2436808"/>
            <a:ext cx="8229600" cy="3722234"/>
          </a:xfrm>
          <a:prstGeom prst="rect">
            <a:avLst/>
          </a:prstGeom>
        </p:spPr>
        <p:txBody>
          <a:bodyPr/>
          <a:lstStyle>
            <a:lvl1pPr marL="227013" indent="-227013" algn="l" defTabSz="457200" rtl="0" eaLnBrk="1" latinLnBrk="0" hangingPunct="1">
              <a:spcBef>
                <a:spcPct val="20000"/>
              </a:spcBef>
              <a:buClr>
                <a:srgbClr val="F6BC1C"/>
              </a:buClr>
              <a:buSzPct val="75000"/>
              <a:buFont typeface="Courier New"/>
              <a:buChar char="o"/>
              <a:defRPr sz="2400" kern="1200">
                <a:solidFill>
                  <a:schemeClr val="tx1"/>
                </a:solidFill>
                <a:latin typeface="Franklin Gothic Book"/>
                <a:ea typeface="+mn-ea"/>
                <a:cs typeface="Franklin Gothic Book"/>
              </a:defRPr>
            </a:lvl1pPr>
            <a:lvl2pPr marL="454025" indent="-231775" algn="l" defTabSz="457200" rtl="0" eaLnBrk="1" latinLnBrk="0" hangingPunct="1">
              <a:spcBef>
                <a:spcPct val="20000"/>
              </a:spcBef>
              <a:buClr>
                <a:srgbClr val="FBCC19"/>
              </a:buClr>
              <a:buFont typeface="Arial"/>
              <a:buChar char="•"/>
              <a:defRPr sz="1800" kern="1200">
                <a:solidFill>
                  <a:schemeClr val="tx1"/>
                </a:solidFill>
                <a:latin typeface="Franklin Gothic Book"/>
                <a:ea typeface="+mn-ea"/>
                <a:cs typeface="Franklin Gothic Book"/>
              </a:defRPr>
            </a:lvl2pPr>
            <a:lvl3pPr marL="688975" indent="-228600" algn="l" defTabSz="457200" rtl="0" eaLnBrk="1" latinLnBrk="0" hangingPunct="1">
              <a:spcBef>
                <a:spcPct val="20000"/>
              </a:spcBef>
              <a:buClr>
                <a:srgbClr val="F6BC1C"/>
              </a:buClr>
              <a:buFont typeface="Arial"/>
              <a:buChar char="•"/>
              <a:defRPr sz="1800" kern="1200">
                <a:solidFill>
                  <a:schemeClr val="tx1"/>
                </a:solidFill>
                <a:latin typeface="Franklin Gothic Book"/>
                <a:ea typeface="+mn-ea"/>
                <a:cs typeface="Franklin Gothic Book"/>
              </a:defRPr>
            </a:lvl3pPr>
            <a:lvl4pPr marL="915988" indent="-225425" algn="l" defTabSz="457200" rtl="0" eaLnBrk="1" latinLnBrk="0" hangingPunct="1">
              <a:spcBef>
                <a:spcPct val="20000"/>
              </a:spcBef>
              <a:buClr>
                <a:srgbClr val="F6BC1C"/>
              </a:buClr>
              <a:buFont typeface="Arial"/>
              <a:buChar char="•"/>
              <a:tabLst/>
              <a:defRPr sz="1800" kern="1200">
                <a:solidFill>
                  <a:schemeClr val="tx1"/>
                </a:solidFill>
                <a:latin typeface="Franklin Gothic Book"/>
                <a:ea typeface="+mn-ea"/>
                <a:cs typeface="Franklin Gothic Book"/>
              </a:defRPr>
            </a:lvl4pPr>
            <a:lvl5pPr marL="1141413" indent="-228600" algn="l" defTabSz="455613" rtl="0" eaLnBrk="1" latinLnBrk="0" hangingPunct="1">
              <a:spcBef>
                <a:spcPct val="20000"/>
              </a:spcBef>
              <a:buClr>
                <a:srgbClr val="F6BC1C"/>
              </a:buClr>
              <a:buFont typeface="Arial"/>
              <a:buChar char="•"/>
              <a:defRPr sz="1800" kern="1200">
                <a:solidFill>
                  <a:schemeClr val="tx1"/>
                </a:solidFill>
                <a:latin typeface="Franklin Gothic Book"/>
                <a:ea typeface="+mn-ea"/>
                <a:cs typeface="Franklin Gothic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3200" b="1" i="1" dirty="0" smtClean="0"/>
          </a:p>
          <a:p>
            <a:pPr marL="0" indent="0">
              <a:buNone/>
            </a:pPr>
            <a:endParaRPr lang="en-US" sz="3200" b="1" i="1" dirty="0"/>
          </a:p>
          <a:p>
            <a:pPr marL="0" indent="0">
              <a:buNone/>
            </a:pPr>
            <a:r>
              <a:rPr lang="en-US" sz="3200" b="1" i="1" dirty="0" smtClean="0"/>
              <a:t>Which regional </a:t>
            </a:r>
            <a:r>
              <a:rPr lang="en-US" sz="3200" b="1" i="1" dirty="0"/>
              <a:t>office should I send the pre-award clearance </a:t>
            </a:r>
            <a:r>
              <a:rPr lang="en-US" sz="3200" b="1" i="1" dirty="0" smtClean="0"/>
              <a:t>request to?</a:t>
            </a:r>
            <a:endParaRPr lang="en-US" sz="3200" b="1" i="1" dirty="0"/>
          </a:p>
        </p:txBody>
      </p:sp>
      <p:graphicFrame>
        <p:nvGraphicFramePr>
          <p:cNvPr id="9" name="Diagram 8"/>
          <p:cNvGraphicFramePr/>
          <p:nvPr>
            <p:extLst>
              <p:ext uri="{D42A27DB-BD31-4B8C-83A1-F6EECF244321}">
                <p14:modId xmlns:p14="http://schemas.microsoft.com/office/powerpoint/2010/main" val="3433622370"/>
              </p:ext>
            </p:extLst>
          </p:nvPr>
        </p:nvGraphicFramePr>
        <p:xfrm>
          <a:off x="559541" y="-259316"/>
          <a:ext cx="5104262" cy="2144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pPr>
              <a:defRPr/>
            </a:pPr>
            <a:fld id="{37A3ED31-F8A2-42A4-B44C-53354DD72826}" type="slidenum">
              <a:rPr lang="en-US" smtClean="0"/>
              <a:pPr>
                <a:defRPr/>
              </a:pPr>
              <a:t>30</a:t>
            </a:fld>
            <a:endParaRPr lang="en-US" dirty="0"/>
          </a:p>
        </p:txBody>
      </p:sp>
      <p:sp>
        <p:nvSpPr>
          <p:cNvPr id="11" name="Title 1"/>
          <p:cNvSpPr txBox="1">
            <a:spLocks/>
          </p:cNvSpPr>
          <p:nvPr/>
        </p:nvSpPr>
        <p:spPr>
          <a:xfrm>
            <a:off x="457200" y="1501944"/>
            <a:ext cx="7799696" cy="747660"/>
          </a:xfrm>
          <a:prstGeom prst="rect">
            <a:avLst/>
          </a:prstGeom>
        </p:spPr>
        <p:txBody>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b="1" i="1" smtClean="0">
                <a:solidFill>
                  <a:schemeClr val="tx1"/>
                </a:solidFill>
              </a:rPr>
              <a:t>Question:</a:t>
            </a:r>
            <a:endParaRPr lang="en-US" b="1" i="1" dirty="0">
              <a:solidFill>
                <a:schemeClr val="tx1"/>
              </a:solidFill>
            </a:endParaRPr>
          </a:p>
        </p:txBody>
      </p:sp>
      <p:pic>
        <p:nvPicPr>
          <p:cNvPr id="12" name="Picture 2" descr="cartoon guy holding a question mark"/>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92350" y="5077966"/>
            <a:ext cx="1437293" cy="1432502"/>
          </a:xfrm>
          <a:prstGeom prst="rect">
            <a:avLst/>
          </a:prstGeom>
          <a:noFill/>
          <a:extLst>
            <a:ext uri="{909E8E84-426E-40DD-AFC4-6F175D3DCCD1}">
              <a14:hiddenFill xmlns:a14="http://schemas.microsoft.com/office/drawing/2010/main">
                <a:solidFill>
                  <a:srgbClr val="FFFFFF"/>
                </a:solidFill>
              </a14:hiddenFill>
            </a:ext>
          </a:extLst>
        </p:spPr>
      </p:pic>
      <p:sp>
        <p:nvSpPr>
          <p:cNvPr id="13"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OFCCP - An Update, February 18, 2015</a:t>
            </a:r>
            <a:endParaRPr lang="en-US" dirty="0"/>
          </a:p>
        </p:txBody>
      </p:sp>
    </p:spTree>
    <p:extLst>
      <p:ext uri="{BB962C8B-B14F-4D97-AF65-F5344CB8AC3E}">
        <p14:creationId xmlns:p14="http://schemas.microsoft.com/office/powerpoint/2010/main" val="19669524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57200" y="2477799"/>
            <a:ext cx="7988300" cy="34464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SzPct val="75000"/>
              <a:buNone/>
            </a:pPr>
            <a:endParaRPr lang="en-US" b="1" i="1" dirty="0" smtClean="0">
              <a:latin typeface="Franklin Gothic Book"/>
              <a:cs typeface="Franklin Gothic Book"/>
            </a:endParaRPr>
          </a:p>
          <a:p>
            <a:pPr marL="0" indent="0" algn="ctr">
              <a:buSzPct val="75000"/>
              <a:buNone/>
            </a:pPr>
            <a:endParaRPr lang="en-US" b="1" i="1" dirty="0">
              <a:latin typeface="Franklin Gothic Book"/>
              <a:cs typeface="Franklin Gothic Book"/>
            </a:endParaRPr>
          </a:p>
          <a:p>
            <a:pPr marL="0" indent="0" algn="ctr">
              <a:buSzPct val="75000"/>
              <a:buNone/>
            </a:pPr>
            <a:r>
              <a:rPr lang="en-US" sz="4000" b="1" i="1" dirty="0" smtClean="0">
                <a:latin typeface="Franklin Gothic Book"/>
                <a:cs typeface="Franklin Gothic Book"/>
              </a:rPr>
              <a:t>It depends…</a:t>
            </a:r>
            <a:endParaRPr lang="en-US" sz="4000" b="1" i="1" dirty="0">
              <a:latin typeface="Franklin Gothic Book"/>
              <a:cs typeface="Franklin Gothic Book"/>
            </a:endParaRPr>
          </a:p>
        </p:txBody>
      </p:sp>
      <p:sp>
        <p:nvSpPr>
          <p:cNvPr id="3" name="Slide Number Placeholder 2"/>
          <p:cNvSpPr>
            <a:spLocks noGrp="1"/>
          </p:cNvSpPr>
          <p:nvPr>
            <p:ph type="sldNum" sz="quarter" idx="12"/>
          </p:nvPr>
        </p:nvSpPr>
        <p:spPr/>
        <p:txBody>
          <a:bodyPr/>
          <a:lstStyle/>
          <a:p>
            <a:pPr>
              <a:defRPr/>
            </a:pPr>
            <a:fld id="{BF484C49-8B24-4162-87D8-D06D80D0AB24}" type="slidenum">
              <a:rPr lang="en-US" smtClean="0"/>
              <a:pPr>
                <a:defRPr/>
              </a:pPr>
              <a:t>31</a:t>
            </a:fld>
            <a:endParaRPr lang="en-US" dirty="0"/>
          </a:p>
        </p:txBody>
      </p:sp>
      <p:sp>
        <p:nvSpPr>
          <p:cNvPr id="11" name="Title 1"/>
          <p:cNvSpPr>
            <a:spLocks noGrp="1"/>
          </p:cNvSpPr>
          <p:nvPr>
            <p:ph type="title"/>
          </p:nvPr>
        </p:nvSpPr>
        <p:spPr>
          <a:xfrm>
            <a:off x="457200" y="1501944"/>
            <a:ext cx="7799696" cy="747660"/>
          </a:xfrm>
        </p:spPr>
        <p:txBody>
          <a:bodyPr/>
          <a:lstStyle/>
          <a:p>
            <a:r>
              <a:rPr lang="en-US" b="1" i="1" dirty="0" smtClean="0">
                <a:solidFill>
                  <a:schemeClr val="tx1"/>
                </a:solidFill>
              </a:rPr>
              <a:t>Answer:</a:t>
            </a:r>
            <a:endParaRPr lang="en-US" b="1" i="1" dirty="0">
              <a:solidFill>
                <a:schemeClr val="tx1"/>
              </a:solidFill>
            </a:endParaRPr>
          </a:p>
        </p:txBody>
      </p:sp>
      <p:sp>
        <p:nvSpPr>
          <p:cNvPr id="9"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OFCCP - An Update, February 18, 2015</a:t>
            </a:r>
            <a:endParaRPr lang="en-US" dirty="0"/>
          </a:p>
        </p:txBody>
      </p:sp>
      <p:graphicFrame>
        <p:nvGraphicFramePr>
          <p:cNvPr id="8" name="Diagram 7"/>
          <p:cNvGraphicFramePr/>
          <p:nvPr>
            <p:extLst>
              <p:ext uri="{D42A27DB-BD31-4B8C-83A1-F6EECF244321}">
                <p14:modId xmlns:p14="http://schemas.microsoft.com/office/powerpoint/2010/main" val="4060223605"/>
              </p:ext>
            </p:extLst>
          </p:nvPr>
        </p:nvGraphicFramePr>
        <p:xfrm>
          <a:off x="559541" y="-259316"/>
          <a:ext cx="5104262" cy="2144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97406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32</a:t>
            </a:fld>
            <a:endParaRPr lang="en-US" dirty="0"/>
          </a:p>
        </p:txBody>
      </p:sp>
      <p:sp>
        <p:nvSpPr>
          <p:cNvPr id="10" name="Title 1"/>
          <p:cNvSpPr>
            <a:spLocks noGrp="1"/>
          </p:cNvSpPr>
          <p:nvPr>
            <p:ph type="title"/>
          </p:nvPr>
        </p:nvSpPr>
        <p:spPr>
          <a:xfrm>
            <a:off x="457200" y="1051560"/>
            <a:ext cx="7799696" cy="747660"/>
          </a:xfrm>
        </p:spPr>
        <p:txBody>
          <a:bodyPr/>
          <a:lstStyle/>
          <a:p>
            <a:r>
              <a:rPr lang="en-US" b="1" dirty="0">
                <a:solidFill>
                  <a:schemeClr val="tx1"/>
                </a:solidFill>
              </a:rPr>
              <a:t>Responsibilities of Federal Procurement Officers </a:t>
            </a: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mtClean="0"/>
              <a:t>OFCCP - An Update, February 18, 2015</a:t>
            </a:r>
            <a:endParaRPr lang="en-US" dirty="0"/>
          </a:p>
        </p:txBody>
      </p:sp>
      <p:graphicFrame>
        <p:nvGraphicFramePr>
          <p:cNvPr id="2" name="Diagram 1"/>
          <p:cNvGraphicFramePr/>
          <p:nvPr>
            <p:extLst>
              <p:ext uri="{D42A27DB-BD31-4B8C-83A1-F6EECF244321}">
                <p14:modId xmlns:p14="http://schemas.microsoft.com/office/powerpoint/2010/main" val="920419168"/>
              </p:ext>
            </p:extLst>
          </p:nvPr>
        </p:nvGraphicFramePr>
        <p:xfrm>
          <a:off x="1319283" y="2524835"/>
          <a:ext cx="6623713" cy="3550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09208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168447791"/>
              </p:ext>
            </p:extLst>
          </p:nvPr>
        </p:nvGraphicFramePr>
        <p:xfrm>
          <a:off x="559541" y="-259316"/>
          <a:ext cx="5104262" cy="2144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3A0B55B-C253-734E-AC3A-B1468D3932F3}" type="slidenum">
              <a:rPr lang="en-US" smtClean="0"/>
              <a:pPr/>
              <a:t>33</a:t>
            </a:fld>
            <a:endParaRPr lang="en-US" dirty="0"/>
          </a:p>
        </p:txBody>
      </p:sp>
      <p:sp>
        <p:nvSpPr>
          <p:cNvPr id="10" name="Title 1"/>
          <p:cNvSpPr>
            <a:spLocks noGrp="1"/>
          </p:cNvSpPr>
          <p:nvPr>
            <p:ph type="title"/>
          </p:nvPr>
        </p:nvSpPr>
        <p:spPr>
          <a:xfrm>
            <a:off x="457200" y="1529240"/>
            <a:ext cx="7799696" cy="747660"/>
          </a:xfrm>
        </p:spPr>
        <p:txBody>
          <a:bodyPr/>
          <a:lstStyle/>
          <a:p>
            <a:r>
              <a:rPr lang="en-US" b="1" dirty="0" smtClean="0">
                <a:solidFill>
                  <a:schemeClr val="tx1"/>
                </a:solidFill>
              </a:rPr>
              <a:t>Post-Award</a:t>
            </a:r>
            <a:endParaRPr lang="en-US" b="1" dirty="0">
              <a:solidFill>
                <a:schemeClr val="tx1"/>
              </a:solidFill>
            </a:endParaRP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mtClean="0"/>
              <a:t>OFCCP - An Update, February 18, 2015</a:t>
            </a:r>
            <a:endParaRPr lang="en-US" dirty="0"/>
          </a:p>
        </p:txBody>
      </p:sp>
      <p:sp>
        <p:nvSpPr>
          <p:cNvPr id="6" name="Content Placeholder 2"/>
          <p:cNvSpPr txBox="1">
            <a:spLocks/>
          </p:cNvSpPr>
          <p:nvPr/>
        </p:nvSpPr>
        <p:spPr>
          <a:xfrm>
            <a:off x="457200" y="2368615"/>
            <a:ext cx="7988300" cy="34464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1313" indent="-341313">
              <a:buSzPct val="75000"/>
              <a:buFont typeface="Courier New"/>
              <a:buChar char="o"/>
            </a:pPr>
            <a:r>
              <a:rPr lang="en-US" sz="2800" dirty="0">
                <a:latin typeface="Franklin Gothic Book"/>
                <a:cs typeface="Franklin Gothic Book"/>
              </a:rPr>
              <a:t>Incorporating the Equal Opportunity Clauses into the Contract</a:t>
            </a:r>
          </a:p>
          <a:p>
            <a:pPr marL="341313" indent="-341313">
              <a:buSzPct val="75000"/>
              <a:buFont typeface="Courier New"/>
              <a:buChar char="o"/>
            </a:pPr>
            <a:r>
              <a:rPr lang="en-US" sz="2800" dirty="0">
                <a:latin typeface="Franklin Gothic Book"/>
                <a:cs typeface="Franklin Gothic Book"/>
              </a:rPr>
              <a:t>Providing the EEO is the Law Poster</a:t>
            </a:r>
          </a:p>
          <a:p>
            <a:pPr marL="341313" indent="-341313">
              <a:buSzPct val="75000"/>
              <a:buFont typeface="Courier New"/>
              <a:buChar char="o"/>
            </a:pPr>
            <a:r>
              <a:rPr lang="en-US" sz="2800" dirty="0">
                <a:latin typeface="Franklin Gothic Book"/>
                <a:cs typeface="Franklin Gothic Book"/>
              </a:rPr>
              <a:t>Referring Inquiries and Complaints to OFCCP</a:t>
            </a:r>
          </a:p>
          <a:p>
            <a:pPr marL="341313" indent="-341313">
              <a:buSzPct val="75000"/>
              <a:buFont typeface="Courier New"/>
              <a:buChar char="o"/>
            </a:pPr>
            <a:r>
              <a:rPr lang="en-US" sz="2800" dirty="0">
                <a:latin typeface="Franklin Gothic Book"/>
                <a:cs typeface="Franklin Gothic Book"/>
              </a:rPr>
              <a:t>Notifying OFCCP of Construction Contract Awards</a:t>
            </a:r>
          </a:p>
        </p:txBody>
      </p:sp>
    </p:spTree>
    <p:extLst>
      <p:ext uri="{BB962C8B-B14F-4D97-AF65-F5344CB8AC3E}">
        <p14:creationId xmlns:p14="http://schemas.microsoft.com/office/powerpoint/2010/main" val="1927482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34</a:t>
            </a:fld>
            <a:endParaRPr lang="en-US" dirty="0"/>
          </a:p>
        </p:txBody>
      </p:sp>
      <p:sp>
        <p:nvSpPr>
          <p:cNvPr id="10" name="Title 1"/>
          <p:cNvSpPr>
            <a:spLocks noGrp="1"/>
          </p:cNvSpPr>
          <p:nvPr>
            <p:ph type="title"/>
          </p:nvPr>
        </p:nvSpPr>
        <p:spPr>
          <a:xfrm>
            <a:off x="457200" y="1501944"/>
            <a:ext cx="7799696" cy="747660"/>
          </a:xfrm>
        </p:spPr>
        <p:txBody>
          <a:bodyPr/>
          <a:lstStyle/>
          <a:p>
            <a:r>
              <a:rPr lang="en-US" b="1" dirty="0">
                <a:solidFill>
                  <a:schemeClr val="tx1"/>
                </a:solidFill>
              </a:rPr>
              <a:t>Equal Opportunity Clauses</a:t>
            </a: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OFCCP - An Update, February 18, 2015</a:t>
            </a:r>
            <a:endParaRPr lang="en-US" dirty="0"/>
          </a:p>
        </p:txBody>
      </p:sp>
      <p:sp>
        <p:nvSpPr>
          <p:cNvPr id="6" name="Content Placeholder 2"/>
          <p:cNvSpPr txBox="1">
            <a:spLocks/>
          </p:cNvSpPr>
          <p:nvPr/>
        </p:nvSpPr>
        <p:spPr>
          <a:xfrm>
            <a:off x="457199" y="2341319"/>
            <a:ext cx="8400197" cy="34464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1313" indent="-341313">
              <a:buSzPct val="75000"/>
              <a:buFont typeface="Courier New"/>
              <a:buChar char="o"/>
            </a:pPr>
            <a:r>
              <a:rPr lang="en-US" sz="2800" dirty="0">
                <a:latin typeface="Franklin Gothic Book"/>
                <a:cs typeface="Franklin Gothic Book"/>
              </a:rPr>
              <a:t>Incorporate the Equal Opportunity (EO) Clauses in all nonexempt solicitations and contracts</a:t>
            </a:r>
          </a:p>
          <a:p>
            <a:pPr marL="341313" indent="-341313">
              <a:buSzPct val="75000"/>
              <a:buFont typeface="Courier New"/>
              <a:buChar char="o"/>
            </a:pPr>
            <a:r>
              <a:rPr lang="en-US" sz="2800" dirty="0">
                <a:latin typeface="Franklin Gothic Book"/>
                <a:cs typeface="Franklin Gothic Book"/>
              </a:rPr>
              <a:t>The EO Clauses: </a:t>
            </a:r>
          </a:p>
          <a:p>
            <a:pPr marL="682625" lvl="1" indent="-341313">
              <a:buSzPct val="75000"/>
              <a:buFont typeface="Arial" pitchFamily="34" charset="0"/>
              <a:buChar char="•"/>
            </a:pPr>
            <a:r>
              <a:rPr lang="en-US" sz="2400" dirty="0">
                <a:latin typeface="Franklin Gothic Book"/>
                <a:cs typeface="Franklin Gothic Book"/>
              </a:rPr>
              <a:t>Prohibits Discrimination</a:t>
            </a:r>
          </a:p>
          <a:p>
            <a:pPr marL="682625" lvl="1" indent="-341313">
              <a:buSzPct val="75000"/>
              <a:buFont typeface="Arial" pitchFamily="34" charset="0"/>
              <a:buChar char="•"/>
            </a:pPr>
            <a:r>
              <a:rPr lang="en-US" sz="2400" dirty="0">
                <a:latin typeface="Franklin Gothic Book"/>
                <a:cs typeface="Franklin Gothic Book"/>
              </a:rPr>
              <a:t>Requires Affirmative Action</a:t>
            </a:r>
          </a:p>
          <a:p>
            <a:pPr marL="682625" lvl="1" indent="-341313">
              <a:buSzPct val="75000"/>
              <a:buFont typeface="Arial" pitchFamily="34" charset="0"/>
              <a:buChar char="•"/>
            </a:pPr>
            <a:r>
              <a:rPr lang="en-US" sz="2400" dirty="0">
                <a:latin typeface="Franklin Gothic Book"/>
                <a:cs typeface="Franklin Gothic Book"/>
              </a:rPr>
              <a:t>Requires Notification to Employees and Subcontractors</a:t>
            </a:r>
          </a:p>
          <a:p>
            <a:pPr marL="682625" lvl="1" indent="-341313">
              <a:buSzPct val="75000"/>
              <a:buFont typeface="Arial" pitchFamily="34" charset="0"/>
              <a:buChar char="•"/>
            </a:pPr>
            <a:r>
              <a:rPr lang="en-US" sz="2400" dirty="0">
                <a:latin typeface="Franklin Gothic Book"/>
                <a:cs typeface="Franklin Gothic Book"/>
              </a:rPr>
              <a:t>Provides Access to OFCCP</a:t>
            </a:r>
          </a:p>
        </p:txBody>
      </p:sp>
      <p:graphicFrame>
        <p:nvGraphicFramePr>
          <p:cNvPr id="8" name="Diagram 7"/>
          <p:cNvGraphicFramePr/>
          <p:nvPr>
            <p:extLst>
              <p:ext uri="{D42A27DB-BD31-4B8C-83A1-F6EECF244321}">
                <p14:modId xmlns:p14="http://schemas.microsoft.com/office/powerpoint/2010/main" val="3274910231"/>
              </p:ext>
            </p:extLst>
          </p:nvPr>
        </p:nvGraphicFramePr>
        <p:xfrm>
          <a:off x="559541" y="-259316"/>
          <a:ext cx="5104262" cy="2144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7522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35</a:t>
            </a:fld>
            <a:endParaRPr lang="en-US" dirty="0"/>
          </a:p>
        </p:txBody>
      </p:sp>
      <p:sp>
        <p:nvSpPr>
          <p:cNvPr id="10" name="Title 1"/>
          <p:cNvSpPr>
            <a:spLocks noGrp="1"/>
          </p:cNvSpPr>
          <p:nvPr>
            <p:ph type="title"/>
          </p:nvPr>
        </p:nvSpPr>
        <p:spPr>
          <a:xfrm>
            <a:off x="457200" y="1501944"/>
            <a:ext cx="7799696" cy="747660"/>
          </a:xfrm>
        </p:spPr>
        <p:txBody>
          <a:bodyPr/>
          <a:lstStyle/>
          <a:p>
            <a:r>
              <a:rPr lang="en-US" b="1" dirty="0" smtClean="0">
                <a:solidFill>
                  <a:schemeClr val="tx1"/>
                </a:solidFill>
              </a:rPr>
              <a:t>EO Clause (Example)</a:t>
            </a:r>
            <a:endParaRPr lang="en-US" b="1" dirty="0">
              <a:solidFill>
                <a:schemeClr val="tx1"/>
              </a:solidFill>
            </a:endParaRP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OFCCP - An Update, February 18, 2015</a:t>
            </a:r>
            <a:endParaRPr lang="en-US" dirty="0"/>
          </a:p>
        </p:txBody>
      </p:sp>
      <p:sp>
        <p:nvSpPr>
          <p:cNvPr id="6" name="Content Placeholder 2"/>
          <p:cNvSpPr txBox="1">
            <a:spLocks/>
          </p:cNvSpPr>
          <p:nvPr/>
        </p:nvSpPr>
        <p:spPr>
          <a:xfrm>
            <a:off x="457199" y="2216213"/>
            <a:ext cx="8172445" cy="34464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SzPct val="75000"/>
              <a:buNone/>
            </a:pPr>
            <a:r>
              <a:rPr lang="en-US" sz="2200" b="1" i="1" dirty="0">
                <a:latin typeface="Franklin Gothic Book"/>
                <a:cs typeface="Franklin Gothic Book"/>
              </a:rPr>
              <a:t>This contractor and subcontractor shall abide by the requirements of 41 CFR 60-1.4(a), 60-300.5(a) and 60-741.5(a). These regulations prohibit discrimination against qualified individuals based on their status as protected veterans or individuals with disabilities, and prohibit discrimination against all individuals based on their race, color, religion, sex, sexual orientation, gender identity or national origin. Moreover, these regulations require that covered prime contractors and subcontractors take affirmative action to employ and advance in employment individuals without regard to race, color, religion, sex, sexual orientation, gender identity, national origin, disability or veteran status. </a:t>
            </a:r>
          </a:p>
        </p:txBody>
      </p:sp>
      <p:graphicFrame>
        <p:nvGraphicFramePr>
          <p:cNvPr id="8" name="Diagram 7"/>
          <p:cNvGraphicFramePr/>
          <p:nvPr>
            <p:extLst>
              <p:ext uri="{D42A27DB-BD31-4B8C-83A1-F6EECF244321}">
                <p14:modId xmlns:p14="http://schemas.microsoft.com/office/powerpoint/2010/main" val="2792729533"/>
              </p:ext>
            </p:extLst>
          </p:nvPr>
        </p:nvGraphicFramePr>
        <p:xfrm>
          <a:off x="559541" y="-259316"/>
          <a:ext cx="5104262" cy="2144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91127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36</a:t>
            </a:fld>
            <a:endParaRPr lang="en-US" dirty="0"/>
          </a:p>
        </p:txBody>
      </p:sp>
      <p:sp>
        <p:nvSpPr>
          <p:cNvPr id="10" name="Title 1"/>
          <p:cNvSpPr>
            <a:spLocks noGrp="1"/>
          </p:cNvSpPr>
          <p:nvPr>
            <p:ph type="title"/>
          </p:nvPr>
        </p:nvSpPr>
        <p:spPr>
          <a:xfrm>
            <a:off x="457200" y="1501944"/>
            <a:ext cx="7799696" cy="747660"/>
          </a:xfrm>
        </p:spPr>
        <p:txBody>
          <a:bodyPr/>
          <a:lstStyle/>
          <a:p>
            <a:r>
              <a:rPr lang="en-US" b="1" dirty="0" smtClean="0">
                <a:solidFill>
                  <a:schemeClr val="tx1"/>
                </a:solidFill>
              </a:rPr>
              <a:t>EEO is the Law Poster</a:t>
            </a:r>
            <a:endParaRPr lang="en-US" b="1" dirty="0">
              <a:solidFill>
                <a:schemeClr val="tx1"/>
              </a:solidFill>
            </a:endParaRP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OFCCP - An Update, February 18, 2015</a:t>
            </a:r>
            <a:endParaRPr lang="en-US" dirty="0"/>
          </a:p>
        </p:txBody>
      </p:sp>
      <p:sp>
        <p:nvSpPr>
          <p:cNvPr id="6" name="Content Placeholder 2"/>
          <p:cNvSpPr txBox="1">
            <a:spLocks/>
          </p:cNvSpPr>
          <p:nvPr/>
        </p:nvSpPr>
        <p:spPr>
          <a:xfrm>
            <a:off x="457199" y="2259432"/>
            <a:ext cx="8400197" cy="66118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1313" indent="-341313">
              <a:buSzPct val="75000"/>
              <a:buFont typeface="Courier New"/>
              <a:buChar char="o"/>
            </a:pPr>
            <a:r>
              <a:rPr lang="en-US" sz="2800" dirty="0">
                <a:latin typeface="Franklin Gothic Book"/>
                <a:cs typeface="Franklin Gothic Book"/>
              </a:rPr>
              <a:t>Provide Notices for </a:t>
            </a:r>
            <a:r>
              <a:rPr lang="en-US" sz="2800" dirty="0" smtClean="0">
                <a:latin typeface="Franklin Gothic Book"/>
                <a:cs typeface="Franklin Gothic Book"/>
              </a:rPr>
              <a:t>Contractors</a:t>
            </a:r>
            <a:endParaRPr lang="en-US" sz="2800" dirty="0">
              <a:latin typeface="Franklin Gothic Book"/>
              <a:cs typeface="Franklin Gothic Book"/>
            </a:endParaRPr>
          </a:p>
        </p:txBody>
      </p:sp>
      <p:graphicFrame>
        <p:nvGraphicFramePr>
          <p:cNvPr id="8" name="Diagram 7"/>
          <p:cNvGraphicFramePr/>
          <p:nvPr>
            <p:extLst>
              <p:ext uri="{D42A27DB-BD31-4B8C-83A1-F6EECF244321}">
                <p14:modId xmlns:p14="http://schemas.microsoft.com/office/powerpoint/2010/main" val="455873951"/>
              </p:ext>
            </p:extLst>
          </p:nvPr>
        </p:nvGraphicFramePr>
        <p:xfrm>
          <a:off x="559541" y="-259316"/>
          <a:ext cx="5104262" cy="2144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descr="An image of the EEO is the Law Poster" title="EEO is the Law Poste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3615" y="2879676"/>
            <a:ext cx="4636770" cy="3441057"/>
          </a:xfrm>
          <a:prstGeom prst="rect">
            <a:avLst/>
          </a:prstGeom>
          <a:ln>
            <a:solidFill>
              <a:schemeClr val="bg1">
                <a:lumMod val="85000"/>
              </a:schemeClr>
            </a:solidFill>
          </a:ln>
        </p:spPr>
      </p:pic>
    </p:spTree>
    <p:extLst>
      <p:ext uri="{BB962C8B-B14F-4D97-AF65-F5344CB8AC3E}">
        <p14:creationId xmlns:p14="http://schemas.microsoft.com/office/powerpoint/2010/main" val="6050172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37</a:t>
            </a:fld>
            <a:endParaRPr lang="en-US" dirty="0"/>
          </a:p>
        </p:txBody>
      </p:sp>
      <p:sp>
        <p:nvSpPr>
          <p:cNvPr id="10" name="Title 1"/>
          <p:cNvSpPr>
            <a:spLocks noGrp="1"/>
          </p:cNvSpPr>
          <p:nvPr>
            <p:ph type="title"/>
          </p:nvPr>
        </p:nvSpPr>
        <p:spPr>
          <a:xfrm>
            <a:off x="457200" y="1501944"/>
            <a:ext cx="7799696" cy="747660"/>
          </a:xfrm>
        </p:spPr>
        <p:txBody>
          <a:bodyPr/>
          <a:lstStyle/>
          <a:p>
            <a:r>
              <a:rPr lang="en-US" b="1" dirty="0">
                <a:solidFill>
                  <a:schemeClr val="tx1"/>
                </a:solidFill>
              </a:rPr>
              <a:t>Referring Complaints</a:t>
            </a: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OFCCP - An Update, February 18, 2015</a:t>
            </a:r>
            <a:endParaRPr lang="en-US" dirty="0"/>
          </a:p>
        </p:txBody>
      </p:sp>
      <p:sp>
        <p:nvSpPr>
          <p:cNvPr id="6" name="Content Placeholder 2"/>
          <p:cNvSpPr txBox="1">
            <a:spLocks/>
          </p:cNvSpPr>
          <p:nvPr/>
        </p:nvSpPr>
        <p:spPr>
          <a:xfrm>
            <a:off x="457199" y="2341319"/>
            <a:ext cx="8400197" cy="34464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1313" indent="-341313">
              <a:buSzPct val="75000"/>
              <a:buFont typeface="Courier New"/>
              <a:buChar char="o"/>
            </a:pPr>
            <a:r>
              <a:rPr lang="en-US" sz="2800" dirty="0">
                <a:latin typeface="Franklin Gothic Book"/>
                <a:cs typeface="Franklin Gothic Book"/>
              </a:rPr>
              <a:t>Referral of inquires and complaints regarding status or violation of OFCCP laws to OFCCP regional office.</a:t>
            </a:r>
          </a:p>
        </p:txBody>
      </p:sp>
      <p:graphicFrame>
        <p:nvGraphicFramePr>
          <p:cNvPr id="8" name="Diagram 7"/>
          <p:cNvGraphicFramePr/>
          <p:nvPr>
            <p:extLst>
              <p:ext uri="{D42A27DB-BD31-4B8C-83A1-F6EECF244321}">
                <p14:modId xmlns:p14="http://schemas.microsoft.com/office/powerpoint/2010/main" val="666933465"/>
              </p:ext>
            </p:extLst>
          </p:nvPr>
        </p:nvGraphicFramePr>
        <p:xfrm>
          <a:off x="559541" y="-259316"/>
          <a:ext cx="5104262" cy="2144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11" descr="Figure sitting in a question mark"/>
          <p:cNvPicPr>
            <a:picLocks noChangeAspect="1" noChangeArrowheads="1"/>
          </p:cNvPicPr>
          <p:nvPr/>
        </p:nvPicPr>
        <p:blipFill>
          <a:blip r:embed="rId8" cstate="print"/>
          <a:srcRect/>
          <a:stretch>
            <a:fillRect/>
          </a:stretch>
        </p:blipFill>
        <p:spPr bwMode="auto">
          <a:xfrm>
            <a:off x="3609826" y="3606422"/>
            <a:ext cx="1924349" cy="2405063"/>
          </a:xfrm>
          <a:prstGeom prst="rect">
            <a:avLst/>
          </a:prstGeom>
          <a:noFill/>
          <a:ln w="9525">
            <a:noFill/>
            <a:miter lim="800000"/>
            <a:headEnd/>
            <a:tailEnd/>
          </a:ln>
        </p:spPr>
      </p:pic>
    </p:spTree>
    <p:extLst>
      <p:ext uri="{BB962C8B-B14F-4D97-AF65-F5344CB8AC3E}">
        <p14:creationId xmlns:p14="http://schemas.microsoft.com/office/powerpoint/2010/main" val="37910475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38</a:t>
            </a:fld>
            <a:endParaRPr lang="en-US" dirty="0"/>
          </a:p>
        </p:txBody>
      </p:sp>
      <p:sp>
        <p:nvSpPr>
          <p:cNvPr id="10" name="Title 1"/>
          <p:cNvSpPr>
            <a:spLocks noGrp="1"/>
          </p:cNvSpPr>
          <p:nvPr>
            <p:ph type="title"/>
          </p:nvPr>
        </p:nvSpPr>
        <p:spPr>
          <a:xfrm>
            <a:off x="457200" y="1501944"/>
            <a:ext cx="7799696" cy="747660"/>
          </a:xfrm>
        </p:spPr>
        <p:txBody>
          <a:bodyPr/>
          <a:lstStyle/>
          <a:p>
            <a:r>
              <a:rPr lang="en-US" b="1" dirty="0">
                <a:solidFill>
                  <a:schemeClr val="tx1"/>
                </a:solidFill>
              </a:rPr>
              <a:t>Referring Inquiries</a:t>
            </a: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OFCCP - An Update, February 18, 2015</a:t>
            </a:r>
            <a:endParaRPr lang="en-US" dirty="0"/>
          </a:p>
        </p:txBody>
      </p:sp>
      <p:sp>
        <p:nvSpPr>
          <p:cNvPr id="6" name="Content Placeholder 2"/>
          <p:cNvSpPr txBox="1">
            <a:spLocks/>
          </p:cNvSpPr>
          <p:nvPr/>
        </p:nvSpPr>
        <p:spPr>
          <a:xfrm>
            <a:off x="457199" y="2341319"/>
            <a:ext cx="8400197" cy="34464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1313" indent="-341313">
              <a:buSzPct val="75000"/>
              <a:buFont typeface="Courier New"/>
              <a:buChar char="o"/>
            </a:pPr>
            <a:r>
              <a:rPr lang="en-US" sz="2800" dirty="0">
                <a:latin typeface="Franklin Gothic Book"/>
                <a:cs typeface="Franklin Gothic Book"/>
              </a:rPr>
              <a:t>Inquiries from labor unions regarding the revision of a collective bargaining agreement in order to comply with any of OFCCP’s Laws</a:t>
            </a:r>
          </a:p>
        </p:txBody>
      </p:sp>
      <p:graphicFrame>
        <p:nvGraphicFramePr>
          <p:cNvPr id="8" name="Diagram 7"/>
          <p:cNvGraphicFramePr/>
          <p:nvPr>
            <p:extLst>
              <p:ext uri="{D42A27DB-BD31-4B8C-83A1-F6EECF244321}">
                <p14:modId xmlns:p14="http://schemas.microsoft.com/office/powerpoint/2010/main" val="4256422193"/>
              </p:ext>
            </p:extLst>
          </p:nvPr>
        </p:nvGraphicFramePr>
        <p:xfrm>
          <a:off x="559541" y="-259316"/>
          <a:ext cx="5104262" cy="2144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24228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39</a:t>
            </a:fld>
            <a:endParaRPr lang="en-US" dirty="0"/>
          </a:p>
        </p:txBody>
      </p:sp>
      <p:sp>
        <p:nvSpPr>
          <p:cNvPr id="10" name="Title 1"/>
          <p:cNvSpPr>
            <a:spLocks noGrp="1"/>
          </p:cNvSpPr>
          <p:nvPr>
            <p:ph type="title"/>
          </p:nvPr>
        </p:nvSpPr>
        <p:spPr>
          <a:xfrm>
            <a:off x="457200" y="1501944"/>
            <a:ext cx="7799696" cy="747660"/>
          </a:xfrm>
        </p:spPr>
        <p:txBody>
          <a:bodyPr/>
          <a:lstStyle/>
          <a:p>
            <a:r>
              <a:rPr lang="en-US" b="1" dirty="0">
                <a:solidFill>
                  <a:schemeClr val="tx1"/>
                </a:solidFill>
              </a:rPr>
              <a:t>Notification of Construction Awards </a:t>
            </a: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OFCCP - An Update, February 18, 2015</a:t>
            </a:r>
            <a:endParaRPr lang="en-US" dirty="0"/>
          </a:p>
        </p:txBody>
      </p:sp>
      <p:sp>
        <p:nvSpPr>
          <p:cNvPr id="6" name="Content Placeholder 2"/>
          <p:cNvSpPr txBox="1">
            <a:spLocks/>
          </p:cNvSpPr>
          <p:nvPr/>
        </p:nvSpPr>
        <p:spPr>
          <a:xfrm>
            <a:off x="457199" y="2341319"/>
            <a:ext cx="8400197" cy="34464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1313" indent="-341313">
              <a:buSzPct val="75000"/>
              <a:buFont typeface="Courier New"/>
              <a:buChar char="o"/>
            </a:pPr>
            <a:r>
              <a:rPr lang="en-US" sz="2800" dirty="0">
                <a:latin typeface="Franklin Gothic Book"/>
                <a:cs typeface="Franklin Gothic Book"/>
              </a:rPr>
              <a:t>Contracting officers are required to give written notice to OFCCP within 10 working days of an award of a construction contract or subcontract in excess of $10,000</a:t>
            </a:r>
          </a:p>
        </p:txBody>
      </p:sp>
      <p:graphicFrame>
        <p:nvGraphicFramePr>
          <p:cNvPr id="8" name="Diagram 7"/>
          <p:cNvGraphicFramePr/>
          <p:nvPr>
            <p:extLst>
              <p:ext uri="{D42A27DB-BD31-4B8C-83A1-F6EECF244321}">
                <p14:modId xmlns:p14="http://schemas.microsoft.com/office/powerpoint/2010/main" val="4285892758"/>
              </p:ext>
            </p:extLst>
          </p:nvPr>
        </p:nvGraphicFramePr>
        <p:xfrm>
          <a:off x="559541" y="-259316"/>
          <a:ext cx="5104262" cy="2144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2" descr="Sawhorse with under construction on it with tools."/>
          <p:cNvPicPr>
            <a:picLocks noChangeAspect="1" noChangeArrowheads="1"/>
          </p:cNvPicPr>
          <p:nvPr/>
        </p:nvPicPr>
        <p:blipFill>
          <a:blip r:embed="rId8" cstate="print"/>
          <a:srcRect/>
          <a:stretch>
            <a:fillRect/>
          </a:stretch>
        </p:blipFill>
        <p:spPr bwMode="auto">
          <a:xfrm>
            <a:off x="4678906" y="3700732"/>
            <a:ext cx="2362200" cy="2362200"/>
          </a:xfrm>
          <a:prstGeom prst="rect">
            <a:avLst/>
          </a:prstGeom>
          <a:noFill/>
        </p:spPr>
      </p:pic>
    </p:spTree>
    <p:extLst>
      <p:ext uri="{BB962C8B-B14F-4D97-AF65-F5344CB8AC3E}">
        <p14:creationId xmlns:p14="http://schemas.microsoft.com/office/powerpoint/2010/main" val="2988512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4</a:t>
            </a:fld>
            <a:endParaRPr lang="en-US" dirty="0"/>
          </a:p>
        </p:txBody>
      </p:sp>
      <p:sp>
        <p:nvSpPr>
          <p:cNvPr id="10" name="Title 1"/>
          <p:cNvSpPr>
            <a:spLocks noGrp="1"/>
          </p:cNvSpPr>
          <p:nvPr>
            <p:ph type="title"/>
          </p:nvPr>
        </p:nvSpPr>
        <p:spPr>
          <a:xfrm>
            <a:off x="457200" y="1051560"/>
            <a:ext cx="7589157" cy="747660"/>
          </a:xfrm>
        </p:spPr>
        <p:txBody>
          <a:bodyPr/>
          <a:lstStyle/>
          <a:p>
            <a:r>
              <a:rPr lang="en-US" b="1" dirty="0" smtClean="0">
                <a:solidFill>
                  <a:schemeClr val="tx1"/>
                </a:solidFill>
              </a:rPr>
              <a:t>Agenda</a:t>
            </a:r>
            <a:endParaRPr lang="en-US" b="1" dirty="0">
              <a:solidFill>
                <a:schemeClr val="tx1"/>
              </a:solidFill>
            </a:endParaRPr>
          </a:p>
        </p:txBody>
      </p:sp>
      <p:sp>
        <p:nvSpPr>
          <p:cNvPr id="11" name="Content Placeholder 2"/>
          <p:cNvSpPr>
            <a:spLocks noGrp="1"/>
          </p:cNvSpPr>
          <p:nvPr>
            <p:ph sz="quarter" idx="4294967295"/>
          </p:nvPr>
        </p:nvSpPr>
        <p:spPr>
          <a:xfrm>
            <a:off x="457200" y="1986471"/>
            <a:ext cx="7988300" cy="3446463"/>
          </a:xfrm>
          <a:prstGeom prst="rect">
            <a:avLst/>
          </a:prstGeom>
        </p:spPr>
        <p:txBody>
          <a:bodyPr/>
          <a:lstStyle/>
          <a:p>
            <a:pPr marL="341313" indent="-341313">
              <a:buSzPct val="75000"/>
              <a:buFont typeface="Courier New"/>
              <a:buChar char="o"/>
            </a:pPr>
            <a:r>
              <a:rPr lang="en-US" dirty="0">
                <a:latin typeface="Franklin Gothic Book"/>
                <a:cs typeface="Franklin Gothic Book"/>
              </a:rPr>
              <a:t>Introduction to OFCCP</a:t>
            </a:r>
          </a:p>
          <a:p>
            <a:pPr marL="341313" indent="-341313">
              <a:buSzPct val="75000"/>
              <a:buFont typeface="Courier New"/>
              <a:buChar char="o"/>
            </a:pPr>
            <a:r>
              <a:rPr lang="en-US" dirty="0">
                <a:latin typeface="Franklin Gothic Book"/>
                <a:cs typeface="Franklin Gothic Book"/>
              </a:rPr>
              <a:t>Relationship to the Federal Acquisition Regulations (FAR)</a:t>
            </a:r>
          </a:p>
          <a:p>
            <a:pPr marL="341313" indent="-341313">
              <a:buSzPct val="75000"/>
              <a:buFont typeface="Courier New"/>
              <a:buChar char="o"/>
            </a:pPr>
            <a:r>
              <a:rPr lang="en-US" dirty="0">
                <a:latin typeface="Franklin Gothic Book"/>
                <a:cs typeface="Franklin Gothic Book"/>
              </a:rPr>
              <a:t>Responsibilities of Federal Contracting and Procurement </a:t>
            </a:r>
            <a:r>
              <a:rPr lang="en-US" dirty="0" smtClean="0">
                <a:latin typeface="Franklin Gothic Book"/>
                <a:cs typeface="Franklin Gothic Book"/>
              </a:rPr>
              <a:t>Officers</a:t>
            </a:r>
            <a:endParaRPr lang="en-US" dirty="0">
              <a:latin typeface="Franklin Gothic Book"/>
              <a:cs typeface="Franklin Gothic Book"/>
            </a:endParaRP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OFCCP - An Update, February 18, 2015</a:t>
            </a:r>
            <a:endParaRPr lang="en-US" dirty="0"/>
          </a:p>
        </p:txBody>
      </p:sp>
    </p:spTree>
    <p:extLst>
      <p:ext uri="{BB962C8B-B14F-4D97-AF65-F5344CB8AC3E}">
        <p14:creationId xmlns:p14="http://schemas.microsoft.com/office/powerpoint/2010/main" val="11603032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40</a:t>
            </a:fld>
            <a:endParaRPr lang="en-US" dirty="0"/>
          </a:p>
        </p:txBody>
      </p:sp>
      <p:sp>
        <p:nvSpPr>
          <p:cNvPr id="10" name="Title 1"/>
          <p:cNvSpPr>
            <a:spLocks noGrp="1"/>
          </p:cNvSpPr>
          <p:nvPr>
            <p:ph type="title"/>
          </p:nvPr>
        </p:nvSpPr>
        <p:spPr>
          <a:xfrm>
            <a:off x="457200" y="1501944"/>
            <a:ext cx="7799696" cy="747660"/>
          </a:xfrm>
        </p:spPr>
        <p:txBody>
          <a:bodyPr/>
          <a:lstStyle/>
          <a:p>
            <a:r>
              <a:rPr lang="en-US" b="1" dirty="0">
                <a:solidFill>
                  <a:schemeClr val="tx1"/>
                </a:solidFill>
              </a:rPr>
              <a:t>Content of Notification</a:t>
            </a: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OFCCP - An Update, February 18, 2015</a:t>
            </a:r>
            <a:endParaRPr lang="en-US" dirty="0"/>
          </a:p>
        </p:txBody>
      </p:sp>
      <p:sp>
        <p:nvSpPr>
          <p:cNvPr id="6" name="Content Placeholder 2"/>
          <p:cNvSpPr txBox="1">
            <a:spLocks/>
          </p:cNvSpPr>
          <p:nvPr/>
        </p:nvSpPr>
        <p:spPr>
          <a:xfrm>
            <a:off x="457199" y="2341319"/>
            <a:ext cx="8400197" cy="34464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1313" indent="-341313">
              <a:buSzPct val="75000"/>
              <a:buFont typeface="Courier New"/>
              <a:buChar char="o"/>
            </a:pPr>
            <a:r>
              <a:rPr lang="en-US" sz="2800" dirty="0">
                <a:latin typeface="Franklin Gothic Book"/>
                <a:cs typeface="Franklin Gothic Book"/>
              </a:rPr>
              <a:t>This notification of a construction award should include</a:t>
            </a:r>
            <a:r>
              <a:rPr lang="en-US" sz="2800" dirty="0" smtClean="0">
                <a:latin typeface="Franklin Gothic Book"/>
                <a:cs typeface="Franklin Gothic Book"/>
              </a:rPr>
              <a:t>:</a:t>
            </a:r>
          </a:p>
          <a:p>
            <a:pPr marL="682625" lvl="1" indent="-341313">
              <a:buSzPct val="75000"/>
              <a:buFont typeface="Arial" pitchFamily="34" charset="0"/>
              <a:buChar char="•"/>
            </a:pPr>
            <a:r>
              <a:rPr lang="en-US" sz="2400" dirty="0">
                <a:latin typeface="Franklin Gothic Book"/>
                <a:cs typeface="Franklin Gothic Book"/>
              </a:rPr>
              <a:t>Name, address, telephone number of contractor</a:t>
            </a:r>
          </a:p>
          <a:p>
            <a:pPr marL="682625" lvl="1" indent="-341313">
              <a:buSzPct val="75000"/>
              <a:buFont typeface="Arial" pitchFamily="34" charset="0"/>
              <a:buChar char="•"/>
            </a:pPr>
            <a:r>
              <a:rPr lang="en-US" sz="2400" dirty="0" smtClean="0">
                <a:latin typeface="Franklin Gothic Book"/>
                <a:cs typeface="Franklin Gothic Book"/>
              </a:rPr>
              <a:t>Employer </a:t>
            </a:r>
            <a:r>
              <a:rPr lang="en-US" sz="2400" dirty="0">
                <a:latin typeface="Franklin Gothic Book"/>
                <a:cs typeface="Franklin Gothic Book"/>
              </a:rPr>
              <a:t>Identification Number</a:t>
            </a:r>
          </a:p>
          <a:p>
            <a:pPr marL="682625" lvl="1" indent="-341313">
              <a:buSzPct val="75000"/>
              <a:buFont typeface="Arial" pitchFamily="34" charset="0"/>
              <a:buChar char="•"/>
            </a:pPr>
            <a:r>
              <a:rPr lang="en-US" sz="2400" dirty="0">
                <a:latin typeface="Franklin Gothic Book"/>
                <a:cs typeface="Franklin Gothic Book"/>
              </a:rPr>
              <a:t>Dollar amount of contract; Contract number</a:t>
            </a:r>
          </a:p>
          <a:p>
            <a:pPr marL="682625" lvl="1" indent="-341313">
              <a:buSzPct val="75000"/>
              <a:buFont typeface="Arial" pitchFamily="34" charset="0"/>
              <a:buChar char="•"/>
            </a:pPr>
            <a:r>
              <a:rPr lang="en-US" sz="2400" dirty="0">
                <a:latin typeface="Franklin Gothic Book"/>
                <a:cs typeface="Franklin Gothic Book"/>
              </a:rPr>
              <a:t>Estimating starting and completion dates</a:t>
            </a:r>
          </a:p>
          <a:p>
            <a:pPr marL="682625" lvl="1" indent="-341313">
              <a:buSzPct val="75000"/>
              <a:buFont typeface="Arial" pitchFamily="34" charset="0"/>
              <a:buChar char="•"/>
            </a:pPr>
            <a:r>
              <a:rPr lang="en-US" sz="2400" dirty="0">
                <a:latin typeface="Franklin Gothic Book"/>
                <a:cs typeface="Franklin Gothic Book"/>
              </a:rPr>
              <a:t>Geographical area(s) in which work will be performed</a:t>
            </a:r>
          </a:p>
        </p:txBody>
      </p:sp>
      <p:graphicFrame>
        <p:nvGraphicFramePr>
          <p:cNvPr id="8" name="Diagram 7"/>
          <p:cNvGraphicFramePr/>
          <p:nvPr>
            <p:extLst>
              <p:ext uri="{D42A27DB-BD31-4B8C-83A1-F6EECF244321}">
                <p14:modId xmlns:p14="http://schemas.microsoft.com/office/powerpoint/2010/main" val="3563033032"/>
              </p:ext>
            </p:extLst>
          </p:nvPr>
        </p:nvGraphicFramePr>
        <p:xfrm>
          <a:off x="559541" y="-259316"/>
          <a:ext cx="5104262" cy="2144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29802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766" y="730845"/>
            <a:ext cx="5562599" cy="1206501"/>
          </a:xfrm>
        </p:spPr>
        <p:txBody>
          <a:bodyPr/>
          <a:lstStyle/>
          <a:p>
            <a:r>
              <a:rPr lang="en-US" b="1" dirty="0">
                <a:solidFill>
                  <a:schemeClr val="tx1"/>
                </a:solidFill>
              </a:rPr>
              <a:t>Key </a:t>
            </a:r>
            <a:r>
              <a:rPr lang="en-US" b="1" dirty="0" smtClean="0">
                <a:solidFill>
                  <a:schemeClr val="tx1"/>
                </a:solidFill>
              </a:rPr>
              <a:t>Takeaways</a:t>
            </a:r>
            <a:endParaRPr lang="en-US" b="1" dirty="0">
              <a:solidFill>
                <a:schemeClr val="tx1"/>
              </a:solidFill>
            </a:endParaRPr>
          </a:p>
        </p:txBody>
      </p:sp>
      <p:sp>
        <p:nvSpPr>
          <p:cNvPr id="4" name="Slide Number Placeholder 3"/>
          <p:cNvSpPr>
            <a:spLocks noGrp="1"/>
          </p:cNvSpPr>
          <p:nvPr>
            <p:ph type="sldNum" sz="quarter" idx="12"/>
          </p:nvPr>
        </p:nvSpPr>
        <p:spPr/>
        <p:txBody>
          <a:bodyPr/>
          <a:lstStyle/>
          <a:p>
            <a:fld id="{43A0B55B-C253-734E-AC3A-B1468D3932F3}" type="slidenum">
              <a:rPr lang="en-US" smtClean="0">
                <a:solidFill>
                  <a:schemeClr val="tx1"/>
                </a:solidFill>
              </a:rPr>
              <a:pPr/>
              <a:t>41</a:t>
            </a:fld>
            <a:endParaRPr lang="en-US" dirty="0">
              <a:solidFill>
                <a:schemeClr val="tx1"/>
              </a:solidFill>
            </a:endParaRPr>
          </a:p>
        </p:txBody>
      </p:sp>
      <p:graphicFrame>
        <p:nvGraphicFramePr>
          <p:cNvPr id="5" name="Diagram 4"/>
          <p:cNvGraphicFramePr/>
          <p:nvPr>
            <p:extLst>
              <p:ext uri="{D42A27DB-BD31-4B8C-83A1-F6EECF244321}">
                <p14:modId xmlns:p14="http://schemas.microsoft.com/office/powerpoint/2010/main" val="4182832025"/>
              </p:ext>
            </p:extLst>
          </p:nvPr>
        </p:nvGraphicFramePr>
        <p:xfrm>
          <a:off x="620973" y="1629012"/>
          <a:ext cx="7902054" cy="4608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9"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OFCCP - An Update, February 18, 2015</a:t>
            </a:r>
            <a:endParaRPr lang="en-US" dirty="0"/>
          </a:p>
        </p:txBody>
      </p:sp>
    </p:spTree>
    <p:extLst>
      <p:ext uri="{BB962C8B-B14F-4D97-AF65-F5344CB8AC3E}">
        <p14:creationId xmlns:p14="http://schemas.microsoft.com/office/powerpoint/2010/main" val="9670132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sz="3800" b="1" dirty="0" smtClean="0">
                <a:solidFill>
                  <a:schemeClr val="tx1"/>
                </a:solidFill>
              </a:rPr>
              <a:t>Contact Information</a:t>
            </a:r>
            <a:endParaRPr lang="en-US" sz="3800" b="1" dirty="0">
              <a:solidFill>
                <a:schemeClr val="tx1"/>
              </a:solidFill>
            </a:endParaRPr>
          </a:p>
        </p:txBody>
      </p:sp>
      <p:sp>
        <p:nvSpPr>
          <p:cNvPr id="2" name="Content Placeholder 1"/>
          <p:cNvSpPr>
            <a:spLocks noGrp="1"/>
          </p:cNvSpPr>
          <p:nvPr>
            <p:ph idx="1"/>
          </p:nvPr>
        </p:nvSpPr>
        <p:spPr>
          <a:xfrm>
            <a:off x="457200" y="2177496"/>
            <a:ext cx="8229600" cy="3722234"/>
          </a:xfrm>
        </p:spPr>
        <p:txBody>
          <a:bodyPr/>
          <a:lstStyle/>
          <a:p>
            <a:pPr marL="341313" indent="-341313">
              <a:buClrTx/>
              <a:buFont typeface="Courier New" pitchFamily="49" charset="0"/>
              <a:buChar char="o"/>
              <a:defRPr/>
            </a:pPr>
            <a:r>
              <a:rPr lang="en-US" sz="3200" b="1" dirty="0" smtClean="0"/>
              <a:t>Website:</a:t>
            </a:r>
            <a:endParaRPr lang="en-US" sz="3200" dirty="0" smtClean="0"/>
          </a:p>
          <a:p>
            <a:pPr marL="0" indent="0">
              <a:buClrTx/>
              <a:buNone/>
              <a:defRPr/>
            </a:pPr>
            <a:r>
              <a:rPr lang="en-US" altLang="en-US" sz="3200" b="1" dirty="0" smtClean="0"/>
              <a:t>		</a:t>
            </a:r>
            <a:r>
              <a:rPr lang="en-US" altLang="en-US" sz="3200" b="1" dirty="0" smtClean="0">
                <a:hlinkClick r:id="rId3"/>
              </a:rPr>
              <a:t>http</a:t>
            </a:r>
            <a:r>
              <a:rPr lang="en-US" altLang="en-US" sz="3200" b="1" dirty="0">
                <a:hlinkClick r:id="rId3"/>
              </a:rPr>
              <a:t>://www.dol.gov/ofccp</a:t>
            </a:r>
            <a:endParaRPr lang="en-US" sz="3200" b="1" dirty="0"/>
          </a:p>
          <a:p>
            <a:pPr marL="341313" indent="-341313">
              <a:buClrTx/>
              <a:buFont typeface="Courier New" pitchFamily="49" charset="0"/>
              <a:buChar char="o"/>
              <a:defRPr/>
            </a:pPr>
            <a:endParaRPr lang="en-US" sz="3200" b="1" dirty="0" smtClean="0"/>
          </a:p>
          <a:p>
            <a:pPr marL="341313" indent="-341313">
              <a:buClrTx/>
              <a:buFont typeface="Courier New" pitchFamily="49" charset="0"/>
              <a:buChar char="o"/>
              <a:defRPr/>
            </a:pPr>
            <a:r>
              <a:rPr lang="en-US" sz="3200" b="1" dirty="0" smtClean="0"/>
              <a:t>Help Desk:</a:t>
            </a:r>
          </a:p>
          <a:p>
            <a:pPr marL="0" indent="0">
              <a:buClrTx/>
              <a:buNone/>
              <a:defRPr/>
            </a:pPr>
            <a:r>
              <a:rPr lang="en-US" altLang="en-US" sz="3200" b="1" dirty="0" smtClean="0"/>
              <a:t>		(</a:t>
            </a:r>
            <a:r>
              <a:rPr lang="en-US" altLang="en-US" sz="3200" b="1" dirty="0"/>
              <a:t>800) 397-6251</a:t>
            </a:r>
            <a:endParaRPr lang="en-US" altLang="en-US" sz="3600" b="1" dirty="0"/>
          </a:p>
        </p:txBody>
      </p:sp>
      <p:sp>
        <p:nvSpPr>
          <p:cNvPr id="5" name="Slide Number Placeholder 4"/>
          <p:cNvSpPr>
            <a:spLocks noGrp="1"/>
          </p:cNvSpPr>
          <p:nvPr>
            <p:ph type="sldNum" sz="quarter" idx="12"/>
          </p:nvPr>
        </p:nvSpPr>
        <p:spPr/>
        <p:txBody>
          <a:bodyPr/>
          <a:lstStyle/>
          <a:p>
            <a:pPr>
              <a:defRPr/>
            </a:pPr>
            <a:fld id="{67DE3CAF-0EA6-40EF-8067-26A0BD0FFA59}" type="slidenum">
              <a:rPr lang="en-US" smtClean="0"/>
              <a:pPr>
                <a:defRPr/>
              </a:pPr>
              <a:t>42</a:t>
            </a:fld>
            <a:endParaRPr lang="en-US" dirty="0"/>
          </a:p>
        </p:txBody>
      </p:sp>
      <p:sp>
        <p:nvSpPr>
          <p:cNvPr id="4" name="Footer Placeholder 3"/>
          <p:cNvSpPr>
            <a:spLocks noGrp="1"/>
          </p:cNvSpPr>
          <p:nvPr>
            <p:ph type="ftr" sz="quarter" idx="10"/>
          </p:nvPr>
        </p:nvSpPr>
        <p:spPr>
          <a:xfrm>
            <a:off x="2667000" y="6430368"/>
            <a:ext cx="4184176" cy="304800"/>
          </a:xfrm>
          <a:prstGeom prst="rect">
            <a:avLst/>
          </a:prstGeom>
        </p:spPr>
        <p:txBody>
          <a:bodyPr/>
          <a:lstStyle/>
          <a:p>
            <a:pPr>
              <a:defRPr/>
            </a:pPr>
            <a:r>
              <a:rPr lang="en-US" dirty="0" smtClean="0"/>
              <a:t>OFCCP - An Update - February 18, 2015</a:t>
            </a:r>
            <a:endParaRPr lang="en-US" dirty="0"/>
          </a:p>
        </p:txBody>
      </p:sp>
    </p:spTree>
    <p:extLst>
      <p:ext uri="{BB962C8B-B14F-4D97-AF65-F5344CB8AC3E}">
        <p14:creationId xmlns:p14="http://schemas.microsoft.com/office/powerpoint/2010/main" val="2620983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5</a:t>
            </a:fld>
            <a:endParaRPr lang="en-US" dirty="0"/>
          </a:p>
        </p:txBody>
      </p:sp>
      <p:sp>
        <p:nvSpPr>
          <p:cNvPr id="10" name="Title 1"/>
          <p:cNvSpPr>
            <a:spLocks noGrp="1"/>
          </p:cNvSpPr>
          <p:nvPr>
            <p:ph type="title"/>
          </p:nvPr>
        </p:nvSpPr>
        <p:spPr>
          <a:xfrm>
            <a:off x="457200" y="1051560"/>
            <a:ext cx="7589157" cy="747660"/>
          </a:xfrm>
        </p:spPr>
        <p:txBody>
          <a:bodyPr/>
          <a:lstStyle/>
          <a:p>
            <a:r>
              <a:rPr lang="en-US" b="1" dirty="0" smtClean="0">
                <a:solidFill>
                  <a:schemeClr val="tx1"/>
                </a:solidFill>
              </a:rPr>
              <a:t>What is OFCCP?</a:t>
            </a:r>
            <a:endParaRPr lang="en-US" b="1" dirty="0">
              <a:solidFill>
                <a:schemeClr val="tx1"/>
              </a:solidFill>
            </a:endParaRPr>
          </a:p>
        </p:txBody>
      </p:sp>
      <p:sp>
        <p:nvSpPr>
          <p:cNvPr id="11" name="Content Placeholder 2"/>
          <p:cNvSpPr>
            <a:spLocks noGrp="1"/>
          </p:cNvSpPr>
          <p:nvPr>
            <p:ph sz="quarter" idx="4294967295"/>
          </p:nvPr>
        </p:nvSpPr>
        <p:spPr>
          <a:xfrm>
            <a:off x="457200" y="1986471"/>
            <a:ext cx="7988300" cy="3446463"/>
          </a:xfrm>
          <a:prstGeom prst="rect">
            <a:avLst/>
          </a:prstGeom>
        </p:spPr>
        <p:txBody>
          <a:bodyPr/>
          <a:lstStyle/>
          <a:p>
            <a:pPr marL="341313" indent="-341313">
              <a:buSzPct val="75000"/>
              <a:buFont typeface="Courier New"/>
              <a:buChar char="o"/>
            </a:pPr>
            <a:r>
              <a:rPr lang="en-US" dirty="0">
                <a:latin typeface="Franklin Gothic Book"/>
                <a:cs typeface="Franklin Gothic Book"/>
              </a:rPr>
              <a:t>A federal civil rights agency enforcing laws prohibiting covered federal contractors from discriminating in employment on the basis of race, color, religion, sex, sexual orientation, gender identity, national origin, disability, or status as a protected </a:t>
            </a:r>
            <a:r>
              <a:rPr lang="en-US" dirty="0" smtClean="0">
                <a:latin typeface="Franklin Gothic Book"/>
                <a:cs typeface="Franklin Gothic Book"/>
              </a:rPr>
              <a:t>veteran</a:t>
            </a:r>
            <a:endParaRPr lang="en-US" dirty="0">
              <a:latin typeface="Franklin Gothic Book"/>
              <a:cs typeface="Franklin Gothic Book"/>
            </a:endParaRP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mtClean="0"/>
              <a:t>OFCCP - An Update, February 18, 2015</a:t>
            </a:r>
            <a:endParaRPr lang="en-US" dirty="0"/>
          </a:p>
        </p:txBody>
      </p:sp>
    </p:spTree>
    <p:extLst>
      <p:ext uri="{BB962C8B-B14F-4D97-AF65-F5344CB8AC3E}">
        <p14:creationId xmlns:p14="http://schemas.microsoft.com/office/powerpoint/2010/main" val="1366054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6</a:t>
            </a:fld>
            <a:endParaRPr lang="en-US" dirty="0"/>
          </a:p>
        </p:txBody>
      </p:sp>
      <p:sp>
        <p:nvSpPr>
          <p:cNvPr id="10" name="Title 1"/>
          <p:cNvSpPr>
            <a:spLocks noGrp="1"/>
          </p:cNvSpPr>
          <p:nvPr>
            <p:ph type="title"/>
          </p:nvPr>
        </p:nvSpPr>
        <p:spPr>
          <a:xfrm>
            <a:off x="457200" y="546584"/>
            <a:ext cx="7589157" cy="747660"/>
          </a:xfrm>
        </p:spPr>
        <p:txBody>
          <a:bodyPr/>
          <a:lstStyle/>
          <a:p>
            <a:r>
              <a:rPr lang="en-US" b="1" dirty="0" smtClean="0">
                <a:solidFill>
                  <a:schemeClr val="tx1"/>
                </a:solidFill>
              </a:rPr>
              <a:t>OFCCP’s Six Regions</a:t>
            </a:r>
            <a:endParaRPr lang="en-US" b="1" dirty="0">
              <a:solidFill>
                <a:schemeClr val="tx1"/>
              </a:solidFill>
            </a:endParaRP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mtClean="0"/>
              <a:t>OFCCP - An Update, February 18, 2015</a:t>
            </a:r>
            <a:endParaRPr lang="en-US" dirty="0"/>
          </a:p>
        </p:txBody>
      </p:sp>
      <p:pic>
        <p:nvPicPr>
          <p:cNvPr id="20" name="Picture 3" descr="pacific"/>
          <p:cNvPicPr>
            <a:picLocks noChangeAspect="1" noChangeArrowheads="1"/>
          </p:cNvPicPr>
          <p:nvPr/>
        </p:nvPicPr>
        <p:blipFill>
          <a:blip r:embed="rId3" cstate="print">
            <a:clrChange>
              <a:clrFrom>
                <a:srgbClr val="F7F7F7"/>
              </a:clrFrom>
              <a:clrTo>
                <a:srgbClr val="F7F7F7">
                  <a:alpha val="0"/>
                </a:srgbClr>
              </a:clrTo>
            </a:clrChange>
          </a:blip>
          <a:srcRect/>
          <a:stretch>
            <a:fillRect/>
          </a:stretch>
        </p:blipFill>
        <p:spPr bwMode="auto">
          <a:xfrm>
            <a:off x="581025" y="2184069"/>
            <a:ext cx="2312988" cy="3448050"/>
          </a:xfrm>
          <a:prstGeom prst="rect">
            <a:avLst/>
          </a:prstGeom>
          <a:noFill/>
          <a:ln w="9525">
            <a:noFill/>
            <a:miter lim="800000"/>
            <a:headEnd/>
            <a:tailEnd/>
          </a:ln>
        </p:spPr>
      </p:pic>
      <p:pic>
        <p:nvPicPr>
          <p:cNvPr id="21" name="Picture 4" descr="swarm"/>
          <p:cNvPicPr>
            <a:picLocks noChangeAspect="1" noChangeArrowheads="1"/>
          </p:cNvPicPr>
          <p:nvPr/>
        </p:nvPicPr>
        <p:blipFill>
          <a:blip r:embed="rId4" cstate="print">
            <a:clrChange>
              <a:clrFrom>
                <a:srgbClr val="F7F7F7"/>
              </a:clrFrom>
              <a:clrTo>
                <a:srgbClr val="F7F7F7">
                  <a:alpha val="0"/>
                </a:srgbClr>
              </a:clrTo>
            </a:clrChange>
          </a:blip>
          <a:srcRect/>
          <a:stretch>
            <a:fillRect/>
          </a:stretch>
        </p:blipFill>
        <p:spPr bwMode="auto">
          <a:xfrm>
            <a:off x="2667000" y="3203244"/>
            <a:ext cx="2832100" cy="3148013"/>
          </a:xfrm>
          <a:prstGeom prst="rect">
            <a:avLst/>
          </a:prstGeom>
          <a:noFill/>
          <a:ln w="9525">
            <a:noFill/>
            <a:miter lim="800000"/>
            <a:headEnd/>
            <a:tailEnd/>
          </a:ln>
        </p:spPr>
      </p:pic>
      <p:pic>
        <p:nvPicPr>
          <p:cNvPr id="22" name="Picture 5" descr="midwest"/>
          <p:cNvPicPr>
            <a:picLocks noChangeAspect="1" noChangeArrowheads="1"/>
          </p:cNvPicPr>
          <p:nvPr/>
        </p:nvPicPr>
        <p:blipFill>
          <a:blip r:embed="rId5" cstate="print">
            <a:clrChange>
              <a:clrFrom>
                <a:srgbClr val="F7F7F7"/>
              </a:clrFrom>
              <a:clrTo>
                <a:srgbClr val="F7F7F7">
                  <a:alpha val="0"/>
                </a:srgbClr>
              </a:clrTo>
            </a:clrChange>
          </a:blip>
          <a:srcRect/>
          <a:stretch>
            <a:fillRect/>
          </a:stretch>
        </p:blipFill>
        <p:spPr bwMode="auto">
          <a:xfrm>
            <a:off x="2743200" y="1222044"/>
            <a:ext cx="2592388" cy="2005013"/>
          </a:xfrm>
          <a:prstGeom prst="rect">
            <a:avLst/>
          </a:prstGeom>
          <a:noFill/>
          <a:ln w="9525">
            <a:noFill/>
            <a:miter lim="800000"/>
            <a:headEnd/>
            <a:tailEnd/>
          </a:ln>
        </p:spPr>
      </p:pic>
      <p:pic>
        <p:nvPicPr>
          <p:cNvPr id="23" name="Picture 6" descr="Southeast"/>
          <p:cNvPicPr>
            <a:picLocks noChangeAspect="1" noChangeArrowheads="1"/>
          </p:cNvPicPr>
          <p:nvPr/>
        </p:nvPicPr>
        <p:blipFill>
          <a:blip r:embed="rId6" cstate="print">
            <a:clrChange>
              <a:clrFrom>
                <a:srgbClr val="F7F7F7"/>
              </a:clrFrom>
              <a:clrTo>
                <a:srgbClr val="F7F7F7">
                  <a:alpha val="0"/>
                </a:srgbClr>
              </a:clrTo>
            </a:clrChange>
          </a:blip>
          <a:srcRect/>
          <a:stretch>
            <a:fillRect/>
          </a:stretch>
        </p:blipFill>
        <p:spPr bwMode="auto">
          <a:xfrm>
            <a:off x="5591175" y="4108119"/>
            <a:ext cx="2359025" cy="2438400"/>
          </a:xfrm>
          <a:prstGeom prst="rect">
            <a:avLst/>
          </a:prstGeom>
          <a:noFill/>
          <a:ln w="9525">
            <a:noFill/>
            <a:miter lim="800000"/>
            <a:headEnd/>
            <a:tailEnd/>
          </a:ln>
        </p:spPr>
      </p:pic>
      <p:pic>
        <p:nvPicPr>
          <p:cNvPr id="24" name="Picture 7" descr="Midatlantic"/>
          <p:cNvPicPr>
            <a:picLocks noChangeAspect="1" noChangeArrowheads="1"/>
          </p:cNvPicPr>
          <p:nvPr/>
        </p:nvPicPr>
        <p:blipFill>
          <a:blip r:embed="rId7" cstate="print">
            <a:clrChange>
              <a:clrFrom>
                <a:srgbClr val="F7F7F7"/>
              </a:clrFrom>
              <a:clrTo>
                <a:srgbClr val="F7F7F7">
                  <a:alpha val="0"/>
                </a:srgbClr>
              </a:clrTo>
            </a:clrChange>
          </a:blip>
          <a:srcRect/>
          <a:stretch>
            <a:fillRect/>
          </a:stretch>
        </p:blipFill>
        <p:spPr bwMode="auto">
          <a:xfrm>
            <a:off x="6753225" y="2984169"/>
            <a:ext cx="1676400" cy="1249363"/>
          </a:xfrm>
          <a:prstGeom prst="rect">
            <a:avLst/>
          </a:prstGeom>
          <a:noFill/>
          <a:ln w="9525">
            <a:noFill/>
            <a:miter lim="800000"/>
            <a:headEnd/>
            <a:tailEnd/>
          </a:ln>
        </p:spPr>
      </p:pic>
      <p:pic>
        <p:nvPicPr>
          <p:cNvPr id="25" name="Picture 8" descr="Northeast"/>
          <p:cNvPicPr>
            <a:picLocks noChangeAspect="1" noChangeArrowheads="1"/>
          </p:cNvPicPr>
          <p:nvPr/>
        </p:nvPicPr>
        <p:blipFill>
          <a:blip r:embed="rId8" cstate="print">
            <a:clrChange>
              <a:clrFrom>
                <a:srgbClr val="F7F7F7"/>
              </a:clrFrom>
              <a:clrTo>
                <a:srgbClr val="F7F7F7">
                  <a:alpha val="0"/>
                </a:srgbClr>
              </a:clrTo>
            </a:clrChange>
          </a:blip>
          <a:srcRect/>
          <a:stretch>
            <a:fillRect/>
          </a:stretch>
        </p:blipFill>
        <p:spPr bwMode="auto">
          <a:xfrm>
            <a:off x="5715000" y="1183944"/>
            <a:ext cx="2222500" cy="2159000"/>
          </a:xfrm>
          <a:prstGeom prst="rect">
            <a:avLst/>
          </a:prstGeom>
          <a:noFill/>
          <a:ln w="9525">
            <a:noFill/>
            <a:miter lim="800000"/>
            <a:headEnd/>
            <a:tailEnd/>
          </a:ln>
        </p:spPr>
      </p:pic>
      <p:sp>
        <p:nvSpPr>
          <p:cNvPr id="26" name="Text Box 9"/>
          <p:cNvSpPr txBox="1">
            <a:spLocks noChangeArrowheads="1"/>
          </p:cNvSpPr>
          <p:nvPr/>
        </p:nvSpPr>
        <p:spPr bwMode="auto">
          <a:xfrm>
            <a:off x="1038225" y="5536869"/>
            <a:ext cx="914400" cy="336550"/>
          </a:xfrm>
          <a:prstGeom prst="rect">
            <a:avLst/>
          </a:prstGeom>
          <a:noFill/>
          <a:ln w="9525">
            <a:noFill/>
            <a:miter lim="800000"/>
            <a:headEnd/>
            <a:tailEnd/>
          </a:ln>
          <a:effectLst/>
        </p:spPr>
        <p:txBody>
          <a:bodyPr>
            <a:spAutoFit/>
          </a:bodyPr>
          <a:lstStyle/>
          <a:p>
            <a:pPr algn="l">
              <a:spcBef>
                <a:spcPct val="50000"/>
              </a:spcBef>
            </a:pPr>
            <a:r>
              <a:rPr lang="en-US" sz="1600" b="1" dirty="0">
                <a:solidFill>
                  <a:srgbClr val="000510"/>
                </a:solidFill>
                <a:latin typeface="Arial" charset="0"/>
              </a:rPr>
              <a:t>Pacific</a:t>
            </a:r>
          </a:p>
        </p:txBody>
      </p:sp>
      <p:sp>
        <p:nvSpPr>
          <p:cNvPr id="27" name="Text Box 10"/>
          <p:cNvSpPr txBox="1">
            <a:spLocks noChangeArrowheads="1"/>
          </p:cNvSpPr>
          <p:nvPr/>
        </p:nvSpPr>
        <p:spPr bwMode="auto">
          <a:xfrm>
            <a:off x="2514600" y="1679244"/>
            <a:ext cx="990600" cy="336550"/>
          </a:xfrm>
          <a:prstGeom prst="rect">
            <a:avLst/>
          </a:prstGeom>
          <a:noFill/>
          <a:ln w="9525">
            <a:noFill/>
            <a:miter lim="800000"/>
            <a:headEnd/>
            <a:tailEnd/>
          </a:ln>
          <a:effectLst/>
        </p:spPr>
        <p:txBody>
          <a:bodyPr>
            <a:spAutoFit/>
          </a:bodyPr>
          <a:lstStyle/>
          <a:p>
            <a:pPr>
              <a:spcBef>
                <a:spcPct val="50000"/>
              </a:spcBef>
            </a:pPr>
            <a:r>
              <a:rPr lang="en-US" sz="1600" b="1" dirty="0">
                <a:solidFill>
                  <a:srgbClr val="000510"/>
                </a:solidFill>
                <a:latin typeface="Arial" charset="0"/>
              </a:rPr>
              <a:t>Midwest</a:t>
            </a:r>
          </a:p>
        </p:txBody>
      </p:sp>
      <p:sp>
        <p:nvSpPr>
          <p:cNvPr id="28" name="Text Box 11"/>
          <p:cNvSpPr txBox="1">
            <a:spLocks noChangeArrowheads="1"/>
          </p:cNvSpPr>
          <p:nvPr/>
        </p:nvSpPr>
        <p:spPr bwMode="auto">
          <a:xfrm>
            <a:off x="4267200" y="4403394"/>
            <a:ext cx="1143000" cy="336550"/>
          </a:xfrm>
          <a:prstGeom prst="rect">
            <a:avLst/>
          </a:prstGeom>
          <a:noFill/>
          <a:ln w="9525">
            <a:noFill/>
            <a:miter lim="800000"/>
            <a:headEnd/>
            <a:tailEnd/>
          </a:ln>
          <a:effectLst/>
        </p:spPr>
        <p:txBody>
          <a:bodyPr>
            <a:spAutoFit/>
          </a:bodyPr>
          <a:lstStyle/>
          <a:p>
            <a:pPr algn="l">
              <a:spcBef>
                <a:spcPct val="50000"/>
              </a:spcBef>
            </a:pPr>
            <a:r>
              <a:rPr lang="en-US" sz="1600" b="1" dirty="0">
                <a:solidFill>
                  <a:srgbClr val="000510"/>
                </a:solidFill>
                <a:latin typeface="Arial" charset="0"/>
              </a:rPr>
              <a:t>SWARM</a:t>
            </a:r>
          </a:p>
        </p:txBody>
      </p:sp>
      <p:sp>
        <p:nvSpPr>
          <p:cNvPr id="29" name="Text Box 12"/>
          <p:cNvSpPr txBox="1">
            <a:spLocks noChangeArrowheads="1"/>
          </p:cNvSpPr>
          <p:nvPr/>
        </p:nvSpPr>
        <p:spPr bwMode="auto">
          <a:xfrm>
            <a:off x="6096000" y="1412544"/>
            <a:ext cx="1219200" cy="336550"/>
          </a:xfrm>
          <a:prstGeom prst="rect">
            <a:avLst/>
          </a:prstGeom>
          <a:noFill/>
          <a:ln w="9525">
            <a:noFill/>
            <a:miter lim="800000"/>
            <a:headEnd/>
            <a:tailEnd/>
          </a:ln>
          <a:effectLst/>
        </p:spPr>
        <p:txBody>
          <a:bodyPr>
            <a:spAutoFit/>
          </a:bodyPr>
          <a:lstStyle/>
          <a:p>
            <a:pPr algn="l">
              <a:spcBef>
                <a:spcPct val="50000"/>
              </a:spcBef>
            </a:pPr>
            <a:r>
              <a:rPr lang="en-US" sz="1600" b="1" dirty="0">
                <a:solidFill>
                  <a:srgbClr val="000510"/>
                </a:solidFill>
                <a:latin typeface="Arial" charset="0"/>
              </a:rPr>
              <a:t>Northeast</a:t>
            </a:r>
          </a:p>
        </p:txBody>
      </p:sp>
      <p:sp>
        <p:nvSpPr>
          <p:cNvPr id="30" name="Text Box 13"/>
          <p:cNvSpPr txBox="1">
            <a:spLocks noChangeArrowheads="1"/>
          </p:cNvSpPr>
          <p:nvPr/>
        </p:nvSpPr>
        <p:spPr bwMode="auto">
          <a:xfrm>
            <a:off x="5686425" y="3409619"/>
            <a:ext cx="1371600" cy="336550"/>
          </a:xfrm>
          <a:prstGeom prst="rect">
            <a:avLst/>
          </a:prstGeom>
          <a:noFill/>
          <a:ln w="9525">
            <a:noFill/>
            <a:miter lim="800000"/>
            <a:headEnd/>
            <a:tailEnd/>
          </a:ln>
          <a:effectLst/>
        </p:spPr>
        <p:txBody>
          <a:bodyPr>
            <a:spAutoFit/>
          </a:bodyPr>
          <a:lstStyle/>
          <a:p>
            <a:pPr algn="l">
              <a:spcBef>
                <a:spcPct val="50000"/>
              </a:spcBef>
            </a:pPr>
            <a:r>
              <a:rPr lang="en-US" sz="1600" b="1" dirty="0">
                <a:solidFill>
                  <a:srgbClr val="000510"/>
                </a:solidFill>
                <a:latin typeface="Arial" charset="0"/>
              </a:rPr>
              <a:t>Mid-Atlantic</a:t>
            </a:r>
          </a:p>
        </p:txBody>
      </p:sp>
      <p:sp>
        <p:nvSpPr>
          <p:cNvPr id="31" name="Text Box 14"/>
          <p:cNvSpPr txBox="1">
            <a:spLocks noChangeArrowheads="1"/>
          </p:cNvSpPr>
          <p:nvPr/>
        </p:nvSpPr>
        <p:spPr bwMode="auto">
          <a:xfrm>
            <a:off x="7267575" y="5555919"/>
            <a:ext cx="1219200" cy="336550"/>
          </a:xfrm>
          <a:prstGeom prst="rect">
            <a:avLst/>
          </a:prstGeom>
          <a:noFill/>
          <a:ln w="9525">
            <a:noFill/>
            <a:miter lim="800000"/>
            <a:headEnd/>
            <a:tailEnd/>
          </a:ln>
          <a:effectLst/>
        </p:spPr>
        <p:txBody>
          <a:bodyPr>
            <a:spAutoFit/>
          </a:bodyPr>
          <a:lstStyle/>
          <a:p>
            <a:pPr algn="l">
              <a:spcBef>
                <a:spcPct val="50000"/>
              </a:spcBef>
            </a:pPr>
            <a:r>
              <a:rPr lang="en-US" sz="1600" b="1" dirty="0">
                <a:solidFill>
                  <a:srgbClr val="000510"/>
                </a:solidFill>
                <a:latin typeface="Arial" charset="0"/>
              </a:rPr>
              <a:t>Southeast</a:t>
            </a:r>
          </a:p>
        </p:txBody>
      </p:sp>
    </p:spTree>
    <p:extLst>
      <p:ext uri="{BB962C8B-B14F-4D97-AF65-F5344CB8AC3E}">
        <p14:creationId xmlns:p14="http://schemas.microsoft.com/office/powerpoint/2010/main" val="1661272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7</a:t>
            </a:fld>
            <a:endParaRPr lang="en-US" dirty="0"/>
          </a:p>
        </p:txBody>
      </p:sp>
      <p:sp>
        <p:nvSpPr>
          <p:cNvPr id="10" name="Title 1"/>
          <p:cNvSpPr>
            <a:spLocks noGrp="1"/>
          </p:cNvSpPr>
          <p:nvPr>
            <p:ph type="title"/>
          </p:nvPr>
        </p:nvSpPr>
        <p:spPr>
          <a:xfrm>
            <a:off x="457200" y="1051560"/>
            <a:ext cx="7813343" cy="747660"/>
          </a:xfrm>
        </p:spPr>
        <p:txBody>
          <a:bodyPr/>
          <a:lstStyle/>
          <a:p>
            <a:r>
              <a:rPr lang="en-US" b="1" dirty="0">
                <a:solidFill>
                  <a:schemeClr val="tx1"/>
                </a:solidFill>
              </a:rPr>
              <a:t>What are the Laws OFCCP Enforces?</a:t>
            </a:r>
          </a:p>
        </p:txBody>
      </p:sp>
      <p:sp>
        <p:nvSpPr>
          <p:cNvPr id="11" name="Content Placeholder 2"/>
          <p:cNvSpPr>
            <a:spLocks noGrp="1"/>
          </p:cNvSpPr>
          <p:nvPr>
            <p:ph sz="quarter" idx="4294967295"/>
          </p:nvPr>
        </p:nvSpPr>
        <p:spPr>
          <a:xfrm>
            <a:off x="457200" y="1986471"/>
            <a:ext cx="7988300" cy="3446463"/>
          </a:xfrm>
          <a:prstGeom prst="rect">
            <a:avLst/>
          </a:prstGeom>
        </p:spPr>
        <p:txBody>
          <a:bodyPr/>
          <a:lstStyle/>
          <a:p>
            <a:pPr marL="341313" indent="-341313">
              <a:buSzPct val="75000"/>
              <a:buFont typeface="Courier New"/>
              <a:buChar char="o"/>
            </a:pPr>
            <a:r>
              <a:rPr lang="en-US" dirty="0">
                <a:latin typeface="Franklin Gothic Book"/>
                <a:cs typeface="Franklin Gothic Book"/>
              </a:rPr>
              <a:t>Executive Order 11246, as amended         </a:t>
            </a:r>
          </a:p>
          <a:p>
            <a:pPr marL="341313" indent="-341313">
              <a:buSzPct val="75000"/>
              <a:buFont typeface="Courier New"/>
              <a:buChar char="o"/>
            </a:pPr>
            <a:r>
              <a:rPr lang="en-US" dirty="0">
                <a:latin typeface="Franklin Gothic Book"/>
                <a:cs typeface="Franklin Gothic Book"/>
              </a:rPr>
              <a:t>Section 503 of the Rehabilitation Act of 1973, as amended </a:t>
            </a:r>
          </a:p>
          <a:p>
            <a:pPr marL="341313" indent="-341313">
              <a:buSzPct val="75000"/>
              <a:buFont typeface="Courier New"/>
              <a:buChar char="o"/>
            </a:pPr>
            <a:r>
              <a:rPr lang="en-US" dirty="0">
                <a:latin typeface="Franklin Gothic Book"/>
                <a:cs typeface="Franklin Gothic Book"/>
              </a:rPr>
              <a:t>Vietnam Era Veterans’ Readjustment Assistance Act </a:t>
            </a:r>
            <a:r>
              <a:rPr lang="en-US" dirty="0" smtClean="0">
                <a:latin typeface="Franklin Gothic Book"/>
                <a:cs typeface="Franklin Gothic Book"/>
              </a:rPr>
              <a:t>(VEVRAA) of </a:t>
            </a:r>
            <a:r>
              <a:rPr lang="en-US" dirty="0">
                <a:latin typeface="Franklin Gothic Book"/>
                <a:cs typeface="Franklin Gothic Book"/>
              </a:rPr>
              <a:t>1974, as amended</a:t>
            </a: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mtClean="0"/>
              <a:t>OFCCP - An Update, February 18, 2015</a:t>
            </a:r>
            <a:endParaRPr lang="en-US" dirty="0"/>
          </a:p>
        </p:txBody>
      </p:sp>
    </p:spTree>
    <p:extLst>
      <p:ext uri="{BB962C8B-B14F-4D97-AF65-F5344CB8AC3E}">
        <p14:creationId xmlns:p14="http://schemas.microsoft.com/office/powerpoint/2010/main" val="3775707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8</a:t>
            </a:fld>
            <a:endParaRPr lang="en-US" dirty="0"/>
          </a:p>
        </p:txBody>
      </p:sp>
      <p:sp>
        <p:nvSpPr>
          <p:cNvPr id="10" name="Title 1"/>
          <p:cNvSpPr>
            <a:spLocks noGrp="1"/>
          </p:cNvSpPr>
          <p:nvPr>
            <p:ph type="title"/>
          </p:nvPr>
        </p:nvSpPr>
        <p:spPr>
          <a:xfrm>
            <a:off x="457200" y="1051560"/>
            <a:ext cx="7589157" cy="747660"/>
          </a:xfrm>
        </p:spPr>
        <p:txBody>
          <a:bodyPr/>
          <a:lstStyle/>
          <a:p>
            <a:r>
              <a:rPr lang="en-US" b="1" dirty="0">
                <a:solidFill>
                  <a:schemeClr val="tx1"/>
                </a:solidFill>
              </a:rPr>
              <a:t>Who is Covered? </a:t>
            </a:r>
          </a:p>
        </p:txBody>
      </p:sp>
      <p:sp>
        <p:nvSpPr>
          <p:cNvPr id="11" name="Content Placeholder 2"/>
          <p:cNvSpPr>
            <a:spLocks noGrp="1"/>
          </p:cNvSpPr>
          <p:nvPr>
            <p:ph sz="quarter" idx="4294967295"/>
          </p:nvPr>
        </p:nvSpPr>
        <p:spPr>
          <a:xfrm>
            <a:off x="457200" y="1986471"/>
            <a:ext cx="7988300" cy="3446463"/>
          </a:xfrm>
          <a:prstGeom prst="rect">
            <a:avLst/>
          </a:prstGeom>
        </p:spPr>
        <p:txBody>
          <a:bodyPr/>
          <a:lstStyle/>
          <a:p>
            <a:pPr marL="0" indent="0" algn="ctr">
              <a:spcAft>
                <a:spcPts val="1200"/>
              </a:spcAft>
              <a:buSzPct val="75000"/>
              <a:buNone/>
            </a:pPr>
            <a:r>
              <a:rPr lang="en-US" sz="3600" b="1" u="sng" dirty="0">
                <a:latin typeface="Franklin Gothic Book"/>
                <a:cs typeface="Franklin Gothic Book"/>
              </a:rPr>
              <a:t>Executive Order </a:t>
            </a:r>
            <a:r>
              <a:rPr lang="en-US" sz="3600" b="1" u="sng" dirty="0" smtClean="0">
                <a:latin typeface="Franklin Gothic Book"/>
                <a:cs typeface="Franklin Gothic Book"/>
              </a:rPr>
              <a:t>11246</a:t>
            </a:r>
          </a:p>
          <a:p>
            <a:pPr marL="341313" indent="-341313">
              <a:buSzPct val="75000"/>
              <a:buFont typeface="Courier New"/>
              <a:buChar char="o"/>
            </a:pPr>
            <a:r>
              <a:rPr lang="en-US" dirty="0">
                <a:latin typeface="Franklin Gothic Book"/>
                <a:cs typeface="Franklin Gothic Book"/>
              </a:rPr>
              <a:t>Contracts and subcontracts in excess of $10,000</a:t>
            </a:r>
          </a:p>
          <a:p>
            <a:pPr marL="341313" indent="-341313">
              <a:buSzPct val="75000"/>
              <a:buFont typeface="Courier New"/>
              <a:buChar char="o"/>
            </a:pPr>
            <a:r>
              <a:rPr lang="en-US" dirty="0">
                <a:latin typeface="Franklin Gothic Book"/>
                <a:cs typeface="Franklin Gothic Book"/>
              </a:rPr>
              <a:t>Non-construction employers with contracts of $50,000 or more and 50 or more employees must develop and maintain a written Affirmative Action Program</a:t>
            </a: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mtClean="0"/>
              <a:t>OFCCP - An Update, February 18, 2015</a:t>
            </a:r>
            <a:endParaRPr lang="en-US" dirty="0"/>
          </a:p>
        </p:txBody>
      </p:sp>
    </p:spTree>
    <p:extLst>
      <p:ext uri="{BB962C8B-B14F-4D97-AF65-F5344CB8AC3E}">
        <p14:creationId xmlns:p14="http://schemas.microsoft.com/office/powerpoint/2010/main" val="4025794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9</a:t>
            </a:fld>
            <a:endParaRPr lang="en-US" dirty="0"/>
          </a:p>
        </p:txBody>
      </p:sp>
      <p:sp>
        <p:nvSpPr>
          <p:cNvPr id="10" name="Title 1"/>
          <p:cNvSpPr>
            <a:spLocks noGrp="1"/>
          </p:cNvSpPr>
          <p:nvPr>
            <p:ph type="title"/>
          </p:nvPr>
        </p:nvSpPr>
        <p:spPr>
          <a:xfrm>
            <a:off x="457200" y="1051560"/>
            <a:ext cx="7589157" cy="747660"/>
          </a:xfrm>
        </p:spPr>
        <p:txBody>
          <a:bodyPr/>
          <a:lstStyle/>
          <a:p>
            <a:r>
              <a:rPr lang="en-US" b="1" dirty="0">
                <a:solidFill>
                  <a:schemeClr val="tx1"/>
                </a:solidFill>
              </a:rPr>
              <a:t>Who is Covered? </a:t>
            </a:r>
          </a:p>
        </p:txBody>
      </p:sp>
      <p:sp>
        <p:nvSpPr>
          <p:cNvPr id="11" name="Content Placeholder 2"/>
          <p:cNvSpPr>
            <a:spLocks noGrp="1"/>
          </p:cNvSpPr>
          <p:nvPr>
            <p:ph sz="quarter" idx="4294967295"/>
          </p:nvPr>
        </p:nvSpPr>
        <p:spPr>
          <a:xfrm>
            <a:off x="457200" y="1986471"/>
            <a:ext cx="7988300" cy="3446463"/>
          </a:xfrm>
          <a:prstGeom prst="rect">
            <a:avLst/>
          </a:prstGeom>
        </p:spPr>
        <p:txBody>
          <a:bodyPr/>
          <a:lstStyle/>
          <a:p>
            <a:pPr marL="0" indent="0" algn="ctr">
              <a:spcAft>
                <a:spcPts val="1200"/>
              </a:spcAft>
              <a:buSzPct val="75000"/>
              <a:buNone/>
            </a:pPr>
            <a:r>
              <a:rPr lang="en-US" sz="3600" b="1" u="sng" dirty="0">
                <a:latin typeface="Franklin Gothic Book"/>
                <a:cs typeface="Franklin Gothic Book"/>
              </a:rPr>
              <a:t>Section 503</a:t>
            </a:r>
          </a:p>
          <a:p>
            <a:pPr marL="341313" indent="-341313">
              <a:buSzPct val="75000"/>
              <a:buFont typeface="Courier New"/>
              <a:buChar char="o"/>
            </a:pPr>
            <a:r>
              <a:rPr lang="en-US" dirty="0">
                <a:latin typeface="Franklin Gothic Book"/>
                <a:cs typeface="Franklin Gothic Book"/>
              </a:rPr>
              <a:t>Contracts and subcontracts in excess of $15,000</a:t>
            </a:r>
          </a:p>
          <a:p>
            <a:pPr marL="341313" indent="-341313">
              <a:buSzPct val="75000"/>
              <a:buFont typeface="Courier New"/>
              <a:buChar char="o"/>
            </a:pPr>
            <a:r>
              <a:rPr lang="en-US" dirty="0">
                <a:latin typeface="Franklin Gothic Book"/>
                <a:cs typeface="Franklin Gothic Book"/>
              </a:rPr>
              <a:t>Contractors with contracts of $50,000 or more and 50 or more employees must develop and maintain a written Affirmative Action Program</a:t>
            </a:r>
          </a:p>
        </p:txBody>
      </p:sp>
      <p:sp>
        <p:nvSpPr>
          <p:cNvPr id="5" name="Footer Placeholder 3"/>
          <p:cNvSpPr txBox="1">
            <a:spLocks/>
          </p:cNvSpPr>
          <p:nvPr/>
        </p:nvSpPr>
        <p:spPr>
          <a:xfrm>
            <a:off x="2667000" y="6430368"/>
            <a:ext cx="3810000" cy="3048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mtClean="0"/>
              <a:t>OFCCP - An Update, February 18, 2015</a:t>
            </a:r>
            <a:endParaRPr lang="en-US" dirty="0"/>
          </a:p>
        </p:txBody>
      </p:sp>
    </p:spTree>
    <p:extLst>
      <p:ext uri="{BB962C8B-B14F-4D97-AF65-F5344CB8AC3E}">
        <p14:creationId xmlns:p14="http://schemas.microsoft.com/office/powerpoint/2010/main" val="115913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664</TotalTime>
  <Words>6316</Words>
  <Application>Microsoft Office PowerPoint</Application>
  <PresentationFormat>On-screen Show (4:3)</PresentationFormat>
  <Paragraphs>758</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Equal Employment Opportunity</vt:lpstr>
      <vt:lpstr>Office of Federal Contract Compliance Programs (OFCCP)</vt:lpstr>
      <vt:lpstr>Presenters</vt:lpstr>
      <vt:lpstr>Agenda</vt:lpstr>
      <vt:lpstr>What is OFCCP?</vt:lpstr>
      <vt:lpstr>OFCCP’s Six Regions</vt:lpstr>
      <vt:lpstr>What are the Laws OFCCP Enforces?</vt:lpstr>
      <vt:lpstr>Who is Covered? </vt:lpstr>
      <vt:lpstr>Who is Covered? </vt:lpstr>
      <vt:lpstr>Who is Covered? </vt:lpstr>
      <vt:lpstr>What Does OFCCP Do?</vt:lpstr>
      <vt:lpstr>What Does OFCCP Do?</vt:lpstr>
      <vt:lpstr>Federal Acquisition Regulations (FAR)</vt:lpstr>
      <vt:lpstr>PowerPoint Presentation</vt:lpstr>
      <vt:lpstr>Federal Acquisition Regulations (FAR)</vt:lpstr>
      <vt:lpstr>Responsibilities of Federal Procurement Officers </vt:lpstr>
      <vt:lpstr>Solicitation</vt:lpstr>
      <vt:lpstr>PowerPoint Presentation</vt:lpstr>
      <vt:lpstr>Prospective Bidders Requirements</vt:lpstr>
      <vt:lpstr>PowerPoint Presentation</vt:lpstr>
      <vt:lpstr>Question:</vt:lpstr>
      <vt:lpstr>Answer:</vt:lpstr>
      <vt:lpstr>Responsibilities of Federal Procurement Officers </vt:lpstr>
      <vt:lpstr>Pre-Award</vt:lpstr>
      <vt:lpstr>Exception to Pre-Award Clearances</vt:lpstr>
      <vt:lpstr>PowerPoint Presentation</vt:lpstr>
      <vt:lpstr>PowerPoint Presentation</vt:lpstr>
      <vt:lpstr>Answer:</vt:lpstr>
      <vt:lpstr>Requesting Pre-Award Clearance</vt:lpstr>
      <vt:lpstr>PowerPoint Presentation</vt:lpstr>
      <vt:lpstr>Answer:</vt:lpstr>
      <vt:lpstr>Responsibilities of Federal Procurement Officers </vt:lpstr>
      <vt:lpstr>Post-Award</vt:lpstr>
      <vt:lpstr>Equal Opportunity Clauses</vt:lpstr>
      <vt:lpstr>EO Clause (Example)</vt:lpstr>
      <vt:lpstr>EEO is the Law Poster</vt:lpstr>
      <vt:lpstr>Referring Complaints</vt:lpstr>
      <vt:lpstr>Referring Inquiries</vt:lpstr>
      <vt:lpstr>Notification of Construction Awards </vt:lpstr>
      <vt:lpstr>Content of Notification</vt:lpstr>
      <vt:lpstr>Key Takeaways</vt:lpstr>
      <vt:lpstr>Contact Information</vt:lpstr>
    </vt:vector>
  </TitlesOfParts>
  <Company>Adayana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Olga</dc:creator>
  <cp:lastModifiedBy>Williams Stewart, Brenda L - OFCCP</cp:lastModifiedBy>
  <cp:revision>72</cp:revision>
  <cp:lastPrinted>2011-02-14T22:14:19Z</cp:lastPrinted>
  <dcterms:created xsi:type="dcterms:W3CDTF">2011-04-14T19:28:14Z</dcterms:created>
  <dcterms:modified xsi:type="dcterms:W3CDTF">2015-02-03T22:24:22Z</dcterms:modified>
</cp:coreProperties>
</file>