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310"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Lst>
  <p:sldSz cx="9144000" cy="6858000" type="screen4x3"/>
  <p:notesSz cx="7188200" cy="9448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90"/>
    <a:srgbClr val="0070A2"/>
    <a:srgbClr val="9A6319"/>
    <a:srgbClr val="B8821B"/>
    <a:srgbClr val="2299C7"/>
    <a:srgbClr val="D8A51C"/>
    <a:srgbClr val="000000"/>
    <a:srgbClr val="7E7E7E"/>
    <a:srgbClr val="BFBFBF"/>
    <a:srgbClr val="D3D5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5" autoAdjust="0"/>
    <p:restoredTop sz="94680" autoAdjust="0"/>
  </p:normalViewPr>
  <p:slideViewPr>
    <p:cSldViewPr snapToGrid="0" snapToObjects="1">
      <p:cViewPr varScale="1">
        <p:scale>
          <a:sx n="110" d="100"/>
          <a:sy n="110" d="100"/>
        </p:scale>
        <p:origin x="1638" y="108"/>
      </p:cViewPr>
      <p:guideLst>
        <p:guide orient="horz" pos="216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rgbClr val="D8A51C"/>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B8821B"/>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9A6319"/>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solidFill>
              <a:schemeClr val="accent4"/>
            </a:solidFill>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c:v>
                </c:pt>
                <c:pt idx="1">
                  <c:v>2</c:v>
                </c:pt>
                <c:pt idx="2">
                  <c:v>1.5</c:v>
                </c:pt>
                <c:pt idx="3">
                  <c:v>1</c:v>
                </c:pt>
              </c:numCache>
            </c:numRef>
          </c:val>
        </c:ser>
        <c:ser>
          <c:idx val="4"/>
          <c:order val="4"/>
          <c:tx>
            <c:strRef>
              <c:f>Sheet1!$F$1</c:f>
              <c:strCache>
                <c:ptCount val="1"/>
                <c:pt idx="0">
                  <c:v>Series 5</c:v>
                </c:pt>
              </c:strCache>
            </c:strRef>
          </c:tx>
          <c:spPr>
            <a:solidFill>
              <a:srgbClr val="0070A2"/>
            </a:solidFill>
            <a:effectLst/>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6</c:v>
                </c:pt>
                <c:pt idx="1">
                  <c:v>5</c:v>
                </c:pt>
                <c:pt idx="2">
                  <c:v>4</c:v>
                </c:pt>
                <c:pt idx="3">
                  <c:v>3</c:v>
                </c:pt>
              </c:numCache>
            </c:numRef>
          </c:val>
        </c:ser>
        <c:dLbls>
          <c:showLegendKey val="0"/>
          <c:showVal val="0"/>
          <c:showCatName val="0"/>
          <c:showSerName val="0"/>
          <c:showPercent val="0"/>
          <c:showBubbleSize val="0"/>
        </c:dLbls>
        <c:gapWidth val="100"/>
        <c:axId val="9367456"/>
        <c:axId val="118853208"/>
      </c:barChart>
      <c:catAx>
        <c:axId val="9367456"/>
        <c:scaling>
          <c:orientation val="minMax"/>
        </c:scaling>
        <c:delete val="0"/>
        <c:axPos val="b"/>
        <c:numFmt formatCode="General" sourceLinked="1"/>
        <c:majorTickMark val="out"/>
        <c:minorTickMark val="none"/>
        <c:tickLblPos val="nextTo"/>
        <c:spPr>
          <a:ln w="6350" cmpd="sng">
            <a:solidFill>
              <a:srgbClr val="96A09F"/>
            </a:solidFill>
          </a:ln>
        </c:spPr>
        <c:crossAx val="118853208"/>
        <c:crosses val="autoZero"/>
        <c:auto val="1"/>
        <c:lblAlgn val="ctr"/>
        <c:lblOffset val="100"/>
        <c:noMultiLvlLbl val="0"/>
      </c:catAx>
      <c:valAx>
        <c:axId val="118853208"/>
        <c:scaling>
          <c:orientation val="minMax"/>
        </c:scaling>
        <c:delete val="0"/>
        <c:axPos val="l"/>
        <c:majorGridlines>
          <c:spPr>
            <a:ln w="6350" cap="rnd">
              <a:solidFill>
                <a:srgbClr val="96A09F"/>
              </a:solidFill>
              <a:prstDash val="sysDash"/>
              <a:headEnd type="none"/>
            </a:ln>
          </c:spPr>
        </c:majorGridlines>
        <c:numFmt formatCode="General" sourceLinked="1"/>
        <c:majorTickMark val="out"/>
        <c:minorTickMark val="none"/>
        <c:tickLblPos val="nextTo"/>
        <c:spPr>
          <a:ln w="6350" cmpd="sng">
            <a:solidFill>
              <a:srgbClr val="96A09F"/>
            </a:solidFill>
          </a:ln>
        </c:spPr>
        <c:crossAx val="9367456"/>
        <c:crosses val="autoZero"/>
        <c:crossBetween val="between"/>
      </c:valAx>
      <c:spPr>
        <a:ln w="6350">
          <a:noFill/>
        </a:ln>
      </c:spPr>
    </c:plotArea>
    <c:legend>
      <c:legendPos val="r"/>
      <c:overlay val="0"/>
      <c:txPr>
        <a:bodyPr/>
        <a:lstStyle/>
        <a:p>
          <a:pPr>
            <a:defRPr sz="900">
              <a:solidFill>
                <a:schemeClr val="bg2"/>
              </a:solidFill>
            </a:defRPr>
          </a:pPr>
          <a:endParaRPr lang="en-US"/>
        </a:p>
      </c:txPr>
    </c:legend>
    <c:plotVisOnly val="1"/>
    <c:dispBlanksAs val="gap"/>
    <c:showDLblsOverMax val="0"/>
  </c:chart>
  <c:spPr>
    <a:noFill/>
    <a:ln>
      <a:noFill/>
    </a:ln>
  </c:spPr>
  <c:txPr>
    <a:bodyPr/>
    <a:lstStyle/>
    <a:p>
      <a:pPr>
        <a:defRPr sz="1200" baseline="0">
          <a:solidFill>
            <a:schemeClr val="tx1"/>
          </a:solidFill>
          <a:latin typeface="Franklin Gothic Book"/>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effectLst/>
          </c:spPr>
          <c:dPt>
            <c:idx val="0"/>
            <c:bubble3D val="0"/>
            <c:spPr>
              <a:solidFill>
                <a:srgbClr val="D8A51C"/>
              </a:solidFill>
              <a:effectLst/>
            </c:spPr>
          </c:dPt>
          <c:dPt>
            <c:idx val="1"/>
            <c:bubble3D val="0"/>
            <c:spPr>
              <a:solidFill>
                <a:srgbClr val="B8821B"/>
              </a:solidFill>
              <a:effectLst/>
            </c:spPr>
          </c:dPt>
          <c:dPt>
            <c:idx val="2"/>
            <c:bubble3D val="0"/>
            <c:spPr>
              <a:solidFill>
                <a:srgbClr val="9A6319"/>
              </a:solidFill>
              <a:effectLst/>
            </c:spPr>
          </c:dPt>
          <c:dPt>
            <c:idx val="3"/>
            <c:bubble3D val="0"/>
            <c:spPr>
              <a:solidFill>
                <a:schemeClr val="accent4"/>
              </a:solidFill>
              <a:effectLst/>
            </c:spPr>
          </c:dPt>
          <c:dPt>
            <c:idx val="4"/>
            <c:bubble3D val="0"/>
            <c:spPr>
              <a:solidFill>
                <a:srgbClr val="005E90"/>
              </a:solidFill>
              <a:effectLst/>
            </c:spPr>
          </c:dPt>
          <c:dPt>
            <c:idx val="5"/>
            <c:bubble3D val="0"/>
            <c:spPr>
              <a:solidFill>
                <a:srgbClr val="2299C7"/>
              </a:solidFill>
              <a:effectLst/>
            </c:spPr>
          </c:dPt>
          <c:dPt>
            <c:idx val="6"/>
            <c:bubble3D val="0"/>
            <c:spPr>
              <a:solidFill>
                <a:srgbClr val="0070A2"/>
              </a:solidFill>
              <a:effectLst/>
            </c:spPr>
          </c:dPt>
          <c:dPt>
            <c:idx val="7"/>
            <c:bubble3D val="0"/>
            <c:spPr>
              <a:solidFill>
                <a:srgbClr val="9A6319"/>
              </a:solidFill>
              <a:effectLst/>
            </c:spPr>
          </c:dPt>
          <c:dLbls>
            <c:spPr>
              <a:noFill/>
              <a:ln>
                <a:noFill/>
              </a:ln>
              <a:effectLst/>
            </c:spPr>
            <c:txPr>
              <a:bodyPr rot="0" vert="horz" anchor="ctr" anchorCtr="1"/>
              <a:lstStyle/>
              <a:p>
                <a:pPr>
                  <a:defRPr sz="900" baseline="0">
                    <a:solidFill>
                      <a:schemeClr val="bg2"/>
                    </a:solidFill>
                    <a:latin typeface="Franklin Gothic Book"/>
                  </a:defRPr>
                </a:pPr>
                <a:endParaRPr lang="en-US"/>
              </a:p>
            </c:txPr>
            <c:dLblPos val="outEnd"/>
            <c:showLegendKey val="0"/>
            <c:showVal val="0"/>
            <c:showCatName val="0"/>
            <c:showSerName val="0"/>
            <c:showPercent val="1"/>
            <c:showBubbleSize val="0"/>
            <c:showLeaderLines val="1"/>
            <c:extLst>
              <c:ext xmlns:c15="http://schemas.microsoft.com/office/drawing/2012/chart" uri="{CE6537A1-D6FC-4f65-9D91-7224C49458BB}"/>
            </c:extLst>
          </c:dLbls>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Sheet1!$B$2:$B$9</c:f>
              <c:numCache>
                <c:formatCode>General</c:formatCode>
                <c:ptCount val="8"/>
                <c:pt idx="0">
                  <c:v>9</c:v>
                </c:pt>
                <c:pt idx="1">
                  <c:v>3.2</c:v>
                </c:pt>
                <c:pt idx="2">
                  <c:v>1.4</c:v>
                </c:pt>
                <c:pt idx="3">
                  <c:v>1.2</c:v>
                </c:pt>
                <c:pt idx="4">
                  <c:v>8.2000000000000011</c:v>
                </c:pt>
                <c:pt idx="5">
                  <c:v>3.2</c:v>
                </c:pt>
                <c:pt idx="6">
                  <c:v>1.4</c:v>
                </c:pt>
                <c:pt idx="7">
                  <c:v>1.2</c:v>
                </c:pt>
              </c:numCache>
            </c:numRef>
          </c:val>
        </c:ser>
        <c:ser>
          <c:idx val="1"/>
          <c:order val="1"/>
          <c:tx>
            <c:strRef>
              <c:f>Sheet1!$C$1</c:f>
              <c:strCache>
                <c:ptCount val="1"/>
                <c:pt idx="0">
                  <c:v>Sales2</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Sheet1!$C$2:$C$9</c:f>
              <c:numCache>
                <c:formatCode>General</c:formatCode>
                <c:ptCount val="8"/>
                <c:pt idx="0">
                  <c:v>2</c:v>
                </c:pt>
                <c:pt idx="1">
                  <c:v>8.2000000000000011</c:v>
                </c:pt>
                <c:pt idx="2">
                  <c:v>3.2</c:v>
                </c:pt>
                <c:pt idx="3">
                  <c:v>1.4</c:v>
                </c:pt>
                <c:pt idx="4">
                  <c:v>8.2000000000000011</c:v>
                </c:pt>
                <c:pt idx="5">
                  <c:v>3.2</c:v>
                </c:pt>
                <c:pt idx="6">
                  <c:v>1.4</c:v>
                </c:pt>
                <c:pt idx="7">
                  <c:v>1.2</c:v>
                </c:pt>
              </c:numCache>
            </c:numRef>
          </c:val>
        </c:ser>
        <c:ser>
          <c:idx val="2"/>
          <c:order val="2"/>
          <c:tx>
            <c:strRef>
              <c:f>Sheet1!$D$1</c:f>
              <c:strCache>
                <c:ptCount val="1"/>
                <c:pt idx="0">
                  <c:v>Sales3</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Sheet1!$D$2:$D$9</c:f>
              <c:numCache>
                <c:formatCode>General</c:formatCode>
                <c:ptCount val="8"/>
                <c:pt idx="0">
                  <c:v>8.2000000000000011</c:v>
                </c:pt>
                <c:pt idx="1">
                  <c:v>3.2</c:v>
                </c:pt>
                <c:pt idx="2">
                  <c:v>1.4</c:v>
                </c:pt>
                <c:pt idx="3">
                  <c:v>1.2</c:v>
                </c:pt>
                <c:pt idx="4">
                  <c:v>8.2000000000000011</c:v>
                </c:pt>
                <c:pt idx="5">
                  <c:v>8.2000000000000011</c:v>
                </c:pt>
                <c:pt idx="6">
                  <c:v>1.4</c:v>
                </c:pt>
                <c:pt idx="7">
                  <c:v>1.2</c:v>
                </c:pt>
              </c:numCache>
            </c:numRef>
          </c:val>
        </c:ser>
        <c:ser>
          <c:idx val="3"/>
          <c:order val="3"/>
          <c:tx>
            <c:strRef>
              <c:f>Sheet1!$E$1</c:f>
              <c:strCache>
                <c:ptCount val="1"/>
                <c:pt idx="0">
                  <c:v>Sales4</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Sheet1!$E$2:$E$9</c:f>
              <c:numCache>
                <c:formatCode>General</c:formatCode>
                <c:ptCount val="8"/>
                <c:pt idx="0">
                  <c:v>3</c:v>
                </c:pt>
                <c:pt idx="1">
                  <c:v>3.2</c:v>
                </c:pt>
                <c:pt idx="2">
                  <c:v>8.2000000000000011</c:v>
                </c:pt>
                <c:pt idx="3">
                  <c:v>1.2</c:v>
                </c:pt>
                <c:pt idx="4">
                  <c:v>8.2000000000000011</c:v>
                </c:pt>
                <c:pt idx="5">
                  <c:v>3.2</c:v>
                </c:pt>
                <c:pt idx="6">
                  <c:v>1.4</c:v>
                </c:pt>
                <c:pt idx="7">
                  <c:v>1.2</c:v>
                </c:pt>
              </c:numCache>
            </c:numRef>
          </c:val>
        </c:ser>
        <c:ser>
          <c:idx val="4"/>
          <c:order val="4"/>
          <c:tx>
            <c:strRef>
              <c:f>Sheet1!$F$1</c:f>
              <c:strCache>
                <c:ptCount val="1"/>
                <c:pt idx="0">
                  <c:v>Sales5</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Sheet1!$F$2:$F$9</c:f>
              <c:numCache>
                <c:formatCode>General</c:formatCode>
                <c:ptCount val="8"/>
                <c:pt idx="0">
                  <c:v>7</c:v>
                </c:pt>
                <c:pt idx="1">
                  <c:v>3.2</c:v>
                </c:pt>
                <c:pt idx="2">
                  <c:v>1.4</c:v>
                </c:pt>
                <c:pt idx="3">
                  <c:v>8.2000000000000011</c:v>
                </c:pt>
                <c:pt idx="4">
                  <c:v>8.2000000000000011</c:v>
                </c:pt>
                <c:pt idx="5">
                  <c:v>3.2</c:v>
                </c:pt>
                <c:pt idx="6">
                  <c:v>1.4</c:v>
                </c:pt>
                <c:pt idx="7">
                  <c:v>1.4</c:v>
                </c:pt>
              </c:numCache>
            </c:numRef>
          </c:val>
        </c:ser>
        <c:ser>
          <c:idx val="5"/>
          <c:order val="5"/>
          <c:tx>
            <c:strRef>
              <c:f>Sheet1!$G$1</c:f>
              <c:strCache>
                <c:ptCount val="1"/>
                <c:pt idx="0">
                  <c:v>Sales6</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Sheet1!$G$2:$G$9</c:f>
              <c:numCache>
                <c:formatCode>General</c:formatCode>
                <c:ptCount val="8"/>
                <c:pt idx="0">
                  <c:v>1.4</c:v>
                </c:pt>
                <c:pt idx="1">
                  <c:v>3.2</c:v>
                </c:pt>
                <c:pt idx="2">
                  <c:v>1.4</c:v>
                </c:pt>
                <c:pt idx="3">
                  <c:v>1.2</c:v>
                </c:pt>
                <c:pt idx="4">
                  <c:v>8.2000000000000011</c:v>
                </c:pt>
                <c:pt idx="5">
                  <c:v>3.2</c:v>
                </c:pt>
                <c:pt idx="6">
                  <c:v>1.4</c:v>
                </c:pt>
                <c:pt idx="7">
                  <c:v>8.2000000000000011</c:v>
                </c:pt>
              </c:numCache>
            </c:numRef>
          </c:val>
        </c:ser>
        <c:ser>
          <c:idx val="6"/>
          <c:order val="6"/>
          <c:tx>
            <c:strRef>
              <c:f>Sheet1!$H$1</c:f>
              <c:strCache>
                <c:ptCount val="1"/>
                <c:pt idx="0">
                  <c:v>Sales7</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Sheet1!$H$2:$H$9</c:f>
              <c:numCache>
                <c:formatCode>General</c:formatCode>
                <c:ptCount val="8"/>
                <c:pt idx="0">
                  <c:v>6</c:v>
                </c:pt>
                <c:pt idx="1">
                  <c:v>1.4</c:v>
                </c:pt>
                <c:pt idx="2">
                  <c:v>1.4</c:v>
                </c:pt>
                <c:pt idx="3">
                  <c:v>1.2</c:v>
                </c:pt>
                <c:pt idx="4">
                  <c:v>8.2000000000000011</c:v>
                </c:pt>
                <c:pt idx="5">
                  <c:v>3.2</c:v>
                </c:pt>
                <c:pt idx="6">
                  <c:v>8.2000000000000011</c:v>
                </c:pt>
                <c:pt idx="7">
                  <c:v>3.2</c:v>
                </c:pt>
              </c:numCache>
            </c:numRef>
          </c:val>
        </c:ser>
        <c:ser>
          <c:idx val="7"/>
          <c:order val="7"/>
          <c:tx>
            <c:strRef>
              <c:f>Sheet1!$I$1</c:f>
              <c:strCache>
                <c:ptCount val="1"/>
                <c:pt idx="0">
                  <c:v>Sales8</c:v>
                </c:pt>
              </c:strCache>
            </c:strRef>
          </c:tx>
          <c:cat>
            <c:strRef>
              <c:f>Sheet1!$A$2:$A$9</c:f>
              <c:strCache>
                <c:ptCount val="8"/>
                <c:pt idx="0">
                  <c:v>1st Quarter 2013</c:v>
                </c:pt>
                <c:pt idx="1">
                  <c:v>2nd Quarter 2013</c:v>
                </c:pt>
                <c:pt idx="2">
                  <c:v>3rd Quarter 2013</c:v>
                </c:pt>
                <c:pt idx="3">
                  <c:v>4th Quarter 2013</c:v>
                </c:pt>
                <c:pt idx="4">
                  <c:v>1st Quarter 2014</c:v>
                </c:pt>
                <c:pt idx="5">
                  <c:v>2nd Quarter 2014</c:v>
                </c:pt>
                <c:pt idx="6">
                  <c:v>3rd Quarter 2014</c:v>
                </c:pt>
                <c:pt idx="7">
                  <c:v>4th Quarter 2014</c:v>
                </c:pt>
              </c:strCache>
            </c:strRef>
          </c:cat>
          <c:val>
            <c:numRef>
              <c:f>Sheet1!$I$2:$I$9</c:f>
              <c:numCache>
                <c:formatCode>General</c:formatCode>
                <c:ptCount val="8"/>
                <c:pt idx="0">
                  <c:v>1</c:v>
                </c:pt>
                <c:pt idx="1">
                  <c:v>3.2</c:v>
                </c:pt>
                <c:pt idx="2">
                  <c:v>1.4</c:v>
                </c:pt>
                <c:pt idx="3">
                  <c:v>1.2</c:v>
                </c:pt>
                <c:pt idx="4">
                  <c:v>8.2000000000000011</c:v>
                </c:pt>
                <c:pt idx="5">
                  <c:v>3.2</c:v>
                </c:pt>
                <c:pt idx="6">
                  <c:v>1.4</c:v>
                </c:pt>
                <c:pt idx="7">
                  <c:v>1.2</c:v>
                </c:pt>
              </c:numCache>
            </c:numRef>
          </c:val>
        </c:ser>
        <c:dLbls>
          <c:showLegendKey val="0"/>
          <c:showVal val="0"/>
          <c:showCatName val="0"/>
          <c:showSerName val="0"/>
          <c:showPercent val="0"/>
          <c:showBubbleSize val="0"/>
          <c:showLeaderLines val="1"/>
        </c:dLbls>
        <c:firstSliceAng val="0"/>
      </c:pieChart>
    </c:plotArea>
    <c:legend>
      <c:legendPos val="r"/>
      <c:overlay val="0"/>
      <c:txPr>
        <a:bodyPr/>
        <a:lstStyle/>
        <a:p>
          <a:pPr>
            <a:defRPr sz="900">
              <a:solidFill>
                <a:schemeClr val="bg2"/>
              </a:solidFill>
              <a:latin typeface="Franklin Gothic Book"/>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Series 1</c:v>
                </c:pt>
              </c:strCache>
            </c:strRef>
          </c:tx>
          <c:spPr>
            <a:solidFill>
              <a:srgbClr val="D8A51C"/>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rgbClr val="B8821B"/>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9A6319"/>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solidFill>
              <a:srgbClr val="FCCF18"/>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c:v>
                </c:pt>
                <c:pt idx="1">
                  <c:v>2</c:v>
                </c:pt>
                <c:pt idx="2">
                  <c:v>1.5</c:v>
                </c:pt>
                <c:pt idx="3">
                  <c:v>1</c:v>
                </c:pt>
              </c:numCache>
            </c:numRef>
          </c:val>
        </c:ser>
        <c:ser>
          <c:idx val="4"/>
          <c:order val="4"/>
          <c:tx>
            <c:strRef>
              <c:f>Sheet1!$F$1</c:f>
              <c:strCache>
                <c:ptCount val="1"/>
                <c:pt idx="0">
                  <c:v>Series 5</c:v>
                </c:pt>
              </c:strCache>
            </c:strRef>
          </c:tx>
          <c:spPr>
            <a:solidFill>
              <a:srgbClr val="0070A2"/>
            </a:solidFill>
            <a:effectLst/>
          </c:spPr>
          <c:invertIfNegative val="0"/>
          <c:dLbls>
            <c:spPr>
              <a:noFill/>
              <a:ln>
                <a:noFill/>
              </a:ln>
              <a:effectLst/>
            </c:spPr>
            <c:txPr>
              <a:bodyPr/>
              <a:lstStyle/>
              <a:p>
                <a:pPr>
                  <a:defRPr sz="900">
                    <a:solidFill>
                      <a:schemeClr val="bg2"/>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6</c:v>
                </c:pt>
                <c:pt idx="1">
                  <c:v>5</c:v>
                </c:pt>
                <c:pt idx="2">
                  <c:v>4</c:v>
                </c:pt>
                <c:pt idx="3">
                  <c:v>3</c:v>
                </c:pt>
              </c:numCache>
            </c:numRef>
          </c:val>
        </c:ser>
        <c:dLbls>
          <c:showLegendKey val="0"/>
          <c:showVal val="0"/>
          <c:showCatName val="0"/>
          <c:showSerName val="0"/>
          <c:showPercent val="0"/>
          <c:showBubbleSize val="0"/>
        </c:dLbls>
        <c:gapWidth val="100"/>
        <c:axId val="160483664"/>
        <c:axId val="161207064"/>
      </c:barChart>
      <c:catAx>
        <c:axId val="160483664"/>
        <c:scaling>
          <c:orientation val="minMax"/>
        </c:scaling>
        <c:delete val="0"/>
        <c:axPos val="l"/>
        <c:numFmt formatCode="General" sourceLinked="0"/>
        <c:majorTickMark val="out"/>
        <c:minorTickMark val="none"/>
        <c:tickLblPos val="nextTo"/>
        <c:spPr>
          <a:ln w="6350" cmpd="sng">
            <a:solidFill>
              <a:srgbClr val="96A09F"/>
            </a:solidFill>
          </a:ln>
        </c:spPr>
        <c:crossAx val="161207064"/>
        <c:crosses val="autoZero"/>
        <c:auto val="1"/>
        <c:lblAlgn val="ctr"/>
        <c:lblOffset val="100"/>
        <c:noMultiLvlLbl val="0"/>
      </c:catAx>
      <c:valAx>
        <c:axId val="161207064"/>
        <c:scaling>
          <c:orientation val="minMax"/>
        </c:scaling>
        <c:delete val="0"/>
        <c:axPos val="b"/>
        <c:majorGridlines>
          <c:spPr>
            <a:ln w="6350" cap="rnd">
              <a:solidFill>
                <a:srgbClr val="96A09F"/>
              </a:solidFill>
              <a:prstDash val="sysDash"/>
              <a:headEnd type="none"/>
            </a:ln>
          </c:spPr>
        </c:majorGridlines>
        <c:numFmt formatCode="General" sourceLinked="1"/>
        <c:majorTickMark val="out"/>
        <c:minorTickMark val="none"/>
        <c:tickLblPos val="nextTo"/>
        <c:spPr>
          <a:ln w="6350" cmpd="sng">
            <a:solidFill>
              <a:srgbClr val="96A09F"/>
            </a:solidFill>
          </a:ln>
        </c:spPr>
        <c:crossAx val="160483664"/>
        <c:crosses val="autoZero"/>
        <c:crossBetween val="between"/>
      </c:valAx>
      <c:spPr>
        <a:ln w="6350">
          <a:noFill/>
        </a:ln>
      </c:spPr>
    </c:plotArea>
    <c:legend>
      <c:legendPos val="r"/>
      <c:overlay val="0"/>
      <c:txPr>
        <a:bodyPr/>
        <a:lstStyle/>
        <a:p>
          <a:pPr>
            <a:defRPr sz="900">
              <a:solidFill>
                <a:schemeClr val="bg2"/>
              </a:solidFill>
            </a:defRPr>
          </a:pPr>
          <a:endParaRPr lang="en-US"/>
        </a:p>
      </c:txPr>
    </c:legend>
    <c:plotVisOnly val="1"/>
    <c:dispBlanksAs val="gap"/>
    <c:showDLblsOverMax val="0"/>
  </c:chart>
  <c:spPr>
    <a:noFill/>
    <a:ln>
      <a:noFill/>
    </a:ln>
  </c:spPr>
  <c:txPr>
    <a:bodyPr/>
    <a:lstStyle/>
    <a:p>
      <a:pPr>
        <a:defRPr sz="1200" baseline="0">
          <a:solidFill>
            <a:schemeClr val="tx1"/>
          </a:solidFill>
          <a:latin typeface="Franklin Gothic Book"/>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9E07D-1677-41F5-A17F-B8E5EEC275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BBC849F-E8AB-4364-9CF2-E56868ACBF73}">
      <dgm:prSet phldrT="[Text]" custT="1"/>
      <dgm:spPr>
        <a:solidFill>
          <a:schemeClr val="accent4"/>
        </a:solidFill>
        <a:ln>
          <a:solidFill>
            <a:schemeClr val="tx1"/>
          </a:solidFill>
        </a:ln>
      </dgm:spPr>
      <dgm:t>
        <a:bodyPr/>
        <a:lstStyle/>
        <a:p>
          <a:r>
            <a:rPr lang="en-US" sz="2000" b="1" dirty="0" smtClean="0">
              <a:solidFill>
                <a:schemeClr val="tx1"/>
              </a:solidFill>
            </a:rPr>
            <a:t>PEOPLE</a:t>
          </a:r>
          <a:endParaRPr lang="en-US" sz="2000" b="1" dirty="0">
            <a:solidFill>
              <a:schemeClr val="tx1"/>
            </a:solidFill>
          </a:endParaRPr>
        </a:p>
      </dgm:t>
    </dgm:pt>
    <dgm:pt modelId="{432A49DD-F4D7-44DE-9806-A3B39BBEC9C9}" type="parTrans" cxnId="{34C37EDF-0E2B-4F3D-AF5E-3E7705FA2E28}">
      <dgm:prSet/>
      <dgm:spPr/>
      <dgm:t>
        <a:bodyPr/>
        <a:lstStyle/>
        <a:p>
          <a:endParaRPr lang="en-US"/>
        </a:p>
      </dgm:t>
    </dgm:pt>
    <dgm:pt modelId="{B0E818B7-06BC-4C73-B6AB-18EAA27FBC81}" type="sibTrans" cxnId="{34C37EDF-0E2B-4F3D-AF5E-3E7705FA2E28}">
      <dgm:prSet/>
      <dgm:spPr/>
      <dgm:t>
        <a:bodyPr/>
        <a:lstStyle/>
        <a:p>
          <a:endParaRPr lang="en-US"/>
        </a:p>
      </dgm:t>
    </dgm:pt>
    <dgm:pt modelId="{AE49C877-9037-4F35-BEE8-188A37602CB9}">
      <dgm:prSet/>
      <dgm:spPr>
        <a:solidFill>
          <a:schemeClr val="bg1">
            <a:lumMod val="85000"/>
          </a:schemeClr>
        </a:solidFill>
        <a:ln>
          <a:solidFill>
            <a:schemeClr val="tx1">
              <a:alpha val="90000"/>
            </a:schemeClr>
          </a:solidFill>
        </a:ln>
      </dgm:spPr>
      <dgm:t>
        <a:bodyPr/>
        <a:lstStyle/>
        <a:p>
          <a:r>
            <a:rPr lang="en-US" dirty="0" smtClean="0">
              <a:solidFill>
                <a:schemeClr val="tx1"/>
              </a:solidFill>
            </a:rPr>
            <a:t>There are a limited number of people in the workforce that understand both IT and Procurement which leads to a detrimental skills gap. </a:t>
          </a:r>
          <a:endParaRPr lang="en-US" dirty="0"/>
        </a:p>
      </dgm:t>
    </dgm:pt>
    <dgm:pt modelId="{2449FC8B-60D3-40B7-8CAB-BC8C3026114C}" type="parTrans" cxnId="{564FAD5C-47B0-4CAF-B5C8-D080E1276D17}">
      <dgm:prSet/>
      <dgm:spPr/>
      <dgm:t>
        <a:bodyPr/>
        <a:lstStyle/>
        <a:p>
          <a:endParaRPr lang="en-US"/>
        </a:p>
      </dgm:t>
    </dgm:pt>
    <dgm:pt modelId="{872B349F-B1B7-46FA-A415-F3D9355021DB}" type="sibTrans" cxnId="{564FAD5C-47B0-4CAF-B5C8-D080E1276D17}">
      <dgm:prSet/>
      <dgm:spPr/>
      <dgm:t>
        <a:bodyPr/>
        <a:lstStyle/>
        <a:p>
          <a:endParaRPr lang="en-US"/>
        </a:p>
      </dgm:t>
    </dgm:pt>
    <dgm:pt modelId="{80428B65-03C0-4DAA-BBA4-F681FEE6D8BA}">
      <dgm:prSet phldrT="[Text]" custT="1"/>
      <dgm:spPr>
        <a:solidFill>
          <a:schemeClr val="accent4"/>
        </a:solidFill>
        <a:ln>
          <a:solidFill>
            <a:schemeClr val="tx1"/>
          </a:solidFill>
        </a:ln>
      </dgm:spPr>
      <dgm:t>
        <a:bodyPr/>
        <a:lstStyle/>
        <a:p>
          <a:r>
            <a:rPr lang="en-US" sz="2000" b="1" dirty="0" smtClean="0">
              <a:solidFill>
                <a:schemeClr val="tx1"/>
              </a:solidFill>
            </a:rPr>
            <a:t>PROCESS</a:t>
          </a:r>
          <a:endParaRPr lang="en-US" sz="2000" b="1" dirty="0">
            <a:solidFill>
              <a:schemeClr val="tx1"/>
            </a:solidFill>
          </a:endParaRPr>
        </a:p>
      </dgm:t>
    </dgm:pt>
    <dgm:pt modelId="{8B9AD10E-CC0C-4C09-8D83-4C11B3DEBE43}" type="parTrans" cxnId="{EB183156-3BF0-48A0-8A55-FDDA51937A84}">
      <dgm:prSet/>
      <dgm:spPr/>
      <dgm:t>
        <a:bodyPr/>
        <a:lstStyle/>
        <a:p>
          <a:endParaRPr lang="en-US"/>
        </a:p>
      </dgm:t>
    </dgm:pt>
    <dgm:pt modelId="{0A0C6618-17B5-4439-8772-7493D8F894F5}" type="sibTrans" cxnId="{EB183156-3BF0-48A0-8A55-FDDA51937A84}">
      <dgm:prSet/>
      <dgm:spPr/>
      <dgm:t>
        <a:bodyPr/>
        <a:lstStyle/>
        <a:p>
          <a:endParaRPr lang="en-US"/>
        </a:p>
      </dgm:t>
    </dgm:pt>
    <dgm:pt modelId="{91555D4E-064D-459E-B426-7A2D06BDB519}">
      <dgm:prSet/>
      <dgm:spPr>
        <a:solidFill>
          <a:schemeClr val="bg1">
            <a:lumMod val="85000"/>
          </a:schemeClr>
        </a:solidFill>
        <a:ln>
          <a:solidFill>
            <a:schemeClr val="tx1">
              <a:alpha val="90000"/>
            </a:schemeClr>
          </a:solidFill>
        </a:ln>
      </dgm:spPr>
      <dgm:t>
        <a:bodyPr/>
        <a:lstStyle/>
        <a:p>
          <a:r>
            <a:rPr lang="en-US" dirty="0" smtClean="0">
              <a:solidFill>
                <a:schemeClr val="tx1"/>
              </a:solidFill>
            </a:rPr>
            <a:t>The “status quo” approach to large, multiyear, waterfall-based, extended requirement gathering, year-long competitions does not move at the same speed of technology. </a:t>
          </a:r>
          <a:endParaRPr lang="en-US" dirty="0"/>
        </a:p>
      </dgm:t>
    </dgm:pt>
    <dgm:pt modelId="{E70FA872-1F4C-4B57-A999-4350D433B814}" type="parTrans" cxnId="{B9E07C73-3EDF-4FED-B3A0-D8373E41A1C2}">
      <dgm:prSet/>
      <dgm:spPr/>
      <dgm:t>
        <a:bodyPr/>
        <a:lstStyle/>
        <a:p>
          <a:endParaRPr lang="en-US"/>
        </a:p>
      </dgm:t>
    </dgm:pt>
    <dgm:pt modelId="{DDE56E7F-046F-4A0C-B95F-16DCD16C13DC}" type="sibTrans" cxnId="{B9E07C73-3EDF-4FED-B3A0-D8373E41A1C2}">
      <dgm:prSet/>
      <dgm:spPr/>
      <dgm:t>
        <a:bodyPr/>
        <a:lstStyle/>
        <a:p>
          <a:endParaRPr lang="en-US"/>
        </a:p>
      </dgm:t>
    </dgm:pt>
    <dgm:pt modelId="{A5B7EB1E-B8B9-45D7-B986-E416BB64D2D1}">
      <dgm:prSet custT="1"/>
      <dgm:spPr>
        <a:solidFill>
          <a:schemeClr val="accent4"/>
        </a:solidFill>
        <a:ln>
          <a:solidFill>
            <a:schemeClr val="tx1"/>
          </a:solidFill>
        </a:ln>
      </dgm:spPr>
      <dgm:t>
        <a:bodyPr/>
        <a:lstStyle/>
        <a:p>
          <a:r>
            <a:rPr lang="en-US" sz="2000" b="1" dirty="0" smtClean="0">
              <a:solidFill>
                <a:schemeClr val="tx1"/>
              </a:solidFill>
            </a:rPr>
            <a:t>PARTNERS</a:t>
          </a:r>
          <a:endParaRPr lang="en-US" sz="2000" b="1" dirty="0">
            <a:solidFill>
              <a:schemeClr val="tx1"/>
            </a:solidFill>
          </a:endParaRPr>
        </a:p>
      </dgm:t>
    </dgm:pt>
    <dgm:pt modelId="{869F23CB-3DBE-460A-AD87-0765299C3BBF}" type="parTrans" cxnId="{483E51BD-3B44-45F2-87D9-1F70D6619EC2}">
      <dgm:prSet/>
      <dgm:spPr/>
      <dgm:t>
        <a:bodyPr/>
        <a:lstStyle/>
        <a:p>
          <a:endParaRPr lang="en-US"/>
        </a:p>
      </dgm:t>
    </dgm:pt>
    <dgm:pt modelId="{FF89B5F0-38C5-4F07-9B95-AE99C8487B03}" type="sibTrans" cxnId="{483E51BD-3B44-45F2-87D9-1F70D6619EC2}">
      <dgm:prSet/>
      <dgm:spPr/>
      <dgm:t>
        <a:bodyPr/>
        <a:lstStyle/>
        <a:p>
          <a:endParaRPr lang="en-US"/>
        </a:p>
      </dgm:t>
    </dgm:pt>
    <dgm:pt modelId="{56334730-53F4-4AB6-A96A-6A57F7067CF3}">
      <dgm:prSet/>
      <dgm:spPr>
        <a:solidFill>
          <a:schemeClr val="bg1">
            <a:lumMod val="85000"/>
          </a:schemeClr>
        </a:solidFill>
        <a:ln>
          <a:solidFill>
            <a:schemeClr val="tx1">
              <a:alpha val="90000"/>
            </a:schemeClr>
          </a:solidFill>
        </a:ln>
      </dgm:spPr>
      <dgm:t>
        <a:bodyPr/>
        <a:lstStyle/>
        <a:p>
          <a:r>
            <a:rPr lang="en-US" altLang="en-US" dirty="0" smtClean="0">
              <a:solidFill>
                <a:schemeClr val="tx1"/>
              </a:solidFill>
            </a:rPr>
            <a:t>C</a:t>
          </a:r>
          <a:r>
            <a:rPr lang="en-US" dirty="0" smtClean="0">
              <a:solidFill>
                <a:schemeClr val="tx1"/>
              </a:solidFill>
            </a:rPr>
            <a:t>ompanies with creative solutions to many of the Government’s tech problems are finding it challenging to do business with the Government due to high barriers to entry, lack of customer facing tools, complex acquisition processes, and communication confusion on how to identify the available opportunities. </a:t>
          </a:r>
          <a:endParaRPr lang="en-US" dirty="0"/>
        </a:p>
      </dgm:t>
    </dgm:pt>
    <dgm:pt modelId="{5D7063B1-A2BB-4DA9-BB77-DC9974D6BD71}" type="parTrans" cxnId="{ED02BD96-7A60-4695-9866-317DB4987478}">
      <dgm:prSet/>
      <dgm:spPr/>
      <dgm:t>
        <a:bodyPr/>
        <a:lstStyle/>
        <a:p>
          <a:endParaRPr lang="en-US"/>
        </a:p>
      </dgm:t>
    </dgm:pt>
    <dgm:pt modelId="{30F28EC2-8A63-44A3-B7D2-E629661BB889}" type="sibTrans" cxnId="{ED02BD96-7A60-4695-9866-317DB4987478}">
      <dgm:prSet/>
      <dgm:spPr/>
      <dgm:t>
        <a:bodyPr/>
        <a:lstStyle/>
        <a:p>
          <a:endParaRPr lang="en-US"/>
        </a:p>
      </dgm:t>
    </dgm:pt>
    <dgm:pt modelId="{8F9B6C78-88F2-430C-9762-98FC2471264F}" type="pres">
      <dgm:prSet presAssocID="{A459E07D-1677-41F5-A17F-B8E5EEC2750C}" presName="Name0" presStyleCnt="0">
        <dgm:presLayoutVars>
          <dgm:dir/>
          <dgm:animLvl val="lvl"/>
          <dgm:resizeHandles val="exact"/>
        </dgm:presLayoutVars>
      </dgm:prSet>
      <dgm:spPr/>
      <dgm:t>
        <a:bodyPr/>
        <a:lstStyle/>
        <a:p>
          <a:endParaRPr lang="en-US"/>
        </a:p>
      </dgm:t>
    </dgm:pt>
    <dgm:pt modelId="{E9BE4490-0F09-4032-B6D6-4B16AA8B6C0E}" type="pres">
      <dgm:prSet presAssocID="{BBBC849F-E8AB-4364-9CF2-E56868ACBF73}" presName="composite" presStyleCnt="0"/>
      <dgm:spPr/>
    </dgm:pt>
    <dgm:pt modelId="{68485020-2F76-43CB-828F-16902507EFFF}" type="pres">
      <dgm:prSet presAssocID="{BBBC849F-E8AB-4364-9CF2-E56868ACBF73}" presName="parTx" presStyleLbl="alignNode1" presStyleIdx="0" presStyleCnt="3">
        <dgm:presLayoutVars>
          <dgm:chMax val="0"/>
          <dgm:chPref val="0"/>
          <dgm:bulletEnabled val="1"/>
        </dgm:presLayoutVars>
      </dgm:prSet>
      <dgm:spPr/>
      <dgm:t>
        <a:bodyPr/>
        <a:lstStyle/>
        <a:p>
          <a:endParaRPr lang="en-US"/>
        </a:p>
      </dgm:t>
    </dgm:pt>
    <dgm:pt modelId="{5950A9D3-F56B-453B-8552-984F4C44C752}" type="pres">
      <dgm:prSet presAssocID="{BBBC849F-E8AB-4364-9CF2-E56868ACBF73}" presName="desTx" presStyleLbl="alignAccFollowNode1" presStyleIdx="0" presStyleCnt="3">
        <dgm:presLayoutVars>
          <dgm:bulletEnabled val="1"/>
        </dgm:presLayoutVars>
      </dgm:prSet>
      <dgm:spPr/>
      <dgm:t>
        <a:bodyPr/>
        <a:lstStyle/>
        <a:p>
          <a:endParaRPr lang="en-US"/>
        </a:p>
      </dgm:t>
    </dgm:pt>
    <dgm:pt modelId="{7F355E1B-80D7-4338-A6C6-07892ADB4375}" type="pres">
      <dgm:prSet presAssocID="{B0E818B7-06BC-4C73-B6AB-18EAA27FBC81}" presName="space" presStyleCnt="0"/>
      <dgm:spPr/>
    </dgm:pt>
    <dgm:pt modelId="{0E110808-D1F2-4510-8409-A872AE72712F}" type="pres">
      <dgm:prSet presAssocID="{80428B65-03C0-4DAA-BBA4-F681FEE6D8BA}" presName="composite" presStyleCnt="0"/>
      <dgm:spPr/>
    </dgm:pt>
    <dgm:pt modelId="{7AA34BC2-DCA5-4501-8A69-355F996227FE}" type="pres">
      <dgm:prSet presAssocID="{80428B65-03C0-4DAA-BBA4-F681FEE6D8BA}" presName="parTx" presStyleLbl="alignNode1" presStyleIdx="1" presStyleCnt="3">
        <dgm:presLayoutVars>
          <dgm:chMax val="0"/>
          <dgm:chPref val="0"/>
          <dgm:bulletEnabled val="1"/>
        </dgm:presLayoutVars>
      </dgm:prSet>
      <dgm:spPr/>
      <dgm:t>
        <a:bodyPr/>
        <a:lstStyle/>
        <a:p>
          <a:endParaRPr lang="en-US"/>
        </a:p>
      </dgm:t>
    </dgm:pt>
    <dgm:pt modelId="{A19B60EB-AD60-4A32-BB62-4D60635279D4}" type="pres">
      <dgm:prSet presAssocID="{80428B65-03C0-4DAA-BBA4-F681FEE6D8BA}" presName="desTx" presStyleLbl="alignAccFollowNode1" presStyleIdx="1" presStyleCnt="3">
        <dgm:presLayoutVars>
          <dgm:bulletEnabled val="1"/>
        </dgm:presLayoutVars>
      </dgm:prSet>
      <dgm:spPr/>
      <dgm:t>
        <a:bodyPr/>
        <a:lstStyle/>
        <a:p>
          <a:endParaRPr lang="en-US"/>
        </a:p>
      </dgm:t>
    </dgm:pt>
    <dgm:pt modelId="{1F94AF08-460B-401F-8D85-0BC89AFA2C62}" type="pres">
      <dgm:prSet presAssocID="{0A0C6618-17B5-4439-8772-7493D8F894F5}" presName="space" presStyleCnt="0"/>
      <dgm:spPr/>
    </dgm:pt>
    <dgm:pt modelId="{2A0DC926-DBFA-414C-A02A-9DF84B2E47C9}" type="pres">
      <dgm:prSet presAssocID="{A5B7EB1E-B8B9-45D7-B986-E416BB64D2D1}" presName="composite" presStyleCnt="0"/>
      <dgm:spPr/>
    </dgm:pt>
    <dgm:pt modelId="{EABA7EAB-3DCF-484C-A994-8E9AF57F312F}" type="pres">
      <dgm:prSet presAssocID="{A5B7EB1E-B8B9-45D7-B986-E416BB64D2D1}" presName="parTx" presStyleLbl="alignNode1" presStyleIdx="2" presStyleCnt="3">
        <dgm:presLayoutVars>
          <dgm:chMax val="0"/>
          <dgm:chPref val="0"/>
          <dgm:bulletEnabled val="1"/>
        </dgm:presLayoutVars>
      </dgm:prSet>
      <dgm:spPr/>
      <dgm:t>
        <a:bodyPr/>
        <a:lstStyle/>
        <a:p>
          <a:endParaRPr lang="en-US"/>
        </a:p>
      </dgm:t>
    </dgm:pt>
    <dgm:pt modelId="{4351ADDB-ACCE-4A62-980A-0D178CC29B1A}" type="pres">
      <dgm:prSet presAssocID="{A5B7EB1E-B8B9-45D7-B986-E416BB64D2D1}" presName="desTx" presStyleLbl="alignAccFollowNode1" presStyleIdx="2" presStyleCnt="3">
        <dgm:presLayoutVars>
          <dgm:bulletEnabled val="1"/>
        </dgm:presLayoutVars>
      </dgm:prSet>
      <dgm:spPr/>
      <dgm:t>
        <a:bodyPr/>
        <a:lstStyle/>
        <a:p>
          <a:endParaRPr lang="en-US"/>
        </a:p>
      </dgm:t>
    </dgm:pt>
  </dgm:ptLst>
  <dgm:cxnLst>
    <dgm:cxn modelId="{0ED01D20-6A82-4FB2-A6D4-887F1985C6D3}" type="presOf" srcId="{A459E07D-1677-41F5-A17F-B8E5EEC2750C}" destId="{8F9B6C78-88F2-430C-9762-98FC2471264F}" srcOrd="0" destOrd="0" presId="urn:microsoft.com/office/officeart/2005/8/layout/hList1"/>
    <dgm:cxn modelId="{0870BFB9-2988-4DC3-ADE3-1DD5808A7800}" type="presOf" srcId="{A5B7EB1E-B8B9-45D7-B986-E416BB64D2D1}" destId="{EABA7EAB-3DCF-484C-A994-8E9AF57F312F}" srcOrd="0" destOrd="0" presId="urn:microsoft.com/office/officeart/2005/8/layout/hList1"/>
    <dgm:cxn modelId="{564FAD5C-47B0-4CAF-B5C8-D080E1276D17}" srcId="{BBBC849F-E8AB-4364-9CF2-E56868ACBF73}" destId="{AE49C877-9037-4F35-BEE8-188A37602CB9}" srcOrd="0" destOrd="0" parTransId="{2449FC8B-60D3-40B7-8CAB-BC8C3026114C}" sibTransId="{872B349F-B1B7-46FA-A415-F3D9355021DB}"/>
    <dgm:cxn modelId="{483E51BD-3B44-45F2-87D9-1F70D6619EC2}" srcId="{A459E07D-1677-41F5-A17F-B8E5EEC2750C}" destId="{A5B7EB1E-B8B9-45D7-B986-E416BB64D2D1}" srcOrd="2" destOrd="0" parTransId="{869F23CB-3DBE-460A-AD87-0765299C3BBF}" sibTransId="{FF89B5F0-38C5-4F07-9B95-AE99C8487B03}"/>
    <dgm:cxn modelId="{34C37EDF-0E2B-4F3D-AF5E-3E7705FA2E28}" srcId="{A459E07D-1677-41F5-A17F-B8E5EEC2750C}" destId="{BBBC849F-E8AB-4364-9CF2-E56868ACBF73}" srcOrd="0" destOrd="0" parTransId="{432A49DD-F4D7-44DE-9806-A3B39BBEC9C9}" sibTransId="{B0E818B7-06BC-4C73-B6AB-18EAA27FBC81}"/>
    <dgm:cxn modelId="{8318A0D2-C30B-4385-8162-062CCDF89195}" type="presOf" srcId="{91555D4E-064D-459E-B426-7A2D06BDB519}" destId="{A19B60EB-AD60-4A32-BB62-4D60635279D4}" srcOrd="0" destOrd="0" presId="urn:microsoft.com/office/officeart/2005/8/layout/hList1"/>
    <dgm:cxn modelId="{EB183156-3BF0-48A0-8A55-FDDA51937A84}" srcId="{A459E07D-1677-41F5-A17F-B8E5EEC2750C}" destId="{80428B65-03C0-4DAA-BBA4-F681FEE6D8BA}" srcOrd="1" destOrd="0" parTransId="{8B9AD10E-CC0C-4C09-8D83-4C11B3DEBE43}" sibTransId="{0A0C6618-17B5-4439-8772-7493D8F894F5}"/>
    <dgm:cxn modelId="{578C27A0-7B97-4AAA-B735-93D325A95801}" type="presOf" srcId="{56334730-53F4-4AB6-A96A-6A57F7067CF3}" destId="{4351ADDB-ACCE-4A62-980A-0D178CC29B1A}" srcOrd="0" destOrd="0" presId="urn:microsoft.com/office/officeart/2005/8/layout/hList1"/>
    <dgm:cxn modelId="{B9E07C73-3EDF-4FED-B3A0-D8373E41A1C2}" srcId="{80428B65-03C0-4DAA-BBA4-F681FEE6D8BA}" destId="{91555D4E-064D-459E-B426-7A2D06BDB519}" srcOrd="0" destOrd="0" parTransId="{E70FA872-1F4C-4B57-A999-4350D433B814}" sibTransId="{DDE56E7F-046F-4A0C-B95F-16DCD16C13DC}"/>
    <dgm:cxn modelId="{302ABBC1-BC30-41E4-BB49-E587AAC32904}" type="presOf" srcId="{BBBC849F-E8AB-4364-9CF2-E56868ACBF73}" destId="{68485020-2F76-43CB-828F-16902507EFFF}" srcOrd="0" destOrd="0" presId="urn:microsoft.com/office/officeart/2005/8/layout/hList1"/>
    <dgm:cxn modelId="{ED02BD96-7A60-4695-9866-317DB4987478}" srcId="{A5B7EB1E-B8B9-45D7-B986-E416BB64D2D1}" destId="{56334730-53F4-4AB6-A96A-6A57F7067CF3}" srcOrd="0" destOrd="0" parTransId="{5D7063B1-A2BB-4DA9-BB77-DC9974D6BD71}" sibTransId="{30F28EC2-8A63-44A3-B7D2-E629661BB889}"/>
    <dgm:cxn modelId="{178204E4-4625-4B20-8430-BBEF90714F49}" type="presOf" srcId="{AE49C877-9037-4F35-BEE8-188A37602CB9}" destId="{5950A9D3-F56B-453B-8552-984F4C44C752}" srcOrd="0" destOrd="0" presId="urn:microsoft.com/office/officeart/2005/8/layout/hList1"/>
    <dgm:cxn modelId="{8795C90E-4AB5-4660-B665-F2CB452C070D}" type="presOf" srcId="{80428B65-03C0-4DAA-BBA4-F681FEE6D8BA}" destId="{7AA34BC2-DCA5-4501-8A69-355F996227FE}" srcOrd="0" destOrd="0" presId="urn:microsoft.com/office/officeart/2005/8/layout/hList1"/>
    <dgm:cxn modelId="{AD6CE09A-7A80-450F-A8AB-E159DE35E9E5}" type="presParOf" srcId="{8F9B6C78-88F2-430C-9762-98FC2471264F}" destId="{E9BE4490-0F09-4032-B6D6-4B16AA8B6C0E}" srcOrd="0" destOrd="0" presId="urn:microsoft.com/office/officeart/2005/8/layout/hList1"/>
    <dgm:cxn modelId="{8C14088D-4940-4C42-9E8C-5276EFE137DE}" type="presParOf" srcId="{E9BE4490-0F09-4032-B6D6-4B16AA8B6C0E}" destId="{68485020-2F76-43CB-828F-16902507EFFF}" srcOrd="0" destOrd="0" presId="urn:microsoft.com/office/officeart/2005/8/layout/hList1"/>
    <dgm:cxn modelId="{3A966436-A860-46B0-9A00-B25310EE8168}" type="presParOf" srcId="{E9BE4490-0F09-4032-B6D6-4B16AA8B6C0E}" destId="{5950A9D3-F56B-453B-8552-984F4C44C752}" srcOrd="1" destOrd="0" presId="urn:microsoft.com/office/officeart/2005/8/layout/hList1"/>
    <dgm:cxn modelId="{4FB9B5EA-4665-4CC4-B50A-A9AA54730197}" type="presParOf" srcId="{8F9B6C78-88F2-430C-9762-98FC2471264F}" destId="{7F355E1B-80D7-4338-A6C6-07892ADB4375}" srcOrd="1" destOrd="0" presId="urn:microsoft.com/office/officeart/2005/8/layout/hList1"/>
    <dgm:cxn modelId="{FC3C7877-686C-44F3-A338-6AF6C70024B2}" type="presParOf" srcId="{8F9B6C78-88F2-430C-9762-98FC2471264F}" destId="{0E110808-D1F2-4510-8409-A872AE72712F}" srcOrd="2" destOrd="0" presId="urn:microsoft.com/office/officeart/2005/8/layout/hList1"/>
    <dgm:cxn modelId="{42752BE6-4A29-4E8D-9998-57236481892F}" type="presParOf" srcId="{0E110808-D1F2-4510-8409-A872AE72712F}" destId="{7AA34BC2-DCA5-4501-8A69-355F996227FE}" srcOrd="0" destOrd="0" presId="urn:microsoft.com/office/officeart/2005/8/layout/hList1"/>
    <dgm:cxn modelId="{1142839E-8517-4850-8326-4C9B47802D45}" type="presParOf" srcId="{0E110808-D1F2-4510-8409-A872AE72712F}" destId="{A19B60EB-AD60-4A32-BB62-4D60635279D4}" srcOrd="1" destOrd="0" presId="urn:microsoft.com/office/officeart/2005/8/layout/hList1"/>
    <dgm:cxn modelId="{7DE967AA-DFB6-4DBF-9301-5210E68545A2}" type="presParOf" srcId="{8F9B6C78-88F2-430C-9762-98FC2471264F}" destId="{1F94AF08-460B-401F-8D85-0BC89AFA2C62}" srcOrd="3" destOrd="0" presId="urn:microsoft.com/office/officeart/2005/8/layout/hList1"/>
    <dgm:cxn modelId="{8EE65086-3EF8-479F-B98D-0CB9B84EF9C6}" type="presParOf" srcId="{8F9B6C78-88F2-430C-9762-98FC2471264F}" destId="{2A0DC926-DBFA-414C-A02A-9DF84B2E47C9}" srcOrd="4" destOrd="0" presId="urn:microsoft.com/office/officeart/2005/8/layout/hList1"/>
    <dgm:cxn modelId="{D90479CA-E43F-4B21-951B-664E2809DF4A}" type="presParOf" srcId="{2A0DC926-DBFA-414C-A02A-9DF84B2E47C9}" destId="{EABA7EAB-3DCF-484C-A994-8E9AF57F312F}" srcOrd="0" destOrd="0" presId="urn:microsoft.com/office/officeart/2005/8/layout/hList1"/>
    <dgm:cxn modelId="{FCE78501-EB0F-4471-B6FD-6822E635F7C4}" type="presParOf" srcId="{2A0DC926-DBFA-414C-A02A-9DF84B2E47C9}" destId="{4351ADDB-ACCE-4A62-980A-0D178CC29B1A}" srcOrd="1" destOrd="0" presId="urn:microsoft.com/office/officeart/2005/8/layout/h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CE839-F21E-4457-9C20-DAA5DC9A3394}"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1F8D5C20-95AE-4F43-846B-4779DFBF81F1}">
      <dgm:prSet phldrT="[Text]"/>
      <dgm:spPr>
        <a:ln>
          <a:solidFill>
            <a:schemeClr val="tx1"/>
          </a:solidFill>
        </a:ln>
        <a:scene3d>
          <a:camera prst="orthographicFront"/>
          <a:lightRig rig="threePt" dir="t"/>
        </a:scene3d>
        <a:sp3d>
          <a:bevelT w="165100" prst="coolSlant"/>
        </a:sp3d>
      </dgm:spPr>
      <dgm:t>
        <a:bodyPr/>
        <a:lstStyle/>
        <a:p>
          <a:r>
            <a:rPr lang="en-US" b="1" i="0" dirty="0" smtClean="0">
              <a:solidFill>
                <a:schemeClr val="tx1"/>
              </a:solidFill>
            </a:rPr>
            <a:t>Individuals and interactions</a:t>
          </a:r>
          <a:r>
            <a:rPr lang="en-US" b="0" i="0" dirty="0" smtClean="0">
              <a:solidFill>
                <a:schemeClr val="tx1"/>
              </a:solidFill>
            </a:rPr>
            <a:t> over </a:t>
          </a:r>
          <a:r>
            <a:rPr lang="en-US" b="0" i="1" dirty="0" smtClean="0">
              <a:solidFill>
                <a:schemeClr val="tx1"/>
              </a:solidFill>
            </a:rPr>
            <a:t>processes and tools</a:t>
          </a:r>
          <a:endParaRPr lang="en-US" i="1" dirty="0">
            <a:solidFill>
              <a:schemeClr val="tx1"/>
            </a:solidFill>
          </a:endParaRPr>
        </a:p>
      </dgm:t>
    </dgm:pt>
    <dgm:pt modelId="{72F07702-7FEF-4248-8C6A-BAB5C4F1415F}" type="parTrans" cxnId="{C1CF3116-C05C-4D9A-ABF9-AA7EDDC349AB}">
      <dgm:prSet/>
      <dgm:spPr/>
      <dgm:t>
        <a:bodyPr/>
        <a:lstStyle/>
        <a:p>
          <a:endParaRPr lang="en-US">
            <a:solidFill>
              <a:schemeClr val="tx1"/>
            </a:solidFill>
          </a:endParaRPr>
        </a:p>
      </dgm:t>
    </dgm:pt>
    <dgm:pt modelId="{42176E0F-7915-44E8-AE06-FBDB1E3169FD}" type="sibTrans" cxnId="{C1CF3116-C05C-4D9A-ABF9-AA7EDDC349AB}">
      <dgm:prSet/>
      <dgm:spPr>
        <a:ln>
          <a:solidFill>
            <a:schemeClr val="tx1"/>
          </a:solidFill>
        </a:ln>
        <a:scene3d>
          <a:camera prst="orthographicFront"/>
          <a:lightRig rig="threePt" dir="t"/>
        </a:scene3d>
        <a:sp3d>
          <a:bevelT w="165100" prst="coolSlant"/>
        </a:sp3d>
      </dgm:spPr>
      <dgm:t>
        <a:bodyPr/>
        <a:lstStyle/>
        <a:p>
          <a:endParaRPr lang="en-US">
            <a:solidFill>
              <a:schemeClr val="tx1"/>
            </a:solidFill>
          </a:endParaRPr>
        </a:p>
      </dgm:t>
    </dgm:pt>
    <dgm:pt modelId="{2F95184C-1911-4D14-98C9-5E18432A726D}">
      <dgm:prSet phldrT="[Text]"/>
      <dgm:spPr>
        <a:ln>
          <a:solidFill>
            <a:schemeClr val="tx1"/>
          </a:solidFill>
        </a:ln>
        <a:scene3d>
          <a:camera prst="orthographicFront"/>
          <a:lightRig rig="threePt" dir="t"/>
        </a:scene3d>
        <a:sp3d>
          <a:bevelT w="165100" prst="coolSlant"/>
        </a:sp3d>
      </dgm:spPr>
      <dgm:t>
        <a:bodyPr/>
        <a:lstStyle/>
        <a:p>
          <a:r>
            <a:rPr lang="en-US" b="1" i="0" dirty="0" smtClean="0">
              <a:solidFill>
                <a:schemeClr val="tx1"/>
              </a:solidFill>
            </a:rPr>
            <a:t>Working software</a:t>
          </a:r>
          <a:r>
            <a:rPr lang="en-US" b="0" i="0" dirty="0" smtClean="0">
              <a:solidFill>
                <a:schemeClr val="tx1"/>
              </a:solidFill>
            </a:rPr>
            <a:t> over </a:t>
          </a:r>
          <a:r>
            <a:rPr lang="en-US" b="0" i="1" dirty="0" smtClean="0">
              <a:solidFill>
                <a:schemeClr val="tx1"/>
              </a:solidFill>
            </a:rPr>
            <a:t>comprehensive documentation</a:t>
          </a:r>
          <a:endParaRPr lang="en-US" i="1" dirty="0">
            <a:solidFill>
              <a:schemeClr val="tx1"/>
            </a:solidFill>
          </a:endParaRPr>
        </a:p>
      </dgm:t>
    </dgm:pt>
    <dgm:pt modelId="{6A49BE58-6EF2-41A9-91A0-4E18DF6BFAA2}" type="parTrans" cxnId="{ECA851C1-DADA-4D0F-A835-652AA46F6A44}">
      <dgm:prSet/>
      <dgm:spPr/>
      <dgm:t>
        <a:bodyPr/>
        <a:lstStyle/>
        <a:p>
          <a:endParaRPr lang="en-US">
            <a:solidFill>
              <a:schemeClr val="tx1"/>
            </a:solidFill>
          </a:endParaRPr>
        </a:p>
      </dgm:t>
    </dgm:pt>
    <dgm:pt modelId="{D9499C6F-937F-42A0-96ED-01DFE63D8F77}" type="sibTrans" cxnId="{ECA851C1-DADA-4D0F-A835-652AA46F6A44}">
      <dgm:prSet/>
      <dgm:spPr/>
      <dgm:t>
        <a:bodyPr/>
        <a:lstStyle/>
        <a:p>
          <a:endParaRPr lang="en-US">
            <a:solidFill>
              <a:schemeClr val="tx1"/>
            </a:solidFill>
          </a:endParaRPr>
        </a:p>
      </dgm:t>
    </dgm:pt>
    <dgm:pt modelId="{3029F16C-02D8-4FF9-BB8D-9BE9BF6298EA}">
      <dgm:prSet phldrT="[Text]"/>
      <dgm:spPr>
        <a:ln>
          <a:solidFill>
            <a:schemeClr val="tx1"/>
          </a:solidFill>
        </a:ln>
        <a:scene3d>
          <a:camera prst="orthographicFront"/>
          <a:lightRig rig="threePt" dir="t"/>
        </a:scene3d>
        <a:sp3d>
          <a:bevelT w="165100" prst="coolSlant"/>
        </a:sp3d>
      </dgm:spPr>
      <dgm:t>
        <a:bodyPr/>
        <a:lstStyle/>
        <a:p>
          <a:r>
            <a:rPr lang="en-US" b="1" i="0" dirty="0" smtClean="0">
              <a:solidFill>
                <a:schemeClr val="tx1"/>
              </a:solidFill>
            </a:rPr>
            <a:t>Customer collaboration</a:t>
          </a:r>
          <a:r>
            <a:rPr lang="en-US" b="0" i="0" dirty="0" smtClean="0">
              <a:solidFill>
                <a:schemeClr val="tx1"/>
              </a:solidFill>
            </a:rPr>
            <a:t> over </a:t>
          </a:r>
          <a:r>
            <a:rPr lang="en-US" b="0" i="1" dirty="0" smtClean="0">
              <a:solidFill>
                <a:schemeClr val="tx1"/>
              </a:solidFill>
            </a:rPr>
            <a:t>contract negotiation</a:t>
          </a:r>
          <a:endParaRPr lang="en-US" i="1" dirty="0">
            <a:solidFill>
              <a:schemeClr val="tx1"/>
            </a:solidFill>
          </a:endParaRPr>
        </a:p>
      </dgm:t>
    </dgm:pt>
    <dgm:pt modelId="{4B8610B3-5DD1-4BE9-B2B2-DD2BCF266CF8}" type="parTrans" cxnId="{CB6235AF-B25B-4AD5-AA48-B84AE8896B83}">
      <dgm:prSet/>
      <dgm:spPr/>
      <dgm:t>
        <a:bodyPr/>
        <a:lstStyle/>
        <a:p>
          <a:endParaRPr lang="en-US">
            <a:solidFill>
              <a:schemeClr val="tx1"/>
            </a:solidFill>
          </a:endParaRPr>
        </a:p>
      </dgm:t>
    </dgm:pt>
    <dgm:pt modelId="{08CA4FBA-BF53-409E-A4AB-68A405D74710}" type="sibTrans" cxnId="{CB6235AF-B25B-4AD5-AA48-B84AE8896B83}">
      <dgm:prSet/>
      <dgm:spPr/>
      <dgm:t>
        <a:bodyPr/>
        <a:lstStyle/>
        <a:p>
          <a:endParaRPr lang="en-US">
            <a:solidFill>
              <a:schemeClr val="tx1"/>
            </a:solidFill>
          </a:endParaRPr>
        </a:p>
      </dgm:t>
    </dgm:pt>
    <dgm:pt modelId="{3565C040-01E9-451A-A3F2-20EF739F1AC9}">
      <dgm:prSet phldrT="[Text]"/>
      <dgm:spPr>
        <a:ln>
          <a:solidFill>
            <a:schemeClr val="tx1"/>
          </a:solidFill>
        </a:ln>
        <a:scene3d>
          <a:camera prst="orthographicFront"/>
          <a:lightRig rig="threePt" dir="t"/>
        </a:scene3d>
        <a:sp3d>
          <a:bevelT w="165100" prst="coolSlant"/>
        </a:sp3d>
      </dgm:spPr>
      <dgm:t>
        <a:bodyPr/>
        <a:lstStyle/>
        <a:p>
          <a:r>
            <a:rPr lang="en-US" b="1" i="0" dirty="0" smtClean="0">
              <a:solidFill>
                <a:schemeClr val="tx1"/>
              </a:solidFill>
            </a:rPr>
            <a:t>Responding to change</a:t>
          </a:r>
          <a:r>
            <a:rPr lang="en-US" b="0" i="0" dirty="0" smtClean="0">
              <a:solidFill>
                <a:schemeClr val="tx1"/>
              </a:solidFill>
            </a:rPr>
            <a:t> over </a:t>
          </a:r>
          <a:r>
            <a:rPr lang="en-US" b="0" i="1" dirty="0" smtClean="0">
              <a:solidFill>
                <a:schemeClr val="tx1"/>
              </a:solidFill>
            </a:rPr>
            <a:t>following a plan</a:t>
          </a:r>
          <a:endParaRPr lang="en-US" i="1" dirty="0">
            <a:solidFill>
              <a:schemeClr val="tx1"/>
            </a:solidFill>
          </a:endParaRPr>
        </a:p>
      </dgm:t>
    </dgm:pt>
    <dgm:pt modelId="{316960B2-3FD8-4C75-ABBD-DA7838D63985}" type="parTrans" cxnId="{03397A4D-2F39-43F4-96DE-E511F01F67B6}">
      <dgm:prSet/>
      <dgm:spPr/>
      <dgm:t>
        <a:bodyPr/>
        <a:lstStyle/>
        <a:p>
          <a:endParaRPr lang="en-US">
            <a:solidFill>
              <a:schemeClr val="tx1"/>
            </a:solidFill>
          </a:endParaRPr>
        </a:p>
      </dgm:t>
    </dgm:pt>
    <dgm:pt modelId="{8103B24C-024E-4282-B407-A8FB9F152E8B}" type="sibTrans" cxnId="{03397A4D-2F39-43F4-96DE-E511F01F67B6}">
      <dgm:prSet/>
      <dgm:spPr/>
      <dgm:t>
        <a:bodyPr/>
        <a:lstStyle/>
        <a:p>
          <a:endParaRPr lang="en-US">
            <a:solidFill>
              <a:schemeClr val="tx1"/>
            </a:solidFill>
          </a:endParaRPr>
        </a:p>
      </dgm:t>
    </dgm:pt>
    <dgm:pt modelId="{18AA82B5-F771-499F-9C68-B79AA54577DE}" type="pres">
      <dgm:prSet presAssocID="{517CE839-F21E-4457-9C20-DAA5DC9A3394}" presName="Name0" presStyleCnt="0">
        <dgm:presLayoutVars>
          <dgm:chMax val="7"/>
          <dgm:chPref val="7"/>
          <dgm:dir/>
        </dgm:presLayoutVars>
      </dgm:prSet>
      <dgm:spPr/>
      <dgm:t>
        <a:bodyPr/>
        <a:lstStyle/>
        <a:p>
          <a:endParaRPr lang="en-US"/>
        </a:p>
      </dgm:t>
    </dgm:pt>
    <dgm:pt modelId="{0FDD16CD-356F-4072-9D17-52DC81BEA766}" type="pres">
      <dgm:prSet presAssocID="{517CE839-F21E-4457-9C20-DAA5DC9A3394}" presName="Name1" presStyleCnt="0"/>
      <dgm:spPr>
        <a:scene3d>
          <a:camera prst="orthographicFront"/>
          <a:lightRig rig="threePt" dir="t"/>
        </a:scene3d>
        <a:sp3d>
          <a:bevelT w="165100" prst="coolSlant"/>
        </a:sp3d>
      </dgm:spPr>
      <dgm:t>
        <a:bodyPr/>
        <a:lstStyle/>
        <a:p>
          <a:endParaRPr lang="en-US"/>
        </a:p>
      </dgm:t>
    </dgm:pt>
    <dgm:pt modelId="{0D388E83-8073-4CE5-91E6-ECF13FB89938}" type="pres">
      <dgm:prSet presAssocID="{517CE839-F21E-4457-9C20-DAA5DC9A3394}" presName="cycle" presStyleCnt="0"/>
      <dgm:spPr>
        <a:scene3d>
          <a:camera prst="orthographicFront"/>
          <a:lightRig rig="threePt" dir="t"/>
        </a:scene3d>
        <a:sp3d>
          <a:bevelT w="165100" prst="coolSlant"/>
        </a:sp3d>
      </dgm:spPr>
      <dgm:t>
        <a:bodyPr/>
        <a:lstStyle/>
        <a:p>
          <a:endParaRPr lang="en-US"/>
        </a:p>
      </dgm:t>
    </dgm:pt>
    <dgm:pt modelId="{F07DF417-CCBF-4C63-8ACF-E66E7A09EC6A}" type="pres">
      <dgm:prSet presAssocID="{517CE839-F21E-4457-9C20-DAA5DC9A3394}" presName="srcNode" presStyleLbl="node1" presStyleIdx="0" presStyleCnt="4"/>
      <dgm:spPr>
        <a:scene3d>
          <a:camera prst="orthographicFront"/>
          <a:lightRig rig="threePt" dir="t"/>
        </a:scene3d>
        <a:sp3d>
          <a:bevelT w="165100" prst="coolSlant"/>
        </a:sp3d>
      </dgm:spPr>
      <dgm:t>
        <a:bodyPr/>
        <a:lstStyle/>
        <a:p>
          <a:endParaRPr lang="en-US"/>
        </a:p>
      </dgm:t>
    </dgm:pt>
    <dgm:pt modelId="{0A0B805A-A142-4778-B90A-0313261EC918}" type="pres">
      <dgm:prSet presAssocID="{517CE839-F21E-4457-9C20-DAA5DC9A3394}" presName="conn" presStyleLbl="parChTrans1D2" presStyleIdx="0" presStyleCnt="1"/>
      <dgm:spPr/>
      <dgm:t>
        <a:bodyPr/>
        <a:lstStyle/>
        <a:p>
          <a:endParaRPr lang="en-US"/>
        </a:p>
      </dgm:t>
    </dgm:pt>
    <dgm:pt modelId="{57F6FB5D-BAE9-44BE-ADBD-4124F60C8ADE}" type="pres">
      <dgm:prSet presAssocID="{517CE839-F21E-4457-9C20-DAA5DC9A3394}" presName="extraNode" presStyleLbl="node1" presStyleIdx="0" presStyleCnt="4"/>
      <dgm:spPr>
        <a:scene3d>
          <a:camera prst="orthographicFront"/>
          <a:lightRig rig="threePt" dir="t"/>
        </a:scene3d>
        <a:sp3d>
          <a:bevelT w="165100" prst="coolSlant"/>
        </a:sp3d>
      </dgm:spPr>
      <dgm:t>
        <a:bodyPr/>
        <a:lstStyle/>
        <a:p>
          <a:endParaRPr lang="en-US"/>
        </a:p>
      </dgm:t>
    </dgm:pt>
    <dgm:pt modelId="{FAFD5009-C10B-4897-A1F2-5F883636A31D}" type="pres">
      <dgm:prSet presAssocID="{517CE839-F21E-4457-9C20-DAA5DC9A3394}" presName="dstNode" presStyleLbl="node1" presStyleIdx="0" presStyleCnt="4"/>
      <dgm:spPr>
        <a:scene3d>
          <a:camera prst="orthographicFront"/>
          <a:lightRig rig="threePt" dir="t"/>
        </a:scene3d>
        <a:sp3d>
          <a:bevelT w="165100" prst="coolSlant"/>
        </a:sp3d>
      </dgm:spPr>
      <dgm:t>
        <a:bodyPr/>
        <a:lstStyle/>
        <a:p>
          <a:endParaRPr lang="en-US"/>
        </a:p>
      </dgm:t>
    </dgm:pt>
    <dgm:pt modelId="{13AFF779-12CF-4C8F-B4BC-47937518D1EE}" type="pres">
      <dgm:prSet presAssocID="{1F8D5C20-95AE-4F43-846B-4779DFBF81F1}" presName="text_1" presStyleLbl="node1" presStyleIdx="0" presStyleCnt="4">
        <dgm:presLayoutVars>
          <dgm:bulletEnabled val="1"/>
        </dgm:presLayoutVars>
      </dgm:prSet>
      <dgm:spPr/>
      <dgm:t>
        <a:bodyPr/>
        <a:lstStyle/>
        <a:p>
          <a:endParaRPr lang="en-US"/>
        </a:p>
      </dgm:t>
    </dgm:pt>
    <dgm:pt modelId="{AC392ED6-CEF6-4C53-A1F4-4EFED7FDE3CC}" type="pres">
      <dgm:prSet presAssocID="{1F8D5C20-95AE-4F43-846B-4779DFBF81F1}" presName="accent_1" presStyleCnt="0"/>
      <dgm:spPr>
        <a:scene3d>
          <a:camera prst="orthographicFront"/>
          <a:lightRig rig="threePt" dir="t"/>
        </a:scene3d>
        <a:sp3d>
          <a:bevelT w="165100" prst="coolSlant"/>
        </a:sp3d>
      </dgm:spPr>
      <dgm:t>
        <a:bodyPr/>
        <a:lstStyle/>
        <a:p>
          <a:endParaRPr lang="en-US"/>
        </a:p>
      </dgm:t>
    </dgm:pt>
    <dgm:pt modelId="{E4550D07-4810-41BC-865D-C9A4488D8DA2}" type="pres">
      <dgm:prSet presAssocID="{1F8D5C20-95AE-4F43-846B-4779DFBF81F1}" presName="accentRepeatNode" presStyleLbl="solidFgAcc1" presStyleIdx="0" presStyleCnt="4"/>
      <dgm:spPr>
        <a:solidFill>
          <a:schemeClr val="bg1">
            <a:lumMod val="85000"/>
          </a:schemeClr>
        </a:solidFill>
        <a:ln>
          <a:solidFill>
            <a:schemeClr val="tx1"/>
          </a:solidFill>
        </a:ln>
        <a:scene3d>
          <a:camera prst="orthographicFront"/>
          <a:lightRig rig="threePt" dir="t"/>
        </a:scene3d>
        <a:sp3d>
          <a:bevelT w="165100" prst="coolSlant"/>
        </a:sp3d>
      </dgm:spPr>
      <dgm:t>
        <a:bodyPr/>
        <a:lstStyle/>
        <a:p>
          <a:endParaRPr lang="en-US"/>
        </a:p>
      </dgm:t>
    </dgm:pt>
    <dgm:pt modelId="{E290D5D2-8DDE-4A35-998E-67025729C012}" type="pres">
      <dgm:prSet presAssocID="{2F95184C-1911-4D14-98C9-5E18432A726D}" presName="text_2" presStyleLbl="node1" presStyleIdx="1" presStyleCnt="4">
        <dgm:presLayoutVars>
          <dgm:bulletEnabled val="1"/>
        </dgm:presLayoutVars>
      </dgm:prSet>
      <dgm:spPr/>
      <dgm:t>
        <a:bodyPr/>
        <a:lstStyle/>
        <a:p>
          <a:endParaRPr lang="en-US"/>
        </a:p>
      </dgm:t>
    </dgm:pt>
    <dgm:pt modelId="{4AA6A5BD-27F0-42D2-957B-764F2B0ECC12}" type="pres">
      <dgm:prSet presAssocID="{2F95184C-1911-4D14-98C9-5E18432A726D}" presName="accent_2" presStyleCnt="0"/>
      <dgm:spPr>
        <a:scene3d>
          <a:camera prst="orthographicFront"/>
          <a:lightRig rig="threePt" dir="t"/>
        </a:scene3d>
        <a:sp3d>
          <a:bevelT w="165100" prst="coolSlant"/>
        </a:sp3d>
      </dgm:spPr>
      <dgm:t>
        <a:bodyPr/>
        <a:lstStyle/>
        <a:p>
          <a:endParaRPr lang="en-US"/>
        </a:p>
      </dgm:t>
    </dgm:pt>
    <dgm:pt modelId="{67B60CFE-29FE-4DFD-8FB8-1AEC4F3D3BDF}" type="pres">
      <dgm:prSet presAssocID="{2F95184C-1911-4D14-98C9-5E18432A726D}" presName="accentRepeatNode" presStyleLbl="solidFgAcc1" presStyleIdx="1" presStyleCnt="4"/>
      <dgm:spPr>
        <a:solidFill>
          <a:schemeClr val="bg1">
            <a:lumMod val="85000"/>
          </a:schemeClr>
        </a:solidFill>
        <a:ln>
          <a:solidFill>
            <a:schemeClr val="tx1"/>
          </a:solidFill>
        </a:ln>
        <a:scene3d>
          <a:camera prst="orthographicFront"/>
          <a:lightRig rig="threePt" dir="t"/>
        </a:scene3d>
        <a:sp3d>
          <a:bevelT w="165100" prst="coolSlant"/>
        </a:sp3d>
      </dgm:spPr>
      <dgm:t>
        <a:bodyPr/>
        <a:lstStyle/>
        <a:p>
          <a:endParaRPr lang="en-US"/>
        </a:p>
      </dgm:t>
    </dgm:pt>
    <dgm:pt modelId="{9281BBAB-B6CB-472A-B3E4-ABA38B2707B6}" type="pres">
      <dgm:prSet presAssocID="{3029F16C-02D8-4FF9-BB8D-9BE9BF6298EA}" presName="text_3" presStyleLbl="node1" presStyleIdx="2" presStyleCnt="4">
        <dgm:presLayoutVars>
          <dgm:bulletEnabled val="1"/>
        </dgm:presLayoutVars>
      </dgm:prSet>
      <dgm:spPr/>
      <dgm:t>
        <a:bodyPr/>
        <a:lstStyle/>
        <a:p>
          <a:endParaRPr lang="en-US"/>
        </a:p>
      </dgm:t>
    </dgm:pt>
    <dgm:pt modelId="{EB79A24D-5CB3-490A-9CDA-DAC7B02CB20C}" type="pres">
      <dgm:prSet presAssocID="{3029F16C-02D8-4FF9-BB8D-9BE9BF6298EA}" presName="accent_3" presStyleCnt="0"/>
      <dgm:spPr>
        <a:scene3d>
          <a:camera prst="orthographicFront"/>
          <a:lightRig rig="threePt" dir="t"/>
        </a:scene3d>
        <a:sp3d>
          <a:bevelT w="165100" prst="coolSlant"/>
        </a:sp3d>
      </dgm:spPr>
      <dgm:t>
        <a:bodyPr/>
        <a:lstStyle/>
        <a:p>
          <a:endParaRPr lang="en-US"/>
        </a:p>
      </dgm:t>
    </dgm:pt>
    <dgm:pt modelId="{5E472551-3E64-4B1B-A93E-0DE925084755}" type="pres">
      <dgm:prSet presAssocID="{3029F16C-02D8-4FF9-BB8D-9BE9BF6298EA}" presName="accentRepeatNode" presStyleLbl="solidFgAcc1" presStyleIdx="2" presStyleCnt="4"/>
      <dgm:spPr>
        <a:solidFill>
          <a:schemeClr val="bg1">
            <a:lumMod val="85000"/>
          </a:schemeClr>
        </a:solidFill>
        <a:ln>
          <a:solidFill>
            <a:schemeClr val="tx1"/>
          </a:solidFill>
        </a:ln>
        <a:scene3d>
          <a:camera prst="orthographicFront"/>
          <a:lightRig rig="threePt" dir="t"/>
        </a:scene3d>
        <a:sp3d>
          <a:bevelT w="165100" prst="coolSlant"/>
        </a:sp3d>
      </dgm:spPr>
      <dgm:t>
        <a:bodyPr/>
        <a:lstStyle/>
        <a:p>
          <a:endParaRPr lang="en-US"/>
        </a:p>
      </dgm:t>
    </dgm:pt>
    <dgm:pt modelId="{F429D262-CBEE-4252-A6F8-4BD0C8E19466}" type="pres">
      <dgm:prSet presAssocID="{3565C040-01E9-451A-A3F2-20EF739F1AC9}" presName="text_4" presStyleLbl="node1" presStyleIdx="3" presStyleCnt="4">
        <dgm:presLayoutVars>
          <dgm:bulletEnabled val="1"/>
        </dgm:presLayoutVars>
      </dgm:prSet>
      <dgm:spPr/>
      <dgm:t>
        <a:bodyPr/>
        <a:lstStyle/>
        <a:p>
          <a:endParaRPr lang="en-US"/>
        </a:p>
      </dgm:t>
    </dgm:pt>
    <dgm:pt modelId="{E4BBC605-4975-4F6E-91FE-A5F0C747D552}" type="pres">
      <dgm:prSet presAssocID="{3565C040-01E9-451A-A3F2-20EF739F1AC9}" presName="accent_4" presStyleCnt="0"/>
      <dgm:spPr>
        <a:scene3d>
          <a:camera prst="orthographicFront"/>
          <a:lightRig rig="threePt" dir="t"/>
        </a:scene3d>
        <a:sp3d>
          <a:bevelT w="165100" prst="coolSlant"/>
        </a:sp3d>
      </dgm:spPr>
      <dgm:t>
        <a:bodyPr/>
        <a:lstStyle/>
        <a:p>
          <a:endParaRPr lang="en-US"/>
        </a:p>
      </dgm:t>
    </dgm:pt>
    <dgm:pt modelId="{96B13584-9204-47DF-A1FD-E209494A192C}" type="pres">
      <dgm:prSet presAssocID="{3565C040-01E9-451A-A3F2-20EF739F1AC9}" presName="accentRepeatNode" presStyleLbl="solidFgAcc1" presStyleIdx="3" presStyleCnt="4"/>
      <dgm:spPr>
        <a:solidFill>
          <a:schemeClr val="bg1">
            <a:lumMod val="85000"/>
          </a:schemeClr>
        </a:solidFill>
        <a:ln>
          <a:solidFill>
            <a:schemeClr val="tx1"/>
          </a:solidFill>
        </a:ln>
        <a:scene3d>
          <a:camera prst="orthographicFront"/>
          <a:lightRig rig="threePt" dir="t"/>
        </a:scene3d>
        <a:sp3d>
          <a:bevelT w="165100" prst="coolSlant"/>
        </a:sp3d>
      </dgm:spPr>
      <dgm:t>
        <a:bodyPr/>
        <a:lstStyle/>
        <a:p>
          <a:endParaRPr lang="en-US"/>
        </a:p>
      </dgm:t>
    </dgm:pt>
  </dgm:ptLst>
  <dgm:cxnLst>
    <dgm:cxn modelId="{A8F18C9A-7367-44A6-9173-3D7842DFD5FD}" type="presOf" srcId="{42176E0F-7915-44E8-AE06-FBDB1E3169FD}" destId="{0A0B805A-A142-4778-B90A-0313261EC918}" srcOrd="0" destOrd="0" presId="urn:microsoft.com/office/officeart/2008/layout/VerticalCurvedList"/>
    <dgm:cxn modelId="{EDFFD8F3-8B65-4807-8F2D-41918EEE000A}" type="presOf" srcId="{517CE839-F21E-4457-9C20-DAA5DC9A3394}" destId="{18AA82B5-F771-499F-9C68-B79AA54577DE}" srcOrd="0" destOrd="0" presId="urn:microsoft.com/office/officeart/2008/layout/VerticalCurvedList"/>
    <dgm:cxn modelId="{154B5EC8-E215-4EB0-88C1-CBA208174E3B}" type="presOf" srcId="{1F8D5C20-95AE-4F43-846B-4779DFBF81F1}" destId="{13AFF779-12CF-4C8F-B4BC-47937518D1EE}" srcOrd="0" destOrd="0" presId="urn:microsoft.com/office/officeart/2008/layout/VerticalCurvedList"/>
    <dgm:cxn modelId="{9A940D7A-1661-4D32-A6B0-6F992C4795EA}" type="presOf" srcId="{2F95184C-1911-4D14-98C9-5E18432A726D}" destId="{E290D5D2-8DDE-4A35-998E-67025729C012}" srcOrd="0" destOrd="0" presId="urn:microsoft.com/office/officeart/2008/layout/VerticalCurvedList"/>
    <dgm:cxn modelId="{4ED89726-F7FC-4565-BB26-87853820D673}" type="presOf" srcId="{3029F16C-02D8-4FF9-BB8D-9BE9BF6298EA}" destId="{9281BBAB-B6CB-472A-B3E4-ABA38B2707B6}" srcOrd="0" destOrd="0" presId="urn:microsoft.com/office/officeart/2008/layout/VerticalCurvedList"/>
    <dgm:cxn modelId="{ECA851C1-DADA-4D0F-A835-652AA46F6A44}" srcId="{517CE839-F21E-4457-9C20-DAA5DC9A3394}" destId="{2F95184C-1911-4D14-98C9-5E18432A726D}" srcOrd="1" destOrd="0" parTransId="{6A49BE58-6EF2-41A9-91A0-4E18DF6BFAA2}" sibTransId="{D9499C6F-937F-42A0-96ED-01DFE63D8F77}"/>
    <dgm:cxn modelId="{C1CF3116-C05C-4D9A-ABF9-AA7EDDC349AB}" srcId="{517CE839-F21E-4457-9C20-DAA5DC9A3394}" destId="{1F8D5C20-95AE-4F43-846B-4779DFBF81F1}" srcOrd="0" destOrd="0" parTransId="{72F07702-7FEF-4248-8C6A-BAB5C4F1415F}" sibTransId="{42176E0F-7915-44E8-AE06-FBDB1E3169FD}"/>
    <dgm:cxn modelId="{4FDEE30B-08C4-4253-9971-6E6567EE883A}" type="presOf" srcId="{3565C040-01E9-451A-A3F2-20EF739F1AC9}" destId="{F429D262-CBEE-4252-A6F8-4BD0C8E19466}" srcOrd="0" destOrd="0" presId="urn:microsoft.com/office/officeart/2008/layout/VerticalCurvedList"/>
    <dgm:cxn modelId="{03397A4D-2F39-43F4-96DE-E511F01F67B6}" srcId="{517CE839-F21E-4457-9C20-DAA5DC9A3394}" destId="{3565C040-01E9-451A-A3F2-20EF739F1AC9}" srcOrd="3" destOrd="0" parTransId="{316960B2-3FD8-4C75-ABBD-DA7838D63985}" sibTransId="{8103B24C-024E-4282-B407-A8FB9F152E8B}"/>
    <dgm:cxn modelId="{CB6235AF-B25B-4AD5-AA48-B84AE8896B83}" srcId="{517CE839-F21E-4457-9C20-DAA5DC9A3394}" destId="{3029F16C-02D8-4FF9-BB8D-9BE9BF6298EA}" srcOrd="2" destOrd="0" parTransId="{4B8610B3-5DD1-4BE9-B2B2-DD2BCF266CF8}" sibTransId="{08CA4FBA-BF53-409E-A4AB-68A405D74710}"/>
    <dgm:cxn modelId="{71111046-9C07-444B-803F-385DD586D41C}" type="presParOf" srcId="{18AA82B5-F771-499F-9C68-B79AA54577DE}" destId="{0FDD16CD-356F-4072-9D17-52DC81BEA766}" srcOrd="0" destOrd="0" presId="urn:microsoft.com/office/officeart/2008/layout/VerticalCurvedList"/>
    <dgm:cxn modelId="{9A4BB068-7FB9-46DB-9CA8-65CAADE96818}" type="presParOf" srcId="{0FDD16CD-356F-4072-9D17-52DC81BEA766}" destId="{0D388E83-8073-4CE5-91E6-ECF13FB89938}" srcOrd="0" destOrd="0" presId="urn:microsoft.com/office/officeart/2008/layout/VerticalCurvedList"/>
    <dgm:cxn modelId="{CB373453-BE0C-4FA7-BC16-048E0188A473}" type="presParOf" srcId="{0D388E83-8073-4CE5-91E6-ECF13FB89938}" destId="{F07DF417-CCBF-4C63-8ACF-E66E7A09EC6A}" srcOrd="0" destOrd="0" presId="urn:microsoft.com/office/officeart/2008/layout/VerticalCurvedList"/>
    <dgm:cxn modelId="{64600A64-D920-4A97-83FE-B26B49ECA226}" type="presParOf" srcId="{0D388E83-8073-4CE5-91E6-ECF13FB89938}" destId="{0A0B805A-A142-4778-B90A-0313261EC918}" srcOrd="1" destOrd="0" presId="urn:microsoft.com/office/officeart/2008/layout/VerticalCurvedList"/>
    <dgm:cxn modelId="{7D76DD10-F5D3-4ACA-B6F8-F47B5FF0CD79}" type="presParOf" srcId="{0D388E83-8073-4CE5-91E6-ECF13FB89938}" destId="{57F6FB5D-BAE9-44BE-ADBD-4124F60C8ADE}" srcOrd="2" destOrd="0" presId="urn:microsoft.com/office/officeart/2008/layout/VerticalCurvedList"/>
    <dgm:cxn modelId="{E5AC1758-4B8B-4BD8-8320-903579C35F12}" type="presParOf" srcId="{0D388E83-8073-4CE5-91E6-ECF13FB89938}" destId="{FAFD5009-C10B-4897-A1F2-5F883636A31D}" srcOrd="3" destOrd="0" presId="urn:microsoft.com/office/officeart/2008/layout/VerticalCurvedList"/>
    <dgm:cxn modelId="{98DAB72E-DCD9-4C1B-A8DB-0F77343BEBDD}" type="presParOf" srcId="{0FDD16CD-356F-4072-9D17-52DC81BEA766}" destId="{13AFF779-12CF-4C8F-B4BC-47937518D1EE}" srcOrd="1" destOrd="0" presId="urn:microsoft.com/office/officeart/2008/layout/VerticalCurvedList"/>
    <dgm:cxn modelId="{CC6954B3-A5FD-4FD2-A491-65816D599E3C}" type="presParOf" srcId="{0FDD16CD-356F-4072-9D17-52DC81BEA766}" destId="{AC392ED6-CEF6-4C53-A1F4-4EFED7FDE3CC}" srcOrd="2" destOrd="0" presId="urn:microsoft.com/office/officeart/2008/layout/VerticalCurvedList"/>
    <dgm:cxn modelId="{5E294831-B9F4-477D-815D-98E004018BE1}" type="presParOf" srcId="{AC392ED6-CEF6-4C53-A1F4-4EFED7FDE3CC}" destId="{E4550D07-4810-41BC-865D-C9A4488D8DA2}" srcOrd="0" destOrd="0" presId="urn:microsoft.com/office/officeart/2008/layout/VerticalCurvedList"/>
    <dgm:cxn modelId="{6F197748-DB2A-415B-98D9-350031D7EC70}" type="presParOf" srcId="{0FDD16CD-356F-4072-9D17-52DC81BEA766}" destId="{E290D5D2-8DDE-4A35-998E-67025729C012}" srcOrd="3" destOrd="0" presId="urn:microsoft.com/office/officeart/2008/layout/VerticalCurvedList"/>
    <dgm:cxn modelId="{DCA6C9F4-4848-471A-88EA-F0443DB21694}" type="presParOf" srcId="{0FDD16CD-356F-4072-9D17-52DC81BEA766}" destId="{4AA6A5BD-27F0-42D2-957B-764F2B0ECC12}" srcOrd="4" destOrd="0" presId="urn:microsoft.com/office/officeart/2008/layout/VerticalCurvedList"/>
    <dgm:cxn modelId="{758FCF32-80DF-4FA5-B2D8-AB1DD46E6B22}" type="presParOf" srcId="{4AA6A5BD-27F0-42D2-957B-764F2B0ECC12}" destId="{67B60CFE-29FE-4DFD-8FB8-1AEC4F3D3BDF}" srcOrd="0" destOrd="0" presId="urn:microsoft.com/office/officeart/2008/layout/VerticalCurvedList"/>
    <dgm:cxn modelId="{4612C1D2-8152-4BAF-A6F6-F271F96A8B19}" type="presParOf" srcId="{0FDD16CD-356F-4072-9D17-52DC81BEA766}" destId="{9281BBAB-B6CB-472A-B3E4-ABA38B2707B6}" srcOrd="5" destOrd="0" presId="urn:microsoft.com/office/officeart/2008/layout/VerticalCurvedList"/>
    <dgm:cxn modelId="{1334F8BF-AB07-44E1-B886-DE1137CFA4D0}" type="presParOf" srcId="{0FDD16CD-356F-4072-9D17-52DC81BEA766}" destId="{EB79A24D-5CB3-490A-9CDA-DAC7B02CB20C}" srcOrd="6" destOrd="0" presId="urn:microsoft.com/office/officeart/2008/layout/VerticalCurvedList"/>
    <dgm:cxn modelId="{5449F279-A0D5-4A1E-A3B0-FBC7BE236E15}" type="presParOf" srcId="{EB79A24D-5CB3-490A-9CDA-DAC7B02CB20C}" destId="{5E472551-3E64-4B1B-A93E-0DE925084755}" srcOrd="0" destOrd="0" presId="urn:microsoft.com/office/officeart/2008/layout/VerticalCurvedList"/>
    <dgm:cxn modelId="{1058F5AC-39C3-4372-8EEC-07A4A59D9082}" type="presParOf" srcId="{0FDD16CD-356F-4072-9D17-52DC81BEA766}" destId="{F429D262-CBEE-4252-A6F8-4BD0C8E19466}" srcOrd="7" destOrd="0" presId="urn:microsoft.com/office/officeart/2008/layout/VerticalCurvedList"/>
    <dgm:cxn modelId="{D411FE57-F218-4F39-AEB5-ED4138A946F9}" type="presParOf" srcId="{0FDD16CD-356F-4072-9D17-52DC81BEA766}" destId="{E4BBC605-4975-4F6E-91FE-A5F0C747D552}" srcOrd="8" destOrd="0" presId="urn:microsoft.com/office/officeart/2008/layout/VerticalCurvedList"/>
    <dgm:cxn modelId="{DDEE6C04-7EFB-4B08-A3EC-919F466D71D4}" type="presParOf" srcId="{E4BBC605-4975-4F6E-91FE-A5F0C747D552}" destId="{96B13584-9204-47DF-A1FD-E209494A192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E0CF18-5354-43CC-B650-F6D1B285D803}"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F880F1B3-E7B4-47CB-9728-68A7E16DA822}">
      <dgm:prSet phldrT="[Text]"/>
      <dgm:spPr>
        <a:solidFill>
          <a:schemeClr val="accent4"/>
        </a:solidFill>
        <a:ln>
          <a:solidFill>
            <a:schemeClr val="tx1"/>
          </a:solidFill>
        </a:ln>
      </dgm:spPr>
      <dgm:t>
        <a:bodyPr/>
        <a:lstStyle/>
        <a:p>
          <a:r>
            <a:rPr lang="en-US" b="1" smtClean="0"/>
            <a:t>Individuals and interactions </a:t>
          </a:r>
          <a:br>
            <a:rPr lang="en-US" b="1" smtClean="0"/>
          </a:br>
          <a:r>
            <a:rPr lang="en-US" b="0" i="1" smtClean="0"/>
            <a:t>over processes </a:t>
          </a:r>
          <a:br>
            <a:rPr lang="en-US" b="0" i="1" smtClean="0"/>
          </a:br>
          <a:r>
            <a:rPr lang="en-US" b="0" i="1" smtClean="0"/>
            <a:t>and tools</a:t>
          </a:r>
          <a:endParaRPr lang="en-US" b="0" i="1" dirty="0"/>
        </a:p>
      </dgm:t>
    </dgm:pt>
    <dgm:pt modelId="{A32C8640-3B0B-4742-999F-20D5860B9E9B}" type="parTrans" cxnId="{635BFA4E-4B34-4BF6-8BAD-918B5EC09F5B}">
      <dgm:prSet/>
      <dgm:spPr/>
      <dgm:t>
        <a:bodyPr/>
        <a:lstStyle/>
        <a:p>
          <a:endParaRPr lang="en-US"/>
        </a:p>
      </dgm:t>
    </dgm:pt>
    <dgm:pt modelId="{7A447E90-CB51-483E-9E38-6191F5B60ECE}" type="sibTrans" cxnId="{635BFA4E-4B34-4BF6-8BAD-918B5EC09F5B}">
      <dgm:prSet/>
      <dgm:spPr/>
      <dgm:t>
        <a:bodyPr/>
        <a:lstStyle/>
        <a:p>
          <a:endParaRPr lang="en-US"/>
        </a:p>
      </dgm:t>
    </dgm:pt>
    <dgm:pt modelId="{0FBE7F76-D04B-4955-AA02-ECD65851CA96}">
      <dgm:prSet phldrT="[Text]"/>
      <dgm:spPr>
        <a:solidFill>
          <a:schemeClr val="bg1">
            <a:lumMod val="95000"/>
          </a:schemeClr>
        </a:solidFill>
      </dgm:spPr>
      <dgm:t>
        <a:bodyPr/>
        <a:lstStyle/>
        <a:p>
          <a:r>
            <a:rPr lang="en-US" dirty="0" smtClean="0"/>
            <a:t>Understanding the needs of the end-user community sets the priorities of software implementation, not formal requirements driven design/SDLC process</a:t>
          </a:r>
          <a:endParaRPr lang="en-US" dirty="0"/>
        </a:p>
      </dgm:t>
    </dgm:pt>
    <dgm:pt modelId="{5E8724B8-574E-45B0-8831-8223BD31ED6C}" type="parTrans" cxnId="{825DAF65-0392-45EC-B6E5-E70DFDB09743}">
      <dgm:prSet/>
      <dgm:spPr/>
      <dgm:t>
        <a:bodyPr/>
        <a:lstStyle/>
        <a:p>
          <a:endParaRPr lang="en-US"/>
        </a:p>
      </dgm:t>
    </dgm:pt>
    <dgm:pt modelId="{BACBC1B6-C656-4AAA-852F-C7AA012EBDE5}" type="sibTrans" cxnId="{825DAF65-0392-45EC-B6E5-E70DFDB09743}">
      <dgm:prSet/>
      <dgm:spPr/>
      <dgm:t>
        <a:bodyPr/>
        <a:lstStyle/>
        <a:p>
          <a:endParaRPr lang="en-US"/>
        </a:p>
      </dgm:t>
    </dgm:pt>
    <dgm:pt modelId="{FDBB5F3A-59DC-4FF1-A908-959C86A35746}">
      <dgm:prSet phldrT="[Text]"/>
      <dgm:spPr>
        <a:solidFill>
          <a:schemeClr val="bg1">
            <a:lumMod val="95000"/>
          </a:schemeClr>
        </a:solidFill>
      </dgm:spPr>
      <dgm:t>
        <a:bodyPr/>
        <a:lstStyle/>
        <a:p>
          <a:r>
            <a:rPr lang="en-US" dirty="0" smtClean="0"/>
            <a:t>Proper training on agile implementation is a key element for success.  Training should include Integrated project teams comprising of all stakeholders</a:t>
          </a:r>
          <a:endParaRPr lang="en-US" dirty="0"/>
        </a:p>
      </dgm:t>
    </dgm:pt>
    <dgm:pt modelId="{718C79B6-ACC1-405E-B375-76EC668419AC}" type="parTrans" cxnId="{C32A9394-EA09-4DA6-A8DF-4CE6F72BE28D}">
      <dgm:prSet/>
      <dgm:spPr/>
      <dgm:t>
        <a:bodyPr/>
        <a:lstStyle/>
        <a:p>
          <a:endParaRPr lang="en-US"/>
        </a:p>
      </dgm:t>
    </dgm:pt>
    <dgm:pt modelId="{53536585-94BF-4241-9FAC-C867F5CCA023}" type="sibTrans" cxnId="{C32A9394-EA09-4DA6-A8DF-4CE6F72BE28D}">
      <dgm:prSet/>
      <dgm:spPr/>
      <dgm:t>
        <a:bodyPr/>
        <a:lstStyle/>
        <a:p>
          <a:endParaRPr lang="en-US"/>
        </a:p>
      </dgm:t>
    </dgm:pt>
    <dgm:pt modelId="{F0C901BA-1C14-4AED-B698-5082FEC9A278}">
      <dgm:prSet phldrT="[Text]" phldr="1"/>
      <dgm:spPr/>
      <dgm:t>
        <a:bodyPr/>
        <a:lstStyle/>
        <a:p>
          <a:endParaRPr lang="en-US"/>
        </a:p>
      </dgm:t>
    </dgm:pt>
    <dgm:pt modelId="{8B3C7235-69C9-4BFC-9D80-480F680486C4}" type="parTrans" cxnId="{F0B3E2D5-1DDB-49D0-892F-A7891FACD825}">
      <dgm:prSet/>
      <dgm:spPr/>
      <dgm:t>
        <a:bodyPr/>
        <a:lstStyle/>
        <a:p>
          <a:endParaRPr lang="en-US"/>
        </a:p>
      </dgm:t>
    </dgm:pt>
    <dgm:pt modelId="{6A45606D-52F9-4B3E-B97B-F442E90597E6}" type="sibTrans" cxnId="{F0B3E2D5-1DDB-49D0-892F-A7891FACD825}">
      <dgm:prSet/>
      <dgm:spPr/>
      <dgm:t>
        <a:bodyPr/>
        <a:lstStyle/>
        <a:p>
          <a:endParaRPr lang="en-US"/>
        </a:p>
      </dgm:t>
    </dgm:pt>
    <dgm:pt modelId="{1478F4AF-E9E2-41DF-9A32-7C114BEA4075}">
      <dgm:prSet phldrT="[Text]" phldr="1"/>
      <dgm:spPr/>
      <dgm:t>
        <a:bodyPr/>
        <a:lstStyle/>
        <a:p>
          <a:endParaRPr lang="en-US"/>
        </a:p>
      </dgm:t>
    </dgm:pt>
    <dgm:pt modelId="{024E2F9A-48A4-4518-A64B-70780EE6DC8C}" type="parTrans" cxnId="{D0A1EAC4-D4C5-41CE-94E5-2FD84FAAE682}">
      <dgm:prSet/>
      <dgm:spPr/>
      <dgm:t>
        <a:bodyPr/>
        <a:lstStyle/>
        <a:p>
          <a:endParaRPr lang="en-US"/>
        </a:p>
      </dgm:t>
    </dgm:pt>
    <dgm:pt modelId="{D95468C8-C58B-48A8-86FE-F1BD909907D7}" type="sibTrans" cxnId="{D0A1EAC4-D4C5-41CE-94E5-2FD84FAAE682}">
      <dgm:prSet/>
      <dgm:spPr/>
      <dgm:t>
        <a:bodyPr/>
        <a:lstStyle/>
        <a:p>
          <a:endParaRPr lang="en-US"/>
        </a:p>
      </dgm:t>
    </dgm:pt>
    <dgm:pt modelId="{71B2551B-1F1D-4915-9188-07522C83D3D9}">
      <dgm:prSet/>
      <dgm:spPr>
        <a:solidFill>
          <a:schemeClr val="bg1">
            <a:lumMod val="95000"/>
          </a:schemeClr>
        </a:solidFill>
      </dgm:spPr>
      <dgm:t>
        <a:bodyPr/>
        <a:lstStyle/>
        <a:p>
          <a:r>
            <a:rPr lang="en-US" dirty="0" smtClean="0"/>
            <a:t>Give the Integrated Contractor/Government Agile Teams the resources needed, inclusive of a flexible contract, and trust they can deliver the required systems </a:t>
          </a:r>
          <a:endParaRPr lang="en-US" dirty="0"/>
        </a:p>
      </dgm:t>
    </dgm:pt>
    <dgm:pt modelId="{C920AF7F-0B93-4A48-A5DF-8C94CDA25F07}" type="parTrans" cxnId="{1C7EFA8D-7DF1-4A05-B281-63C3733D806E}">
      <dgm:prSet/>
      <dgm:spPr/>
      <dgm:t>
        <a:bodyPr/>
        <a:lstStyle/>
        <a:p>
          <a:endParaRPr lang="en-US"/>
        </a:p>
      </dgm:t>
    </dgm:pt>
    <dgm:pt modelId="{AD0B6759-B70D-47EC-B689-66359767B579}" type="sibTrans" cxnId="{1C7EFA8D-7DF1-4A05-B281-63C3733D806E}">
      <dgm:prSet/>
      <dgm:spPr/>
      <dgm:t>
        <a:bodyPr/>
        <a:lstStyle/>
        <a:p>
          <a:endParaRPr lang="en-US"/>
        </a:p>
      </dgm:t>
    </dgm:pt>
    <dgm:pt modelId="{BB660323-6E3B-4571-98A1-E27E400B03B0}">
      <dgm:prSet/>
      <dgm:spPr>
        <a:solidFill>
          <a:schemeClr val="bg1">
            <a:lumMod val="95000"/>
          </a:schemeClr>
        </a:solidFill>
      </dgm:spPr>
      <dgm:t>
        <a:bodyPr/>
        <a:lstStyle/>
        <a:p>
          <a:r>
            <a:rPr lang="en-US" dirty="0" smtClean="0"/>
            <a:t>Government Product Owners/CORs must be empowered with decision making abilities and priority setting to meet the vision – not be </a:t>
          </a:r>
          <a:r>
            <a:rPr lang="en-US" dirty="0" err="1" smtClean="0"/>
            <a:t>roadblocked</a:t>
          </a:r>
          <a:r>
            <a:rPr lang="en-US" dirty="0" smtClean="0"/>
            <a:t> by continual levels of reviews and approvals</a:t>
          </a:r>
          <a:endParaRPr lang="en-US" dirty="0"/>
        </a:p>
      </dgm:t>
    </dgm:pt>
    <dgm:pt modelId="{5A691915-00E7-4A1A-9783-A81DA241B19E}" type="parTrans" cxnId="{708FF089-7EEB-4D98-9D87-2B40C1B43176}">
      <dgm:prSet/>
      <dgm:spPr/>
      <dgm:t>
        <a:bodyPr/>
        <a:lstStyle/>
        <a:p>
          <a:endParaRPr lang="en-US"/>
        </a:p>
      </dgm:t>
    </dgm:pt>
    <dgm:pt modelId="{25577521-219C-4473-B3D4-41B2B651F6CD}" type="sibTrans" cxnId="{708FF089-7EEB-4D98-9D87-2B40C1B43176}">
      <dgm:prSet/>
      <dgm:spPr/>
      <dgm:t>
        <a:bodyPr/>
        <a:lstStyle/>
        <a:p>
          <a:endParaRPr lang="en-US"/>
        </a:p>
      </dgm:t>
    </dgm:pt>
    <dgm:pt modelId="{F2BB90E9-CDB7-4734-8A79-F1467504D376}" type="pres">
      <dgm:prSet presAssocID="{36E0CF18-5354-43CC-B650-F6D1B285D803}" presName="diagram" presStyleCnt="0">
        <dgm:presLayoutVars>
          <dgm:chMax val="1"/>
          <dgm:dir/>
          <dgm:animLvl val="ctr"/>
          <dgm:resizeHandles val="exact"/>
        </dgm:presLayoutVars>
      </dgm:prSet>
      <dgm:spPr/>
      <dgm:t>
        <a:bodyPr/>
        <a:lstStyle/>
        <a:p>
          <a:endParaRPr lang="en-US"/>
        </a:p>
      </dgm:t>
    </dgm:pt>
    <dgm:pt modelId="{B6A2D957-10CF-4024-A343-A090220AFB81}" type="pres">
      <dgm:prSet presAssocID="{36E0CF18-5354-43CC-B650-F6D1B285D803}" presName="matrix" presStyleCnt="0"/>
      <dgm:spPr/>
      <dgm:t>
        <a:bodyPr/>
        <a:lstStyle/>
        <a:p>
          <a:endParaRPr lang="en-US"/>
        </a:p>
      </dgm:t>
    </dgm:pt>
    <dgm:pt modelId="{6E0DF253-EFE3-480A-98D2-D8A636A4D305}" type="pres">
      <dgm:prSet presAssocID="{36E0CF18-5354-43CC-B650-F6D1B285D803}" presName="tile1" presStyleLbl="node1" presStyleIdx="0" presStyleCnt="4" custLinFactNeighborY="3346"/>
      <dgm:spPr/>
      <dgm:t>
        <a:bodyPr/>
        <a:lstStyle/>
        <a:p>
          <a:endParaRPr lang="en-US"/>
        </a:p>
      </dgm:t>
    </dgm:pt>
    <dgm:pt modelId="{B6B56C4F-0B0B-46B3-B95B-1EFACC8C06C4}" type="pres">
      <dgm:prSet presAssocID="{36E0CF18-5354-43CC-B650-F6D1B285D803}" presName="tile1text" presStyleLbl="node1" presStyleIdx="0" presStyleCnt="4">
        <dgm:presLayoutVars>
          <dgm:chMax val="0"/>
          <dgm:chPref val="0"/>
          <dgm:bulletEnabled val="1"/>
        </dgm:presLayoutVars>
      </dgm:prSet>
      <dgm:spPr/>
      <dgm:t>
        <a:bodyPr/>
        <a:lstStyle/>
        <a:p>
          <a:endParaRPr lang="en-US"/>
        </a:p>
      </dgm:t>
    </dgm:pt>
    <dgm:pt modelId="{90E50336-6056-438C-90F6-8A2091D9DCEA}" type="pres">
      <dgm:prSet presAssocID="{36E0CF18-5354-43CC-B650-F6D1B285D803}" presName="tile2" presStyleLbl="node1" presStyleIdx="1" presStyleCnt="4" custLinFactNeighborY="3346"/>
      <dgm:spPr/>
      <dgm:t>
        <a:bodyPr/>
        <a:lstStyle/>
        <a:p>
          <a:endParaRPr lang="en-US"/>
        </a:p>
      </dgm:t>
    </dgm:pt>
    <dgm:pt modelId="{D4E278DB-6678-487D-B5C7-626A62BAE323}" type="pres">
      <dgm:prSet presAssocID="{36E0CF18-5354-43CC-B650-F6D1B285D803}" presName="tile2text" presStyleLbl="node1" presStyleIdx="1" presStyleCnt="4">
        <dgm:presLayoutVars>
          <dgm:chMax val="0"/>
          <dgm:chPref val="0"/>
          <dgm:bulletEnabled val="1"/>
        </dgm:presLayoutVars>
      </dgm:prSet>
      <dgm:spPr/>
      <dgm:t>
        <a:bodyPr/>
        <a:lstStyle/>
        <a:p>
          <a:endParaRPr lang="en-US"/>
        </a:p>
      </dgm:t>
    </dgm:pt>
    <dgm:pt modelId="{1695ED04-A431-4488-8B67-111F2E779AEA}" type="pres">
      <dgm:prSet presAssocID="{36E0CF18-5354-43CC-B650-F6D1B285D803}" presName="tile3" presStyleLbl="node1" presStyleIdx="2" presStyleCnt="4" custLinFactNeighborY="478"/>
      <dgm:spPr/>
      <dgm:t>
        <a:bodyPr/>
        <a:lstStyle/>
        <a:p>
          <a:endParaRPr lang="en-US"/>
        </a:p>
      </dgm:t>
    </dgm:pt>
    <dgm:pt modelId="{269F40CE-149F-47BC-BE97-7C0A629C1C58}" type="pres">
      <dgm:prSet presAssocID="{36E0CF18-5354-43CC-B650-F6D1B285D803}" presName="tile3text" presStyleLbl="node1" presStyleIdx="2" presStyleCnt="4">
        <dgm:presLayoutVars>
          <dgm:chMax val="0"/>
          <dgm:chPref val="0"/>
          <dgm:bulletEnabled val="1"/>
        </dgm:presLayoutVars>
      </dgm:prSet>
      <dgm:spPr/>
      <dgm:t>
        <a:bodyPr/>
        <a:lstStyle/>
        <a:p>
          <a:endParaRPr lang="en-US"/>
        </a:p>
      </dgm:t>
    </dgm:pt>
    <dgm:pt modelId="{C928B69B-0990-44B1-927C-19CC8A29CC53}" type="pres">
      <dgm:prSet presAssocID="{36E0CF18-5354-43CC-B650-F6D1B285D803}" presName="tile4" presStyleLbl="node1" presStyleIdx="3" presStyleCnt="4" custLinFactNeighborY="478"/>
      <dgm:spPr/>
      <dgm:t>
        <a:bodyPr/>
        <a:lstStyle/>
        <a:p>
          <a:endParaRPr lang="en-US"/>
        </a:p>
      </dgm:t>
    </dgm:pt>
    <dgm:pt modelId="{22C89077-7A8D-4C27-89AB-76A2F4CF6EED}" type="pres">
      <dgm:prSet presAssocID="{36E0CF18-5354-43CC-B650-F6D1B285D803}" presName="tile4text" presStyleLbl="node1" presStyleIdx="3" presStyleCnt="4">
        <dgm:presLayoutVars>
          <dgm:chMax val="0"/>
          <dgm:chPref val="0"/>
          <dgm:bulletEnabled val="1"/>
        </dgm:presLayoutVars>
      </dgm:prSet>
      <dgm:spPr/>
      <dgm:t>
        <a:bodyPr/>
        <a:lstStyle/>
        <a:p>
          <a:endParaRPr lang="en-US"/>
        </a:p>
      </dgm:t>
    </dgm:pt>
    <dgm:pt modelId="{63839B9D-6A40-4623-9BE6-11EBEF0235F6}" type="pres">
      <dgm:prSet presAssocID="{36E0CF18-5354-43CC-B650-F6D1B285D803}" presName="centerTile" presStyleLbl="fgShp" presStyleIdx="0" presStyleCnt="1" custLinFactNeighborY="6692">
        <dgm:presLayoutVars>
          <dgm:chMax val="0"/>
          <dgm:chPref val="0"/>
        </dgm:presLayoutVars>
      </dgm:prSet>
      <dgm:spPr/>
      <dgm:t>
        <a:bodyPr/>
        <a:lstStyle/>
        <a:p>
          <a:endParaRPr lang="en-US"/>
        </a:p>
      </dgm:t>
    </dgm:pt>
  </dgm:ptLst>
  <dgm:cxnLst>
    <dgm:cxn modelId="{ADF8A578-530F-48B9-91C4-21493431AE60}" type="presOf" srcId="{0FBE7F76-D04B-4955-AA02-ECD65851CA96}" destId="{6E0DF253-EFE3-480A-98D2-D8A636A4D305}" srcOrd="0" destOrd="0" presId="urn:microsoft.com/office/officeart/2005/8/layout/matrix1"/>
    <dgm:cxn modelId="{27D6C0BA-A7DD-4478-883D-2724DAD26F29}" type="presOf" srcId="{FDBB5F3A-59DC-4FF1-A908-959C86A35746}" destId="{1695ED04-A431-4488-8B67-111F2E779AEA}" srcOrd="0" destOrd="0" presId="urn:microsoft.com/office/officeart/2005/8/layout/matrix1"/>
    <dgm:cxn modelId="{52AAD5C0-FB96-4D9D-A62C-2157E07540A8}" type="presOf" srcId="{BB660323-6E3B-4571-98A1-E27E400B03B0}" destId="{22C89077-7A8D-4C27-89AB-76A2F4CF6EED}" srcOrd="1" destOrd="0" presId="urn:microsoft.com/office/officeart/2005/8/layout/matrix1"/>
    <dgm:cxn modelId="{3102244A-F435-4BB3-A291-43ACC5AE02C1}" type="presOf" srcId="{36E0CF18-5354-43CC-B650-F6D1B285D803}" destId="{F2BB90E9-CDB7-4734-8A79-F1467504D376}" srcOrd="0" destOrd="0" presId="urn:microsoft.com/office/officeart/2005/8/layout/matrix1"/>
    <dgm:cxn modelId="{1C7EFA8D-7DF1-4A05-B281-63C3733D806E}" srcId="{F880F1B3-E7B4-47CB-9728-68A7E16DA822}" destId="{71B2551B-1F1D-4915-9188-07522C83D3D9}" srcOrd="1" destOrd="0" parTransId="{C920AF7F-0B93-4A48-A5DF-8C94CDA25F07}" sibTransId="{AD0B6759-B70D-47EC-B689-66359767B579}"/>
    <dgm:cxn modelId="{288AAD26-0CF9-400E-91EF-492638648F0B}" type="presOf" srcId="{71B2551B-1F1D-4915-9188-07522C83D3D9}" destId="{90E50336-6056-438C-90F6-8A2091D9DCEA}" srcOrd="0" destOrd="0" presId="urn:microsoft.com/office/officeart/2005/8/layout/matrix1"/>
    <dgm:cxn modelId="{7329E4BE-4DBB-4F08-B9AE-32443CDF29D5}" type="presOf" srcId="{BB660323-6E3B-4571-98A1-E27E400B03B0}" destId="{C928B69B-0990-44B1-927C-19CC8A29CC53}" srcOrd="0" destOrd="0" presId="urn:microsoft.com/office/officeart/2005/8/layout/matrix1"/>
    <dgm:cxn modelId="{C32A9394-EA09-4DA6-A8DF-4CE6F72BE28D}" srcId="{F880F1B3-E7B4-47CB-9728-68A7E16DA822}" destId="{FDBB5F3A-59DC-4FF1-A908-959C86A35746}" srcOrd="2" destOrd="0" parTransId="{718C79B6-ACC1-405E-B375-76EC668419AC}" sibTransId="{53536585-94BF-4241-9FAC-C867F5CCA023}"/>
    <dgm:cxn modelId="{635BFA4E-4B34-4BF6-8BAD-918B5EC09F5B}" srcId="{36E0CF18-5354-43CC-B650-F6D1B285D803}" destId="{F880F1B3-E7B4-47CB-9728-68A7E16DA822}" srcOrd="0" destOrd="0" parTransId="{A32C8640-3B0B-4742-999F-20D5860B9E9B}" sibTransId="{7A447E90-CB51-483E-9E38-6191F5B60ECE}"/>
    <dgm:cxn modelId="{7978342D-AD2A-4479-A36B-9C746386A053}" type="presOf" srcId="{0FBE7F76-D04B-4955-AA02-ECD65851CA96}" destId="{B6B56C4F-0B0B-46B3-B95B-1EFACC8C06C4}" srcOrd="1" destOrd="0" presId="urn:microsoft.com/office/officeart/2005/8/layout/matrix1"/>
    <dgm:cxn modelId="{F0B3E2D5-1DDB-49D0-892F-A7891FACD825}" srcId="{F880F1B3-E7B4-47CB-9728-68A7E16DA822}" destId="{F0C901BA-1C14-4AED-B698-5082FEC9A278}" srcOrd="4" destOrd="0" parTransId="{8B3C7235-69C9-4BFC-9D80-480F680486C4}" sibTransId="{6A45606D-52F9-4B3E-B97B-F442E90597E6}"/>
    <dgm:cxn modelId="{708FF089-7EEB-4D98-9D87-2B40C1B43176}" srcId="{F880F1B3-E7B4-47CB-9728-68A7E16DA822}" destId="{BB660323-6E3B-4571-98A1-E27E400B03B0}" srcOrd="3" destOrd="0" parTransId="{5A691915-00E7-4A1A-9783-A81DA241B19E}" sibTransId="{25577521-219C-4473-B3D4-41B2B651F6CD}"/>
    <dgm:cxn modelId="{9F183009-5A53-4130-AD50-12F6C5A8C8E7}" type="presOf" srcId="{F880F1B3-E7B4-47CB-9728-68A7E16DA822}" destId="{63839B9D-6A40-4623-9BE6-11EBEF0235F6}" srcOrd="0" destOrd="0" presId="urn:microsoft.com/office/officeart/2005/8/layout/matrix1"/>
    <dgm:cxn modelId="{825DAF65-0392-45EC-B6E5-E70DFDB09743}" srcId="{F880F1B3-E7B4-47CB-9728-68A7E16DA822}" destId="{0FBE7F76-D04B-4955-AA02-ECD65851CA96}" srcOrd="0" destOrd="0" parTransId="{5E8724B8-574E-45B0-8831-8223BD31ED6C}" sibTransId="{BACBC1B6-C656-4AAA-852F-C7AA012EBDE5}"/>
    <dgm:cxn modelId="{7D83CF11-05C6-41EE-9E28-88DECCEB0AE6}" type="presOf" srcId="{FDBB5F3A-59DC-4FF1-A908-959C86A35746}" destId="{269F40CE-149F-47BC-BE97-7C0A629C1C58}" srcOrd="1" destOrd="0" presId="urn:microsoft.com/office/officeart/2005/8/layout/matrix1"/>
    <dgm:cxn modelId="{E61959C3-15DD-4C51-A3D0-759EA38D0A46}" type="presOf" srcId="{71B2551B-1F1D-4915-9188-07522C83D3D9}" destId="{D4E278DB-6678-487D-B5C7-626A62BAE323}" srcOrd="1" destOrd="0" presId="urn:microsoft.com/office/officeart/2005/8/layout/matrix1"/>
    <dgm:cxn modelId="{D0A1EAC4-D4C5-41CE-94E5-2FD84FAAE682}" srcId="{F880F1B3-E7B4-47CB-9728-68A7E16DA822}" destId="{1478F4AF-E9E2-41DF-9A32-7C114BEA4075}" srcOrd="5" destOrd="0" parTransId="{024E2F9A-48A4-4518-A64B-70780EE6DC8C}" sibTransId="{D95468C8-C58B-48A8-86FE-F1BD909907D7}"/>
    <dgm:cxn modelId="{2394FC71-B36A-4397-8DFC-F46881402177}" type="presParOf" srcId="{F2BB90E9-CDB7-4734-8A79-F1467504D376}" destId="{B6A2D957-10CF-4024-A343-A090220AFB81}" srcOrd="0" destOrd="0" presId="urn:microsoft.com/office/officeart/2005/8/layout/matrix1"/>
    <dgm:cxn modelId="{CDFED862-F6E3-4BA9-B00F-BE1E25856B11}" type="presParOf" srcId="{B6A2D957-10CF-4024-A343-A090220AFB81}" destId="{6E0DF253-EFE3-480A-98D2-D8A636A4D305}" srcOrd="0" destOrd="0" presId="urn:microsoft.com/office/officeart/2005/8/layout/matrix1"/>
    <dgm:cxn modelId="{8B550D2B-B5A9-4ED5-A8FF-6097009038E9}" type="presParOf" srcId="{B6A2D957-10CF-4024-A343-A090220AFB81}" destId="{B6B56C4F-0B0B-46B3-B95B-1EFACC8C06C4}" srcOrd="1" destOrd="0" presId="urn:microsoft.com/office/officeart/2005/8/layout/matrix1"/>
    <dgm:cxn modelId="{93A38125-A02D-4666-8F18-2CF88BA009FD}" type="presParOf" srcId="{B6A2D957-10CF-4024-A343-A090220AFB81}" destId="{90E50336-6056-438C-90F6-8A2091D9DCEA}" srcOrd="2" destOrd="0" presId="urn:microsoft.com/office/officeart/2005/8/layout/matrix1"/>
    <dgm:cxn modelId="{A3AF79AC-73D7-483A-83D8-8B6B6A20B2A2}" type="presParOf" srcId="{B6A2D957-10CF-4024-A343-A090220AFB81}" destId="{D4E278DB-6678-487D-B5C7-626A62BAE323}" srcOrd="3" destOrd="0" presId="urn:microsoft.com/office/officeart/2005/8/layout/matrix1"/>
    <dgm:cxn modelId="{FECE2C13-6C3A-4305-AFE0-6CDE5E4B30C4}" type="presParOf" srcId="{B6A2D957-10CF-4024-A343-A090220AFB81}" destId="{1695ED04-A431-4488-8B67-111F2E779AEA}" srcOrd="4" destOrd="0" presId="urn:microsoft.com/office/officeart/2005/8/layout/matrix1"/>
    <dgm:cxn modelId="{6847713A-0FBA-4AD5-ABE5-1BE2CCBF8703}" type="presParOf" srcId="{B6A2D957-10CF-4024-A343-A090220AFB81}" destId="{269F40CE-149F-47BC-BE97-7C0A629C1C58}" srcOrd="5" destOrd="0" presId="urn:microsoft.com/office/officeart/2005/8/layout/matrix1"/>
    <dgm:cxn modelId="{2C94B94A-54B3-4DA2-8E98-D98E73D89FC5}" type="presParOf" srcId="{B6A2D957-10CF-4024-A343-A090220AFB81}" destId="{C928B69B-0990-44B1-927C-19CC8A29CC53}" srcOrd="6" destOrd="0" presId="urn:microsoft.com/office/officeart/2005/8/layout/matrix1"/>
    <dgm:cxn modelId="{461725F4-CCEC-4B3C-BDA6-96B9F7C11799}" type="presParOf" srcId="{B6A2D957-10CF-4024-A343-A090220AFB81}" destId="{22C89077-7A8D-4C27-89AB-76A2F4CF6EED}" srcOrd="7" destOrd="0" presId="urn:microsoft.com/office/officeart/2005/8/layout/matrix1"/>
    <dgm:cxn modelId="{8CD557B4-146F-4F62-AD75-7755611F7B96}" type="presParOf" srcId="{F2BB90E9-CDB7-4734-8A79-F1467504D376}" destId="{63839B9D-6A40-4623-9BE6-11EBEF0235F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E0CF18-5354-43CC-B650-F6D1B285D803}"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F880F1B3-E7B4-47CB-9728-68A7E16DA822}">
      <dgm:prSet phldrT="[Text]"/>
      <dgm:spPr>
        <a:solidFill>
          <a:schemeClr val="accent4"/>
        </a:solidFill>
        <a:ln>
          <a:solidFill>
            <a:schemeClr val="tx1"/>
          </a:solidFill>
        </a:ln>
      </dgm:spPr>
      <dgm:t>
        <a:bodyPr/>
        <a:lstStyle/>
        <a:p>
          <a:r>
            <a:rPr lang="en-US" b="1" smtClean="0"/>
            <a:t>Working software </a:t>
          </a:r>
          <a:br>
            <a:rPr lang="en-US" b="1" smtClean="0"/>
          </a:br>
          <a:r>
            <a:rPr lang="en-US" smtClean="0"/>
            <a:t>over </a:t>
          </a:r>
          <a:r>
            <a:rPr lang="en-US" i="1" smtClean="0"/>
            <a:t>comprehensive documentation</a:t>
          </a:r>
          <a:endParaRPr lang="en-US" b="1" i="1" dirty="0"/>
        </a:p>
      </dgm:t>
    </dgm:pt>
    <dgm:pt modelId="{A32C8640-3B0B-4742-999F-20D5860B9E9B}" type="parTrans" cxnId="{635BFA4E-4B34-4BF6-8BAD-918B5EC09F5B}">
      <dgm:prSet/>
      <dgm:spPr/>
      <dgm:t>
        <a:bodyPr/>
        <a:lstStyle/>
        <a:p>
          <a:endParaRPr lang="en-US"/>
        </a:p>
      </dgm:t>
    </dgm:pt>
    <dgm:pt modelId="{7A447E90-CB51-483E-9E38-6191F5B60ECE}" type="sibTrans" cxnId="{635BFA4E-4B34-4BF6-8BAD-918B5EC09F5B}">
      <dgm:prSet/>
      <dgm:spPr/>
      <dgm:t>
        <a:bodyPr/>
        <a:lstStyle/>
        <a:p>
          <a:endParaRPr lang="en-US"/>
        </a:p>
      </dgm:t>
    </dgm:pt>
    <dgm:pt modelId="{0FBE7F76-D04B-4955-AA02-ECD65851CA96}">
      <dgm:prSet phldrT="[Text]"/>
      <dgm:spPr/>
      <dgm:t>
        <a:bodyPr/>
        <a:lstStyle/>
        <a:p>
          <a:endParaRPr lang="en-US"/>
        </a:p>
      </dgm:t>
    </dgm:pt>
    <dgm:pt modelId="{5E8724B8-574E-45B0-8831-8223BD31ED6C}" type="parTrans" cxnId="{825DAF65-0392-45EC-B6E5-E70DFDB09743}">
      <dgm:prSet/>
      <dgm:spPr/>
      <dgm:t>
        <a:bodyPr/>
        <a:lstStyle/>
        <a:p>
          <a:endParaRPr lang="en-US"/>
        </a:p>
      </dgm:t>
    </dgm:pt>
    <dgm:pt modelId="{BACBC1B6-C656-4AAA-852F-C7AA012EBDE5}" type="sibTrans" cxnId="{825DAF65-0392-45EC-B6E5-E70DFDB09743}">
      <dgm:prSet/>
      <dgm:spPr/>
      <dgm:t>
        <a:bodyPr/>
        <a:lstStyle/>
        <a:p>
          <a:endParaRPr lang="en-US"/>
        </a:p>
      </dgm:t>
    </dgm:pt>
    <dgm:pt modelId="{FDBB5F3A-59DC-4FF1-A908-959C86A35746}">
      <dgm:prSet phldrT="[Text]"/>
      <dgm:spPr/>
      <dgm:t>
        <a:bodyPr/>
        <a:lstStyle/>
        <a:p>
          <a:endParaRPr lang="en-US"/>
        </a:p>
      </dgm:t>
    </dgm:pt>
    <dgm:pt modelId="{718C79B6-ACC1-405E-B375-76EC668419AC}" type="parTrans" cxnId="{C32A9394-EA09-4DA6-A8DF-4CE6F72BE28D}">
      <dgm:prSet/>
      <dgm:spPr/>
      <dgm:t>
        <a:bodyPr/>
        <a:lstStyle/>
        <a:p>
          <a:endParaRPr lang="en-US"/>
        </a:p>
      </dgm:t>
    </dgm:pt>
    <dgm:pt modelId="{53536585-94BF-4241-9FAC-C867F5CCA023}" type="sibTrans" cxnId="{C32A9394-EA09-4DA6-A8DF-4CE6F72BE28D}">
      <dgm:prSet/>
      <dgm:spPr/>
      <dgm:t>
        <a:bodyPr/>
        <a:lstStyle/>
        <a:p>
          <a:endParaRPr lang="en-US"/>
        </a:p>
      </dgm:t>
    </dgm:pt>
    <dgm:pt modelId="{F0C901BA-1C14-4AED-B698-5082FEC9A278}">
      <dgm:prSet phldrT="[Text]" phldr="1"/>
      <dgm:spPr/>
      <dgm:t>
        <a:bodyPr/>
        <a:lstStyle/>
        <a:p>
          <a:endParaRPr lang="en-US"/>
        </a:p>
      </dgm:t>
    </dgm:pt>
    <dgm:pt modelId="{8B3C7235-69C9-4BFC-9D80-480F680486C4}" type="parTrans" cxnId="{F0B3E2D5-1DDB-49D0-892F-A7891FACD825}">
      <dgm:prSet/>
      <dgm:spPr/>
      <dgm:t>
        <a:bodyPr/>
        <a:lstStyle/>
        <a:p>
          <a:endParaRPr lang="en-US"/>
        </a:p>
      </dgm:t>
    </dgm:pt>
    <dgm:pt modelId="{6A45606D-52F9-4B3E-B97B-F442E90597E6}" type="sibTrans" cxnId="{F0B3E2D5-1DDB-49D0-892F-A7891FACD825}">
      <dgm:prSet/>
      <dgm:spPr/>
      <dgm:t>
        <a:bodyPr/>
        <a:lstStyle/>
        <a:p>
          <a:endParaRPr lang="en-US"/>
        </a:p>
      </dgm:t>
    </dgm:pt>
    <dgm:pt modelId="{1478F4AF-E9E2-41DF-9A32-7C114BEA4075}">
      <dgm:prSet phldrT="[Text]" phldr="1"/>
      <dgm:spPr/>
      <dgm:t>
        <a:bodyPr/>
        <a:lstStyle/>
        <a:p>
          <a:endParaRPr lang="en-US"/>
        </a:p>
      </dgm:t>
    </dgm:pt>
    <dgm:pt modelId="{024E2F9A-48A4-4518-A64B-70780EE6DC8C}" type="parTrans" cxnId="{D0A1EAC4-D4C5-41CE-94E5-2FD84FAAE682}">
      <dgm:prSet/>
      <dgm:spPr/>
      <dgm:t>
        <a:bodyPr/>
        <a:lstStyle/>
        <a:p>
          <a:endParaRPr lang="en-US"/>
        </a:p>
      </dgm:t>
    </dgm:pt>
    <dgm:pt modelId="{D95468C8-C58B-48A8-86FE-F1BD909907D7}" type="sibTrans" cxnId="{D0A1EAC4-D4C5-41CE-94E5-2FD84FAAE682}">
      <dgm:prSet/>
      <dgm:spPr/>
      <dgm:t>
        <a:bodyPr/>
        <a:lstStyle/>
        <a:p>
          <a:endParaRPr lang="en-US"/>
        </a:p>
      </dgm:t>
    </dgm:pt>
    <dgm:pt modelId="{71B2551B-1F1D-4915-9188-07522C83D3D9}">
      <dgm:prSet/>
      <dgm:spPr/>
      <dgm:t>
        <a:bodyPr/>
        <a:lstStyle/>
        <a:p>
          <a:endParaRPr lang="en-US"/>
        </a:p>
      </dgm:t>
    </dgm:pt>
    <dgm:pt modelId="{C920AF7F-0B93-4A48-A5DF-8C94CDA25F07}" type="parTrans" cxnId="{1C7EFA8D-7DF1-4A05-B281-63C3733D806E}">
      <dgm:prSet/>
      <dgm:spPr/>
      <dgm:t>
        <a:bodyPr/>
        <a:lstStyle/>
        <a:p>
          <a:endParaRPr lang="en-US"/>
        </a:p>
      </dgm:t>
    </dgm:pt>
    <dgm:pt modelId="{AD0B6759-B70D-47EC-B689-66359767B579}" type="sibTrans" cxnId="{1C7EFA8D-7DF1-4A05-B281-63C3733D806E}">
      <dgm:prSet/>
      <dgm:spPr/>
      <dgm:t>
        <a:bodyPr/>
        <a:lstStyle/>
        <a:p>
          <a:endParaRPr lang="en-US"/>
        </a:p>
      </dgm:t>
    </dgm:pt>
    <dgm:pt modelId="{BB660323-6E3B-4571-98A1-E27E400B03B0}">
      <dgm:prSet/>
      <dgm:spPr/>
      <dgm:t>
        <a:bodyPr/>
        <a:lstStyle/>
        <a:p>
          <a:endParaRPr lang="en-US"/>
        </a:p>
      </dgm:t>
    </dgm:pt>
    <dgm:pt modelId="{5A691915-00E7-4A1A-9783-A81DA241B19E}" type="parTrans" cxnId="{708FF089-7EEB-4D98-9D87-2B40C1B43176}">
      <dgm:prSet/>
      <dgm:spPr/>
      <dgm:t>
        <a:bodyPr/>
        <a:lstStyle/>
        <a:p>
          <a:endParaRPr lang="en-US"/>
        </a:p>
      </dgm:t>
    </dgm:pt>
    <dgm:pt modelId="{25577521-219C-4473-B3D4-41B2B651F6CD}" type="sibTrans" cxnId="{708FF089-7EEB-4D98-9D87-2B40C1B43176}">
      <dgm:prSet/>
      <dgm:spPr/>
      <dgm:t>
        <a:bodyPr/>
        <a:lstStyle/>
        <a:p>
          <a:endParaRPr lang="en-US"/>
        </a:p>
      </dgm:t>
    </dgm:pt>
    <dgm:pt modelId="{43D5815E-8C0C-4238-BB97-31D8F37410C0}">
      <dgm:prSet/>
      <dgm:spPr/>
      <dgm:t>
        <a:bodyPr/>
        <a:lstStyle/>
        <a:p>
          <a:endParaRPr lang="en-US"/>
        </a:p>
      </dgm:t>
    </dgm:pt>
    <dgm:pt modelId="{6EABFE87-C9CE-4E78-BA78-B9181A49631C}" type="parTrans" cxnId="{D145A25B-CF5A-4943-B61D-0A21F6853783}">
      <dgm:prSet/>
      <dgm:spPr/>
      <dgm:t>
        <a:bodyPr/>
        <a:lstStyle/>
        <a:p>
          <a:endParaRPr lang="en-US"/>
        </a:p>
      </dgm:t>
    </dgm:pt>
    <dgm:pt modelId="{B583136D-0290-4E14-92CE-C66650CE8F25}" type="sibTrans" cxnId="{D145A25B-CF5A-4943-B61D-0A21F6853783}">
      <dgm:prSet/>
      <dgm:spPr/>
      <dgm:t>
        <a:bodyPr/>
        <a:lstStyle/>
        <a:p>
          <a:endParaRPr lang="en-US"/>
        </a:p>
      </dgm:t>
    </dgm:pt>
    <dgm:pt modelId="{CC08EC37-E293-4D10-B3D4-548A9C97751A}">
      <dgm:prSet/>
      <dgm:spPr>
        <a:solidFill>
          <a:schemeClr val="bg1">
            <a:lumMod val="95000"/>
          </a:schemeClr>
        </a:solidFill>
      </dgm:spPr>
      <dgm:t>
        <a:bodyPr/>
        <a:lstStyle/>
        <a:p>
          <a:r>
            <a:rPr lang="en-US" i="0" dirty="0" smtClean="0"/>
            <a:t>Contractual requirement documents should be designed to drive towards overarching objectives (i.e., program goals, process, interfaces, metrics, and capabilities)</a:t>
          </a:r>
          <a:endParaRPr lang="en-US" i="0" dirty="0"/>
        </a:p>
      </dgm:t>
    </dgm:pt>
    <dgm:pt modelId="{0C62376B-2214-438B-812C-111CCFC8087E}" type="parTrans" cxnId="{6B0E6B56-76B7-45A9-A274-CEACD2C6B254}">
      <dgm:prSet/>
      <dgm:spPr/>
      <dgm:t>
        <a:bodyPr/>
        <a:lstStyle/>
        <a:p>
          <a:endParaRPr lang="en-US"/>
        </a:p>
      </dgm:t>
    </dgm:pt>
    <dgm:pt modelId="{12CD214A-F63D-4CE2-964B-F0CEB743A536}" type="sibTrans" cxnId="{6B0E6B56-76B7-45A9-A274-CEACD2C6B254}">
      <dgm:prSet/>
      <dgm:spPr/>
      <dgm:t>
        <a:bodyPr/>
        <a:lstStyle/>
        <a:p>
          <a:endParaRPr lang="en-US"/>
        </a:p>
      </dgm:t>
    </dgm:pt>
    <dgm:pt modelId="{22B86195-EB46-4064-8141-3527A29237BF}">
      <dgm:prSet/>
      <dgm:spPr>
        <a:solidFill>
          <a:schemeClr val="bg1">
            <a:lumMod val="95000"/>
          </a:schemeClr>
        </a:solidFill>
      </dgm:spPr>
      <dgm:t>
        <a:bodyPr/>
        <a:lstStyle/>
        <a:p>
          <a:r>
            <a:rPr lang="en-US" dirty="0" smtClean="0"/>
            <a:t>User stories are “just in time” technical requirements and include the required acceptance criteria for released product. </a:t>
          </a:r>
          <a:endParaRPr lang="en-US" dirty="0"/>
        </a:p>
      </dgm:t>
    </dgm:pt>
    <dgm:pt modelId="{3C2FE9F0-58BB-4FCC-8C60-1E4738B786A2}" type="parTrans" cxnId="{2D0ECEAD-1677-4DAC-9183-34D267CC11FC}">
      <dgm:prSet/>
      <dgm:spPr/>
      <dgm:t>
        <a:bodyPr/>
        <a:lstStyle/>
        <a:p>
          <a:endParaRPr lang="en-US"/>
        </a:p>
      </dgm:t>
    </dgm:pt>
    <dgm:pt modelId="{6384D3CA-1E2C-49F6-B5E2-75172C0B689E}" type="sibTrans" cxnId="{2D0ECEAD-1677-4DAC-9183-34D267CC11FC}">
      <dgm:prSet/>
      <dgm:spPr/>
      <dgm:t>
        <a:bodyPr/>
        <a:lstStyle/>
        <a:p>
          <a:endParaRPr lang="en-US"/>
        </a:p>
      </dgm:t>
    </dgm:pt>
    <dgm:pt modelId="{D6BA7B6E-C2DF-4578-8034-27E0C8CCCD5E}">
      <dgm:prSet/>
      <dgm:spPr>
        <a:solidFill>
          <a:schemeClr val="bg1">
            <a:lumMod val="95000"/>
          </a:schemeClr>
        </a:solidFill>
      </dgm:spPr>
      <dgm:t>
        <a:bodyPr/>
        <a:lstStyle/>
        <a:p>
          <a:r>
            <a:rPr lang="en-US" dirty="0" smtClean="0"/>
            <a:t>Documentation becomes user stories, design documents, continuous training updates, and testing scripts based on what functionality is actually delivered vs. planned. </a:t>
          </a:r>
          <a:endParaRPr lang="en-US" dirty="0"/>
        </a:p>
      </dgm:t>
    </dgm:pt>
    <dgm:pt modelId="{F849ACD1-9F37-49B7-AE75-7FB2ADA0707A}" type="parTrans" cxnId="{B3141EF6-6FDA-4070-AFB3-7F6769B567BE}">
      <dgm:prSet/>
      <dgm:spPr/>
      <dgm:t>
        <a:bodyPr/>
        <a:lstStyle/>
        <a:p>
          <a:endParaRPr lang="en-US"/>
        </a:p>
      </dgm:t>
    </dgm:pt>
    <dgm:pt modelId="{C3E503E6-EAAC-4A4E-8DD7-DD3BF9ED2997}" type="sibTrans" cxnId="{B3141EF6-6FDA-4070-AFB3-7F6769B567BE}">
      <dgm:prSet/>
      <dgm:spPr/>
      <dgm:t>
        <a:bodyPr/>
        <a:lstStyle/>
        <a:p>
          <a:endParaRPr lang="en-US"/>
        </a:p>
      </dgm:t>
    </dgm:pt>
    <dgm:pt modelId="{EB3AE3C3-1FA8-4FB4-92FC-E191B6E39C32}">
      <dgm:prSet/>
      <dgm:spPr>
        <a:solidFill>
          <a:schemeClr val="bg1">
            <a:lumMod val="95000"/>
          </a:schemeClr>
        </a:solidFill>
      </dgm:spPr>
      <dgm:t>
        <a:bodyPr/>
        <a:lstStyle/>
        <a:p>
          <a:r>
            <a:rPr lang="en-US" dirty="0" smtClean="0"/>
            <a:t>Value = frequent and continuous delivery of functional product/software code</a:t>
          </a:r>
          <a:endParaRPr lang="en-US" dirty="0"/>
        </a:p>
      </dgm:t>
    </dgm:pt>
    <dgm:pt modelId="{BEEE1670-BFE5-420A-8191-11B0104E5A9A}" type="parTrans" cxnId="{19F0271C-0416-461F-B5F9-050140D9F38F}">
      <dgm:prSet/>
      <dgm:spPr/>
      <dgm:t>
        <a:bodyPr/>
        <a:lstStyle/>
        <a:p>
          <a:endParaRPr lang="en-US"/>
        </a:p>
      </dgm:t>
    </dgm:pt>
    <dgm:pt modelId="{3DF76E96-A546-4370-A3CF-0278CC01734E}" type="sibTrans" cxnId="{19F0271C-0416-461F-B5F9-050140D9F38F}">
      <dgm:prSet/>
      <dgm:spPr/>
      <dgm:t>
        <a:bodyPr/>
        <a:lstStyle/>
        <a:p>
          <a:endParaRPr lang="en-US"/>
        </a:p>
      </dgm:t>
    </dgm:pt>
    <dgm:pt modelId="{F2BB90E9-CDB7-4734-8A79-F1467504D376}" type="pres">
      <dgm:prSet presAssocID="{36E0CF18-5354-43CC-B650-F6D1B285D803}" presName="diagram" presStyleCnt="0">
        <dgm:presLayoutVars>
          <dgm:chMax val="1"/>
          <dgm:dir/>
          <dgm:animLvl val="ctr"/>
          <dgm:resizeHandles val="exact"/>
        </dgm:presLayoutVars>
      </dgm:prSet>
      <dgm:spPr/>
      <dgm:t>
        <a:bodyPr/>
        <a:lstStyle/>
        <a:p>
          <a:endParaRPr lang="en-US"/>
        </a:p>
      </dgm:t>
    </dgm:pt>
    <dgm:pt modelId="{B6A2D957-10CF-4024-A343-A090220AFB81}" type="pres">
      <dgm:prSet presAssocID="{36E0CF18-5354-43CC-B650-F6D1B285D803}" presName="matrix" presStyleCnt="0"/>
      <dgm:spPr/>
      <dgm:t>
        <a:bodyPr/>
        <a:lstStyle/>
        <a:p>
          <a:endParaRPr lang="en-US"/>
        </a:p>
      </dgm:t>
    </dgm:pt>
    <dgm:pt modelId="{6E0DF253-EFE3-480A-98D2-D8A636A4D305}" type="pres">
      <dgm:prSet presAssocID="{36E0CF18-5354-43CC-B650-F6D1B285D803}" presName="tile1" presStyleLbl="node1" presStyleIdx="0" presStyleCnt="4"/>
      <dgm:spPr/>
      <dgm:t>
        <a:bodyPr/>
        <a:lstStyle/>
        <a:p>
          <a:endParaRPr lang="en-US"/>
        </a:p>
      </dgm:t>
    </dgm:pt>
    <dgm:pt modelId="{B6B56C4F-0B0B-46B3-B95B-1EFACC8C06C4}" type="pres">
      <dgm:prSet presAssocID="{36E0CF18-5354-43CC-B650-F6D1B285D803}" presName="tile1text" presStyleLbl="node1" presStyleIdx="0" presStyleCnt="4">
        <dgm:presLayoutVars>
          <dgm:chMax val="0"/>
          <dgm:chPref val="0"/>
          <dgm:bulletEnabled val="1"/>
        </dgm:presLayoutVars>
      </dgm:prSet>
      <dgm:spPr/>
      <dgm:t>
        <a:bodyPr/>
        <a:lstStyle/>
        <a:p>
          <a:endParaRPr lang="en-US"/>
        </a:p>
      </dgm:t>
    </dgm:pt>
    <dgm:pt modelId="{90E50336-6056-438C-90F6-8A2091D9DCEA}" type="pres">
      <dgm:prSet presAssocID="{36E0CF18-5354-43CC-B650-F6D1B285D803}" presName="tile2" presStyleLbl="node1" presStyleIdx="1" presStyleCnt="4"/>
      <dgm:spPr/>
      <dgm:t>
        <a:bodyPr/>
        <a:lstStyle/>
        <a:p>
          <a:endParaRPr lang="en-US"/>
        </a:p>
      </dgm:t>
    </dgm:pt>
    <dgm:pt modelId="{D4E278DB-6678-487D-B5C7-626A62BAE323}" type="pres">
      <dgm:prSet presAssocID="{36E0CF18-5354-43CC-B650-F6D1B285D803}" presName="tile2text" presStyleLbl="node1" presStyleIdx="1" presStyleCnt="4">
        <dgm:presLayoutVars>
          <dgm:chMax val="0"/>
          <dgm:chPref val="0"/>
          <dgm:bulletEnabled val="1"/>
        </dgm:presLayoutVars>
      </dgm:prSet>
      <dgm:spPr/>
      <dgm:t>
        <a:bodyPr/>
        <a:lstStyle/>
        <a:p>
          <a:endParaRPr lang="en-US"/>
        </a:p>
      </dgm:t>
    </dgm:pt>
    <dgm:pt modelId="{1695ED04-A431-4488-8B67-111F2E779AEA}" type="pres">
      <dgm:prSet presAssocID="{36E0CF18-5354-43CC-B650-F6D1B285D803}" presName="tile3" presStyleLbl="node1" presStyleIdx="2" presStyleCnt="4"/>
      <dgm:spPr/>
      <dgm:t>
        <a:bodyPr/>
        <a:lstStyle/>
        <a:p>
          <a:endParaRPr lang="en-US"/>
        </a:p>
      </dgm:t>
    </dgm:pt>
    <dgm:pt modelId="{269F40CE-149F-47BC-BE97-7C0A629C1C58}" type="pres">
      <dgm:prSet presAssocID="{36E0CF18-5354-43CC-B650-F6D1B285D803}" presName="tile3text" presStyleLbl="node1" presStyleIdx="2" presStyleCnt="4">
        <dgm:presLayoutVars>
          <dgm:chMax val="0"/>
          <dgm:chPref val="0"/>
          <dgm:bulletEnabled val="1"/>
        </dgm:presLayoutVars>
      </dgm:prSet>
      <dgm:spPr/>
      <dgm:t>
        <a:bodyPr/>
        <a:lstStyle/>
        <a:p>
          <a:endParaRPr lang="en-US"/>
        </a:p>
      </dgm:t>
    </dgm:pt>
    <dgm:pt modelId="{C928B69B-0990-44B1-927C-19CC8A29CC53}" type="pres">
      <dgm:prSet presAssocID="{36E0CF18-5354-43CC-B650-F6D1B285D803}" presName="tile4" presStyleLbl="node1" presStyleIdx="3" presStyleCnt="4"/>
      <dgm:spPr/>
      <dgm:t>
        <a:bodyPr/>
        <a:lstStyle/>
        <a:p>
          <a:endParaRPr lang="en-US"/>
        </a:p>
      </dgm:t>
    </dgm:pt>
    <dgm:pt modelId="{22C89077-7A8D-4C27-89AB-76A2F4CF6EED}" type="pres">
      <dgm:prSet presAssocID="{36E0CF18-5354-43CC-B650-F6D1B285D803}" presName="tile4text" presStyleLbl="node1" presStyleIdx="3" presStyleCnt="4">
        <dgm:presLayoutVars>
          <dgm:chMax val="0"/>
          <dgm:chPref val="0"/>
          <dgm:bulletEnabled val="1"/>
        </dgm:presLayoutVars>
      </dgm:prSet>
      <dgm:spPr/>
      <dgm:t>
        <a:bodyPr/>
        <a:lstStyle/>
        <a:p>
          <a:endParaRPr lang="en-US"/>
        </a:p>
      </dgm:t>
    </dgm:pt>
    <dgm:pt modelId="{63839B9D-6A40-4623-9BE6-11EBEF0235F6}" type="pres">
      <dgm:prSet presAssocID="{36E0CF18-5354-43CC-B650-F6D1B285D803}" presName="centerTile" presStyleLbl="fgShp" presStyleIdx="0" presStyleCnt="1">
        <dgm:presLayoutVars>
          <dgm:chMax val="0"/>
          <dgm:chPref val="0"/>
        </dgm:presLayoutVars>
      </dgm:prSet>
      <dgm:spPr/>
      <dgm:t>
        <a:bodyPr/>
        <a:lstStyle/>
        <a:p>
          <a:endParaRPr lang="en-US"/>
        </a:p>
      </dgm:t>
    </dgm:pt>
  </dgm:ptLst>
  <dgm:cxnLst>
    <dgm:cxn modelId="{A50A1CB1-2AA4-4492-8307-FBF38CC5A5AB}" type="presOf" srcId="{CC08EC37-E293-4D10-B3D4-548A9C97751A}" destId="{6E0DF253-EFE3-480A-98D2-D8A636A4D305}" srcOrd="0" destOrd="0" presId="urn:microsoft.com/office/officeart/2005/8/layout/matrix1"/>
    <dgm:cxn modelId="{4AAFE8E5-E575-41D2-B7ED-ABA268D87923}" type="presOf" srcId="{22B86195-EB46-4064-8141-3527A29237BF}" destId="{D4E278DB-6678-487D-B5C7-626A62BAE323}" srcOrd="1" destOrd="0" presId="urn:microsoft.com/office/officeart/2005/8/layout/matrix1"/>
    <dgm:cxn modelId="{07546308-5F77-424F-AC29-248ED570D31F}" type="presOf" srcId="{CC08EC37-E293-4D10-B3D4-548A9C97751A}" destId="{B6B56C4F-0B0B-46B3-B95B-1EFACC8C06C4}" srcOrd="1" destOrd="0" presId="urn:microsoft.com/office/officeart/2005/8/layout/matrix1"/>
    <dgm:cxn modelId="{D145A25B-CF5A-4943-B61D-0A21F6853783}" srcId="{36E0CF18-5354-43CC-B650-F6D1B285D803}" destId="{43D5815E-8C0C-4238-BB97-31D8F37410C0}" srcOrd="1" destOrd="0" parTransId="{6EABFE87-C9CE-4E78-BA78-B9181A49631C}" sibTransId="{B583136D-0290-4E14-92CE-C66650CE8F25}"/>
    <dgm:cxn modelId="{1C7EFA8D-7DF1-4A05-B281-63C3733D806E}" srcId="{43D5815E-8C0C-4238-BB97-31D8F37410C0}" destId="{71B2551B-1F1D-4915-9188-07522C83D3D9}" srcOrd="1" destOrd="0" parTransId="{C920AF7F-0B93-4A48-A5DF-8C94CDA25F07}" sibTransId="{AD0B6759-B70D-47EC-B689-66359767B579}"/>
    <dgm:cxn modelId="{58B7123B-808D-4CDE-8FD8-74CC1FEB19C7}" type="presOf" srcId="{EB3AE3C3-1FA8-4FB4-92FC-E191B6E39C32}" destId="{C928B69B-0990-44B1-927C-19CC8A29CC53}" srcOrd="0" destOrd="0" presId="urn:microsoft.com/office/officeart/2005/8/layout/matrix1"/>
    <dgm:cxn modelId="{635BFA4E-4B34-4BF6-8BAD-918B5EC09F5B}" srcId="{36E0CF18-5354-43CC-B650-F6D1B285D803}" destId="{F880F1B3-E7B4-47CB-9728-68A7E16DA822}" srcOrd="0" destOrd="0" parTransId="{A32C8640-3B0B-4742-999F-20D5860B9E9B}" sibTransId="{7A447E90-CB51-483E-9E38-6191F5B60ECE}"/>
    <dgm:cxn modelId="{C32A9394-EA09-4DA6-A8DF-4CE6F72BE28D}" srcId="{43D5815E-8C0C-4238-BB97-31D8F37410C0}" destId="{FDBB5F3A-59DC-4FF1-A908-959C86A35746}" srcOrd="2" destOrd="0" parTransId="{718C79B6-ACC1-405E-B375-76EC668419AC}" sibTransId="{53536585-94BF-4241-9FAC-C867F5CCA023}"/>
    <dgm:cxn modelId="{2D0ECEAD-1677-4DAC-9183-34D267CC11FC}" srcId="{F880F1B3-E7B4-47CB-9728-68A7E16DA822}" destId="{22B86195-EB46-4064-8141-3527A29237BF}" srcOrd="1" destOrd="0" parTransId="{3C2FE9F0-58BB-4FCC-8C60-1E4738B786A2}" sibTransId="{6384D3CA-1E2C-49F6-B5E2-75172C0B689E}"/>
    <dgm:cxn modelId="{B3B2B7C8-04A0-4E96-BD31-777098D57F61}" type="presOf" srcId="{22B86195-EB46-4064-8141-3527A29237BF}" destId="{90E50336-6056-438C-90F6-8A2091D9DCEA}" srcOrd="0" destOrd="0" presId="urn:microsoft.com/office/officeart/2005/8/layout/matrix1"/>
    <dgm:cxn modelId="{6B0E6B56-76B7-45A9-A274-CEACD2C6B254}" srcId="{F880F1B3-E7B4-47CB-9728-68A7E16DA822}" destId="{CC08EC37-E293-4D10-B3D4-548A9C97751A}" srcOrd="0" destOrd="0" parTransId="{0C62376B-2214-438B-812C-111CCFC8087E}" sibTransId="{12CD214A-F63D-4CE2-964B-F0CEB743A536}"/>
    <dgm:cxn modelId="{F0B3E2D5-1DDB-49D0-892F-A7891FACD825}" srcId="{43D5815E-8C0C-4238-BB97-31D8F37410C0}" destId="{F0C901BA-1C14-4AED-B698-5082FEC9A278}" srcOrd="4" destOrd="0" parTransId="{8B3C7235-69C9-4BFC-9D80-480F680486C4}" sibTransId="{6A45606D-52F9-4B3E-B97B-F442E90597E6}"/>
    <dgm:cxn modelId="{708FF089-7EEB-4D98-9D87-2B40C1B43176}" srcId="{43D5815E-8C0C-4238-BB97-31D8F37410C0}" destId="{BB660323-6E3B-4571-98A1-E27E400B03B0}" srcOrd="3" destOrd="0" parTransId="{5A691915-00E7-4A1A-9783-A81DA241B19E}" sibTransId="{25577521-219C-4473-B3D4-41B2B651F6CD}"/>
    <dgm:cxn modelId="{19F0271C-0416-461F-B5F9-050140D9F38F}" srcId="{F880F1B3-E7B4-47CB-9728-68A7E16DA822}" destId="{EB3AE3C3-1FA8-4FB4-92FC-E191B6E39C32}" srcOrd="3" destOrd="0" parTransId="{BEEE1670-BFE5-420A-8191-11B0104E5A9A}" sibTransId="{3DF76E96-A546-4370-A3CF-0278CC01734E}"/>
    <dgm:cxn modelId="{FB260B8C-8A72-4832-A051-8F9199759B3E}" type="presOf" srcId="{F880F1B3-E7B4-47CB-9728-68A7E16DA822}" destId="{63839B9D-6A40-4623-9BE6-11EBEF0235F6}" srcOrd="0" destOrd="0" presId="urn:microsoft.com/office/officeart/2005/8/layout/matrix1"/>
    <dgm:cxn modelId="{BDB40538-6E6F-435B-9C0F-3E5507B4E0BD}" type="presOf" srcId="{D6BA7B6E-C2DF-4578-8034-27E0C8CCCD5E}" destId="{1695ED04-A431-4488-8B67-111F2E779AEA}" srcOrd="0" destOrd="0" presId="urn:microsoft.com/office/officeart/2005/8/layout/matrix1"/>
    <dgm:cxn modelId="{825DAF65-0392-45EC-B6E5-E70DFDB09743}" srcId="{43D5815E-8C0C-4238-BB97-31D8F37410C0}" destId="{0FBE7F76-D04B-4955-AA02-ECD65851CA96}" srcOrd="0" destOrd="0" parTransId="{5E8724B8-574E-45B0-8831-8223BD31ED6C}" sibTransId="{BACBC1B6-C656-4AAA-852F-C7AA012EBDE5}"/>
    <dgm:cxn modelId="{C174FA6B-529F-464C-B37C-1F5F957DD79E}" type="presOf" srcId="{EB3AE3C3-1FA8-4FB4-92FC-E191B6E39C32}" destId="{22C89077-7A8D-4C27-89AB-76A2F4CF6EED}" srcOrd="1" destOrd="0" presId="urn:microsoft.com/office/officeart/2005/8/layout/matrix1"/>
    <dgm:cxn modelId="{C1A43EE7-9BE5-4C49-87AD-50E3119F6A75}" type="presOf" srcId="{D6BA7B6E-C2DF-4578-8034-27E0C8CCCD5E}" destId="{269F40CE-149F-47BC-BE97-7C0A629C1C58}" srcOrd="1" destOrd="0" presId="urn:microsoft.com/office/officeart/2005/8/layout/matrix1"/>
    <dgm:cxn modelId="{12C41884-1A46-4A41-91D4-84B2B7B305E6}" type="presOf" srcId="{36E0CF18-5354-43CC-B650-F6D1B285D803}" destId="{F2BB90E9-CDB7-4734-8A79-F1467504D376}" srcOrd="0" destOrd="0" presId="urn:microsoft.com/office/officeart/2005/8/layout/matrix1"/>
    <dgm:cxn modelId="{B3141EF6-6FDA-4070-AFB3-7F6769B567BE}" srcId="{F880F1B3-E7B4-47CB-9728-68A7E16DA822}" destId="{D6BA7B6E-C2DF-4578-8034-27E0C8CCCD5E}" srcOrd="2" destOrd="0" parTransId="{F849ACD1-9F37-49B7-AE75-7FB2ADA0707A}" sibTransId="{C3E503E6-EAAC-4A4E-8DD7-DD3BF9ED2997}"/>
    <dgm:cxn modelId="{D0A1EAC4-D4C5-41CE-94E5-2FD84FAAE682}" srcId="{43D5815E-8C0C-4238-BB97-31D8F37410C0}" destId="{1478F4AF-E9E2-41DF-9A32-7C114BEA4075}" srcOrd="5" destOrd="0" parTransId="{024E2F9A-48A4-4518-A64B-70780EE6DC8C}" sibTransId="{D95468C8-C58B-48A8-86FE-F1BD909907D7}"/>
    <dgm:cxn modelId="{64E4BDCB-375E-4C48-A97E-AF08AFAE2CF3}" type="presParOf" srcId="{F2BB90E9-CDB7-4734-8A79-F1467504D376}" destId="{B6A2D957-10CF-4024-A343-A090220AFB81}" srcOrd="0" destOrd="0" presId="urn:microsoft.com/office/officeart/2005/8/layout/matrix1"/>
    <dgm:cxn modelId="{12902DA2-764A-49EF-B092-D0BB2DBBF4D3}" type="presParOf" srcId="{B6A2D957-10CF-4024-A343-A090220AFB81}" destId="{6E0DF253-EFE3-480A-98D2-D8A636A4D305}" srcOrd="0" destOrd="0" presId="urn:microsoft.com/office/officeart/2005/8/layout/matrix1"/>
    <dgm:cxn modelId="{1DF9775F-522F-4B03-A8F6-F9DC7B0DD780}" type="presParOf" srcId="{B6A2D957-10CF-4024-A343-A090220AFB81}" destId="{B6B56C4F-0B0B-46B3-B95B-1EFACC8C06C4}" srcOrd="1" destOrd="0" presId="urn:microsoft.com/office/officeart/2005/8/layout/matrix1"/>
    <dgm:cxn modelId="{8581F769-C5BC-4E47-A41E-39708DF5EC8A}" type="presParOf" srcId="{B6A2D957-10CF-4024-A343-A090220AFB81}" destId="{90E50336-6056-438C-90F6-8A2091D9DCEA}" srcOrd="2" destOrd="0" presId="urn:microsoft.com/office/officeart/2005/8/layout/matrix1"/>
    <dgm:cxn modelId="{DE03A94C-3DBC-45C6-8784-88C05FB6D40B}" type="presParOf" srcId="{B6A2D957-10CF-4024-A343-A090220AFB81}" destId="{D4E278DB-6678-487D-B5C7-626A62BAE323}" srcOrd="3" destOrd="0" presId="urn:microsoft.com/office/officeart/2005/8/layout/matrix1"/>
    <dgm:cxn modelId="{DD1DCC84-5365-480C-909D-75572AD50933}" type="presParOf" srcId="{B6A2D957-10CF-4024-A343-A090220AFB81}" destId="{1695ED04-A431-4488-8B67-111F2E779AEA}" srcOrd="4" destOrd="0" presId="urn:microsoft.com/office/officeart/2005/8/layout/matrix1"/>
    <dgm:cxn modelId="{F98CA23B-7D21-4815-818D-768B6BBE684E}" type="presParOf" srcId="{B6A2D957-10CF-4024-A343-A090220AFB81}" destId="{269F40CE-149F-47BC-BE97-7C0A629C1C58}" srcOrd="5" destOrd="0" presId="urn:microsoft.com/office/officeart/2005/8/layout/matrix1"/>
    <dgm:cxn modelId="{12ACBE02-4755-4C53-AB73-A5FD8099C29E}" type="presParOf" srcId="{B6A2D957-10CF-4024-A343-A090220AFB81}" destId="{C928B69B-0990-44B1-927C-19CC8A29CC53}" srcOrd="6" destOrd="0" presId="urn:microsoft.com/office/officeart/2005/8/layout/matrix1"/>
    <dgm:cxn modelId="{A92DAAE5-DEE1-4DA6-B1F8-DA4B7EDDCB11}" type="presParOf" srcId="{B6A2D957-10CF-4024-A343-A090220AFB81}" destId="{22C89077-7A8D-4C27-89AB-76A2F4CF6EED}" srcOrd="7" destOrd="0" presId="urn:microsoft.com/office/officeart/2005/8/layout/matrix1"/>
    <dgm:cxn modelId="{59A73BCA-AA99-4B71-9587-2761F9A0D92B}" type="presParOf" srcId="{F2BB90E9-CDB7-4734-8A79-F1467504D376}" destId="{63839B9D-6A40-4623-9BE6-11EBEF0235F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E0CF18-5354-43CC-B650-F6D1B285D803}"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F880F1B3-E7B4-47CB-9728-68A7E16DA822}">
      <dgm:prSet phldrT="[Text]" custT="1"/>
      <dgm:spPr>
        <a:solidFill>
          <a:schemeClr val="accent4"/>
        </a:solidFill>
        <a:ln>
          <a:solidFill>
            <a:schemeClr val="tx1"/>
          </a:solidFill>
        </a:ln>
      </dgm:spPr>
      <dgm:t>
        <a:bodyPr/>
        <a:lstStyle/>
        <a:p>
          <a:r>
            <a:rPr lang="en-US" sz="2000" b="1" dirty="0" smtClean="0"/>
            <a:t>Customer collaboration</a:t>
          </a:r>
          <a:r>
            <a:rPr lang="en-US" sz="1900" dirty="0" smtClean="0"/>
            <a:t> </a:t>
          </a:r>
          <a:br>
            <a:rPr lang="en-US" sz="1900" dirty="0" smtClean="0"/>
          </a:br>
          <a:r>
            <a:rPr lang="en-US" sz="1900" dirty="0" smtClean="0"/>
            <a:t>over </a:t>
          </a:r>
          <a:r>
            <a:rPr lang="en-US" sz="1900" i="1" dirty="0" smtClean="0"/>
            <a:t>contract negotiation</a:t>
          </a:r>
          <a:endParaRPr lang="en-US" sz="1900" b="1" i="1" dirty="0"/>
        </a:p>
      </dgm:t>
    </dgm:pt>
    <dgm:pt modelId="{A32C8640-3B0B-4742-999F-20D5860B9E9B}" type="parTrans" cxnId="{635BFA4E-4B34-4BF6-8BAD-918B5EC09F5B}">
      <dgm:prSet/>
      <dgm:spPr/>
      <dgm:t>
        <a:bodyPr/>
        <a:lstStyle/>
        <a:p>
          <a:endParaRPr lang="en-US"/>
        </a:p>
      </dgm:t>
    </dgm:pt>
    <dgm:pt modelId="{7A447E90-CB51-483E-9E38-6191F5B60ECE}" type="sibTrans" cxnId="{635BFA4E-4B34-4BF6-8BAD-918B5EC09F5B}">
      <dgm:prSet/>
      <dgm:spPr/>
      <dgm:t>
        <a:bodyPr/>
        <a:lstStyle/>
        <a:p>
          <a:endParaRPr lang="en-US"/>
        </a:p>
      </dgm:t>
    </dgm:pt>
    <dgm:pt modelId="{0FBE7F76-D04B-4955-AA02-ECD65851CA96}">
      <dgm:prSet phldrT="[Text]"/>
      <dgm:spPr>
        <a:solidFill>
          <a:schemeClr val="bg1">
            <a:lumMod val="95000"/>
          </a:schemeClr>
        </a:solidFill>
      </dgm:spPr>
      <dgm:t>
        <a:bodyPr/>
        <a:lstStyle/>
        <a:p>
          <a:r>
            <a:rPr lang="en-US" dirty="0" smtClean="0"/>
            <a:t>Technical requirement/deliverables are not the same as contract requirements/deliverables-</a:t>
          </a:r>
        </a:p>
        <a:p>
          <a:r>
            <a:rPr lang="en-US" dirty="0" smtClean="0"/>
            <a:t>These should be defined separately! </a:t>
          </a:r>
          <a:endParaRPr lang="en-US" dirty="0"/>
        </a:p>
      </dgm:t>
    </dgm:pt>
    <dgm:pt modelId="{5E8724B8-574E-45B0-8831-8223BD31ED6C}" type="parTrans" cxnId="{825DAF65-0392-45EC-B6E5-E70DFDB09743}">
      <dgm:prSet/>
      <dgm:spPr/>
      <dgm:t>
        <a:bodyPr/>
        <a:lstStyle/>
        <a:p>
          <a:endParaRPr lang="en-US"/>
        </a:p>
      </dgm:t>
    </dgm:pt>
    <dgm:pt modelId="{BACBC1B6-C656-4AAA-852F-C7AA012EBDE5}" type="sibTrans" cxnId="{825DAF65-0392-45EC-B6E5-E70DFDB09743}">
      <dgm:prSet/>
      <dgm:spPr/>
      <dgm:t>
        <a:bodyPr/>
        <a:lstStyle/>
        <a:p>
          <a:endParaRPr lang="en-US"/>
        </a:p>
      </dgm:t>
    </dgm:pt>
    <dgm:pt modelId="{FDBB5F3A-59DC-4FF1-A908-959C86A35746}">
      <dgm:prSet phldrT="[Text]"/>
      <dgm:spPr>
        <a:solidFill>
          <a:schemeClr val="bg1">
            <a:lumMod val="95000"/>
          </a:schemeClr>
        </a:solidFill>
      </dgm:spPr>
      <dgm:t>
        <a:bodyPr/>
        <a:lstStyle/>
        <a:p>
          <a:r>
            <a:rPr lang="en-US" i="0" dirty="0" smtClean="0"/>
            <a:t>Contracts are defined in terms of cost/price, period of performance, and scope.  The deliverables are defined as the “agile process” and capacity so technical deliverables can and will fluctuate</a:t>
          </a:r>
          <a:endParaRPr lang="en-US" i="0" dirty="0"/>
        </a:p>
      </dgm:t>
    </dgm:pt>
    <dgm:pt modelId="{718C79B6-ACC1-405E-B375-76EC668419AC}" type="parTrans" cxnId="{C32A9394-EA09-4DA6-A8DF-4CE6F72BE28D}">
      <dgm:prSet/>
      <dgm:spPr/>
      <dgm:t>
        <a:bodyPr/>
        <a:lstStyle/>
        <a:p>
          <a:endParaRPr lang="en-US"/>
        </a:p>
      </dgm:t>
    </dgm:pt>
    <dgm:pt modelId="{53536585-94BF-4241-9FAC-C867F5CCA023}" type="sibTrans" cxnId="{C32A9394-EA09-4DA6-A8DF-4CE6F72BE28D}">
      <dgm:prSet/>
      <dgm:spPr/>
      <dgm:t>
        <a:bodyPr/>
        <a:lstStyle/>
        <a:p>
          <a:endParaRPr lang="en-US"/>
        </a:p>
      </dgm:t>
    </dgm:pt>
    <dgm:pt modelId="{F0C901BA-1C14-4AED-B698-5082FEC9A278}">
      <dgm:prSet phldrT="[Text]" phldr="1"/>
      <dgm:spPr/>
      <dgm:t>
        <a:bodyPr/>
        <a:lstStyle/>
        <a:p>
          <a:endParaRPr lang="en-US" dirty="0"/>
        </a:p>
      </dgm:t>
    </dgm:pt>
    <dgm:pt modelId="{8B3C7235-69C9-4BFC-9D80-480F680486C4}" type="parTrans" cxnId="{F0B3E2D5-1DDB-49D0-892F-A7891FACD825}">
      <dgm:prSet/>
      <dgm:spPr/>
      <dgm:t>
        <a:bodyPr/>
        <a:lstStyle/>
        <a:p>
          <a:endParaRPr lang="en-US"/>
        </a:p>
      </dgm:t>
    </dgm:pt>
    <dgm:pt modelId="{6A45606D-52F9-4B3E-B97B-F442E90597E6}" type="sibTrans" cxnId="{F0B3E2D5-1DDB-49D0-892F-A7891FACD825}">
      <dgm:prSet/>
      <dgm:spPr/>
      <dgm:t>
        <a:bodyPr/>
        <a:lstStyle/>
        <a:p>
          <a:endParaRPr lang="en-US"/>
        </a:p>
      </dgm:t>
    </dgm:pt>
    <dgm:pt modelId="{1478F4AF-E9E2-41DF-9A32-7C114BEA4075}">
      <dgm:prSet phldrT="[Text]" phldr="1"/>
      <dgm:spPr/>
      <dgm:t>
        <a:bodyPr/>
        <a:lstStyle/>
        <a:p>
          <a:endParaRPr lang="en-US"/>
        </a:p>
      </dgm:t>
    </dgm:pt>
    <dgm:pt modelId="{024E2F9A-48A4-4518-A64B-70780EE6DC8C}" type="parTrans" cxnId="{D0A1EAC4-D4C5-41CE-94E5-2FD84FAAE682}">
      <dgm:prSet/>
      <dgm:spPr/>
      <dgm:t>
        <a:bodyPr/>
        <a:lstStyle/>
        <a:p>
          <a:endParaRPr lang="en-US"/>
        </a:p>
      </dgm:t>
    </dgm:pt>
    <dgm:pt modelId="{D95468C8-C58B-48A8-86FE-F1BD909907D7}" type="sibTrans" cxnId="{D0A1EAC4-D4C5-41CE-94E5-2FD84FAAE682}">
      <dgm:prSet/>
      <dgm:spPr/>
      <dgm:t>
        <a:bodyPr/>
        <a:lstStyle/>
        <a:p>
          <a:endParaRPr lang="en-US"/>
        </a:p>
      </dgm:t>
    </dgm:pt>
    <dgm:pt modelId="{71B2551B-1F1D-4915-9188-07522C83D3D9}">
      <dgm:prSet/>
      <dgm:spPr>
        <a:solidFill>
          <a:schemeClr val="bg1">
            <a:lumMod val="95000"/>
          </a:schemeClr>
        </a:solidFill>
      </dgm:spPr>
      <dgm:t>
        <a:bodyPr/>
        <a:lstStyle/>
        <a:p>
          <a:r>
            <a:rPr lang="en-US" i="0" dirty="0" smtClean="0"/>
            <a:t>Working software is the ultimate end goal – contracts should not be set up that encourage payment of rework for bad/failed products (i.e. – cost type contracts, no warranties, etc.) </a:t>
          </a:r>
          <a:endParaRPr lang="en-US" i="0" dirty="0"/>
        </a:p>
      </dgm:t>
    </dgm:pt>
    <dgm:pt modelId="{C920AF7F-0B93-4A48-A5DF-8C94CDA25F07}" type="parTrans" cxnId="{1C7EFA8D-7DF1-4A05-B281-63C3733D806E}">
      <dgm:prSet/>
      <dgm:spPr/>
      <dgm:t>
        <a:bodyPr/>
        <a:lstStyle/>
        <a:p>
          <a:endParaRPr lang="en-US"/>
        </a:p>
      </dgm:t>
    </dgm:pt>
    <dgm:pt modelId="{AD0B6759-B70D-47EC-B689-66359767B579}" type="sibTrans" cxnId="{1C7EFA8D-7DF1-4A05-B281-63C3733D806E}">
      <dgm:prSet/>
      <dgm:spPr/>
      <dgm:t>
        <a:bodyPr/>
        <a:lstStyle/>
        <a:p>
          <a:endParaRPr lang="en-US"/>
        </a:p>
      </dgm:t>
    </dgm:pt>
    <dgm:pt modelId="{BB660323-6E3B-4571-98A1-E27E400B03B0}">
      <dgm:prSet/>
      <dgm:spPr>
        <a:solidFill>
          <a:schemeClr val="bg1">
            <a:lumMod val="95000"/>
          </a:schemeClr>
        </a:solidFill>
      </dgm:spPr>
      <dgm:t>
        <a:bodyPr/>
        <a:lstStyle/>
        <a:p>
          <a:r>
            <a:rPr lang="en-US" dirty="0" smtClean="0"/>
            <a:t>Customer collaboration includes legal, security, 508 compliance, privacy requirements – all can and must be “baked in” to the Government agile development process</a:t>
          </a:r>
          <a:endParaRPr lang="en-US" dirty="0"/>
        </a:p>
      </dgm:t>
    </dgm:pt>
    <dgm:pt modelId="{5A691915-00E7-4A1A-9783-A81DA241B19E}" type="parTrans" cxnId="{708FF089-7EEB-4D98-9D87-2B40C1B43176}">
      <dgm:prSet/>
      <dgm:spPr/>
      <dgm:t>
        <a:bodyPr/>
        <a:lstStyle/>
        <a:p>
          <a:endParaRPr lang="en-US"/>
        </a:p>
      </dgm:t>
    </dgm:pt>
    <dgm:pt modelId="{25577521-219C-4473-B3D4-41B2B651F6CD}" type="sibTrans" cxnId="{708FF089-7EEB-4D98-9D87-2B40C1B43176}">
      <dgm:prSet/>
      <dgm:spPr/>
      <dgm:t>
        <a:bodyPr/>
        <a:lstStyle/>
        <a:p>
          <a:endParaRPr lang="en-US"/>
        </a:p>
      </dgm:t>
    </dgm:pt>
    <dgm:pt modelId="{F2BB90E9-CDB7-4734-8A79-F1467504D376}" type="pres">
      <dgm:prSet presAssocID="{36E0CF18-5354-43CC-B650-F6D1B285D803}" presName="diagram" presStyleCnt="0">
        <dgm:presLayoutVars>
          <dgm:chMax val="1"/>
          <dgm:dir/>
          <dgm:animLvl val="ctr"/>
          <dgm:resizeHandles val="exact"/>
        </dgm:presLayoutVars>
      </dgm:prSet>
      <dgm:spPr/>
      <dgm:t>
        <a:bodyPr/>
        <a:lstStyle/>
        <a:p>
          <a:endParaRPr lang="en-US"/>
        </a:p>
      </dgm:t>
    </dgm:pt>
    <dgm:pt modelId="{B6A2D957-10CF-4024-A343-A090220AFB81}" type="pres">
      <dgm:prSet presAssocID="{36E0CF18-5354-43CC-B650-F6D1B285D803}" presName="matrix" presStyleCnt="0"/>
      <dgm:spPr/>
      <dgm:t>
        <a:bodyPr/>
        <a:lstStyle/>
        <a:p>
          <a:endParaRPr lang="en-US"/>
        </a:p>
      </dgm:t>
    </dgm:pt>
    <dgm:pt modelId="{6E0DF253-EFE3-480A-98D2-D8A636A4D305}" type="pres">
      <dgm:prSet presAssocID="{36E0CF18-5354-43CC-B650-F6D1B285D803}" presName="tile1" presStyleLbl="node1" presStyleIdx="0" presStyleCnt="4"/>
      <dgm:spPr/>
      <dgm:t>
        <a:bodyPr/>
        <a:lstStyle/>
        <a:p>
          <a:endParaRPr lang="en-US"/>
        </a:p>
      </dgm:t>
    </dgm:pt>
    <dgm:pt modelId="{B6B56C4F-0B0B-46B3-B95B-1EFACC8C06C4}" type="pres">
      <dgm:prSet presAssocID="{36E0CF18-5354-43CC-B650-F6D1B285D803}" presName="tile1text" presStyleLbl="node1" presStyleIdx="0" presStyleCnt="4">
        <dgm:presLayoutVars>
          <dgm:chMax val="0"/>
          <dgm:chPref val="0"/>
          <dgm:bulletEnabled val="1"/>
        </dgm:presLayoutVars>
      </dgm:prSet>
      <dgm:spPr/>
      <dgm:t>
        <a:bodyPr/>
        <a:lstStyle/>
        <a:p>
          <a:endParaRPr lang="en-US"/>
        </a:p>
      </dgm:t>
    </dgm:pt>
    <dgm:pt modelId="{90E50336-6056-438C-90F6-8A2091D9DCEA}" type="pres">
      <dgm:prSet presAssocID="{36E0CF18-5354-43CC-B650-F6D1B285D803}" presName="tile2" presStyleLbl="node1" presStyleIdx="1" presStyleCnt="4"/>
      <dgm:spPr/>
      <dgm:t>
        <a:bodyPr/>
        <a:lstStyle/>
        <a:p>
          <a:endParaRPr lang="en-US"/>
        </a:p>
      </dgm:t>
    </dgm:pt>
    <dgm:pt modelId="{D4E278DB-6678-487D-B5C7-626A62BAE323}" type="pres">
      <dgm:prSet presAssocID="{36E0CF18-5354-43CC-B650-F6D1B285D803}" presName="tile2text" presStyleLbl="node1" presStyleIdx="1" presStyleCnt="4">
        <dgm:presLayoutVars>
          <dgm:chMax val="0"/>
          <dgm:chPref val="0"/>
          <dgm:bulletEnabled val="1"/>
        </dgm:presLayoutVars>
      </dgm:prSet>
      <dgm:spPr/>
      <dgm:t>
        <a:bodyPr/>
        <a:lstStyle/>
        <a:p>
          <a:endParaRPr lang="en-US"/>
        </a:p>
      </dgm:t>
    </dgm:pt>
    <dgm:pt modelId="{1695ED04-A431-4488-8B67-111F2E779AEA}" type="pres">
      <dgm:prSet presAssocID="{36E0CF18-5354-43CC-B650-F6D1B285D803}" presName="tile3" presStyleLbl="node1" presStyleIdx="2" presStyleCnt="4"/>
      <dgm:spPr/>
      <dgm:t>
        <a:bodyPr/>
        <a:lstStyle/>
        <a:p>
          <a:endParaRPr lang="en-US"/>
        </a:p>
      </dgm:t>
    </dgm:pt>
    <dgm:pt modelId="{269F40CE-149F-47BC-BE97-7C0A629C1C58}" type="pres">
      <dgm:prSet presAssocID="{36E0CF18-5354-43CC-B650-F6D1B285D803}" presName="tile3text" presStyleLbl="node1" presStyleIdx="2" presStyleCnt="4">
        <dgm:presLayoutVars>
          <dgm:chMax val="0"/>
          <dgm:chPref val="0"/>
          <dgm:bulletEnabled val="1"/>
        </dgm:presLayoutVars>
      </dgm:prSet>
      <dgm:spPr/>
      <dgm:t>
        <a:bodyPr/>
        <a:lstStyle/>
        <a:p>
          <a:endParaRPr lang="en-US"/>
        </a:p>
      </dgm:t>
    </dgm:pt>
    <dgm:pt modelId="{C928B69B-0990-44B1-927C-19CC8A29CC53}" type="pres">
      <dgm:prSet presAssocID="{36E0CF18-5354-43CC-B650-F6D1B285D803}" presName="tile4" presStyleLbl="node1" presStyleIdx="3" presStyleCnt="4"/>
      <dgm:spPr/>
      <dgm:t>
        <a:bodyPr/>
        <a:lstStyle/>
        <a:p>
          <a:endParaRPr lang="en-US"/>
        </a:p>
      </dgm:t>
    </dgm:pt>
    <dgm:pt modelId="{22C89077-7A8D-4C27-89AB-76A2F4CF6EED}" type="pres">
      <dgm:prSet presAssocID="{36E0CF18-5354-43CC-B650-F6D1B285D803}" presName="tile4text" presStyleLbl="node1" presStyleIdx="3" presStyleCnt="4">
        <dgm:presLayoutVars>
          <dgm:chMax val="0"/>
          <dgm:chPref val="0"/>
          <dgm:bulletEnabled val="1"/>
        </dgm:presLayoutVars>
      </dgm:prSet>
      <dgm:spPr/>
      <dgm:t>
        <a:bodyPr/>
        <a:lstStyle/>
        <a:p>
          <a:endParaRPr lang="en-US"/>
        </a:p>
      </dgm:t>
    </dgm:pt>
    <dgm:pt modelId="{63839B9D-6A40-4623-9BE6-11EBEF0235F6}" type="pres">
      <dgm:prSet presAssocID="{36E0CF18-5354-43CC-B650-F6D1B285D803}" presName="centerTile" presStyleLbl="fgShp" presStyleIdx="0" presStyleCnt="1">
        <dgm:presLayoutVars>
          <dgm:chMax val="0"/>
          <dgm:chPref val="0"/>
        </dgm:presLayoutVars>
      </dgm:prSet>
      <dgm:spPr/>
      <dgm:t>
        <a:bodyPr/>
        <a:lstStyle/>
        <a:p>
          <a:endParaRPr lang="en-US"/>
        </a:p>
      </dgm:t>
    </dgm:pt>
  </dgm:ptLst>
  <dgm:cxnLst>
    <dgm:cxn modelId="{1C7EFA8D-7DF1-4A05-B281-63C3733D806E}" srcId="{F880F1B3-E7B4-47CB-9728-68A7E16DA822}" destId="{71B2551B-1F1D-4915-9188-07522C83D3D9}" srcOrd="1" destOrd="0" parTransId="{C920AF7F-0B93-4A48-A5DF-8C94CDA25F07}" sibTransId="{AD0B6759-B70D-47EC-B689-66359767B579}"/>
    <dgm:cxn modelId="{A90B2998-5B2D-4415-ABA0-5AA865E971C7}" type="presOf" srcId="{0FBE7F76-D04B-4955-AA02-ECD65851CA96}" destId="{6E0DF253-EFE3-480A-98D2-D8A636A4D305}" srcOrd="0" destOrd="0" presId="urn:microsoft.com/office/officeart/2005/8/layout/matrix1"/>
    <dgm:cxn modelId="{635BFA4E-4B34-4BF6-8BAD-918B5EC09F5B}" srcId="{36E0CF18-5354-43CC-B650-F6D1B285D803}" destId="{F880F1B3-E7B4-47CB-9728-68A7E16DA822}" srcOrd="0" destOrd="0" parTransId="{A32C8640-3B0B-4742-999F-20D5860B9E9B}" sibTransId="{7A447E90-CB51-483E-9E38-6191F5B60ECE}"/>
    <dgm:cxn modelId="{C32A9394-EA09-4DA6-A8DF-4CE6F72BE28D}" srcId="{F880F1B3-E7B4-47CB-9728-68A7E16DA822}" destId="{FDBB5F3A-59DC-4FF1-A908-959C86A35746}" srcOrd="2" destOrd="0" parTransId="{718C79B6-ACC1-405E-B375-76EC668419AC}" sibTransId="{53536585-94BF-4241-9FAC-C867F5CCA023}"/>
    <dgm:cxn modelId="{EE4AF255-4444-433C-A1EF-6D91820586FB}" type="presOf" srcId="{36E0CF18-5354-43CC-B650-F6D1B285D803}" destId="{F2BB90E9-CDB7-4734-8A79-F1467504D376}" srcOrd="0" destOrd="0" presId="urn:microsoft.com/office/officeart/2005/8/layout/matrix1"/>
    <dgm:cxn modelId="{F0B3E2D5-1DDB-49D0-892F-A7891FACD825}" srcId="{F880F1B3-E7B4-47CB-9728-68A7E16DA822}" destId="{F0C901BA-1C14-4AED-B698-5082FEC9A278}" srcOrd="4" destOrd="0" parTransId="{8B3C7235-69C9-4BFC-9D80-480F680486C4}" sibTransId="{6A45606D-52F9-4B3E-B97B-F442E90597E6}"/>
    <dgm:cxn modelId="{888D1749-664A-4300-954D-8E237C494A95}" type="presOf" srcId="{71B2551B-1F1D-4915-9188-07522C83D3D9}" destId="{D4E278DB-6678-487D-B5C7-626A62BAE323}" srcOrd="1" destOrd="0" presId="urn:microsoft.com/office/officeart/2005/8/layout/matrix1"/>
    <dgm:cxn modelId="{8B0FE3EC-7ED4-4E4F-97EE-FDC2551AA891}" type="presOf" srcId="{BB660323-6E3B-4571-98A1-E27E400B03B0}" destId="{22C89077-7A8D-4C27-89AB-76A2F4CF6EED}" srcOrd="1" destOrd="0" presId="urn:microsoft.com/office/officeart/2005/8/layout/matrix1"/>
    <dgm:cxn modelId="{871C8D6E-F451-4AD3-91C2-F98668A265EC}" type="presOf" srcId="{0FBE7F76-D04B-4955-AA02-ECD65851CA96}" destId="{B6B56C4F-0B0B-46B3-B95B-1EFACC8C06C4}" srcOrd="1" destOrd="0" presId="urn:microsoft.com/office/officeart/2005/8/layout/matrix1"/>
    <dgm:cxn modelId="{708FF089-7EEB-4D98-9D87-2B40C1B43176}" srcId="{F880F1B3-E7B4-47CB-9728-68A7E16DA822}" destId="{BB660323-6E3B-4571-98A1-E27E400B03B0}" srcOrd="3" destOrd="0" parTransId="{5A691915-00E7-4A1A-9783-A81DA241B19E}" sibTransId="{25577521-219C-4473-B3D4-41B2B651F6CD}"/>
    <dgm:cxn modelId="{02CEB2D7-ABB8-47BC-82CE-4E26A25E3223}" type="presOf" srcId="{FDBB5F3A-59DC-4FF1-A908-959C86A35746}" destId="{1695ED04-A431-4488-8B67-111F2E779AEA}" srcOrd="0" destOrd="0" presId="urn:microsoft.com/office/officeart/2005/8/layout/matrix1"/>
    <dgm:cxn modelId="{7B94AB19-1830-4AB5-B82A-6CEE8DED655C}" type="presOf" srcId="{F880F1B3-E7B4-47CB-9728-68A7E16DA822}" destId="{63839B9D-6A40-4623-9BE6-11EBEF0235F6}" srcOrd="0" destOrd="0" presId="urn:microsoft.com/office/officeart/2005/8/layout/matrix1"/>
    <dgm:cxn modelId="{825DAF65-0392-45EC-B6E5-E70DFDB09743}" srcId="{F880F1B3-E7B4-47CB-9728-68A7E16DA822}" destId="{0FBE7F76-D04B-4955-AA02-ECD65851CA96}" srcOrd="0" destOrd="0" parTransId="{5E8724B8-574E-45B0-8831-8223BD31ED6C}" sibTransId="{BACBC1B6-C656-4AAA-852F-C7AA012EBDE5}"/>
    <dgm:cxn modelId="{2D40DC67-BE97-4607-B823-337ABDE979C6}" type="presOf" srcId="{FDBB5F3A-59DC-4FF1-A908-959C86A35746}" destId="{269F40CE-149F-47BC-BE97-7C0A629C1C58}" srcOrd="1" destOrd="0" presId="urn:microsoft.com/office/officeart/2005/8/layout/matrix1"/>
    <dgm:cxn modelId="{9875F976-9EB4-4357-A03B-FBF9BCA4BBA0}" type="presOf" srcId="{BB660323-6E3B-4571-98A1-E27E400B03B0}" destId="{C928B69B-0990-44B1-927C-19CC8A29CC53}" srcOrd="0" destOrd="0" presId="urn:microsoft.com/office/officeart/2005/8/layout/matrix1"/>
    <dgm:cxn modelId="{7E774B1C-197F-4AA1-8493-F6A6F614AFB4}" type="presOf" srcId="{71B2551B-1F1D-4915-9188-07522C83D3D9}" destId="{90E50336-6056-438C-90F6-8A2091D9DCEA}" srcOrd="0" destOrd="0" presId="urn:microsoft.com/office/officeart/2005/8/layout/matrix1"/>
    <dgm:cxn modelId="{D0A1EAC4-D4C5-41CE-94E5-2FD84FAAE682}" srcId="{F880F1B3-E7B4-47CB-9728-68A7E16DA822}" destId="{1478F4AF-E9E2-41DF-9A32-7C114BEA4075}" srcOrd="5" destOrd="0" parTransId="{024E2F9A-48A4-4518-A64B-70780EE6DC8C}" sibTransId="{D95468C8-C58B-48A8-86FE-F1BD909907D7}"/>
    <dgm:cxn modelId="{8D3AEC3A-B535-459D-8547-84702118CE27}" type="presParOf" srcId="{F2BB90E9-CDB7-4734-8A79-F1467504D376}" destId="{B6A2D957-10CF-4024-A343-A090220AFB81}" srcOrd="0" destOrd="0" presId="urn:microsoft.com/office/officeart/2005/8/layout/matrix1"/>
    <dgm:cxn modelId="{21358327-1951-46A4-8936-A1C534DBC068}" type="presParOf" srcId="{B6A2D957-10CF-4024-A343-A090220AFB81}" destId="{6E0DF253-EFE3-480A-98D2-D8A636A4D305}" srcOrd="0" destOrd="0" presId="urn:microsoft.com/office/officeart/2005/8/layout/matrix1"/>
    <dgm:cxn modelId="{2FBB6EF3-C16E-4D01-A312-47393426ED57}" type="presParOf" srcId="{B6A2D957-10CF-4024-A343-A090220AFB81}" destId="{B6B56C4F-0B0B-46B3-B95B-1EFACC8C06C4}" srcOrd="1" destOrd="0" presId="urn:microsoft.com/office/officeart/2005/8/layout/matrix1"/>
    <dgm:cxn modelId="{CC6CB028-56F0-4D5D-BC14-154ADA92919B}" type="presParOf" srcId="{B6A2D957-10CF-4024-A343-A090220AFB81}" destId="{90E50336-6056-438C-90F6-8A2091D9DCEA}" srcOrd="2" destOrd="0" presId="urn:microsoft.com/office/officeart/2005/8/layout/matrix1"/>
    <dgm:cxn modelId="{28CEF153-2688-4B49-B919-35F9E2E9C26D}" type="presParOf" srcId="{B6A2D957-10CF-4024-A343-A090220AFB81}" destId="{D4E278DB-6678-487D-B5C7-626A62BAE323}" srcOrd="3" destOrd="0" presId="urn:microsoft.com/office/officeart/2005/8/layout/matrix1"/>
    <dgm:cxn modelId="{43EDFD85-F38C-4429-A0E7-2DE5EE804A29}" type="presParOf" srcId="{B6A2D957-10CF-4024-A343-A090220AFB81}" destId="{1695ED04-A431-4488-8B67-111F2E779AEA}" srcOrd="4" destOrd="0" presId="urn:microsoft.com/office/officeart/2005/8/layout/matrix1"/>
    <dgm:cxn modelId="{68C37313-D3E1-4E55-8E0B-2F461964BEFE}" type="presParOf" srcId="{B6A2D957-10CF-4024-A343-A090220AFB81}" destId="{269F40CE-149F-47BC-BE97-7C0A629C1C58}" srcOrd="5" destOrd="0" presId="urn:microsoft.com/office/officeart/2005/8/layout/matrix1"/>
    <dgm:cxn modelId="{4B53E210-226D-4A6D-BD75-4B7BFC869B87}" type="presParOf" srcId="{B6A2D957-10CF-4024-A343-A090220AFB81}" destId="{C928B69B-0990-44B1-927C-19CC8A29CC53}" srcOrd="6" destOrd="0" presId="urn:microsoft.com/office/officeart/2005/8/layout/matrix1"/>
    <dgm:cxn modelId="{DD5A94C7-838C-481B-AFBF-1C34D642681F}" type="presParOf" srcId="{B6A2D957-10CF-4024-A343-A090220AFB81}" destId="{22C89077-7A8D-4C27-89AB-76A2F4CF6EED}" srcOrd="7" destOrd="0" presId="urn:microsoft.com/office/officeart/2005/8/layout/matrix1"/>
    <dgm:cxn modelId="{22246764-24D9-46E6-BF48-67BB5983A4CD}" type="presParOf" srcId="{F2BB90E9-CDB7-4734-8A79-F1467504D376}" destId="{63839B9D-6A40-4623-9BE6-11EBEF0235F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E0CF18-5354-43CC-B650-F6D1B285D803}"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F880F1B3-E7B4-47CB-9728-68A7E16DA822}">
      <dgm:prSet phldrT="[Text]" custT="1"/>
      <dgm:spPr>
        <a:solidFill>
          <a:schemeClr val="accent4"/>
        </a:solidFill>
        <a:ln>
          <a:solidFill>
            <a:schemeClr val="tx1"/>
          </a:solidFill>
        </a:ln>
      </dgm:spPr>
      <dgm:t>
        <a:bodyPr/>
        <a:lstStyle/>
        <a:p>
          <a:r>
            <a:rPr lang="en-US" sz="1800" b="1" smtClean="0"/>
            <a:t>Responding </a:t>
          </a:r>
          <a:br>
            <a:rPr lang="en-US" sz="1800" b="1" smtClean="0"/>
          </a:br>
          <a:r>
            <a:rPr lang="en-US" sz="1800" b="1" smtClean="0"/>
            <a:t>to change</a:t>
          </a:r>
          <a:r>
            <a:rPr lang="en-US" sz="1800" smtClean="0"/>
            <a:t> </a:t>
          </a:r>
          <a:br>
            <a:rPr lang="en-US" sz="1800" smtClean="0"/>
          </a:br>
          <a:r>
            <a:rPr lang="en-US" sz="1800" smtClean="0"/>
            <a:t>over </a:t>
          </a:r>
          <a:r>
            <a:rPr lang="en-US" sz="1800" i="1" smtClean="0"/>
            <a:t>following </a:t>
          </a:r>
          <a:br>
            <a:rPr lang="en-US" sz="1800" i="1" smtClean="0"/>
          </a:br>
          <a:r>
            <a:rPr lang="en-US" sz="1800" i="1" smtClean="0"/>
            <a:t>a plan</a:t>
          </a:r>
          <a:endParaRPr lang="en-US" sz="1800" b="0" i="1" dirty="0"/>
        </a:p>
      </dgm:t>
    </dgm:pt>
    <dgm:pt modelId="{A32C8640-3B0B-4742-999F-20D5860B9E9B}" type="parTrans" cxnId="{635BFA4E-4B34-4BF6-8BAD-918B5EC09F5B}">
      <dgm:prSet/>
      <dgm:spPr/>
      <dgm:t>
        <a:bodyPr/>
        <a:lstStyle/>
        <a:p>
          <a:endParaRPr lang="en-US"/>
        </a:p>
      </dgm:t>
    </dgm:pt>
    <dgm:pt modelId="{7A447E90-CB51-483E-9E38-6191F5B60ECE}" type="sibTrans" cxnId="{635BFA4E-4B34-4BF6-8BAD-918B5EC09F5B}">
      <dgm:prSet/>
      <dgm:spPr/>
      <dgm:t>
        <a:bodyPr/>
        <a:lstStyle/>
        <a:p>
          <a:endParaRPr lang="en-US"/>
        </a:p>
      </dgm:t>
    </dgm:pt>
    <dgm:pt modelId="{0FBE7F76-D04B-4955-AA02-ECD65851CA96}">
      <dgm:prSet phldrT="[Text]"/>
      <dgm:spPr>
        <a:solidFill>
          <a:schemeClr val="bg1">
            <a:lumMod val="95000"/>
          </a:schemeClr>
        </a:solidFill>
      </dgm:spPr>
      <dgm:t>
        <a:bodyPr/>
        <a:lstStyle/>
        <a:p>
          <a:r>
            <a:rPr lang="en-US" i="0" dirty="0" smtClean="0"/>
            <a:t>Users should be receiving the features which provide them the most value – therefore priorities should be in the form of “must have, should have, could have” as priorities changes for the users so should the order of precedence for delivery </a:t>
          </a:r>
          <a:endParaRPr lang="en-US" i="0" dirty="0"/>
        </a:p>
      </dgm:t>
    </dgm:pt>
    <dgm:pt modelId="{5E8724B8-574E-45B0-8831-8223BD31ED6C}" type="parTrans" cxnId="{825DAF65-0392-45EC-B6E5-E70DFDB09743}">
      <dgm:prSet/>
      <dgm:spPr/>
      <dgm:t>
        <a:bodyPr/>
        <a:lstStyle/>
        <a:p>
          <a:endParaRPr lang="en-US"/>
        </a:p>
      </dgm:t>
    </dgm:pt>
    <dgm:pt modelId="{BACBC1B6-C656-4AAA-852F-C7AA012EBDE5}" type="sibTrans" cxnId="{825DAF65-0392-45EC-B6E5-E70DFDB09743}">
      <dgm:prSet/>
      <dgm:spPr/>
      <dgm:t>
        <a:bodyPr/>
        <a:lstStyle/>
        <a:p>
          <a:endParaRPr lang="en-US"/>
        </a:p>
      </dgm:t>
    </dgm:pt>
    <dgm:pt modelId="{FDBB5F3A-59DC-4FF1-A908-959C86A35746}">
      <dgm:prSet phldrT="[Text]"/>
      <dgm:spPr>
        <a:solidFill>
          <a:schemeClr val="bg1">
            <a:lumMod val="95000"/>
          </a:schemeClr>
        </a:solidFill>
      </dgm:spPr>
      <dgm:t>
        <a:bodyPr/>
        <a:lstStyle/>
        <a:p>
          <a:r>
            <a:rPr lang="en-US" dirty="0" smtClean="0"/>
            <a:t>Utilize modular contracting methods to reduce the “too big to fail” mentality and encourage flexibility and change –while still meeting FAR competition requirements. </a:t>
          </a:r>
          <a:endParaRPr lang="en-US" dirty="0"/>
        </a:p>
      </dgm:t>
    </dgm:pt>
    <dgm:pt modelId="{718C79B6-ACC1-405E-B375-76EC668419AC}" type="parTrans" cxnId="{C32A9394-EA09-4DA6-A8DF-4CE6F72BE28D}">
      <dgm:prSet/>
      <dgm:spPr/>
      <dgm:t>
        <a:bodyPr/>
        <a:lstStyle/>
        <a:p>
          <a:endParaRPr lang="en-US"/>
        </a:p>
      </dgm:t>
    </dgm:pt>
    <dgm:pt modelId="{53536585-94BF-4241-9FAC-C867F5CCA023}" type="sibTrans" cxnId="{C32A9394-EA09-4DA6-A8DF-4CE6F72BE28D}">
      <dgm:prSet/>
      <dgm:spPr/>
      <dgm:t>
        <a:bodyPr/>
        <a:lstStyle/>
        <a:p>
          <a:endParaRPr lang="en-US"/>
        </a:p>
      </dgm:t>
    </dgm:pt>
    <dgm:pt modelId="{F0C901BA-1C14-4AED-B698-5082FEC9A278}">
      <dgm:prSet phldrT="[Text]" phldr="1"/>
      <dgm:spPr/>
      <dgm:t>
        <a:bodyPr/>
        <a:lstStyle/>
        <a:p>
          <a:endParaRPr lang="en-US"/>
        </a:p>
      </dgm:t>
    </dgm:pt>
    <dgm:pt modelId="{8B3C7235-69C9-4BFC-9D80-480F680486C4}" type="parTrans" cxnId="{F0B3E2D5-1DDB-49D0-892F-A7891FACD825}">
      <dgm:prSet/>
      <dgm:spPr/>
      <dgm:t>
        <a:bodyPr/>
        <a:lstStyle/>
        <a:p>
          <a:endParaRPr lang="en-US"/>
        </a:p>
      </dgm:t>
    </dgm:pt>
    <dgm:pt modelId="{6A45606D-52F9-4B3E-B97B-F442E90597E6}" type="sibTrans" cxnId="{F0B3E2D5-1DDB-49D0-892F-A7891FACD825}">
      <dgm:prSet/>
      <dgm:spPr/>
      <dgm:t>
        <a:bodyPr/>
        <a:lstStyle/>
        <a:p>
          <a:endParaRPr lang="en-US"/>
        </a:p>
      </dgm:t>
    </dgm:pt>
    <dgm:pt modelId="{1478F4AF-E9E2-41DF-9A32-7C114BEA4075}">
      <dgm:prSet phldrT="[Text]" phldr="1"/>
      <dgm:spPr/>
      <dgm:t>
        <a:bodyPr/>
        <a:lstStyle/>
        <a:p>
          <a:endParaRPr lang="en-US"/>
        </a:p>
      </dgm:t>
    </dgm:pt>
    <dgm:pt modelId="{024E2F9A-48A4-4518-A64B-70780EE6DC8C}" type="parTrans" cxnId="{D0A1EAC4-D4C5-41CE-94E5-2FD84FAAE682}">
      <dgm:prSet/>
      <dgm:spPr/>
      <dgm:t>
        <a:bodyPr/>
        <a:lstStyle/>
        <a:p>
          <a:endParaRPr lang="en-US"/>
        </a:p>
      </dgm:t>
    </dgm:pt>
    <dgm:pt modelId="{D95468C8-C58B-48A8-86FE-F1BD909907D7}" type="sibTrans" cxnId="{D0A1EAC4-D4C5-41CE-94E5-2FD84FAAE682}">
      <dgm:prSet/>
      <dgm:spPr/>
      <dgm:t>
        <a:bodyPr/>
        <a:lstStyle/>
        <a:p>
          <a:endParaRPr lang="en-US"/>
        </a:p>
      </dgm:t>
    </dgm:pt>
    <dgm:pt modelId="{71B2551B-1F1D-4915-9188-07522C83D3D9}">
      <dgm:prSet/>
      <dgm:spPr>
        <a:solidFill>
          <a:schemeClr val="bg1">
            <a:lumMod val="95000"/>
          </a:schemeClr>
        </a:solidFill>
      </dgm:spPr>
      <dgm:t>
        <a:bodyPr/>
        <a:lstStyle/>
        <a:p>
          <a:r>
            <a:rPr lang="en-US" dirty="0" smtClean="0"/>
            <a:t>Software Development doesn’t “end” so contracts have to take that into account by purchasing a software development process vs. a delivered software “system” </a:t>
          </a:r>
          <a:endParaRPr lang="en-US" dirty="0"/>
        </a:p>
      </dgm:t>
    </dgm:pt>
    <dgm:pt modelId="{C920AF7F-0B93-4A48-A5DF-8C94CDA25F07}" type="parTrans" cxnId="{1C7EFA8D-7DF1-4A05-B281-63C3733D806E}">
      <dgm:prSet/>
      <dgm:spPr/>
      <dgm:t>
        <a:bodyPr/>
        <a:lstStyle/>
        <a:p>
          <a:endParaRPr lang="en-US"/>
        </a:p>
      </dgm:t>
    </dgm:pt>
    <dgm:pt modelId="{AD0B6759-B70D-47EC-B689-66359767B579}" type="sibTrans" cxnId="{1C7EFA8D-7DF1-4A05-B281-63C3733D806E}">
      <dgm:prSet/>
      <dgm:spPr/>
      <dgm:t>
        <a:bodyPr/>
        <a:lstStyle/>
        <a:p>
          <a:endParaRPr lang="en-US"/>
        </a:p>
      </dgm:t>
    </dgm:pt>
    <dgm:pt modelId="{BB660323-6E3B-4571-98A1-E27E400B03B0}">
      <dgm:prSet/>
      <dgm:spPr>
        <a:solidFill>
          <a:schemeClr val="bg1">
            <a:lumMod val="95000"/>
          </a:schemeClr>
        </a:solidFill>
      </dgm:spPr>
      <dgm:t>
        <a:bodyPr/>
        <a:lstStyle/>
        <a:p>
          <a:r>
            <a:rPr lang="en-US" dirty="0" smtClean="0"/>
            <a:t>Dissuade being locked into proprietary solutions by encouraging open source policies and including data rights clauses- in order to protect government property in the case a non-performing integrator contract must be terminated. </a:t>
          </a:r>
          <a:endParaRPr lang="en-US" dirty="0"/>
        </a:p>
      </dgm:t>
    </dgm:pt>
    <dgm:pt modelId="{5A691915-00E7-4A1A-9783-A81DA241B19E}" type="parTrans" cxnId="{708FF089-7EEB-4D98-9D87-2B40C1B43176}">
      <dgm:prSet/>
      <dgm:spPr/>
      <dgm:t>
        <a:bodyPr/>
        <a:lstStyle/>
        <a:p>
          <a:endParaRPr lang="en-US"/>
        </a:p>
      </dgm:t>
    </dgm:pt>
    <dgm:pt modelId="{25577521-219C-4473-B3D4-41B2B651F6CD}" type="sibTrans" cxnId="{708FF089-7EEB-4D98-9D87-2B40C1B43176}">
      <dgm:prSet/>
      <dgm:spPr/>
      <dgm:t>
        <a:bodyPr/>
        <a:lstStyle/>
        <a:p>
          <a:endParaRPr lang="en-US"/>
        </a:p>
      </dgm:t>
    </dgm:pt>
    <dgm:pt modelId="{F2BB90E9-CDB7-4734-8A79-F1467504D376}" type="pres">
      <dgm:prSet presAssocID="{36E0CF18-5354-43CC-B650-F6D1B285D803}" presName="diagram" presStyleCnt="0">
        <dgm:presLayoutVars>
          <dgm:chMax val="1"/>
          <dgm:dir/>
          <dgm:animLvl val="ctr"/>
          <dgm:resizeHandles val="exact"/>
        </dgm:presLayoutVars>
      </dgm:prSet>
      <dgm:spPr/>
      <dgm:t>
        <a:bodyPr/>
        <a:lstStyle/>
        <a:p>
          <a:endParaRPr lang="en-US"/>
        </a:p>
      </dgm:t>
    </dgm:pt>
    <dgm:pt modelId="{B6A2D957-10CF-4024-A343-A090220AFB81}" type="pres">
      <dgm:prSet presAssocID="{36E0CF18-5354-43CC-B650-F6D1B285D803}" presName="matrix" presStyleCnt="0"/>
      <dgm:spPr/>
      <dgm:t>
        <a:bodyPr/>
        <a:lstStyle/>
        <a:p>
          <a:endParaRPr lang="en-US"/>
        </a:p>
      </dgm:t>
    </dgm:pt>
    <dgm:pt modelId="{6E0DF253-EFE3-480A-98D2-D8A636A4D305}" type="pres">
      <dgm:prSet presAssocID="{36E0CF18-5354-43CC-B650-F6D1B285D803}" presName="tile1" presStyleLbl="node1" presStyleIdx="0" presStyleCnt="4"/>
      <dgm:spPr/>
      <dgm:t>
        <a:bodyPr/>
        <a:lstStyle/>
        <a:p>
          <a:endParaRPr lang="en-US"/>
        </a:p>
      </dgm:t>
    </dgm:pt>
    <dgm:pt modelId="{B6B56C4F-0B0B-46B3-B95B-1EFACC8C06C4}" type="pres">
      <dgm:prSet presAssocID="{36E0CF18-5354-43CC-B650-F6D1B285D803}" presName="tile1text" presStyleLbl="node1" presStyleIdx="0" presStyleCnt="4">
        <dgm:presLayoutVars>
          <dgm:chMax val="0"/>
          <dgm:chPref val="0"/>
          <dgm:bulletEnabled val="1"/>
        </dgm:presLayoutVars>
      </dgm:prSet>
      <dgm:spPr/>
      <dgm:t>
        <a:bodyPr/>
        <a:lstStyle/>
        <a:p>
          <a:endParaRPr lang="en-US"/>
        </a:p>
      </dgm:t>
    </dgm:pt>
    <dgm:pt modelId="{90E50336-6056-438C-90F6-8A2091D9DCEA}" type="pres">
      <dgm:prSet presAssocID="{36E0CF18-5354-43CC-B650-F6D1B285D803}" presName="tile2" presStyleLbl="node1" presStyleIdx="1" presStyleCnt="4"/>
      <dgm:spPr/>
      <dgm:t>
        <a:bodyPr/>
        <a:lstStyle/>
        <a:p>
          <a:endParaRPr lang="en-US"/>
        </a:p>
      </dgm:t>
    </dgm:pt>
    <dgm:pt modelId="{D4E278DB-6678-487D-B5C7-626A62BAE323}" type="pres">
      <dgm:prSet presAssocID="{36E0CF18-5354-43CC-B650-F6D1B285D803}" presName="tile2text" presStyleLbl="node1" presStyleIdx="1" presStyleCnt="4">
        <dgm:presLayoutVars>
          <dgm:chMax val="0"/>
          <dgm:chPref val="0"/>
          <dgm:bulletEnabled val="1"/>
        </dgm:presLayoutVars>
      </dgm:prSet>
      <dgm:spPr/>
      <dgm:t>
        <a:bodyPr/>
        <a:lstStyle/>
        <a:p>
          <a:endParaRPr lang="en-US"/>
        </a:p>
      </dgm:t>
    </dgm:pt>
    <dgm:pt modelId="{1695ED04-A431-4488-8B67-111F2E779AEA}" type="pres">
      <dgm:prSet presAssocID="{36E0CF18-5354-43CC-B650-F6D1B285D803}" presName="tile3" presStyleLbl="node1" presStyleIdx="2" presStyleCnt="4"/>
      <dgm:spPr/>
      <dgm:t>
        <a:bodyPr/>
        <a:lstStyle/>
        <a:p>
          <a:endParaRPr lang="en-US"/>
        </a:p>
      </dgm:t>
    </dgm:pt>
    <dgm:pt modelId="{269F40CE-149F-47BC-BE97-7C0A629C1C58}" type="pres">
      <dgm:prSet presAssocID="{36E0CF18-5354-43CC-B650-F6D1B285D803}" presName="tile3text" presStyleLbl="node1" presStyleIdx="2" presStyleCnt="4">
        <dgm:presLayoutVars>
          <dgm:chMax val="0"/>
          <dgm:chPref val="0"/>
          <dgm:bulletEnabled val="1"/>
        </dgm:presLayoutVars>
      </dgm:prSet>
      <dgm:spPr/>
      <dgm:t>
        <a:bodyPr/>
        <a:lstStyle/>
        <a:p>
          <a:endParaRPr lang="en-US"/>
        </a:p>
      </dgm:t>
    </dgm:pt>
    <dgm:pt modelId="{C928B69B-0990-44B1-927C-19CC8A29CC53}" type="pres">
      <dgm:prSet presAssocID="{36E0CF18-5354-43CC-B650-F6D1B285D803}" presName="tile4" presStyleLbl="node1" presStyleIdx="3" presStyleCnt="4"/>
      <dgm:spPr/>
      <dgm:t>
        <a:bodyPr/>
        <a:lstStyle/>
        <a:p>
          <a:endParaRPr lang="en-US"/>
        </a:p>
      </dgm:t>
    </dgm:pt>
    <dgm:pt modelId="{22C89077-7A8D-4C27-89AB-76A2F4CF6EED}" type="pres">
      <dgm:prSet presAssocID="{36E0CF18-5354-43CC-B650-F6D1B285D803}" presName="tile4text" presStyleLbl="node1" presStyleIdx="3" presStyleCnt="4">
        <dgm:presLayoutVars>
          <dgm:chMax val="0"/>
          <dgm:chPref val="0"/>
          <dgm:bulletEnabled val="1"/>
        </dgm:presLayoutVars>
      </dgm:prSet>
      <dgm:spPr/>
      <dgm:t>
        <a:bodyPr/>
        <a:lstStyle/>
        <a:p>
          <a:endParaRPr lang="en-US"/>
        </a:p>
      </dgm:t>
    </dgm:pt>
    <dgm:pt modelId="{63839B9D-6A40-4623-9BE6-11EBEF0235F6}" type="pres">
      <dgm:prSet presAssocID="{36E0CF18-5354-43CC-B650-F6D1B285D803}" presName="centerTile" presStyleLbl="fgShp" presStyleIdx="0" presStyleCnt="1" custLinFactNeighborX="-1029">
        <dgm:presLayoutVars>
          <dgm:chMax val="0"/>
          <dgm:chPref val="0"/>
        </dgm:presLayoutVars>
      </dgm:prSet>
      <dgm:spPr/>
      <dgm:t>
        <a:bodyPr/>
        <a:lstStyle/>
        <a:p>
          <a:endParaRPr lang="en-US"/>
        </a:p>
      </dgm:t>
    </dgm:pt>
  </dgm:ptLst>
  <dgm:cxnLst>
    <dgm:cxn modelId="{5C295766-162F-4785-B026-E236D825482B}" type="presOf" srcId="{BB660323-6E3B-4571-98A1-E27E400B03B0}" destId="{C928B69B-0990-44B1-927C-19CC8A29CC53}" srcOrd="0" destOrd="0" presId="urn:microsoft.com/office/officeart/2005/8/layout/matrix1"/>
    <dgm:cxn modelId="{37D87547-C684-46CB-B407-A51D3BC022C2}" type="presOf" srcId="{FDBB5F3A-59DC-4FF1-A908-959C86A35746}" destId="{1695ED04-A431-4488-8B67-111F2E779AEA}" srcOrd="0" destOrd="0" presId="urn:microsoft.com/office/officeart/2005/8/layout/matrix1"/>
    <dgm:cxn modelId="{1C7EFA8D-7DF1-4A05-B281-63C3733D806E}" srcId="{F880F1B3-E7B4-47CB-9728-68A7E16DA822}" destId="{71B2551B-1F1D-4915-9188-07522C83D3D9}" srcOrd="1" destOrd="0" parTransId="{C920AF7F-0B93-4A48-A5DF-8C94CDA25F07}" sibTransId="{AD0B6759-B70D-47EC-B689-66359767B579}"/>
    <dgm:cxn modelId="{635BFA4E-4B34-4BF6-8BAD-918B5EC09F5B}" srcId="{36E0CF18-5354-43CC-B650-F6D1B285D803}" destId="{F880F1B3-E7B4-47CB-9728-68A7E16DA822}" srcOrd="0" destOrd="0" parTransId="{A32C8640-3B0B-4742-999F-20D5860B9E9B}" sibTransId="{7A447E90-CB51-483E-9E38-6191F5B60ECE}"/>
    <dgm:cxn modelId="{C32A9394-EA09-4DA6-A8DF-4CE6F72BE28D}" srcId="{F880F1B3-E7B4-47CB-9728-68A7E16DA822}" destId="{FDBB5F3A-59DC-4FF1-A908-959C86A35746}" srcOrd="2" destOrd="0" parTransId="{718C79B6-ACC1-405E-B375-76EC668419AC}" sibTransId="{53536585-94BF-4241-9FAC-C867F5CCA023}"/>
    <dgm:cxn modelId="{D165DC80-8AF2-4835-B69D-0A1F4DC7EA3B}" type="presOf" srcId="{71B2551B-1F1D-4915-9188-07522C83D3D9}" destId="{90E50336-6056-438C-90F6-8A2091D9DCEA}" srcOrd="0" destOrd="0" presId="urn:microsoft.com/office/officeart/2005/8/layout/matrix1"/>
    <dgm:cxn modelId="{06812BEB-A0B1-4063-90BA-9F78402EEB1A}" type="presOf" srcId="{0FBE7F76-D04B-4955-AA02-ECD65851CA96}" destId="{B6B56C4F-0B0B-46B3-B95B-1EFACC8C06C4}" srcOrd="1" destOrd="0" presId="urn:microsoft.com/office/officeart/2005/8/layout/matrix1"/>
    <dgm:cxn modelId="{8AAFA6C1-1643-4EEA-B538-15BAD9B01CBF}" type="presOf" srcId="{FDBB5F3A-59DC-4FF1-A908-959C86A35746}" destId="{269F40CE-149F-47BC-BE97-7C0A629C1C58}" srcOrd="1" destOrd="0" presId="urn:microsoft.com/office/officeart/2005/8/layout/matrix1"/>
    <dgm:cxn modelId="{F0B3E2D5-1DDB-49D0-892F-A7891FACD825}" srcId="{F880F1B3-E7B4-47CB-9728-68A7E16DA822}" destId="{F0C901BA-1C14-4AED-B698-5082FEC9A278}" srcOrd="4" destOrd="0" parTransId="{8B3C7235-69C9-4BFC-9D80-480F680486C4}" sibTransId="{6A45606D-52F9-4B3E-B97B-F442E90597E6}"/>
    <dgm:cxn modelId="{708FF089-7EEB-4D98-9D87-2B40C1B43176}" srcId="{F880F1B3-E7B4-47CB-9728-68A7E16DA822}" destId="{BB660323-6E3B-4571-98A1-E27E400B03B0}" srcOrd="3" destOrd="0" parTransId="{5A691915-00E7-4A1A-9783-A81DA241B19E}" sibTransId="{25577521-219C-4473-B3D4-41B2B651F6CD}"/>
    <dgm:cxn modelId="{BB3E7279-5933-4769-8A3B-08B97D235F3E}" type="presOf" srcId="{36E0CF18-5354-43CC-B650-F6D1B285D803}" destId="{F2BB90E9-CDB7-4734-8A79-F1467504D376}" srcOrd="0" destOrd="0" presId="urn:microsoft.com/office/officeart/2005/8/layout/matrix1"/>
    <dgm:cxn modelId="{825DAF65-0392-45EC-B6E5-E70DFDB09743}" srcId="{F880F1B3-E7B4-47CB-9728-68A7E16DA822}" destId="{0FBE7F76-D04B-4955-AA02-ECD65851CA96}" srcOrd="0" destOrd="0" parTransId="{5E8724B8-574E-45B0-8831-8223BD31ED6C}" sibTransId="{BACBC1B6-C656-4AAA-852F-C7AA012EBDE5}"/>
    <dgm:cxn modelId="{12A33ECE-AD49-4371-A5A8-0E03D809C778}" type="presOf" srcId="{F880F1B3-E7B4-47CB-9728-68A7E16DA822}" destId="{63839B9D-6A40-4623-9BE6-11EBEF0235F6}" srcOrd="0" destOrd="0" presId="urn:microsoft.com/office/officeart/2005/8/layout/matrix1"/>
    <dgm:cxn modelId="{2961BA04-1325-4CEE-870F-DE1C7324F398}" type="presOf" srcId="{0FBE7F76-D04B-4955-AA02-ECD65851CA96}" destId="{6E0DF253-EFE3-480A-98D2-D8A636A4D305}" srcOrd="0" destOrd="0" presId="urn:microsoft.com/office/officeart/2005/8/layout/matrix1"/>
    <dgm:cxn modelId="{D1DC3929-A530-49EF-8710-4233A5B8152D}" type="presOf" srcId="{BB660323-6E3B-4571-98A1-E27E400B03B0}" destId="{22C89077-7A8D-4C27-89AB-76A2F4CF6EED}" srcOrd="1" destOrd="0" presId="urn:microsoft.com/office/officeart/2005/8/layout/matrix1"/>
    <dgm:cxn modelId="{CBA8A5CC-24B6-4881-A9DF-81EA34218F47}" type="presOf" srcId="{71B2551B-1F1D-4915-9188-07522C83D3D9}" destId="{D4E278DB-6678-487D-B5C7-626A62BAE323}" srcOrd="1" destOrd="0" presId="urn:microsoft.com/office/officeart/2005/8/layout/matrix1"/>
    <dgm:cxn modelId="{D0A1EAC4-D4C5-41CE-94E5-2FD84FAAE682}" srcId="{F880F1B3-E7B4-47CB-9728-68A7E16DA822}" destId="{1478F4AF-E9E2-41DF-9A32-7C114BEA4075}" srcOrd="5" destOrd="0" parTransId="{024E2F9A-48A4-4518-A64B-70780EE6DC8C}" sibTransId="{D95468C8-C58B-48A8-86FE-F1BD909907D7}"/>
    <dgm:cxn modelId="{B1527961-F7AF-49F3-8535-AD152C83DA13}" type="presParOf" srcId="{F2BB90E9-CDB7-4734-8A79-F1467504D376}" destId="{B6A2D957-10CF-4024-A343-A090220AFB81}" srcOrd="0" destOrd="0" presId="urn:microsoft.com/office/officeart/2005/8/layout/matrix1"/>
    <dgm:cxn modelId="{B90BE15D-B04B-4E1B-887C-9B6BF1CDAD4B}" type="presParOf" srcId="{B6A2D957-10CF-4024-A343-A090220AFB81}" destId="{6E0DF253-EFE3-480A-98D2-D8A636A4D305}" srcOrd="0" destOrd="0" presId="urn:microsoft.com/office/officeart/2005/8/layout/matrix1"/>
    <dgm:cxn modelId="{AFA8E8B2-CEB0-48E6-9AF7-DB149053C85D}" type="presParOf" srcId="{B6A2D957-10CF-4024-A343-A090220AFB81}" destId="{B6B56C4F-0B0B-46B3-B95B-1EFACC8C06C4}" srcOrd="1" destOrd="0" presId="urn:microsoft.com/office/officeart/2005/8/layout/matrix1"/>
    <dgm:cxn modelId="{82368610-BB30-4656-87FE-F90C45B5A558}" type="presParOf" srcId="{B6A2D957-10CF-4024-A343-A090220AFB81}" destId="{90E50336-6056-438C-90F6-8A2091D9DCEA}" srcOrd="2" destOrd="0" presId="urn:microsoft.com/office/officeart/2005/8/layout/matrix1"/>
    <dgm:cxn modelId="{21FF6722-E59A-4CA7-A755-0850A3B04DD5}" type="presParOf" srcId="{B6A2D957-10CF-4024-A343-A090220AFB81}" destId="{D4E278DB-6678-487D-B5C7-626A62BAE323}" srcOrd="3" destOrd="0" presId="urn:microsoft.com/office/officeart/2005/8/layout/matrix1"/>
    <dgm:cxn modelId="{5E4E1AC2-9AF1-4F27-82CC-018BA0FBE2EE}" type="presParOf" srcId="{B6A2D957-10CF-4024-A343-A090220AFB81}" destId="{1695ED04-A431-4488-8B67-111F2E779AEA}" srcOrd="4" destOrd="0" presId="urn:microsoft.com/office/officeart/2005/8/layout/matrix1"/>
    <dgm:cxn modelId="{72C5E40E-2CBD-4B81-B2A0-03C545F1CCCC}" type="presParOf" srcId="{B6A2D957-10CF-4024-A343-A090220AFB81}" destId="{269F40CE-149F-47BC-BE97-7C0A629C1C58}" srcOrd="5" destOrd="0" presId="urn:microsoft.com/office/officeart/2005/8/layout/matrix1"/>
    <dgm:cxn modelId="{FE4FD0C6-AE9D-49AD-896C-B4B9B3094160}" type="presParOf" srcId="{B6A2D957-10CF-4024-A343-A090220AFB81}" destId="{C928B69B-0990-44B1-927C-19CC8A29CC53}" srcOrd="6" destOrd="0" presId="urn:microsoft.com/office/officeart/2005/8/layout/matrix1"/>
    <dgm:cxn modelId="{1B204C1C-309F-4142-BC72-CE54D7A93E23}" type="presParOf" srcId="{B6A2D957-10CF-4024-A343-A090220AFB81}" destId="{22C89077-7A8D-4C27-89AB-76A2F4CF6EED}" srcOrd="7" destOrd="0" presId="urn:microsoft.com/office/officeart/2005/8/layout/matrix1"/>
    <dgm:cxn modelId="{9850189A-FB43-45DC-8436-82D510AB8443}" type="presParOf" srcId="{F2BB90E9-CDB7-4734-8A79-F1467504D376}" destId="{63839B9D-6A40-4623-9BE6-11EBEF0235F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A1FB88-6C1B-4669-8B18-E6EAEDFE692F}" type="doc">
      <dgm:prSet loTypeId="urn:microsoft.com/office/officeart/2005/8/layout/cycle3" loCatId="cycle" qsTypeId="urn:microsoft.com/office/officeart/2005/8/quickstyle/simple1" qsCatId="simple" csTypeId="urn:microsoft.com/office/officeart/2005/8/colors/accent3_2" csCatId="accent3" phldr="1"/>
      <dgm:spPr/>
      <dgm:t>
        <a:bodyPr/>
        <a:lstStyle/>
        <a:p>
          <a:endParaRPr lang="en-US"/>
        </a:p>
      </dgm:t>
    </dgm:pt>
    <dgm:pt modelId="{693DBFF6-200A-401D-8A42-DF2A74D1D4EB}">
      <dgm:prSet phldrT="[Text]" custT="1"/>
      <dgm:spPr>
        <a:ln>
          <a:solidFill>
            <a:schemeClr val="tx1"/>
          </a:solidFill>
        </a:ln>
        <a:scene3d>
          <a:camera prst="orthographicFront"/>
          <a:lightRig rig="threePt" dir="t"/>
        </a:scene3d>
        <a:sp3d>
          <a:bevelT w="165100" prst="coolSlant"/>
        </a:sp3d>
      </dgm:spPr>
      <dgm:t>
        <a:bodyPr/>
        <a:lstStyle/>
        <a:p>
          <a:r>
            <a:rPr lang="en-US" sz="1800" b="1" dirty="0" smtClean="0">
              <a:solidFill>
                <a:schemeClr val="tx1"/>
              </a:solidFill>
            </a:rPr>
            <a:t>Envisioning/ Estimation</a:t>
          </a:r>
          <a:endParaRPr lang="en-US" sz="1800" b="1" dirty="0">
            <a:solidFill>
              <a:schemeClr val="tx1"/>
            </a:solidFill>
          </a:endParaRPr>
        </a:p>
      </dgm:t>
    </dgm:pt>
    <dgm:pt modelId="{18EAB4CA-487A-472E-974F-840FF9085DE2}" type="parTrans" cxnId="{71BFB62E-57AE-4A7F-A7EB-B3785D7D1EAD}">
      <dgm:prSet/>
      <dgm:spPr/>
      <dgm:t>
        <a:bodyPr/>
        <a:lstStyle/>
        <a:p>
          <a:endParaRPr lang="en-US" sz="2400"/>
        </a:p>
      </dgm:t>
    </dgm:pt>
    <dgm:pt modelId="{E48F0927-8297-43CB-AB8F-3CDB30DD8236}" type="sibTrans" cxnId="{71BFB62E-57AE-4A7F-A7EB-B3785D7D1EAD}">
      <dgm:prSet/>
      <dgm:spPr>
        <a:solidFill>
          <a:schemeClr val="bg1">
            <a:lumMod val="65000"/>
          </a:schemeClr>
        </a:solidFill>
        <a:scene3d>
          <a:camera prst="orthographicFront"/>
          <a:lightRig rig="threePt" dir="t"/>
        </a:scene3d>
        <a:sp3d>
          <a:bevelT w="165100" prst="coolSlant"/>
        </a:sp3d>
      </dgm:spPr>
      <dgm:t>
        <a:bodyPr/>
        <a:lstStyle/>
        <a:p>
          <a:endParaRPr lang="en-US" sz="2400"/>
        </a:p>
      </dgm:t>
    </dgm:pt>
    <dgm:pt modelId="{DCE70E2B-6569-4555-B940-94DBA514DD6E}">
      <dgm:prSet phldrT="[Text]" custT="1"/>
      <dgm:spPr>
        <a:ln>
          <a:solidFill>
            <a:schemeClr val="tx1"/>
          </a:solidFill>
        </a:ln>
        <a:scene3d>
          <a:camera prst="orthographicFront"/>
          <a:lightRig rig="threePt" dir="t"/>
        </a:scene3d>
        <a:sp3d>
          <a:bevelT w="165100" prst="coolSlant"/>
        </a:sp3d>
      </dgm:spPr>
      <dgm:t>
        <a:bodyPr/>
        <a:lstStyle/>
        <a:p>
          <a:r>
            <a:rPr lang="en-US" sz="1800" b="1" dirty="0" smtClean="0">
              <a:solidFill>
                <a:schemeClr val="tx1"/>
              </a:solidFill>
            </a:rPr>
            <a:t>Design</a:t>
          </a:r>
          <a:endParaRPr lang="en-US" sz="1800" b="1" dirty="0">
            <a:solidFill>
              <a:schemeClr val="tx1"/>
            </a:solidFill>
          </a:endParaRPr>
        </a:p>
      </dgm:t>
    </dgm:pt>
    <dgm:pt modelId="{7737B868-B447-4B85-81FF-6DBC0074FF8E}" type="parTrans" cxnId="{5CC3BC75-2733-4801-AB28-033141F46E31}">
      <dgm:prSet/>
      <dgm:spPr/>
      <dgm:t>
        <a:bodyPr/>
        <a:lstStyle/>
        <a:p>
          <a:endParaRPr lang="en-US" sz="2400"/>
        </a:p>
      </dgm:t>
    </dgm:pt>
    <dgm:pt modelId="{696332A9-1C52-4455-B84C-F3E86F94383B}" type="sibTrans" cxnId="{5CC3BC75-2733-4801-AB28-033141F46E31}">
      <dgm:prSet/>
      <dgm:spPr/>
      <dgm:t>
        <a:bodyPr/>
        <a:lstStyle/>
        <a:p>
          <a:endParaRPr lang="en-US" sz="2400"/>
        </a:p>
      </dgm:t>
    </dgm:pt>
    <dgm:pt modelId="{D27D069F-7CF9-4480-AEAE-CF5CEA328A61}">
      <dgm:prSet phldrT="[Text]" custT="1"/>
      <dgm:spPr>
        <a:ln>
          <a:solidFill>
            <a:schemeClr val="tx1"/>
          </a:solidFill>
        </a:ln>
        <a:scene3d>
          <a:camera prst="orthographicFront"/>
          <a:lightRig rig="threePt" dir="t"/>
        </a:scene3d>
        <a:sp3d>
          <a:bevelT w="165100" prst="coolSlant"/>
        </a:sp3d>
      </dgm:spPr>
      <dgm:t>
        <a:bodyPr/>
        <a:lstStyle/>
        <a:p>
          <a:r>
            <a:rPr lang="en-US" sz="1800" b="1" dirty="0" smtClean="0">
              <a:solidFill>
                <a:schemeClr val="tx1"/>
              </a:solidFill>
            </a:rPr>
            <a:t>Development</a:t>
          </a:r>
          <a:endParaRPr lang="en-US" sz="1800" b="1" dirty="0">
            <a:solidFill>
              <a:schemeClr val="tx1"/>
            </a:solidFill>
          </a:endParaRPr>
        </a:p>
      </dgm:t>
    </dgm:pt>
    <dgm:pt modelId="{47EE09B2-7165-481A-8FD3-A9829C3FE652}" type="parTrans" cxnId="{A5840DC0-C9D2-4281-A6F6-C65D8BD65192}">
      <dgm:prSet/>
      <dgm:spPr/>
      <dgm:t>
        <a:bodyPr/>
        <a:lstStyle/>
        <a:p>
          <a:endParaRPr lang="en-US" sz="2400"/>
        </a:p>
      </dgm:t>
    </dgm:pt>
    <dgm:pt modelId="{376C52CC-6DDC-4F4B-AEFC-8A6A59120F87}" type="sibTrans" cxnId="{A5840DC0-C9D2-4281-A6F6-C65D8BD65192}">
      <dgm:prSet/>
      <dgm:spPr/>
      <dgm:t>
        <a:bodyPr/>
        <a:lstStyle/>
        <a:p>
          <a:endParaRPr lang="en-US" sz="2400"/>
        </a:p>
      </dgm:t>
    </dgm:pt>
    <dgm:pt modelId="{FB395D68-5AFB-4932-BA02-0F184ED67356}">
      <dgm:prSet phldrT="[Text]" custT="1"/>
      <dgm:spPr>
        <a:ln>
          <a:solidFill>
            <a:schemeClr val="tx1"/>
          </a:solidFill>
        </a:ln>
        <a:scene3d>
          <a:camera prst="orthographicFront"/>
          <a:lightRig rig="threePt" dir="t"/>
        </a:scene3d>
        <a:sp3d>
          <a:bevelT w="165100" prst="coolSlant"/>
        </a:sp3d>
      </dgm:spPr>
      <dgm:t>
        <a:bodyPr/>
        <a:lstStyle/>
        <a:p>
          <a:r>
            <a:rPr lang="en-US" sz="1800" b="1" dirty="0" smtClean="0">
              <a:solidFill>
                <a:schemeClr val="tx1"/>
              </a:solidFill>
            </a:rPr>
            <a:t>Quality Assurance/Auto Testing/UAT Testing</a:t>
          </a:r>
          <a:endParaRPr lang="en-US" sz="1800" b="1" dirty="0">
            <a:solidFill>
              <a:schemeClr val="tx1"/>
            </a:solidFill>
          </a:endParaRPr>
        </a:p>
      </dgm:t>
    </dgm:pt>
    <dgm:pt modelId="{06D701F3-DB28-451D-B6DB-7C2F118F452A}" type="parTrans" cxnId="{6AED469A-77B0-404B-A42D-4189731B6AB8}">
      <dgm:prSet/>
      <dgm:spPr/>
      <dgm:t>
        <a:bodyPr/>
        <a:lstStyle/>
        <a:p>
          <a:endParaRPr lang="en-US" sz="2400"/>
        </a:p>
      </dgm:t>
    </dgm:pt>
    <dgm:pt modelId="{098BE0F8-5EB8-479F-8889-A302B25285B7}" type="sibTrans" cxnId="{6AED469A-77B0-404B-A42D-4189731B6AB8}">
      <dgm:prSet/>
      <dgm:spPr/>
      <dgm:t>
        <a:bodyPr/>
        <a:lstStyle/>
        <a:p>
          <a:endParaRPr lang="en-US" sz="2400"/>
        </a:p>
      </dgm:t>
    </dgm:pt>
    <dgm:pt modelId="{AD32FDF3-8C75-4632-8629-0FFDB0F0A0D7}">
      <dgm:prSet phldrT="[Text]" custT="1"/>
      <dgm:spPr>
        <a:ln>
          <a:solidFill>
            <a:schemeClr val="tx1"/>
          </a:solidFill>
        </a:ln>
        <a:scene3d>
          <a:camera prst="orthographicFront"/>
          <a:lightRig rig="threePt" dir="t"/>
        </a:scene3d>
        <a:sp3d>
          <a:bevelT w="165100" prst="coolSlant"/>
        </a:sp3d>
      </dgm:spPr>
      <dgm:t>
        <a:bodyPr/>
        <a:lstStyle/>
        <a:p>
          <a:r>
            <a:rPr lang="en-US" sz="1800" b="1" dirty="0" smtClean="0">
              <a:solidFill>
                <a:schemeClr val="tx1"/>
              </a:solidFill>
            </a:rPr>
            <a:t>Training/ Documentation</a:t>
          </a:r>
          <a:endParaRPr lang="en-US" sz="1800" b="1" dirty="0">
            <a:solidFill>
              <a:schemeClr val="tx1"/>
            </a:solidFill>
          </a:endParaRPr>
        </a:p>
      </dgm:t>
    </dgm:pt>
    <dgm:pt modelId="{4A438A3B-5C2D-48AF-825E-E5A6696F9640}" type="parTrans" cxnId="{55A1D13A-22F2-41CF-89B4-8CFB7C683659}">
      <dgm:prSet/>
      <dgm:spPr/>
      <dgm:t>
        <a:bodyPr/>
        <a:lstStyle/>
        <a:p>
          <a:endParaRPr lang="en-US" sz="2400"/>
        </a:p>
      </dgm:t>
    </dgm:pt>
    <dgm:pt modelId="{56572545-C23A-4360-AEB5-027D20A36F74}" type="sibTrans" cxnId="{55A1D13A-22F2-41CF-89B4-8CFB7C683659}">
      <dgm:prSet/>
      <dgm:spPr/>
      <dgm:t>
        <a:bodyPr/>
        <a:lstStyle/>
        <a:p>
          <a:endParaRPr lang="en-US" sz="2400"/>
        </a:p>
      </dgm:t>
    </dgm:pt>
    <dgm:pt modelId="{FC446180-30CC-418A-8AC7-BBC5F10DC766}">
      <dgm:prSet custT="1"/>
      <dgm:spPr>
        <a:ln>
          <a:solidFill>
            <a:schemeClr val="tx1"/>
          </a:solidFill>
        </a:ln>
        <a:scene3d>
          <a:camera prst="orthographicFront"/>
          <a:lightRig rig="threePt" dir="t"/>
        </a:scene3d>
        <a:sp3d>
          <a:bevelT w="165100" prst="coolSlant"/>
        </a:sp3d>
      </dgm:spPr>
      <dgm:t>
        <a:bodyPr/>
        <a:lstStyle/>
        <a:p>
          <a:r>
            <a:rPr lang="en-US" sz="1800" b="1" dirty="0" smtClean="0">
              <a:solidFill>
                <a:schemeClr val="tx1"/>
              </a:solidFill>
            </a:rPr>
            <a:t>Functional Code ready for Release</a:t>
          </a:r>
          <a:endParaRPr lang="en-US" sz="1800" b="1" dirty="0">
            <a:solidFill>
              <a:schemeClr val="tx1"/>
            </a:solidFill>
          </a:endParaRPr>
        </a:p>
      </dgm:t>
    </dgm:pt>
    <dgm:pt modelId="{6807B195-83C1-4C3E-86FD-C091ACE08B0E}" type="parTrans" cxnId="{F8C49147-C09D-4483-BB2A-4E4D97BD34D9}">
      <dgm:prSet/>
      <dgm:spPr/>
      <dgm:t>
        <a:bodyPr/>
        <a:lstStyle/>
        <a:p>
          <a:endParaRPr lang="en-US" sz="2400"/>
        </a:p>
      </dgm:t>
    </dgm:pt>
    <dgm:pt modelId="{25D72590-1EF8-430A-954F-DAE8E8028A0C}" type="sibTrans" cxnId="{F8C49147-C09D-4483-BB2A-4E4D97BD34D9}">
      <dgm:prSet/>
      <dgm:spPr/>
      <dgm:t>
        <a:bodyPr/>
        <a:lstStyle/>
        <a:p>
          <a:endParaRPr lang="en-US" sz="2400"/>
        </a:p>
      </dgm:t>
    </dgm:pt>
    <dgm:pt modelId="{A0C6391A-8D04-4985-941F-7D8889B0A6CC}" type="pres">
      <dgm:prSet presAssocID="{17A1FB88-6C1B-4669-8B18-E6EAEDFE692F}" presName="Name0" presStyleCnt="0">
        <dgm:presLayoutVars>
          <dgm:dir/>
          <dgm:resizeHandles val="exact"/>
        </dgm:presLayoutVars>
      </dgm:prSet>
      <dgm:spPr/>
      <dgm:t>
        <a:bodyPr/>
        <a:lstStyle/>
        <a:p>
          <a:endParaRPr lang="en-US"/>
        </a:p>
      </dgm:t>
    </dgm:pt>
    <dgm:pt modelId="{4B4448CC-B5D3-4571-9B46-4DD75CC6DDFC}" type="pres">
      <dgm:prSet presAssocID="{17A1FB88-6C1B-4669-8B18-E6EAEDFE692F}" presName="cycle" presStyleCnt="0"/>
      <dgm:spPr>
        <a:scene3d>
          <a:camera prst="orthographicFront"/>
          <a:lightRig rig="threePt" dir="t"/>
        </a:scene3d>
        <a:sp3d>
          <a:bevelT w="165100" prst="coolSlant"/>
        </a:sp3d>
      </dgm:spPr>
      <dgm:t>
        <a:bodyPr/>
        <a:lstStyle/>
        <a:p>
          <a:endParaRPr lang="en-US"/>
        </a:p>
      </dgm:t>
    </dgm:pt>
    <dgm:pt modelId="{19F7B3E8-10EC-42D9-B5EA-C0C47C51F7FE}" type="pres">
      <dgm:prSet presAssocID="{693DBFF6-200A-401D-8A42-DF2A74D1D4EB}" presName="nodeFirstNode" presStyleLbl="node1" presStyleIdx="0" presStyleCnt="6" custScaleX="120996" custScaleY="115735">
        <dgm:presLayoutVars>
          <dgm:bulletEnabled val="1"/>
        </dgm:presLayoutVars>
      </dgm:prSet>
      <dgm:spPr/>
      <dgm:t>
        <a:bodyPr/>
        <a:lstStyle/>
        <a:p>
          <a:endParaRPr lang="en-US"/>
        </a:p>
      </dgm:t>
    </dgm:pt>
    <dgm:pt modelId="{4803BC5E-8D75-4431-8CD7-B62F6C04729F}" type="pres">
      <dgm:prSet presAssocID="{E48F0927-8297-43CB-AB8F-3CDB30DD8236}" presName="sibTransFirstNode" presStyleLbl="bgShp" presStyleIdx="0" presStyleCnt="1"/>
      <dgm:spPr/>
      <dgm:t>
        <a:bodyPr/>
        <a:lstStyle/>
        <a:p>
          <a:endParaRPr lang="en-US"/>
        </a:p>
      </dgm:t>
    </dgm:pt>
    <dgm:pt modelId="{87014E7A-B2FD-41C5-8192-D6935CCF05D0}" type="pres">
      <dgm:prSet presAssocID="{DCE70E2B-6569-4555-B940-94DBA514DD6E}" presName="nodeFollowingNodes" presStyleLbl="node1" presStyleIdx="1" presStyleCnt="6" custScaleX="120996" custScaleY="115735" custRadScaleRad="113992" custRadScaleInc="22088">
        <dgm:presLayoutVars>
          <dgm:bulletEnabled val="1"/>
        </dgm:presLayoutVars>
      </dgm:prSet>
      <dgm:spPr/>
      <dgm:t>
        <a:bodyPr/>
        <a:lstStyle/>
        <a:p>
          <a:endParaRPr lang="en-US"/>
        </a:p>
      </dgm:t>
    </dgm:pt>
    <dgm:pt modelId="{F6EC9972-6355-4E6E-8101-C8E8A3A775BB}" type="pres">
      <dgm:prSet presAssocID="{D27D069F-7CF9-4480-AEAE-CF5CEA328A61}" presName="nodeFollowingNodes" presStyleLbl="node1" presStyleIdx="2" presStyleCnt="6" custScaleX="120996" custScaleY="115735" custRadScaleRad="115340" custRadScaleInc="-18407">
        <dgm:presLayoutVars>
          <dgm:bulletEnabled val="1"/>
        </dgm:presLayoutVars>
      </dgm:prSet>
      <dgm:spPr/>
      <dgm:t>
        <a:bodyPr/>
        <a:lstStyle/>
        <a:p>
          <a:endParaRPr lang="en-US"/>
        </a:p>
      </dgm:t>
    </dgm:pt>
    <dgm:pt modelId="{307593D6-27C5-4041-9BDE-66FAE5F477F5}" type="pres">
      <dgm:prSet presAssocID="{FB395D68-5AFB-4932-BA02-0F184ED67356}" presName="nodeFollowingNodes" presStyleLbl="node1" presStyleIdx="3" presStyleCnt="6" custScaleX="120996" custScaleY="115735">
        <dgm:presLayoutVars>
          <dgm:bulletEnabled val="1"/>
        </dgm:presLayoutVars>
      </dgm:prSet>
      <dgm:spPr/>
      <dgm:t>
        <a:bodyPr/>
        <a:lstStyle/>
        <a:p>
          <a:endParaRPr lang="en-US"/>
        </a:p>
      </dgm:t>
    </dgm:pt>
    <dgm:pt modelId="{E929CFC4-239D-4649-B84D-C150F85522B7}" type="pres">
      <dgm:prSet presAssocID="{AD32FDF3-8C75-4632-8629-0FFDB0F0A0D7}" presName="nodeFollowingNodes" presStyleLbl="node1" presStyleIdx="4" presStyleCnt="6" custScaleX="120996" custScaleY="115735" custRadScaleRad="109561" custRadScaleInc="18731">
        <dgm:presLayoutVars>
          <dgm:bulletEnabled val="1"/>
        </dgm:presLayoutVars>
      </dgm:prSet>
      <dgm:spPr/>
      <dgm:t>
        <a:bodyPr/>
        <a:lstStyle/>
        <a:p>
          <a:endParaRPr lang="en-US"/>
        </a:p>
      </dgm:t>
    </dgm:pt>
    <dgm:pt modelId="{B44FA64D-15F3-4FAD-875F-C1C6F658D4E5}" type="pres">
      <dgm:prSet presAssocID="{FC446180-30CC-418A-8AC7-BBC5F10DC766}" presName="nodeFollowingNodes" presStyleLbl="node1" presStyleIdx="5" presStyleCnt="6" custScaleX="120996" custScaleY="115735" custRadScaleRad="108982" custRadScaleInc="-20356">
        <dgm:presLayoutVars>
          <dgm:bulletEnabled val="1"/>
        </dgm:presLayoutVars>
      </dgm:prSet>
      <dgm:spPr/>
      <dgm:t>
        <a:bodyPr/>
        <a:lstStyle/>
        <a:p>
          <a:endParaRPr lang="en-US"/>
        </a:p>
      </dgm:t>
    </dgm:pt>
  </dgm:ptLst>
  <dgm:cxnLst>
    <dgm:cxn modelId="{5CC3BC75-2733-4801-AB28-033141F46E31}" srcId="{17A1FB88-6C1B-4669-8B18-E6EAEDFE692F}" destId="{DCE70E2B-6569-4555-B940-94DBA514DD6E}" srcOrd="1" destOrd="0" parTransId="{7737B868-B447-4B85-81FF-6DBC0074FF8E}" sibTransId="{696332A9-1C52-4455-B84C-F3E86F94383B}"/>
    <dgm:cxn modelId="{F8C49147-C09D-4483-BB2A-4E4D97BD34D9}" srcId="{17A1FB88-6C1B-4669-8B18-E6EAEDFE692F}" destId="{FC446180-30CC-418A-8AC7-BBC5F10DC766}" srcOrd="5" destOrd="0" parTransId="{6807B195-83C1-4C3E-86FD-C091ACE08B0E}" sibTransId="{25D72590-1EF8-430A-954F-DAE8E8028A0C}"/>
    <dgm:cxn modelId="{39419B81-725F-4403-8AB2-8F20269C2649}" type="presOf" srcId="{17A1FB88-6C1B-4669-8B18-E6EAEDFE692F}" destId="{A0C6391A-8D04-4985-941F-7D8889B0A6CC}" srcOrd="0" destOrd="0" presId="urn:microsoft.com/office/officeart/2005/8/layout/cycle3"/>
    <dgm:cxn modelId="{EF72682A-DFCB-4E09-B543-78D97D4D35E2}" type="presOf" srcId="{AD32FDF3-8C75-4632-8629-0FFDB0F0A0D7}" destId="{E929CFC4-239D-4649-B84D-C150F85522B7}" srcOrd="0" destOrd="0" presId="urn:microsoft.com/office/officeart/2005/8/layout/cycle3"/>
    <dgm:cxn modelId="{71BFB62E-57AE-4A7F-A7EB-B3785D7D1EAD}" srcId="{17A1FB88-6C1B-4669-8B18-E6EAEDFE692F}" destId="{693DBFF6-200A-401D-8A42-DF2A74D1D4EB}" srcOrd="0" destOrd="0" parTransId="{18EAB4CA-487A-472E-974F-840FF9085DE2}" sibTransId="{E48F0927-8297-43CB-AB8F-3CDB30DD8236}"/>
    <dgm:cxn modelId="{1994F1BF-6E90-4C77-AC38-0E38A570CD4B}" type="presOf" srcId="{693DBFF6-200A-401D-8A42-DF2A74D1D4EB}" destId="{19F7B3E8-10EC-42D9-B5EA-C0C47C51F7FE}" srcOrd="0" destOrd="0" presId="urn:microsoft.com/office/officeart/2005/8/layout/cycle3"/>
    <dgm:cxn modelId="{1E016FB0-645B-4A32-9E8D-FA75B5C3E8CC}" type="presOf" srcId="{E48F0927-8297-43CB-AB8F-3CDB30DD8236}" destId="{4803BC5E-8D75-4431-8CD7-B62F6C04729F}" srcOrd="0" destOrd="0" presId="urn:microsoft.com/office/officeart/2005/8/layout/cycle3"/>
    <dgm:cxn modelId="{A5840DC0-C9D2-4281-A6F6-C65D8BD65192}" srcId="{17A1FB88-6C1B-4669-8B18-E6EAEDFE692F}" destId="{D27D069F-7CF9-4480-AEAE-CF5CEA328A61}" srcOrd="2" destOrd="0" parTransId="{47EE09B2-7165-481A-8FD3-A9829C3FE652}" sibTransId="{376C52CC-6DDC-4F4B-AEFC-8A6A59120F87}"/>
    <dgm:cxn modelId="{6AED469A-77B0-404B-A42D-4189731B6AB8}" srcId="{17A1FB88-6C1B-4669-8B18-E6EAEDFE692F}" destId="{FB395D68-5AFB-4932-BA02-0F184ED67356}" srcOrd="3" destOrd="0" parTransId="{06D701F3-DB28-451D-B6DB-7C2F118F452A}" sibTransId="{098BE0F8-5EB8-479F-8889-A302B25285B7}"/>
    <dgm:cxn modelId="{55A1D13A-22F2-41CF-89B4-8CFB7C683659}" srcId="{17A1FB88-6C1B-4669-8B18-E6EAEDFE692F}" destId="{AD32FDF3-8C75-4632-8629-0FFDB0F0A0D7}" srcOrd="4" destOrd="0" parTransId="{4A438A3B-5C2D-48AF-825E-E5A6696F9640}" sibTransId="{56572545-C23A-4360-AEB5-027D20A36F74}"/>
    <dgm:cxn modelId="{179585BD-0493-4040-AF85-D32A393E1BF6}" type="presOf" srcId="{D27D069F-7CF9-4480-AEAE-CF5CEA328A61}" destId="{F6EC9972-6355-4E6E-8101-C8E8A3A775BB}" srcOrd="0" destOrd="0" presId="urn:microsoft.com/office/officeart/2005/8/layout/cycle3"/>
    <dgm:cxn modelId="{7BFA803D-BC2C-47E4-A843-769ECA259157}" type="presOf" srcId="{FC446180-30CC-418A-8AC7-BBC5F10DC766}" destId="{B44FA64D-15F3-4FAD-875F-C1C6F658D4E5}" srcOrd="0" destOrd="0" presId="urn:microsoft.com/office/officeart/2005/8/layout/cycle3"/>
    <dgm:cxn modelId="{5BCE7609-7331-4B94-9B67-7662F9C6BD32}" type="presOf" srcId="{FB395D68-5AFB-4932-BA02-0F184ED67356}" destId="{307593D6-27C5-4041-9BDE-66FAE5F477F5}" srcOrd="0" destOrd="0" presId="urn:microsoft.com/office/officeart/2005/8/layout/cycle3"/>
    <dgm:cxn modelId="{A5257D2D-97DC-466A-919B-B0606D42CC2E}" type="presOf" srcId="{DCE70E2B-6569-4555-B940-94DBA514DD6E}" destId="{87014E7A-B2FD-41C5-8192-D6935CCF05D0}" srcOrd="0" destOrd="0" presId="urn:microsoft.com/office/officeart/2005/8/layout/cycle3"/>
    <dgm:cxn modelId="{EA6858F9-FF58-44A7-A6E9-65057501B24C}" type="presParOf" srcId="{A0C6391A-8D04-4985-941F-7D8889B0A6CC}" destId="{4B4448CC-B5D3-4571-9B46-4DD75CC6DDFC}" srcOrd="0" destOrd="0" presId="urn:microsoft.com/office/officeart/2005/8/layout/cycle3"/>
    <dgm:cxn modelId="{491A6B9B-3361-4616-941F-308F6B2C3E55}" type="presParOf" srcId="{4B4448CC-B5D3-4571-9B46-4DD75CC6DDFC}" destId="{19F7B3E8-10EC-42D9-B5EA-C0C47C51F7FE}" srcOrd="0" destOrd="0" presId="urn:microsoft.com/office/officeart/2005/8/layout/cycle3"/>
    <dgm:cxn modelId="{B4F13698-F959-459E-A2EB-65935BC13B61}" type="presParOf" srcId="{4B4448CC-B5D3-4571-9B46-4DD75CC6DDFC}" destId="{4803BC5E-8D75-4431-8CD7-B62F6C04729F}" srcOrd="1" destOrd="0" presId="urn:microsoft.com/office/officeart/2005/8/layout/cycle3"/>
    <dgm:cxn modelId="{49B30B58-F03B-48B7-8D07-0C4072788A30}" type="presParOf" srcId="{4B4448CC-B5D3-4571-9B46-4DD75CC6DDFC}" destId="{87014E7A-B2FD-41C5-8192-D6935CCF05D0}" srcOrd="2" destOrd="0" presId="urn:microsoft.com/office/officeart/2005/8/layout/cycle3"/>
    <dgm:cxn modelId="{4609B39F-C492-4C2D-89FC-CA8AED9752F3}" type="presParOf" srcId="{4B4448CC-B5D3-4571-9B46-4DD75CC6DDFC}" destId="{F6EC9972-6355-4E6E-8101-C8E8A3A775BB}" srcOrd="3" destOrd="0" presId="urn:microsoft.com/office/officeart/2005/8/layout/cycle3"/>
    <dgm:cxn modelId="{544750E6-4367-4C89-9430-9A824445AD89}" type="presParOf" srcId="{4B4448CC-B5D3-4571-9B46-4DD75CC6DDFC}" destId="{307593D6-27C5-4041-9BDE-66FAE5F477F5}" srcOrd="4" destOrd="0" presId="urn:microsoft.com/office/officeart/2005/8/layout/cycle3"/>
    <dgm:cxn modelId="{72067BE1-965B-4617-8E25-F793F30A94D9}" type="presParOf" srcId="{4B4448CC-B5D3-4571-9B46-4DD75CC6DDFC}" destId="{E929CFC4-239D-4649-B84D-C150F85522B7}" srcOrd="5" destOrd="0" presId="urn:microsoft.com/office/officeart/2005/8/layout/cycle3"/>
    <dgm:cxn modelId="{AEC01369-F3B3-4967-80E1-5D5004E2649B}" type="presParOf" srcId="{4B4448CC-B5D3-4571-9B46-4DD75CC6DDFC}" destId="{B44FA64D-15F3-4FAD-875F-C1C6F658D4E5}"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85020-2F76-43CB-828F-16902507EFFF}">
      <dsp:nvSpPr>
        <dsp:cNvPr id="0" name=""/>
        <dsp:cNvSpPr/>
      </dsp:nvSpPr>
      <dsp:spPr>
        <a:xfrm>
          <a:off x="2435" y="106082"/>
          <a:ext cx="2374500" cy="437362"/>
        </a:xfrm>
        <a:prstGeom prst="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PEOPLE</a:t>
          </a:r>
          <a:endParaRPr lang="en-US" sz="2000" b="1" kern="1200" dirty="0">
            <a:solidFill>
              <a:schemeClr val="tx1"/>
            </a:solidFill>
          </a:endParaRPr>
        </a:p>
      </dsp:txBody>
      <dsp:txXfrm>
        <a:off x="2435" y="106082"/>
        <a:ext cx="2374500" cy="437362"/>
      </dsp:txXfrm>
    </dsp:sp>
    <dsp:sp modelId="{5950A9D3-F56B-453B-8552-984F4C44C752}">
      <dsp:nvSpPr>
        <dsp:cNvPr id="0" name=""/>
        <dsp:cNvSpPr/>
      </dsp:nvSpPr>
      <dsp:spPr>
        <a:xfrm>
          <a:off x="2435" y="543445"/>
          <a:ext cx="2374500" cy="2572408"/>
        </a:xfrm>
        <a:prstGeom prst="rect">
          <a:avLst/>
        </a:prstGeom>
        <a:solidFill>
          <a:schemeClr val="bg1">
            <a:lumMod val="85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1"/>
              </a:solidFill>
            </a:rPr>
            <a:t>There are a limited number of people in the workforce that understand both IT and Procurement which leads to a detrimental skills gap. </a:t>
          </a:r>
          <a:endParaRPr lang="en-US" sz="1400" kern="1200" dirty="0"/>
        </a:p>
      </dsp:txBody>
      <dsp:txXfrm>
        <a:off x="2435" y="543445"/>
        <a:ext cx="2374500" cy="2572408"/>
      </dsp:txXfrm>
    </dsp:sp>
    <dsp:sp modelId="{7AA34BC2-DCA5-4501-8A69-355F996227FE}">
      <dsp:nvSpPr>
        <dsp:cNvPr id="0" name=""/>
        <dsp:cNvSpPr/>
      </dsp:nvSpPr>
      <dsp:spPr>
        <a:xfrm>
          <a:off x="2709366" y="106082"/>
          <a:ext cx="2374500" cy="437362"/>
        </a:xfrm>
        <a:prstGeom prst="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PROCESS</a:t>
          </a:r>
          <a:endParaRPr lang="en-US" sz="2000" b="1" kern="1200" dirty="0">
            <a:solidFill>
              <a:schemeClr val="tx1"/>
            </a:solidFill>
          </a:endParaRPr>
        </a:p>
      </dsp:txBody>
      <dsp:txXfrm>
        <a:off x="2709366" y="106082"/>
        <a:ext cx="2374500" cy="437362"/>
      </dsp:txXfrm>
    </dsp:sp>
    <dsp:sp modelId="{A19B60EB-AD60-4A32-BB62-4D60635279D4}">
      <dsp:nvSpPr>
        <dsp:cNvPr id="0" name=""/>
        <dsp:cNvSpPr/>
      </dsp:nvSpPr>
      <dsp:spPr>
        <a:xfrm>
          <a:off x="2709366" y="543445"/>
          <a:ext cx="2374500" cy="2572408"/>
        </a:xfrm>
        <a:prstGeom prst="rect">
          <a:avLst/>
        </a:prstGeom>
        <a:solidFill>
          <a:schemeClr val="bg1">
            <a:lumMod val="85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1"/>
              </a:solidFill>
            </a:rPr>
            <a:t>The “status quo” approach to large, multiyear, waterfall-based, extended requirement gathering, year-long competitions does not move at the same speed of technology. </a:t>
          </a:r>
          <a:endParaRPr lang="en-US" sz="1400" kern="1200" dirty="0"/>
        </a:p>
      </dsp:txBody>
      <dsp:txXfrm>
        <a:off x="2709366" y="543445"/>
        <a:ext cx="2374500" cy="2572408"/>
      </dsp:txXfrm>
    </dsp:sp>
    <dsp:sp modelId="{EABA7EAB-3DCF-484C-A994-8E9AF57F312F}">
      <dsp:nvSpPr>
        <dsp:cNvPr id="0" name=""/>
        <dsp:cNvSpPr/>
      </dsp:nvSpPr>
      <dsp:spPr>
        <a:xfrm>
          <a:off x="5416296" y="106082"/>
          <a:ext cx="2374500" cy="437362"/>
        </a:xfrm>
        <a:prstGeom prst="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PARTNERS</a:t>
          </a:r>
          <a:endParaRPr lang="en-US" sz="2000" b="1" kern="1200" dirty="0">
            <a:solidFill>
              <a:schemeClr val="tx1"/>
            </a:solidFill>
          </a:endParaRPr>
        </a:p>
      </dsp:txBody>
      <dsp:txXfrm>
        <a:off x="5416296" y="106082"/>
        <a:ext cx="2374500" cy="437362"/>
      </dsp:txXfrm>
    </dsp:sp>
    <dsp:sp modelId="{4351ADDB-ACCE-4A62-980A-0D178CC29B1A}">
      <dsp:nvSpPr>
        <dsp:cNvPr id="0" name=""/>
        <dsp:cNvSpPr/>
      </dsp:nvSpPr>
      <dsp:spPr>
        <a:xfrm>
          <a:off x="5416296" y="543445"/>
          <a:ext cx="2374500" cy="2572408"/>
        </a:xfrm>
        <a:prstGeom prst="rect">
          <a:avLst/>
        </a:prstGeom>
        <a:solidFill>
          <a:schemeClr val="bg1">
            <a:lumMod val="85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altLang="en-US" sz="1400" kern="1200" dirty="0" smtClean="0">
              <a:solidFill>
                <a:schemeClr val="tx1"/>
              </a:solidFill>
            </a:rPr>
            <a:t>C</a:t>
          </a:r>
          <a:r>
            <a:rPr lang="en-US" sz="1400" kern="1200" dirty="0" smtClean="0">
              <a:solidFill>
                <a:schemeClr val="tx1"/>
              </a:solidFill>
            </a:rPr>
            <a:t>ompanies with creative solutions to many of the Government’s tech problems are finding it challenging to do business with the Government due to high barriers to entry, lack of customer facing tools, complex acquisition processes, and communication confusion on how to identify the available opportunities. </a:t>
          </a:r>
          <a:endParaRPr lang="en-US" sz="1400" kern="1200" dirty="0"/>
        </a:p>
      </dsp:txBody>
      <dsp:txXfrm>
        <a:off x="5416296" y="543445"/>
        <a:ext cx="2374500" cy="2572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B805A-A142-4778-B90A-0313261EC918}">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0">
          <a:scrgbClr r="0" g="0" b="0"/>
        </a:fillRef>
        <a:effectRef idx="0">
          <a:scrgbClr r="0" g="0" b="0"/>
        </a:effectRef>
        <a:fontRef idx="minor"/>
      </dsp:style>
    </dsp:sp>
    <dsp:sp modelId="{13AFF779-12CF-4C8F-B4BC-47937518D1EE}">
      <dsp:nvSpPr>
        <dsp:cNvPr id="0" name=""/>
        <dsp:cNvSpPr/>
      </dsp:nvSpPr>
      <dsp:spPr>
        <a:xfrm>
          <a:off x="511409" y="347956"/>
          <a:ext cx="7655707" cy="696274"/>
        </a:xfrm>
        <a:prstGeom prst="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52668" tIns="55880" rIns="55880" bIns="55880" numCol="1" spcCol="1270" anchor="ctr" anchorCtr="0">
          <a:noAutofit/>
        </a:bodyPr>
        <a:lstStyle/>
        <a:p>
          <a:pPr lvl="0" algn="l" defTabSz="977900">
            <a:lnSpc>
              <a:spcPct val="90000"/>
            </a:lnSpc>
            <a:spcBef>
              <a:spcPct val="0"/>
            </a:spcBef>
            <a:spcAft>
              <a:spcPct val="35000"/>
            </a:spcAft>
          </a:pPr>
          <a:r>
            <a:rPr lang="en-US" sz="2200" b="1" i="0" kern="1200" dirty="0" smtClean="0">
              <a:solidFill>
                <a:schemeClr val="tx1"/>
              </a:solidFill>
            </a:rPr>
            <a:t>Individuals and interactions</a:t>
          </a:r>
          <a:r>
            <a:rPr lang="en-US" sz="2200" b="0" i="0" kern="1200" dirty="0" smtClean="0">
              <a:solidFill>
                <a:schemeClr val="tx1"/>
              </a:solidFill>
            </a:rPr>
            <a:t> over </a:t>
          </a:r>
          <a:r>
            <a:rPr lang="en-US" sz="2200" b="0" i="1" kern="1200" dirty="0" smtClean="0">
              <a:solidFill>
                <a:schemeClr val="tx1"/>
              </a:solidFill>
            </a:rPr>
            <a:t>processes and tools</a:t>
          </a:r>
          <a:endParaRPr lang="en-US" sz="2200" i="1" kern="1200" dirty="0">
            <a:solidFill>
              <a:schemeClr val="tx1"/>
            </a:solidFill>
          </a:endParaRPr>
        </a:p>
      </dsp:txBody>
      <dsp:txXfrm>
        <a:off x="511409" y="347956"/>
        <a:ext cx="7655707" cy="696274"/>
      </dsp:txXfrm>
    </dsp:sp>
    <dsp:sp modelId="{E4550D07-4810-41BC-865D-C9A4488D8DA2}">
      <dsp:nvSpPr>
        <dsp:cNvPr id="0" name=""/>
        <dsp:cNvSpPr/>
      </dsp:nvSpPr>
      <dsp:spPr>
        <a:xfrm>
          <a:off x="76237" y="260921"/>
          <a:ext cx="870342" cy="870342"/>
        </a:xfrm>
        <a:prstGeom prst="ellipse">
          <a:avLst/>
        </a:prstGeom>
        <a:solidFill>
          <a:schemeClr val="bg1">
            <a:lumMod val="8500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E290D5D2-8DDE-4A35-998E-67025729C012}">
      <dsp:nvSpPr>
        <dsp:cNvPr id="0" name=""/>
        <dsp:cNvSpPr/>
      </dsp:nvSpPr>
      <dsp:spPr>
        <a:xfrm>
          <a:off x="910599" y="1392548"/>
          <a:ext cx="7256517" cy="696274"/>
        </a:xfrm>
        <a:prstGeom prst="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52668" tIns="55880" rIns="55880" bIns="55880" numCol="1" spcCol="1270" anchor="ctr" anchorCtr="0">
          <a:noAutofit/>
        </a:bodyPr>
        <a:lstStyle/>
        <a:p>
          <a:pPr lvl="0" algn="l" defTabSz="977900">
            <a:lnSpc>
              <a:spcPct val="90000"/>
            </a:lnSpc>
            <a:spcBef>
              <a:spcPct val="0"/>
            </a:spcBef>
            <a:spcAft>
              <a:spcPct val="35000"/>
            </a:spcAft>
          </a:pPr>
          <a:r>
            <a:rPr lang="en-US" sz="2200" b="1" i="0" kern="1200" dirty="0" smtClean="0">
              <a:solidFill>
                <a:schemeClr val="tx1"/>
              </a:solidFill>
            </a:rPr>
            <a:t>Working software</a:t>
          </a:r>
          <a:r>
            <a:rPr lang="en-US" sz="2200" b="0" i="0" kern="1200" dirty="0" smtClean="0">
              <a:solidFill>
                <a:schemeClr val="tx1"/>
              </a:solidFill>
            </a:rPr>
            <a:t> over </a:t>
          </a:r>
          <a:r>
            <a:rPr lang="en-US" sz="2200" b="0" i="1" kern="1200" dirty="0" smtClean="0">
              <a:solidFill>
                <a:schemeClr val="tx1"/>
              </a:solidFill>
            </a:rPr>
            <a:t>comprehensive documentation</a:t>
          </a:r>
          <a:endParaRPr lang="en-US" sz="2200" i="1" kern="1200" dirty="0">
            <a:solidFill>
              <a:schemeClr val="tx1"/>
            </a:solidFill>
          </a:endParaRPr>
        </a:p>
      </dsp:txBody>
      <dsp:txXfrm>
        <a:off x="910599" y="1392548"/>
        <a:ext cx="7256517" cy="696274"/>
      </dsp:txXfrm>
    </dsp:sp>
    <dsp:sp modelId="{67B60CFE-29FE-4DFD-8FB8-1AEC4F3D3BDF}">
      <dsp:nvSpPr>
        <dsp:cNvPr id="0" name=""/>
        <dsp:cNvSpPr/>
      </dsp:nvSpPr>
      <dsp:spPr>
        <a:xfrm>
          <a:off x="475427" y="1305514"/>
          <a:ext cx="870342" cy="870342"/>
        </a:xfrm>
        <a:prstGeom prst="ellipse">
          <a:avLst/>
        </a:prstGeom>
        <a:solidFill>
          <a:schemeClr val="bg1">
            <a:lumMod val="8500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9281BBAB-B6CB-472A-B3E4-ABA38B2707B6}">
      <dsp:nvSpPr>
        <dsp:cNvPr id="0" name=""/>
        <dsp:cNvSpPr/>
      </dsp:nvSpPr>
      <dsp:spPr>
        <a:xfrm>
          <a:off x="910599" y="2437140"/>
          <a:ext cx="7256517" cy="696274"/>
        </a:xfrm>
        <a:prstGeom prst="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52668" tIns="55880" rIns="55880" bIns="55880" numCol="1" spcCol="1270" anchor="ctr" anchorCtr="0">
          <a:noAutofit/>
        </a:bodyPr>
        <a:lstStyle/>
        <a:p>
          <a:pPr lvl="0" algn="l" defTabSz="977900">
            <a:lnSpc>
              <a:spcPct val="90000"/>
            </a:lnSpc>
            <a:spcBef>
              <a:spcPct val="0"/>
            </a:spcBef>
            <a:spcAft>
              <a:spcPct val="35000"/>
            </a:spcAft>
          </a:pPr>
          <a:r>
            <a:rPr lang="en-US" sz="2200" b="1" i="0" kern="1200" dirty="0" smtClean="0">
              <a:solidFill>
                <a:schemeClr val="tx1"/>
              </a:solidFill>
            </a:rPr>
            <a:t>Customer collaboration</a:t>
          </a:r>
          <a:r>
            <a:rPr lang="en-US" sz="2200" b="0" i="0" kern="1200" dirty="0" smtClean="0">
              <a:solidFill>
                <a:schemeClr val="tx1"/>
              </a:solidFill>
            </a:rPr>
            <a:t> over </a:t>
          </a:r>
          <a:r>
            <a:rPr lang="en-US" sz="2200" b="0" i="1" kern="1200" dirty="0" smtClean="0">
              <a:solidFill>
                <a:schemeClr val="tx1"/>
              </a:solidFill>
            </a:rPr>
            <a:t>contract negotiation</a:t>
          </a:r>
          <a:endParaRPr lang="en-US" sz="2200" i="1" kern="1200" dirty="0">
            <a:solidFill>
              <a:schemeClr val="tx1"/>
            </a:solidFill>
          </a:endParaRPr>
        </a:p>
      </dsp:txBody>
      <dsp:txXfrm>
        <a:off x="910599" y="2437140"/>
        <a:ext cx="7256517" cy="696274"/>
      </dsp:txXfrm>
    </dsp:sp>
    <dsp:sp modelId="{5E472551-3E64-4B1B-A93E-0DE925084755}">
      <dsp:nvSpPr>
        <dsp:cNvPr id="0" name=""/>
        <dsp:cNvSpPr/>
      </dsp:nvSpPr>
      <dsp:spPr>
        <a:xfrm>
          <a:off x="475427" y="2350106"/>
          <a:ext cx="870342" cy="870342"/>
        </a:xfrm>
        <a:prstGeom prst="ellipse">
          <a:avLst/>
        </a:prstGeom>
        <a:solidFill>
          <a:schemeClr val="bg1">
            <a:lumMod val="8500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 modelId="{F429D262-CBEE-4252-A6F8-4BD0C8E19466}">
      <dsp:nvSpPr>
        <dsp:cNvPr id="0" name=""/>
        <dsp:cNvSpPr/>
      </dsp:nvSpPr>
      <dsp:spPr>
        <a:xfrm>
          <a:off x="511409" y="3481732"/>
          <a:ext cx="7655707" cy="696274"/>
        </a:xfrm>
        <a:prstGeom prst="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52668" tIns="55880" rIns="55880" bIns="55880" numCol="1" spcCol="1270" anchor="ctr" anchorCtr="0">
          <a:noAutofit/>
        </a:bodyPr>
        <a:lstStyle/>
        <a:p>
          <a:pPr lvl="0" algn="l" defTabSz="977900">
            <a:lnSpc>
              <a:spcPct val="90000"/>
            </a:lnSpc>
            <a:spcBef>
              <a:spcPct val="0"/>
            </a:spcBef>
            <a:spcAft>
              <a:spcPct val="35000"/>
            </a:spcAft>
          </a:pPr>
          <a:r>
            <a:rPr lang="en-US" sz="2200" b="1" i="0" kern="1200" dirty="0" smtClean="0">
              <a:solidFill>
                <a:schemeClr val="tx1"/>
              </a:solidFill>
            </a:rPr>
            <a:t>Responding to change</a:t>
          </a:r>
          <a:r>
            <a:rPr lang="en-US" sz="2200" b="0" i="0" kern="1200" dirty="0" smtClean="0">
              <a:solidFill>
                <a:schemeClr val="tx1"/>
              </a:solidFill>
            </a:rPr>
            <a:t> over </a:t>
          </a:r>
          <a:r>
            <a:rPr lang="en-US" sz="2200" b="0" i="1" kern="1200" dirty="0" smtClean="0">
              <a:solidFill>
                <a:schemeClr val="tx1"/>
              </a:solidFill>
            </a:rPr>
            <a:t>following a plan</a:t>
          </a:r>
          <a:endParaRPr lang="en-US" sz="2200" i="1" kern="1200" dirty="0">
            <a:solidFill>
              <a:schemeClr val="tx1"/>
            </a:solidFill>
          </a:endParaRPr>
        </a:p>
      </dsp:txBody>
      <dsp:txXfrm>
        <a:off x="511409" y="3481732"/>
        <a:ext cx="7655707" cy="696274"/>
      </dsp:txXfrm>
    </dsp:sp>
    <dsp:sp modelId="{96B13584-9204-47DF-A1FD-E209494A192C}">
      <dsp:nvSpPr>
        <dsp:cNvPr id="0" name=""/>
        <dsp:cNvSpPr/>
      </dsp:nvSpPr>
      <dsp:spPr>
        <a:xfrm>
          <a:off x="76237" y="3394698"/>
          <a:ext cx="870342" cy="870342"/>
        </a:xfrm>
        <a:prstGeom prst="ellipse">
          <a:avLst/>
        </a:prstGeom>
        <a:solidFill>
          <a:schemeClr val="bg1">
            <a:lumMod val="8500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DF253-EFE3-480A-98D2-D8A636A4D305}">
      <dsp:nvSpPr>
        <dsp:cNvPr id="0" name=""/>
        <dsp:cNvSpPr/>
      </dsp:nvSpPr>
      <dsp:spPr>
        <a:xfrm rot="16200000">
          <a:off x="640159" y="-558602"/>
          <a:ext cx="2437439" cy="3717758"/>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Understanding the needs of the end-user community sets the priorities of software implementation, not formal requirements driven design/SDLC process</a:t>
          </a:r>
          <a:endParaRPr lang="en-US" sz="1800" kern="1200" dirty="0"/>
        </a:p>
      </dsp:txBody>
      <dsp:txXfrm rot="5400000">
        <a:off x="0" y="81557"/>
        <a:ext cx="3717758" cy="1828079"/>
      </dsp:txXfrm>
    </dsp:sp>
    <dsp:sp modelId="{90E50336-6056-438C-90F6-8A2091D9DCEA}">
      <dsp:nvSpPr>
        <dsp:cNvPr id="0" name=""/>
        <dsp:cNvSpPr/>
      </dsp:nvSpPr>
      <dsp:spPr>
        <a:xfrm>
          <a:off x="3717758" y="81556"/>
          <a:ext cx="3717758" cy="2437439"/>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Give the Integrated Contractor/Government Agile Teams the resources needed, inclusive of a flexible contract, and trust they can deliver the required systems </a:t>
          </a:r>
          <a:endParaRPr lang="en-US" sz="1800" kern="1200" dirty="0"/>
        </a:p>
      </dsp:txBody>
      <dsp:txXfrm>
        <a:off x="3717758" y="81556"/>
        <a:ext cx="3717758" cy="1828079"/>
      </dsp:txXfrm>
    </dsp:sp>
    <dsp:sp modelId="{1695ED04-A431-4488-8B67-111F2E779AEA}">
      <dsp:nvSpPr>
        <dsp:cNvPr id="0" name=""/>
        <dsp:cNvSpPr/>
      </dsp:nvSpPr>
      <dsp:spPr>
        <a:xfrm rot="10800000">
          <a:off x="0" y="2437439"/>
          <a:ext cx="3717758" cy="2437439"/>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Proper training on agile implementation is a key element for success.  Training should include Integrated project teams comprising of all stakeholders</a:t>
          </a:r>
          <a:endParaRPr lang="en-US" sz="1800" kern="1200" dirty="0"/>
        </a:p>
      </dsp:txBody>
      <dsp:txXfrm rot="10800000">
        <a:off x="0" y="3046799"/>
        <a:ext cx="3717758" cy="1828079"/>
      </dsp:txXfrm>
    </dsp:sp>
    <dsp:sp modelId="{C928B69B-0990-44B1-927C-19CC8A29CC53}">
      <dsp:nvSpPr>
        <dsp:cNvPr id="0" name=""/>
        <dsp:cNvSpPr/>
      </dsp:nvSpPr>
      <dsp:spPr>
        <a:xfrm rot="5400000">
          <a:off x="4357917" y="1797280"/>
          <a:ext cx="2437439" cy="3717758"/>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Government Product Owners/CORs must be empowered with decision making abilities and priority setting to meet the vision – not be </a:t>
          </a:r>
          <a:r>
            <a:rPr lang="en-US" sz="1800" kern="1200" dirty="0" err="1" smtClean="0"/>
            <a:t>roadblocked</a:t>
          </a:r>
          <a:r>
            <a:rPr lang="en-US" sz="1800" kern="1200" dirty="0" smtClean="0"/>
            <a:t> by continual levels of reviews and approvals</a:t>
          </a:r>
          <a:endParaRPr lang="en-US" sz="1800" kern="1200" dirty="0"/>
        </a:p>
      </dsp:txBody>
      <dsp:txXfrm rot="-5400000">
        <a:off x="3717758" y="3046799"/>
        <a:ext cx="3717758" cy="1828079"/>
      </dsp:txXfrm>
    </dsp:sp>
    <dsp:sp modelId="{63839B9D-6A40-4623-9BE6-11EBEF0235F6}">
      <dsp:nvSpPr>
        <dsp:cNvPr id="0" name=""/>
        <dsp:cNvSpPr/>
      </dsp:nvSpPr>
      <dsp:spPr>
        <a:xfrm>
          <a:off x="2602430" y="1909636"/>
          <a:ext cx="2230654" cy="1218719"/>
        </a:xfrm>
        <a:prstGeom prst="round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Individuals and interactions </a:t>
          </a:r>
          <a:br>
            <a:rPr lang="en-US" sz="1800" b="1" kern="1200" smtClean="0"/>
          </a:br>
          <a:r>
            <a:rPr lang="en-US" sz="1800" b="0" i="1" kern="1200" smtClean="0"/>
            <a:t>over processes </a:t>
          </a:r>
          <a:br>
            <a:rPr lang="en-US" sz="1800" b="0" i="1" kern="1200" smtClean="0"/>
          </a:br>
          <a:r>
            <a:rPr lang="en-US" sz="1800" b="0" i="1" kern="1200" smtClean="0"/>
            <a:t>and tools</a:t>
          </a:r>
          <a:endParaRPr lang="en-US" sz="1800" b="0" i="1" kern="1200" dirty="0"/>
        </a:p>
      </dsp:txBody>
      <dsp:txXfrm>
        <a:off x="2661923" y="1969129"/>
        <a:ext cx="2111668" cy="10997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DF253-EFE3-480A-98D2-D8A636A4D305}">
      <dsp:nvSpPr>
        <dsp:cNvPr id="0" name=""/>
        <dsp:cNvSpPr/>
      </dsp:nvSpPr>
      <dsp:spPr>
        <a:xfrm rot="16200000">
          <a:off x="676253" y="-676253"/>
          <a:ext cx="2455487" cy="3807994"/>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i="0" kern="1200" dirty="0" smtClean="0"/>
            <a:t>Contractual requirement documents should be designed to drive towards overarching objectives (i.e., program goals, process, interfaces, metrics, and capabilities)</a:t>
          </a:r>
          <a:endParaRPr lang="en-US" sz="1800" i="0" kern="1200" dirty="0"/>
        </a:p>
      </dsp:txBody>
      <dsp:txXfrm rot="5400000">
        <a:off x="0" y="0"/>
        <a:ext cx="3807994" cy="1841615"/>
      </dsp:txXfrm>
    </dsp:sp>
    <dsp:sp modelId="{90E50336-6056-438C-90F6-8A2091D9DCEA}">
      <dsp:nvSpPr>
        <dsp:cNvPr id="0" name=""/>
        <dsp:cNvSpPr/>
      </dsp:nvSpPr>
      <dsp:spPr>
        <a:xfrm>
          <a:off x="3807994" y="0"/>
          <a:ext cx="3807994" cy="2455487"/>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User stories are “just in time” technical requirements and include the required acceptance criteria for released product. </a:t>
          </a:r>
          <a:endParaRPr lang="en-US" sz="1800" kern="1200" dirty="0"/>
        </a:p>
      </dsp:txBody>
      <dsp:txXfrm>
        <a:off x="3807994" y="0"/>
        <a:ext cx="3807994" cy="1841615"/>
      </dsp:txXfrm>
    </dsp:sp>
    <dsp:sp modelId="{1695ED04-A431-4488-8B67-111F2E779AEA}">
      <dsp:nvSpPr>
        <dsp:cNvPr id="0" name=""/>
        <dsp:cNvSpPr/>
      </dsp:nvSpPr>
      <dsp:spPr>
        <a:xfrm rot="10800000">
          <a:off x="0" y="2455487"/>
          <a:ext cx="3807994" cy="2455487"/>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Documentation becomes user stories, design documents, continuous training updates, and testing scripts based on what functionality is actually delivered vs. planned. </a:t>
          </a:r>
          <a:endParaRPr lang="en-US" sz="1800" kern="1200" dirty="0"/>
        </a:p>
      </dsp:txBody>
      <dsp:txXfrm rot="10800000">
        <a:off x="0" y="3069358"/>
        <a:ext cx="3807994" cy="1841615"/>
      </dsp:txXfrm>
    </dsp:sp>
    <dsp:sp modelId="{C928B69B-0990-44B1-927C-19CC8A29CC53}">
      <dsp:nvSpPr>
        <dsp:cNvPr id="0" name=""/>
        <dsp:cNvSpPr/>
      </dsp:nvSpPr>
      <dsp:spPr>
        <a:xfrm rot="5400000">
          <a:off x="4484248" y="1779233"/>
          <a:ext cx="2455487" cy="3807994"/>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Value = frequent and continuous delivery of functional product/software code</a:t>
          </a:r>
          <a:endParaRPr lang="en-US" sz="1800" kern="1200" dirty="0"/>
        </a:p>
      </dsp:txBody>
      <dsp:txXfrm rot="-5400000">
        <a:off x="3807995" y="3069358"/>
        <a:ext cx="3807994" cy="1841615"/>
      </dsp:txXfrm>
    </dsp:sp>
    <dsp:sp modelId="{63839B9D-6A40-4623-9BE6-11EBEF0235F6}">
      <dsp:nvSpPr>
        <dsp:cNvPr id="0" name=""/>
        <dsp:cNvSpPr/>
      </dsp:nvSpPr>
      <dsp:spPr>
        <a:xfrm>
          <a:off x="2665596" y="1841615"/>
          <a:ext cx="2284796" cy="1227743"/>
        </a:xfrm>
        <a:prstGeom prst="round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Working software </a:t>
          </a:r>
          <a:br>
            <a:rPr lang="en-US" sz="1800" b="1" kern="1200" smtClean="0"/>
          </a:br>
          <a:r>
            <a:rPr lang="en-US" sz="1800" kern="1200" smtClean="0"/>
            <a:t>over </a:t>
          </a:r>
          <a:r>
            <a:rPr lang="en-US" sz="1800" i="1" kern="1200" smtClean="0"/>
            <a:t>comprehensive documentation</a:t>
          </a:r>
          <a:endParaRPr lang="en-US" sz="1800" b="1" i="1" kern="1200" dirty="0"/>
        </a:p>
      </dsp:txBody>
      <dsp:txXfrm>
        <a:off x="2725529" y="1901548"/>
        <a:ext cx="2164930" cy="11078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DF253-EFE3-480A-98D2-D8A636A4D305}">
      <dsp:nvSpPr>
        <dsp:cNvPr id="0" name=""/>
        <dsp:cNvSpPr/>
      </dsp:nvSpPr>
      <dsp:spPr>
        <a:xfrm rot="16200000">
          <a:off x="748443" y="-748443"/>
          <a:ext cx="2401344" cy="3898231"/>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Technical requirement/deliverables are not the same as contract requirements/deliverables-</a:t>
          </a:r>
        </a:p>
        <a:p>
          <a:pPr lvl="0" algn="ctr" defTabSz="800100">
            <a:lnSpc>
              <a:spcPct val="90000"/>
            </a:lnSpc>
            <a:spcBef>
              <a:spcPct val="0"/>
            </a:spcBef>
            <a:spcAft>
              <a:spcPct val="35000"/>
            </a:spcAft>
          </a:pPr>
          <a:r>
            <a:rPr lang="en-US" sz="1800" kern="1200" dirty="0" smtClean="0"/>
            <a:t>These should be defined separately! </a:t>
          </a:r>
          <a:endParaRPr lang="en-US" sz="1800" kern="1200" dirty="0"/>
        </a:p>
      </dsp:txBody>
      <dsp:txXfrm rot="5400000">
        <a:off x="0" y="0"/>
        <a:ext cx="3898231" cy="1801008"/>
      </dsp:txXfrm>
    </dsp:sp>
    <dsp:sp modelId="{90E50336-6056-438C-90F6-8A2091D9DCEA}">
      <dsp:nvSpPr>
        <dsp:cNvPr id="0" name=""/>
        <dsp:cNvSpPr/>
      </dsp:nvSpPr>
      <dsp:spPr>
        <a:xfrm>
          <a:off x="3898231" y="0"/>
          <a:ext cx="3898231" cy="2401344"/>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i="0" kern="1200" dirty="0" smtClean="0"/>
            <a:t>Working software is the ultimate end goal – contracts should not be set up that encourage payment of rework for bad/failed products (i.e. – cost type contracts, no warranties, etc.) </a:t>
          </a:r>
          <a:endParaRPr lang="en-US" sz="1800" i="0" kern="1200" dirty="0"/>
        </a:p>
      </dsp:txBody>
      <dsp:txXfrm>
        <a:off x="3898231" y="0"/>
        <a:ext cx="3898231" cy="1801008"/>
      </dsp:txXfrm>
    </dsp:sp>
    <dsp:sp modelId="{1695ED04-A431-4488-8B67-111F2E779AEA}">
      <dsp:nvSpPr>
        <dsp:cNvPr id="0" name=""/>
        <dsp:cNvSpPr/>
      </dsp:nvSpPr>
      <dsp:spPr>
        <a:xfrm rot="10800000">
          <a:off x="0" y="2401344"/>
          <a:ext cx="3898231" cy="2401344"/>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i="0" kern="1200" dirty="0" smtClean="0"/>
            <a:t>Contracts are defined in terms of cost/price, period of performance, and scope.  The deliverables are defined as the “agile process” and capacity so technical deliverables can and will fluctuate</a:t>
          </a:r>
          <a:endParaRPr lang="en-US" sz="1800" i="0" kern="1200" dirty="0"/>
        </a:p>
      </dsp:txBody>
      <dsp:txXfrm rot="10800000">
        <a:off x="0" y="3001680"/>
        <a:ext cx="3898231" cy="1801008"/>
      </dsp:txXfrm>
    </dsp:sp>
    <dsp:sp modelId="{C928B69B-0990-44B1-927C-19CC8A29CC53}">
      <dsp:nvSpPr>
        <dsp:cNvPr id="0" name=""/>
        <dsp:cNvSpPr/>
      </dsp:nvSpPr>
      <dsp:spPr>
        <a:xfrm rot="5400000">
          <a:off x="4646675" y="1652901"/>
          <a:ext cx="2401344" cy="3898231"/>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Customer collaboration includes legal, security, 508 compliance, privacy requirements – all can and must be “baked in” to the Government agile development process</a:t>
          </a:r>
          <a:endParaRPr lang="en-US" sz="1800" kern="1200" dirty="0"/>
        </a:p>
      </dsp:txBody>
      <dsp:txXfrm rot="-5400000">
        <a:off x="3898232" y="3001680"/>
        <a:ext cx="3898231" cy="1801008"/>
      </dsp:txXfrm>
    </dsp:sp>
    <dsp:sp modelId="{63839B9D-6A40-4623-9BE6-11EBEF0235F6}">
      <dsp:nvSpPr>
        <dsp:cNvPr id="0" name=""/>
        <dsp:cNvSpPr/>
      </dsp:nvSpPr>
      <dsp:spPr>
        <a:xfrm>
          <a:off x="2728762" y="1801008"/>
          <a:ext cx="2338938" cy="1200672"/>
        </a:xfrm>
        <a:prstGeom prst="round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Customer collaboration</a:t>
          </a:r>
          <a:r>
            <a:rPr lang="en-US" sz="1900" kern="1200" dirty="0" smtClean="0"/>
            <a:t> </a:t>
          </a:r>
          <a:br>
            <a:rPr lang="en-US" sz="1900" kern="1200" dirty="0" smtClean="0"/>
          </a:br>
          <a:r>
            <a:rPr lang="en-US" sz="1900" kern="1200" dirty="0" smtClean="0"/>
            <a:t>over </a:t>
          </a:r>
          <a:r>
            <a:rPr lang="en-US" sz="1900" i="1" kern="1200" dirty="0" smtClean="0"/>
            <a:t>contract negotiation</a:t>
          </a:r>
          <a:endParaRPr lang="en-US" sz="1900" b="1" i="1" kern="1200" dirty="0"/>
        </a:p>
      </dsp:txBody>
      <dsp:txXfrm>
        <a:off x="2787374" y="1859620"/>
        <a:ext cx="2221714" cy="10834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DF253-EFE3-480A-98D2-D8A636A4D305}">
      <dsp:nvSpPr>
        <dsp:cNvPr id="0" name=""/>
        <dsp:cNvSpPr/>
      </dsp:nvSpPr>
      <dsp:spPr>
        <a:xfrm rot="16200000">
          <a:off x="652190" y="-652190"/>
          <a:ext cx="2467518" cy="3771900"/>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i="0" kern="1200" dirty="0" smtClean="0"/>
            <a:t>Users should be receiving the features which provide them the most value – therefore priorities should be in the form of “must have, should have, could have” as priorities changes for the users so should the order of precedence for delivery </a:t>
          </a:r>
          <a:endParaRPr lang="en-US" sz="1700" i="0" kern="1200" dirty="0"/>
        </a:p>
      </dsp:txBody>
      <dsp:txXfrm rot="5400000">
        <a:off x="-1" y="1"/>
        <a:ext cx="3771900" cy="1850638"/>
      </dsp:txXfrm>
    </dsp:sp>
    <dsp:sp modelId="{90E50336-6056-438C-90F6-8A2091D9DCEA}">
      <dsp:nvSpPr>
        <dsp:cNvPr id="0" name=""/>
        <dsp:cNvSpPr/>
      </dsp:nvSpPr>
      <dsp:spPr>
        <a:xfrm>
          <a:off x="3771900" y="0"/>
          <a:ext cx="3771900" cy="2467518"/>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Software Development doesn’t “end” so contracts have to take that into account by purchasing a software development process vs. a delivered software “system” </a:t>
          </a:r>
          <a:endParaRPr lang="en-US" sz="1700" kern="1200" dirty="0"/>
        </a:p>
      </dsp:txBody>
      <dsp:txXfrm>
        <a:off x="3771900" y="0"/>
        <a:ext cx="3771900" cy="1850638"/>
      </dsp:txXfrm>
    </dsp:sp>
    <dsp:sp modelId="{1695ED04-A431-4488-8B67-111F2E779AEA}">
      <dsp:nvSpPr>
        <dsp:cNvPr id="0" name=""/>
        <dsp:cNvSpPr/>
      </dsp:nvSpPr>
      <dsp:spPr>
        <a:xfrm rot="10800000">
          <a:off x="0" y="2467518"/>
          <a:ext cx="3771900" cy="2467518"/>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Utilize modular contracting methods to reduce the “too big to fail” mentality and encourage flexibility and change –while still meeting FAR competition requirements. </a:t>
          </a:r>
          <a:endParaRPr lang="en-US" sz="1700" kern="1200" dirty="0"/>
        </a:p>
      </dsp:txBody>
      <dsp:txXfrm rot="10800000">
        <a:off x="0" y="3084398"/>
        <a:ext cx="3771900" cy="1850638"/>
      </dsp:txXfrm>
    </dsp:sp>
    <dsp:sp modelId="{C928B69B-0990-44B1-927C-19CC8A29CC53}">
      <dsp:nvSpPr>
        <dsp:cNvPr id="0" name=""/>
        <dsp:cNvSpPr/>
      </dsp:nvSpPr>
      <dsp:spPr>
        <a:xfrm rot="5400000">
          <a:off x="4424090" y="1815327"/>
          <a:ext cx="2467518" cy="3771900"/>
        </a:xfrm>
        <a:prstGeom prst="round1Rect">
          <a:avLst/>
        </a:prstGeom>
        <a:solidFill>
          <a:schemeClr val="bg1">
            <a:lumMod val="9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700" kern="1200" dirty="0" smtClean="0"/>
            <a:t>Dissuade being locked into proprietary solutions by encouraging open source policies and including data rights clauses- in order to protect government property in the case a non-performing integrator contract must be terminated. </a:t>
          </a:r>
          <a:endParaRPr lang="en-US" sz="1700" kern="1200" dirty="0"/>
        </a:p>
      </dsp:txBody>
      <dsp:txXfrm rot="-5400000">
        <a:off x="3771899" y="3084398"/>
        <a:ext cx="3771900" cy="1850638"/>
      </dsp:txXfrm>
    </dsp:sp>
    <dsp:sp modelId="{63839B9D-6A40-4623-9BE6-11EBEF0235F6}">
      <dsp:nvSpPr>
        <dsp:cNvPr id="0" name=""/>
        <dsp:cNvSpPr/>
      </dsp:nvSpPr>
      <dsp:spPr>
        <a:xfrm>
          <a:off x="2617042" y="1850638"/>
          <a:ext cx="2263140" cy="1233759"/>
        </a:xfrm>
        <a:prstGeom prst="roundRect">
          <a:avLst/>
        </a:prstGeom>
        <a:solidFill>
          <a:schemeClr val="accent4"/>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t>Responding </a:t>
          </a:r>
          <a:br>
            <a:rPr lang="en-US" sz="1800" b="1" kern="1200" smtClean="0"/>
          </a:br>
          <a:r>
            <a:rPr lang="en-US" sz="1800" b="1" kern="1200" smtClean="0"/>
            <a:t>to change</a:t>
          </a:r>
          <a:r>
            <a:rPr lang="en-US" sz="1800" kern="1200" smtClean="0"/>
            <a:t> </a:t>
          </a:r>
          <a:br>
            <a:rPr lang="en-US" sz="1800" kern="1200" smtClean="0"/>
          </a:br>
          <a:r>
            <a:rPr lang="en-US" sz="1800" kern="1200" smtClean="0"/>
            <a:t>over </a:t>
          </a:r>
          <a:r>
            <a:rPr lang="en-US" sz="1800" i="1" kern="1200" smtClean="0"/>
            <a:t>following </a:t>
          </a:r>
          <a:br>
            <a:rPr lang="en-US" sz="1800" i="1" kern="1200" smtClean="0"/>
          </a:br>
          <a:r>
            <a:rPr lang="en-US" sz="1800" i="1" kern="1200" smtClean="0"/>
            <a:t>a plan</a:t>
          </a:r>
          <a:endParaRPr lang="en-US" sz="1800" b="0" i="1" kern="1200" dirty="0"/>
        </a:p>
      </dsp:txBody>
      <dsp:txXfrm>
        <a:off x="2677269" y="1910865"/>
        <a:ext cx="2142686" cy="11133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3BC5E-8D75-4431-8CD7-B62F6C04729F}">
      <dsp:nvSpPr>
        <dsp:cNvPr id="0" name=""/>
        <dsp:cNvSpPr/>
      </dsp:nvSpPr>
      <dsp:spPr>
        <a:xfrm>
          <a:off x="1645943" y="-101060"/>
          <a:ext cx="4583754" cy="4583754"/>
        </a:xfrm>
        <a:prstGeom prst="circularArrow">
          <a:avLst>
            <a:gd name="adj1" fmla="val 5274"/>
            <a:gd name="adj2" fmla="val 312630"/>
            <a:gd name="adj3" fmla="val 13854444"/>
            <a:gd name="adj4" fmla="val 17349272"/>
            <a:gd name="adj5" fmla="val 5477"/>
          </a:avLst>
        </a:prstGeom>
        <a:solidFill>
          <a:schemeClr val="bg1">
            <a:lumMod val="65000"/>
          </a:schemeClr>
        </a:solidFill>
        <a:ln>
          <a:noFill/>
        </a:ln>
        <a:effectLst/>
        <a:scene3d>
          <a:camera prst="orthographicFront"/>
          <a:lightRig rig="threePt" dir="t"/>
        </a:scene3d>
        <a:sp3d>
          <a:bevelT w="165100" prst="coolSlant"/>
        </a:sp3d>
      </dsp:spPr>
      <dsp:style>
        <a:lnRef idx="0">
          <a:scrgbClr r="0" g="0" b="0"/>
        </a:lnRef>
        <a:fillRef idx="1">
          <a:scrgbClr r="0" g="0" b="0"/>
        </a:fillRef>
        <a:effectRef idx="0">
          <a:scrgbClr r="0" g="0" b="0"/>
        </a:effectRef>
        <a:fontRef idx="minor"/>
      </dsp:style>
    </dsp:sp>
    <dsp:sp modelId="{19F7B3E8-10EC-42D9-B5EA-C0C47C51F7FE}">
      <dsp:nvSpPr>
        <dsp:cNvPr id="0" name=""/>
        <dsp:cNvSpPr/>
      </dsp:nvSpPr>
      <dsp:spPr>
        <a:xfrm>
          <a:off x="2886257" y="-66594"/>
          <a:ext cx="2103126" cy="1005840"/>
        </a:xfrm>
        <a:prstGeom prst="round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Envisioning/ Estimation</a:t>
          </a:r>
          <a:endParaRPr lang="en-US" sz="1800" b="1" kern="1200" dirty="0">
            <a:solidFill>
              <a:schemeClr val="tx1"/>
            </a:solidFill>
          </a:endParaRPr>
        </a:p>
      </dsp:txBody>
      <dsp:txXfrm>
        <a:off x="2935358" y="-17493"/>
        <a:ext cx="2004924" cy="907638"/>
      </dsp:txXfrm>
    </dsp:sp>
    <dsp:sp modelId="{87014E7A-B2FD-41C5-8192-D6935CCF05D0}">
      <dsp:nvSpPr>
        <dsp:cNvPr id="0" name=""/>
        <dsp:cNvSpPr/>
      </dsp:nvSpPr>
      <dsp:spPr>
        <a:xfrm>
          <a:off x="4894784" y="1115417"/>
          <a:ext cx="2103126" cy="1005840"/>
        </a:xfrm>
        <a:prstGeom prst="round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Design</a:t>
          </a:r>
          <a:endParaRPr lang="en-US" sz="1800" b="1" kern="1200" dirty="0">
            <a:solidFill>
              <a:schemeClr val="tx1"/>
            </a:solidFill>
          </a:endParaRPr>
        </a:p>
      </dsp:txBody>
      <dsp:txXfrm>
        <a:off x="4943885" y="1164518"/>
        <a:ext cx="2004924" cy="907638"/>
      </dsp:txXfrm>
    </dsp:sp>
    <dsp:sp modelId="{F6EC9972-6355-4E6E-8101-C8E8A3A775BB}">
      <dsp:nvSpPr>
        <dsp:cNvPr id="0" name=""/>
        <dsp:cNvSpPr/>
      </dsp:nvSpPr>
      <dsp:spPr>
        <a:xfrm>
          <a:off x="4894780" y="2545237"/>
          <a:ext cx="2103126" cy="1005840"/>
        </a:xfrm>
        <a:prstGeom prst="round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Development</a:t>
          </a:r>
          <a:endParaRPr lang="en-US" sz="1800" b="1" kern="1200" dirty="0">
            <a:solidFill>
              <a:schemeClr val="tx1"/>
            </a:solidFill>
          </a:endParaRPr>
        </a:p>
      </dsp:txBody>
      <dsp:txXfrm>
        <a:off x="4943881" y="2594338"/>
        <a:ext cx="2004924" cy="907638"/>
      </dsp:txXfrm>
    </dsp:sp>
    <dsp:sp modelId="{307593D6-27C5-4041-9BDE-66FAE5F477F5}">
      <dsp:nvSpPr>
        <dsp:cNvPr id="0" name=""/>
        <dsp:cNvSpPr/>
      </dsp:nvSpPr>
      <dsp:spPr>
        <a:xfrm>
          <a:off x="2886257" y="3652476"/>
          <a:ext cx="2103126" cy="1005840"/>
        </a:xfrm>
        <a:prstGeom prst="round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Quality Assurance/Auto Testing/UAT Testing</a:t>
          </a:r>
          <a:endParaRPr lang="en-US" sz="1800" b="1" kern="1200" dirty="0">
            <a:solidFill>
              <a:schemeClr val="tx1"/>
            </a:solidFill>
          </a:endParaRPr>
        </a:p>
      </dsp:txBody>
      <dsp:txXfrm>
        <a:off x="2935358" y="3701577"/>
        <a:ext cx="2004924" cy="907638"/>
      </dsp:txXfrm>
    </dsp:sp>
    <dsp:sp modelId="{E929CFC4-239D-4649-B84D-C150F85522B7}">
      <dsp:nvSpPr>
        <dsp:cNvPr id="0" name=""/>
        <dsp:cNvSpPr/>
      </dsp:nvSpPr>
      <dsp:spPr>
        <a:xfrm>
          <a:off x="976298" y="2501992"/>
          <a:ext cx="2103126" cy="1005840"/>
        </a:xfrm>
        <a:prstGeom prst="round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Training/ Documentation</a:t>
          </a:r>
          <a:endParaRPr lang="en-US" sz="1800" b="1" kern="1200" dirty="0">
            <a:solidFill>
              <a:schemeClr val="tx1"/>
            </a:solidFill>
          </a:endParaRPr>
        </a:p>
      </dsp:txBody>
      <dsp:txXfrm>
        <a:off x="1025399" y="2551093"/>
        <a:ext cx="2004924" cy="907638"/>
      </dsp:txXfrm>
    </dsp:sp>
    <dsp:sp modelId="{B44FA64D-15F3-4FAD-875F-C1C6F658D4E5}">
      <dsp:nvSpPr>
        <dsp:cNvPr id="0" name=""/>
        <dsp:cNvSpPr/>
      </dsp:nvSpPr>
      <dsp:spPr>
        <a:xfrm>
          <a:off x="976307" y="1115421"/>
          <a:ext cx="2103126" cy="1005840"/>
        </a:xfrm>
        <a:prstGeom prst="roundRect">
          <a:avLst/>
        </a:prstGeom>
        <a:solidFill>
          <a:schemeClr val="accent3">
            <a:hueOff val="0"/>
            <a:satOff val="0"/>
            <a:lumOff val="0"/>
            <a:alphaOff val="0"/>
          </a:schemeClr>
        </a:solidFill>
        <a:ln w="25400" cap="flat" cmpd="sng" algn="ctr">
          <a:solidFill>
            <a:schemeClr val="tx1"/>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Functional Code ready for Release</a:t>
          </a:r>
          <a:endParaRPr lang="en-US" sz="1800" b="1" kern="1200" dirty="0">
            <a:solidFill>
              <a:schemeClr val="tx1"/>
            </a:solidFill>
          </a:endParaRPr>
        </a:p>
      </dsp:txBody>
      <dsp:txXfrm>
        <a:off x="1025408" y="1164522"/>
        <a:ext cx="2004924" cy="90763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a:p>
        </p:txBody>
      </p:sp>
      <p:sp>
        <p:nvSpPr>
          <p:cNvPr id="3" name="Date Placeholder 2"/>
          <p:cNvSpPr>
            <a:spLocks noGrp="1"/>
          </p:cNvSpPr>
          <p:nvPr>
            <p:ph type="dt" sz="quarter" idx="1"/>
          </p:nvPr>
        </p:nvSpPr>
        <p:spPr>
          <a:xfrm>
            <a:off x="4071650" y="0"/>
            <a:ext cx="3114887" cy="472440"/>
          </a:xfrm>
          <a:prstGeom prst="rect">
            <a:avLst/>
          </a:prstGeom>
        </p:spPr>
        <p:txBody>
          <a:bodyPr vert="horz" lIns="95061" tIns="47531" rIns="95061" bIns="47531" rtlCol="0"/>
          <a:lstStyle>
            <a:lvl1pPr algn="r">
              <a:defRPr sz="1200"/>
            </a:lvl1pPr>
          </a:lstStyle>
          <a:p>
            <a:fld id="{4B3BCBDC-22B3-CA42-915A-3C1E6407FA50}" type="datetime1">
              <a:rPr lang="en-US"/>
              <a:pPr/>
              <a:t>5/1/2015</a:t>
            </a:fld>
            <a:endParaRPr lang="en-US"/>
          </a:p>
        </p:txBody>
      </p:sp>
      <p:sp>
        <p:nvSpPr>
          <p:cNvPr id="4" name="Footer Placeholder 3"/>
          <p:cNvSpPr>
            <a:spLocks noGrp="1"/>
          </p:cNvSpPr>
          <p:nvPr>
            <p:ph type="ftr" sz="quarter" idx="2"/>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a:p>
        </p:txBody>
      </p:sp>
      <p:sp>
        <p:nvSpPr>
          <p:cNvPr id="5" name="Slide Number Placeholder 4"/>
          <p:cNvSpPr>
            <a:spLocks noGrp="1"/>
          </p:cNvSpPr>
          <p:nvPr>
            <p:ph type="sldNum" sz="quarter" idx="3"/>
          </p:nvPr>
        </p:nvSpPr>
        <p:spPr>
          <a:xfrm>
            <a:off x="4071650" y="8974720"/>
            <a:ext cx="3114887" cy="472440"/>
          </a:xfrm>
          <a:prstGeom prst="rect">
            <a:avLst/>
          </a:prstGeom>
        </p:spPr>
        <p:txBody>
          <a:bodyPr vert="horz" lIns="95061" tIns="47531" rIns="95061" bIns="47531" rtlCol="0" anchor="b"/>
          <a:lstStyle>
            <a:lvl1pPr algn="r">
              <a:defRPr sz="1200"/>
            </a:lvl1pPr>
          </a:lstStyle>
          <a:p>
            <a:fld id="{C7DDEB67-BC8F-364D-972B-CDDF3E97D57C}" type="slidenum">
              <a:rPr/>
              <a:pPr/>
              <a:t>‹#›</a:t>
            </a:fld>
            <a:endParaRPr lang="en-US"/>
          </a:p>
        </p:txBody>
      </p:sp>
    </p:spTree>
    <p:extLst>
      <p:ext uri="{BB962C8B-B14F-4D97-AF65-F5344CB8AC3E}">
        <p14:creationId xmlns:p14="http://schemas.microsoft.com/office/powerpoint/2010/main" val="4023764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14887" cy="472440"/>
          </a:xfrm>
          <a:prstGeom prst="rect">
            <a:avLst/>
          </a:prstGeom>
        </p:spPr>
        <p:txBody>
          <a:bodyPr vert="horz" lIns="95061" tIns="47531" rIns="95061" bIns="47531" rtlCol="0"/>
          <a:lstStyle>
            <a:lvl1pPr algn="l">
              <a:defRPr sz="1200"/>
            </a:lvl1pPr>
          </a:lstStyle>
          <a:p>
            <a:endParaRPr lang="en-US"/>
          </a:p>
        </p:txBody>
      </p:sp>
      <p:sp>
        <p:nvSpPr>
          <p:cNvPr id="3" name="Date Placeholder 2"/>
          <p:cNvSpPr>
            <a:spLocks noGrp="1"/>
          </p:cNvSpPr>
          <p:nvPr>
            <p:ph type="dt" idx="1"/>
          </p:nvPr>
        </p:nvSpPr>
        <p:spPr>
          <a:xfrm>
            <a:off x="4071650" y="0"/>
            <a:ext cx="3114887" cy="472440"/>
          </a:xfrm>
          <a:prstGeom prst="rect">
            <a:avLst/>
          </a:prstGeom>
        </p:spPr>
        <p:txBody>
          <a:bodyPr vert="horz" lIns="95061" tIns="47531" rIns="95061" bIns="47531" rtlCol="0"/>
          <a:lstStyle>
            <a:lvl1pPr algn="r">
              <a:defRPr sz="1200"/>
            </a:lvl1pPr>
          </a:lstStyle>
          <a:p>
            <a:fld id="{CAAC620E-D33B-1F4E-9540-040AB481C6DD}" type="datetime1">
              <a:rPr lang="en-US"/>
              <a:pPr/>
              <a:t>5/1/2015</a:t>
            </a:fld>
            <a:endParaRPr lang="en-US"/>
          </a:p>
        </p:txBody>
      </p:sp>
      <p:sp>
        <p:nvSpPr>
          <p:cNvPr id="4" name="Slide Image Placeholder 3"/>
          <p:cNvSpPr>
            <a:spLocks noGrp="1" noRot="1" noChangeAspect="1"/>
          </p:cNvSpPr>
          <p:nvPr>
            <p:ph type="sldImg" idx="2"/>
          </p:nvPr>
        </p:nvSpPr>
        <p:spPr>
          <a:xfrm>
            <a:off x="1231900" y="708025"/>
            <a:ext cx="4724400" cy="3543300"/>
          </a:xfrm>
          <a:prstGeom prst="rect">
            <a:avLst/>
          </a:prstGeom>
          <a:noFill/>
          <a:ln w="12700">
            <a:solidFill>
              <a:prstClr val="black"/>
            </a:solidFill>
          </a:ln>
        </p:spPr>
        <p:txBody>
          <a:bodyPr vert="horz" lIns="95061" tIns="47531" rIns="95061" bIns="47531" rtlCol="0" anchor="ctr"/>
          <a:lstStyle/>
          <a:p>
            <a:endParaRPr lang="en-US"/>
          </a:p>
        </p:txBody>
      </p:sp>
      <p:sp>
        <p:nvSpPr>
          <p:cNvPr id="5" name="Notes Placeholder 4"/>
          <p:cNvSpPr>
            <a:spLocks noGrp="1"/>
          </p:cNvSpPr>
          <p:nvPr>
            <p:ph type="body" sz="quarter" idx="3"/>
          </p:nvPr>
        </p:nvSpPr>
        <p:spPr>
          <a:xfrm>
            <a:off x="718820" y="4488180"/>
            <a:ext cx="5750560" cy="4251960"/>
          </a:xfrm>
          <a:prstGeom prst="rect">
            <a:avLst/>
          </a:prstGeom>
        </p:spPr>
        <p:txBody>
          <a:bodyPr vert="horz" lIns="95061" tIns="47531" rIns="95061" bIns="47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720"/>
            <a:ext cx="3114887" cy="472440"/>
          </a:xfrm>
          <a:prstGeom prst="rect">
            <a:avLst/>
          </a:prstGeom>
        </p:spPr>
        <p:txBody>
          <a:bodyPr vert="horz" lIns="95061" tIns="47531" rIns="95061" bIns="47531" rtlCol="0" anchor="b"/>
          <a:lstStyle>
            <a:lvl1pPr algn="l">
              <a:defRPr sz="1200"/>
            </a:lvl1pPr>
          </a:lstStyle>
          <a:p>
            <a:endParaRPr lang="en-US"/>
          </a:p>
        </p:txBody>
      </p:sp>
      <p:sp>
        <p:nvSpPr>
          <p:cNvPr id="7" name="Slide Number Placeholder 6"/>
          <p:cNvSpPr>
            <a:spLocks noGrp="1"/>
          </p:cNvSpPr>
          <p:nvPr>
            <p:ph type="sldNum" sz="quarter" idx="5"/>
          </p:nvPr>
        </p:nvSpPr>
        <p:spPr>
          <a:xfrm>
            <a:off x="4071650" y="8974720"/>
            <a:ext cx="3114887" cy="472440"/>
          </a:xfrm>
          <a:prstGeom prst="rect">
            <a:avLst/>
          </a:prstGeom>
        </p:spPr>
        <p:txBody>
          <a:bodyPr vert="horz" lIns="95061" tIns="47531" rIns="95061" bIns="47531" rtlCol="0" anchor="b"/>
          <a:lstStyle>
            <a:lvl1pPr algn="r">
              <a:defRPr sz="1200"/>
            </a:lvl1pPr>
          </a:lstStyle>
          <a:p>
            <a:fld id="{DA33036D-F6A6-DE42-B789-2A212C3C5920}" type="slidenum">
              <a:rPr lang="en-US" smtClean="0"/>
              <a:pPr/>
              <a:t>‹#›</a:t>
            </a:fld>
            <a:endParaRPr lang="en-US"/>
          </a:p>
        </p:txBody>
      </p:sp>
    </p:spTree>
    <p:extLst>
      <p:ext uri="{BB962C8B-B14F-4D97-AF65-F5344CB8AC3E}">
        <p14:creationId xmlns:p14="http://schemas.microsoft.com/office/powerpoint/2010/main" val="10376986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2</a:t>
            </a:fld>
            <a:endParaRPr lang="en-US"/>
          </a:p>
        </p:txBody>
      </p:sp>
    </p:spTree>
    <p:extLst>
      <p:ext uri="{BB962C8B-B14F-4D97-AF65-F5344CB8AC3E}">
        <p14:creationId xmlns:p14="http://schemas.microsoft.com/office/powerpoint/2010/main" val="73756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with your legal, privacy, and security officers before you award an</a:t>
            </a:r>
            <a:r>
              <a:rPr lang="en-US" baseline="0" dirty="0" smtClean="0"/>
              <a:t> Agile Procurement to determine what are the Operational Constraints that will apply to all functionally released under the contract- and include that in the task order and into each Agile Sprint in the Definition of Done. </a:t>
            </a:r>
          </a:p>
          <a:p>
            <a:endParaRPr lang="en-US" baseline="0" dirty="0" smtClean="0"/>
          </a:p>
          <a:p>
            <a:r>
              <a:rPr lang="en-US" baseline="0" dirty="0" smtClean="0"/>
              <a:t>Make sure Quality Assurance checks off the requirements in each sprint and this will facilitate the ability to release code quickly and continuously instead of waiting for full staged releases that must go through months of security reviews. </a:t>
            </a:r>
          </a:p>
          <a:p>
            <a:endParaRPr lang="en-US" baseline="0" dirty="0" smtClean="0"/>
          </a:p>
          <a:p>
            <a:r>
              <a:rPr lang="en-US" baseline="0" dirty="0" smtClean="0"/>
              <a:t>Government-caused delay is the biggest challenge to overcome in Agile Software Developments. </a:t>
            </a:r>
            <a:endParaRPr lang="en-US" dirty="0"/>
          </a:p>
        </p:txBody>
      </p:sp>
      <p:sp>
        <p:nvSpPr>
          <p:cNvPr id="4" name="Slide Number Placeholder 3"/>
          <p:cNvSpPr>
            <a:spLocks noGrp="1"/>
          </p:cNvSpPr>
          <p:nvPr>
            <p:ph type="sldNum" sz="quarter" idx="10"/>
          </p:nvPr>
        </p:nvSpPr>
        <p:spPr/>
        <p:txBody>
          <a:bodyPr/>
          <a:lstStyle/>
          <a:p>
            <a:fld id="{AD19A53D-7C0F-418F-9C64-2B8728DFC0A9}" type="slidenum">
              <a:rPr lang="en-US" smtClean="0"/>
              <a:t>17</a:t>
            </a:fld>
            <a:endParaRPr lang="en-US" dirty="0"/>
          </a:p>
        </p:txBody>
      </p:sp>
    </p:spTree>
    <p:extLst>
      <p:ext uri="{BB962C8B-B14F-4D97-AF65-F5344CB8AC3E}">
        <p14:creationId xmlns:p14="http://schemas.microsoft.com/office/powerpoint/2010/main" val="258128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19A53D-7C0F-418F-9C64-2B8728DFC0A9}" type="slidenum">
              <a:rPr lang="en-US" smtClean="0"/>
              <a:t>18</a:t>
            </a:fld>
            <a:endParaRPr lang="en-US" dirty="0"/>
          </a:p>
        </p:txBody>
      </p:sp>
    </p:spTree>
    <p:extLst>
      <p:ext uri="{BB962C8B-B14F-4D97-AF65-F5344CB8AC3E}">
        <p14:creationId xmlns:p14="http://schemas.microsoft.com/office/powerpoint/2010/main" val="386961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 specific time of the iteration should be left up to the procurement process and solution provided by the vendor – the typical time is 3-5 weeks from Envisioning to Functional Code. </a:t>
            </a:r>
          </a:p>
          <a:p>
            <a:endParaRPr lang="en-US" baseline="0" dirty="0" smtClean="0"/>
          </a:p>
          <a:p>
            <a:r>
              <a:rPr lang="en-US" baseline="0" dirty="0" smtClean="0"/>
              <a:t>The reason that the code is “ready for release” and not “Released” is the Government/Product owner may need to make decisions about releases based on the vision and priorities: Do you need several sprints to </a:t>
            </a:r>
            <a:r>
              <a:rPr lang="en-US" baseline="0" dirty="0" err="1" smtClean="0"/>
              <a:t>relase</a:t>
            </a:r>
            <a:r>
              <a:rPr lang="en-US" baseline="0" dirty="0" smtClean="0"/>
              <a:t> a new application? If so, then you may group Sprints together to have a release. </a:t>
            </a:r>
          </a:p>
          <a:p>
            <a:endParaRPr lang="en-US" baseline="0" dirty="0" smtClean="0"/>
          </a:p>
          <a:p>
            <a:r>
              <a:rPr lang="en-US" baseline="0" dirty="0" smtClean="0"/>
              <a:t>Or maybe you just are working on one off elements in your product back log to reduce your technical debt – these can be released at the end of the sprint and don’t need to wait on a formal “release” </a:t>
            </a:r>
          </a:p>
          <a:p>
            <a:endParaRPr lang="en-US" baseline="0" dirty="0" smtClean="0"/>
          </a:p>
          <a:p>
            <a:r>
              <a:rPr lang="en-US" baseline="0" dirty="0" smtClean="0"/>
              <a:t>The decision making power for release strategy resides with Government, unless, through your strategic planning- you want to turn this over to the integrator. </a:t>
            </a:r>
            <a:endParaRPr lang="en-US" dirty="0"/>
          </a:p>
        </p:txBody>
      </p:sp>
      <p:sp>
        <p:nvSpPr>
          <p:cNvPr id="4" name="Slide Number Placeholder 3"/>
          <p:cNvSpPr>
            <a:spLocks noGrp="1"/>
          </p:cNvSpPr>
          <p:nvPr>
            <p:ph type="sldNum" sz="quarter" idx="10"/>
          </p:nvPr>
        </p:nvSpPr>
        <p:spPr/>
        <p:txBody>
          <a:bodyPr/>
          <a:lstStyle/>
          <a:p>
            <a:fld id="{AD19A53D-7C0F-418F-9C64-2B8728DFC0A9}" type="slidenum">
              <a:rPr lang="en-US" smtClean="0"/>
              <a:t>22</a:t>
            </a:fld>
            <a:endParaRPr lang="en-US" dirty="0"/>
          </a:p>
        </p:txBody>
      </p:sp>
    </p:spTree>
    <p:extLst>
      <p:ext uri="{BB962C8B-B14F-4D97-AF65-F5344CB8AC3E}">
        <p14:creationId xmlns:p14="http://schemas.microsoft.com/office/powerpoint/2010/main" val="2009516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19A53D-7C0F-418F-9C64-2B8728DFC0A9}" type="slidenum">
              <a:rPr lang="en-US" smtClean="0"/>
              <a:t>27</a:t>
            </a:fld>
            <a:endParaRPr lang="en-US" dirty="0"/>
          </a:p>
        </p:txBody>
      </p:sp>
    </p:spTree>
    <p:extLst>
      <p:ext uri="{BB962C8B-B14F-4D97-AF65-F5344CB8AC3E}">
        <p14:creationId xmlns:p14="http://schemas.microsoft.com/office/powerpoint/2010/main" val="183645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3</a:t>
            </a:fld>
            <a:endParaRPr lang="en-US"/>
          </a:p>
        </p:txBody>
      </p:sp>
    </p:spTree>
    <p:extLst>
      <p:ext uri="{BB962C8B-B14F-4D97-AF65-F5344CB8AC3E}">
        <p14:creationId xmlns:p14="http://schemas.microsoft.com/office/powerpoint/2010/main" val="737562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4</a:t>
            </a:fld>
            <a:endParaRPr lang="en-US"/>
          </a:p>
        </p:txBody>
      </p:sp>
    </p:spTree>
    <p:extLst>
      <p:ext uri="{BB962C8B-B14F-4D97-AF65-F5344CB8AC3E}">
        <p14:creationId xmlns:p14="http://schemas.microsoft.com/office/powerpoint/2010/main" val="737562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5</a:t>
            </a:fld>
            <a:endParaRPr lang="en-US"/>
          </a:p>
        </p:txBody>
      </p:sp>
    </p:spTree>
    <p:extLst>
      <p:ext uri="{BB962C8B-B14F-4D97-AF65-F5344CB8AC3E}">
        <p14:creationId xmlns:p14="http://schemas.microsoft.com/office/powerpoint/2010/main" val="73756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6</a:t>
            </a:fld>
            <a:endParaRPr lang="en-US"/>
          </a:p>
        </p:txBody>
      </p:sp>
    </p:spTree>
    <p:extLst>
      <p:ext uri="{BB962C8B-B14F-4D97-AF65-F5344CB8AC3E}">
        <p14:creationId xmlns:p14="http://schemas.microsoft.com/office/powerpoint/2010/main" val="737562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33036D-F6A6-DE42-B789-2A212C3C5920}" type="slidenum">
              <a:rPr lang="en-US" smtClean="0"/>
              <a:pPr/>
              <a:t>7</a:t>
            </a:fld>
            <a:endParaRPr lang="en-US"/>
          </a:p>
        </p:txBody>
      </p:sp>
    </p:spTree>
    <p:extLst>
      <p:ext uri="{BB962C8B-B14F-4D97-AF65-F5344CB8AC3E}">
        <p14:creationId xmlns:p14="http://schemas.microsoft.com/office/powerpoint/2010/main" val="73756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 need to have different contracting methods for Agile Software Development</a:t>
            </a:r>
            <a:r>
              <a:rPr lang="en-US" baseline="0" dirty="0" smtClean="0"/>
              <a:t> Anyway?? </a:t>
            </a:r>
          </a:p>
          <a:p>
            <a:endParaRPr lang="en-US" baseline="0" dirty="0" smtClean="0"/>
          </a:p>
          <a:p>
            <a:r>
              <a:rPr lang="en-US" baseline="0" dirty="0" smtClean="0"/>
              <a:t>The Agile Manifesto specifically highlights that while there is value on the items on the right – you should value the items on the left more. </a:t>
            </a:r>
          </a:p>
          <a:p>
            <a:endParaRPr lang="en-US" baseline="0" dirty="0" smtClean="0"/>
          </a:p>
          <a:p>
            <a:r>
              <a:rPr lang="en-US" baseline="0" dirty="0" smtClean="0"/>
              <a:t>In doing this, traditional federal contracting methods are not flexible enough to ensure successful implementation of Agile</a:t>
            </a:r>
          </a:p>
          <a:p>
            <a:endParaRPr lang="en-US" baseline="0" dirty="0" smtClean="0"/>
          </a:p>
          <a:p>
            <a:r>
              <a:rPr lang="en-US" baseline="0" dirty="0" smtClean="0"/>
              <a:t>What do I mean by this? </a:t>
            </a:r>
            <a:endParaRPr lang="en-US" dirty="0"/>
          </a:p>
        </p:txBody>
      </p:sp>
      <p:sp>
        <p:nvSpPr>
          <p:cNvPr id="4" name="Slide Number Placeholder 3"/>
          <p:cNvSpPr>
            <a:spLocks noGrp="1"/>
          </p:cNvSpPr>
          <p:nvPr>
            <p:ph type="sldNum" sz="quarter" idx="10"/>
          </p:nvPr>
        </p:nvSpPr>
        <p:spPr/>
        <p:txBody>
          <a:bodyPr/>
          <a:lstStyle/>
          <a:p>
            <a:fld id="{AD19A53D-7C0F-418F-9C64-2B8728DFC0A9}" type="slidenum">
              <a:rPr lang="en-US" smtClean="0"/>
              <a:t>14</a:t>
            </a:fld>
            <a:endParaRPr lang="en-US" dirty="0"/>
          </a:p>
        </p:txBody>
      </p:sp>
    </p:spTree>
    <p:extLst>
      <p:ext uri="{BB962C8B-B14F-4D97-AF65-F5344CB8AC3E}">
        <p14:creationId xmlns:p14="http://schemas.microsoft.com/office/powerpoint/2010/main" val="451692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19A53D-7C0F-418F-9C64-2B8728DFC0A9}" type="slidenum">
              <a:rPr lang="en-US" smtClean="0"/>
              <a:t>15</a:t>
            </a:fld>
            <a:endParaRPr lang="en-US" dirty="0"/>
          </a:p>
        </p:txBody>
      </p:sp>
    </p:spTree>
    <p:extLst>
      <p:ext uri="{BB962C8B-B14F-4D97-AF65-F5344CB8AC3E}">
        <p14:creationId xmlns:p14="http://schemas.microsoft.com/office/powerpoint/2010/main" val="394682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19A53D-7C0F-418F-9C64-2B8728DFC0A9}" type="slidenum">
              <a:rPr lang="en-US" smtClean="0"/>
              <a:t>16</a:t>
            </a:fld>
            <a:endParaRPr lang="en-US" dirty="0"/>
          </a:p>
        </p:txBody>
      </p:sp>
    </p:spTree>
    <p:extLst>
      <p:ext uri="{BB962C8B-B14F-4D97-AF65-F5344CB8AC3E}">
        <p14:creationId xmlns:p14="http://schemas.microsoft.com/office/powerpoint/2010/main" val="1001717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3" name="Picture 2" descr="ppt_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685800" y="4114800"/>
            <a:ext cx="7772400" cy="502920"/>
          </a:xfrm>
          <a:prstGeom prst="rect">
            <a:avLst/>
          </a:prstGeom>
        </p:spPr>
        <p:txBody>
          <a:bodyPr vert="horz" lIns="0" tIns="0" rIns="0" bIns="0"/>
          <a:lstStyle>
            <a:lvl1pPr algn="l">
              <a:defRPr sz="3000" baseline="0">
                <a:solidFill>
                  <a:schemeClr val="tx1"/>
                </a:solidFill>
                <a:latin typeface="Cambria"/>
                <a:cs typeface="Cambria"/>
              </a:defRPr>
            </a:lvl1pPr>
          </a:lstStyle>
          <a:p>
            <a:r>
              <a:rPr lang="en-US" dirty="0" smtClean="0"/>
              <a:t>Presentation Title</a:t>
            </a:r>
            <a:endParaRPr lang="en-US" dirty="0"/>
          </a:p>
        </p:txBody>
      </p:sp>
      <p:sp>
        <p:nvSpPr>
          <p:cNvPr id="7" name="Content Placeholder 6"/>
          <p:cNvSpPr>
            <a:spLocks noGrp="1"/>
          </p:cNvSpPr>
          <p:nvPr>
            <p:ph sz="quarter" idx="10" hasCustomPrompt="1"/>
          </p:nvPr>
        </p:nvSpPr>
        <p:spPr>
          <a:xfrm>
            <a:off x="685800" y="4615959"/>
            <a:ext cx="7772400" cy="365760"/>
          </a:xfrm>
          <a:prstGeom prst="rect">
            <a:avLst/>
          </a:prstGeom>
        </p:spPr>
        <p:txBody>
          <a:bodyPr vert="horz" lIns="0" tIns="0" rIns="0" bIns="0"/>
          <a:lstStyle>
            <a:lvl1pPr>
              <a:spcBef>
                <a:spcPts val="0"/>
              </a:spcBef>
              <a:buNone/>
              <a:defRPr sz="2000">
                <a:solidFill>
                  <a:schemeClr val="tx1"/>
                </a:solidFill>
                <a:latin typeface="Franklin Gothic Book"/>
                <a:cs typeface="Franklin Gothic Book"/>
              </a:defRPr>
            </a:lvl1pPr>
          </a:lstStyle>
          <a:p>
            <a:pPr lvl="0"/>
            <a:r>
              <a:rPr lang="en-US" dirty="0" smtClean="0"/>
              <a:t>Presentation Subhead</a:t>
            </a:r>
          </a:p>
        </p:txBody>
      </p:sp>
      <p:sp>
        <p:nvSpPr>
          <p:cNvPr id="8" name="Content Placeholder 6"/>
          <p:cNvSpPr>
            <a:spLocks noGrp="1"/>
          </p:cNvSpPr>
          <p:nvPr>
            <p:ph sz="quarter" idx="11" hasCustomPrompt="1"/>
          </p:nvPr>
        </p:nvSpPr>
        <p:spPr>
          <a:xfrm>
            <a:off x="685800" y="5407974"/>
            <a:ext cx="3886200" cy="274320"/>
          </a:xfrm>
          <a:prstGeom prst="rect">
            <a:avLst/>
          </a:prstGeom>
          <a:effectLst/>
        </p:spPr>
        <p:txBody>
          <a:bodyPr vert="horz" lIns="0" tIns="0" rIns="0" bIns="0"/>
          <a:lstStyle>
            <a:lvl1pPr>
              <a:spcBef>
                <a:spcPts val="0"/>
              </a:spcBef>
              <a:buNone/>
              <a:defRPr sz="1250" baseline="0">
                <a:solidFill>
                  <a:schemeClr val="accent1"/>
                </a:solidFill>
                <a:latin typeface="Franklin Gothic Book"/>
                <a:cs typeface="Franklin Gothic Book"/>
              </a:defRPr>
            </a:lvl1pPr>
          </a:lstStyle>
          <a:p>
            <a:pPr lvl="0"/>
            <a:r>
              <a:rPr lang="en-US" dirty="0" smtClean="0"/>
              <a:t>Date: Year, Month, Day</a:t>
            </a:r>
          </a:p>
        </p:txBody>
      </p:sp>
      <p:sp>
        <p:nvSpPr>
          <p:cNvPr id="11" name="Content Placeholder 10"/>
          <p:cNvSpPr>
            <a:spLocks noGrp="1"/>
          </p:cNvSpPr>
          <p:nvPr>
            <p:ph sz="quarter" idx="12" hasCustomPrompt="1"/>
          </p:nvPr>
        </p:nvSpPr>
        <p:spPr>
          <a:xfrm>
            <a:off x="685799" y="5127544"/>
            <a:ext cx="3886201" cy="274320"/>
          </a:xfrm>
          <a:prstGeom prst="rect">
            <a:avLst/>
          </a:prstGeom>
        </p:spPr>
        <p:txBody>
          <a:bodyPr vert="horz" lIns="0" tIns="0" rIns="0" bIns="0"/>
          <a:lstStyle>
            <a:lvl1pPr>
              <a:spcBef>
                <a:spcPts val="0"/>
              </a:spcBef>
              <a:buNone/>
              <a:defRPr sz="1400" baseline="0">
                <a:solidFill>
                  <a:schemeClr val="tx1"/>
                </a:solidFill>
                <a:latin typeface="Franklin Gothic Demi"/>
                <a:cs typeface="Franklin Gothic Demi"/>
              </a:defRPr>
            </a:lvl1pPr>
          </a:lstStyle>
          <a:p>
            <a:pPr lvl="0"/>
            <a:r>
              <a:rPr lang="en-US" dirty="0" smtClean="0"/>
              <a:t>Presenter Name</a:t>
            </a:r>
            <a:endParaRPr lang="en-US" dirty="0"/>
          </a:p>
        </p:txBody>
      </p:sp>
      <p:sp>
        <p:nvSpPr>
          <p:cNvPr id="9" name="TextBox 8"/>
          <p:cNvSpPr txBox="1"/>
          <p:nvPr userDrawn="1"/>
        </p:nvSpPr>
        <p:spPr>
          <a:xfrm>
            <a:off x="7015281" y="5644810"/>
            <a:ext cx="1506441" cy="246221"/>
          </a:xfrm>
          <a:prstGeom prst="rect">
            <a:avLst/>
          </a:prstGeom>
          <a:noFill/>
        </p:spPr>
        <p:txBody>
          <a:bodyPr wrap="square" lIns="0" tIns="0" rIns="0" bIns="0" rtlCol="0" anchor="ctr" anchorCtr="0">
            <a:spAutoFit/>
          </a:bodyPr>
          <a:lstStyle/>
          <a:p>
            <a:pPr algn="r"/>
            <a:r>
              <a:rPr lang="en-US" sz="800" kern="1200" dirty="0" smtClean="0">
                <a:solidFill>
                  <a:srgbClr val="283433"/>
                </a:solidFill>
                <a:latin typeface="Franklin Gothic Book"/>
                <a:ea typeface="+mn-ea"/>
                <a:cs typeface="Franklin Gothic Book"/>
              </a:rPr>
              <a:t>Jeffrey Birch, </a:t>
            </a:r>
            <a:r>
              <a:rPr lang="en-US" sz="800" i="1" kern="1200" dirty="0" smtClean="0">
                <a:solidFill>
                  <a:srgbClr val="283433"/>
                </a:solidFill>
                <a:latin typeface="Franklin Gothic Book"/>
                <a:ea typeface="+mn-ea"/>
                <a:cs typeface="Franklin Gothic Book"/>
              </a:rPr>
              <a:t>Acting</a:t>
            </a:r>
            <a:r>
              <a:rPr lang="en-US" sz="800" i="1" kern="1200" baseline="0" dirty="0" smtClean="0">
                <a:solidFill>
                  <a:srgbClr val="283433"/>
                </a:solidFill>
                <a:latin typeface="Franklin Gothic Book"/>
                <a:ea typeface="+mn-ea"/>
                <a:cs typeface="Franklin Gothic Book"/>
              </a:rPr>
              <a:t> D</a:t>
            </a:r>
            <a:r>
              <a:rPr lang="en-US" sz="800" i="1" kern="1200" dirty="0" smtClean="0">
                <a:solidFill>
                  <a:srgbClr val="283433"/>
                </a:solidFill>
                <a:latin typeface="Franklin Gothic Book"/>
                <a:ea typeface="+mn-ea"/>
                <a:cs typeface="Franklin Gothic Book"/>
              </a:rPr>
              <a:t>irector</a:t>
            </a:r>
            <a:endParaRPr lang="en-US" sz="800" i="1" kern="1200" dirty="0">
              <a:solidFill>
                <a:srgbClr val="283433"/>
              </a:solidFill>
              <a:latin typeface="Franklin Gothic Book"/>
              <a:ea typeface="+mn-ea"/>
              <a:cs typeface="Franklin Gothic Book"/>
            </a:endParaRPr>
          </a:p>
          <a:p>
            <a:pPr algn="r"/>
            <a:r>
              <a:rPr lang="en-US" sz="800" b="1" kern="1200" dirty="0" err="1" smtClean="0">
                <a:solidFill>
                  <a:srgbClr val="283433"/>
                </a:solidFill>
                <a:latin typeface="Franklin Gothic Book"/>
                <a:ea typeface="+mn-ea"/>
                <a:cs typeface="Franklin Gothic Book"/>
              </a:rPr>
              <a:t>www.fai.gov</a:t>
            </a:r>
            <a:endParaRPr lang="en-US" sz="800" kern="1200" dirty="0">
              <a:solidFill>
                <a:srgbClr val="283433"/>
              </a:solidFill>
              <a:latin typeface="Franklin Gothic Book"/>
              <a:ea typeface="+mn-ea"/>
              <a:cs typeface="Franklin Gothic Book"/>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pic>
        <p:nvPicPr>
          <p:cNvPr id="3" name="Picture 2"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7" name="Title 1"/>
          <p:cNvSpPr>
            <a:spLocks noGrp="1"/>
          </p:cNvSpPr>
          <p:nvPr>
            <p:ph type="title" hasCustomPrompt="1"/>
          </p:nvPr>
        </p:nvSpPr>
        <p:spPr>
          <a:xfrm>
            <a:off x="574676" y="1143000"/>
            <a:ext cx="7996238" cy="544871"/>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9" name="Content Placeholder 2"/>
          <p:cNvSpPr>
            <a:spLocks noGrp="1"/>
          </p:cNvSpPr>
          <p:nvPr>
            <p:ph idx="1" hasCustomPrompt="1"/>
          </p:nvPr>
        </p:nvSpPr>
        <p:spPr>
          <a:xfrm>
            <a:off x="574675" y="1687871"/>
            <a:ext cx="7996239" cy="401484"/>
          </a:xfrm>
          <a:prstGeom prst="rect">
            <a:avLst/>
          </a:prstGeom>
        </p:spPr>
        <p:txBody>
          <a:bodyPr lIns="0" tIns="0" rIns="0" bIns="0"/>
          <a:lstStyle>
            <a:lvl1pPr marL="0" indent="0">
              <a:spcBef>
                <a:spcPts val="0"/>
              </a:spcBef>
              <a:spcAft>
                <a:spcPts val="0"/>
              </a:spcAft>
              <a:buClr>
                <a:schemeClr val="accent4"/>
              </a:buClr>
              <a:buSzPct val="65000"/>
              <a:buFont typeface="Lucida Grande"/>
              <a:buNone/>
              <a:defRPr sz="2400">
                <a:solidFill>
                  <a:schemeClr val="tx1"/>
                </a:solidFill>
                <a:latin typeface="Franklin Gothic Book"/>
                <a:cs typeface="Franklin Gothic Book"/>
              </a:defRPr>
            </a:lvl1pPr>
            <a:lvl2pPr marL="222250"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2pPr>
            <a:lvl3pPr marL="460375"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3pPr>
            <a:lvl4pPr marL="690563" indent="0">
              <a:spcBef>
                <a:spcPts val="0"/>
              </a:spcBef>
              <a:spcAft>
                <a:spcPts val="450"/>
              </a:spcAft>
              <a:buClr>
                <a:schemeClr val="accent4"/>
              </a:buClr>
              <a:buSzPct val="65000"/>
              <a:buFont typeface="Lucida Grande"/>
              <a:buNone/>
              <a:tabLst/>
              <a:defRPr sz="1800">
                <a:solidFill>
                  <a:schemeClr val="tx1"/>
                </a:solidFill>
                <a:latin typeface="Franklin Gothic Book"/>
                <a:cs typeface="Franklin Gothic Book"/>
              </a:defRPr>
            </a:lvl4pPr>
            <a:lvl5pPr marL="912813" indent="0" defTabSz="455613">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5pPr>
          </a:lstStyle>
          <a:p>
            <a:pPr lvl="0"/>
            <a:r>
              <a:rPr lang="en-US" dirty="0" smtClean="0"/>
              <a:t>Subhead</a:t>
            </a:r>
          </a:p>
        </p:txBody>
      </p:sp>
      <p:graphicFrame>
        <p:nvGraphicFramePr>
          <p:cNvPr id="12" name="Chart 11"/>
          <p:cNvGraphicFramePr/>
          <p:nvPr userDrawn="1">
            <p:extLst>
              <p:ext uri="{D42A27DB-BD31-4B8C-83A1-F6EECF244321}">
                <p14:modId xmlns:p14="http://schemas.microsoft.com/office/powerpoint/2010/main" val="3085857629"/>
              </p:ext>
            </p:extLst>
          </p:nvPr>
        </p:nvGraphicFramePr>
        <p:xfrm>
          <a:off x="574675" y="2089356"/>
          <a:ext cx="7996240" cy="42942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pic>
        <p:nvPicPr>
          <p:cNvPr id="4" name="Picture 3"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10" name="Chart 9"/>
          <p:cNvGraphicFramePr/>
          <p:nvPr userDrawn="1">
            <p:extLst>
              <p:ext uri="{D42A27DB-BD31-4B8C-83A1-F6EECF244321}">
                <p14:modId xmlns:p14="http://schemas.microsoft.com/office/powerpoint/2010/main" val="442513067"/>
              </p:ext>
            </p:extLst>
          </p:nvPr>
        </p:nvGraphicFramePr>
        <p:xfrm>
          <a:off x="574674" y="2089356"/>
          <a:ext cx="7997637" cy="4236062"/>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6" name="Title 1"/>
          <p:cNvSpPr>
            <a:spLocks noGrp="1"/>
          </p:cNvSpPr>
          <p:nvPr>
            <p:ph type="title" hasCustomPrompt="1"/>
          </p:nvPr>
        </p:nvSpPr>
        <p:spPr>
          <a:xfrm>
            <a:off x="574676" y="1143000"/>
            <a:ext cx="7996238" cy="544871"/>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8" name="Content Placeholder 2"/>
          <p:cNvSpPr>
            <a:spLocks noGrp="1"/>
          </p:cNvSpPr>
          <p:nvPr>
            <p:ph idx="1" hasCustomPrompt="1"/>
          </p:nvPr>
        </p:nvSpPr>
        <p:spPr>
          <a:xfrm>
            <a:off x="574675" y="1687872"/>
            <a:ext cx="7996239" cy="401484"/>
          </a:xfrm>
          <a:prstGeom prst="rect">
            <a:avLst/>
          </a:prstGeom>
        </p:spPr>
        <p:txBody>
          <a:bodyPr lIns="0" tIns="0" rIns="0" bIns="0"/>
          <a:lstStyle>
            <a:lvl1pPr marL="0" indent="0">
              <a:spcBef>
                <a:spcPts val="0"/>
              </a:spcBef>
              <a:spcAft>
                <a:spcPts val="0"/>
              </a:spcAft>
              <a:buClr>
                <a:schemeClr val="accent4"/>
              </a:buClr>
              <a:buSzPct val="65000"/>
              <a:buFont typeface="Lucida Grande"/>
              <a:buNone/>
              <a:defRPr sz="2400">
                <a:solidFill>
                  <a:schemeClr val="tx1"/>
                </a:solidFill>
                <a:latin typeface="Franklin Gothic Book"/>
                <a:cs typeface="Franklin Gothic Book"/>
              </a:defRPr>
            </a:lvl1pPr>
            <a:lvl2pPr marL="222250"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2pPr>
            <a:lvl3pPr marL="460375"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3pPr>
            <a:lvl4pPr marL="690563" indent="0">
              <a:spcBef>
                <a:spcPts val="0"/>
              </a:spcBef>
              <a:spcAft>
                <a:spcPts val="450"/>
              </a:spcAft>
              <a:buClr>
                <a:schemeClr val="accent4"/>
              </a:buClr>
              <a:buSzPct val="65000"/>
              <a:buFont typeface="Lucida Grande"/>
              <a:buNone/>
              <a:tabLst/>
              <a:defRPr sz="1800">
                <a:solidFill>
                  <a:schemeClr val="tx1"/>
                </a:solidFill>
                <a:latin typeface="Franklin Gothic Book"/>
                <a:cs typeface="Franklin Gothic Book"/>
              </a:defRPr>
            </a:lvl4pPr>
            <a:lvl5pPr marL="912813" indent="0" defTabSz="455613">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5pPr>
          </a:lstStyle>
          <a:p>
            <a:pPr lvl="0"/>
            <a:r>
              <a:rPr lang="en-US" dirty="0" smtClean="0"/>
              <a:t>Subhead</a:t>
            </a:r>
          </a:p>
        </p:txBody>
      </p:sp>
    </p:spTree>
    <p:extLst>
      <p:ext uri="{BB962C8B-B14F-4D97-AF65-F5344CB8AC3E}">
        <p14:creationId xmlns:p14="http://schemas.microsoft.com/office/powerpoint/2010/main" val="2154041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t Elements">
    <p:spTree>
      <p:nvGrpSpPr>
        <p:cNvPr id="1" name=""/>
        <p:cNvGrpSpPr/>
        <p:nvPr/>
      </p:nvGrpSpPr>
      <p:grpSpPr>
        <a:xfrm>
          <a:off x="0" y="0"/>
          <a:ext cx="0" cy="0"/>
          <a:chOff x="0" y="0"/>
          <a:chExt cx="0" cy="0"/>
        </a:xfrm>
      </p:grpSpPr>
      <p:pic>
        <p:nvPicPr>
          <p:cNvPr id="4" name="Picture 3"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6" name="Title 1"/>
          <p:cNvSpPr>
            <a:spLocks noGrp="1"/>
          </p:cNvSpPr>
          <p:nvPr>
            <p:ph type="title" hasCustomPrompt="1"/>
          </p:nvPr>
        </p:nvSpPr>
        <p:spPr>
          <a:xfrm>
            <a:off x="574676" y="1143000"/>
            <a:ext cx="7996238" cy="544871"/>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Art Elements</a:t>
            </a:r>
            <a:endParaRPr lang="en-US" dirty="0"/>
          </a:p>
        </p:txBody>
      </p:sp>
      <p:grpSp>
        <p:nvGrpSpPr>
          <p:cNvPr id="2" name="Group 1"/>
          <p:cNvGrpSpPr/>
          <p:nvPr userDrawn="1"/>
        </p:nvGrpSpPr>
        <p:grpSpPr>
          <a:xfrm>
            <a:off x="2308432" y="2213898"/>
            <a:ext cx="4138561" cy="914400"/>
            <a:chOff x="587786" y="2246671"/>
            <a:chExt cx="4138561" cy="914400"/>
          </a:xfrm>
        </p:grpSpPr>
        <p:sp>
          <p:nvSpPr>
            <p:cNvPr id="9" name="5-Point Star 8"/>
            <p:cNvSpPr/>
            <p:nvPr/>
          </p:nvSpPr>
          <p:spPr>
            <a:xfrm>
              <a:off x="587786" y="2246671"/>
              <a:ext cx="914400" cy="914400"/>
            </a:xfrm>
            <a:prstGeom prst="star5">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a:p>
          </p:txBody>
        </p:sp>
        <p:sp>
          <p:nvSpPr>
            <p:cNvPr id="11" name="Rectangle 10"/>
            <p:cNvSpPr/>
            <p:nvPr/>
          </p:nvSpPr>
          <p:spPr>
            <a:xfrm>
              <a:off x="2206012" y="2246671"/>
              <a:ext cx="914400" cy="914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dirty="0"/>
            </a:p>
          </p:txBody>
        </p:sp>
        <p:sp>
          <p:nvSpPr>
            <p:cNvPr id="12" name="Oval 11"/>
            <p:cNvSpPr/>
            <p:nvPr/>
          </p:nvSpPr>
          <p:spPr>
            <a:xfrm>
              <a:off x="3811947" y="2246671"/>
              <a:ext cx="914400" cy="9144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a:p>
          </p:txBody>
        </p:sp>
      </p:grpSp>
      <p:grpSp>
        <p:nvGrpSpPr>
          <p:cNvPr id="3" name="Group 2"/>
          <p:cNvGrpSpPr/>
          <p:nvPr userDrawn="1"/>
        </p:nvGrpSpPr>
        <p:grpSpPr>
          <a:xfrm>
            <a:off x="2308432" y="3479801"/>
            <a:ext cx="4138561" cy="914400"/>
            <a:chOff x="587786" y="3463413"/>
            <a:chExt cx="4138561" cy="914400"/>
          </a:xfrm>
        </p:grpSpPr>
        <p:sp>
          <p:nvSpPr>
            <p:cNvPr id="13" name="5-Point Star 12"/>
            <p:cNvSpPr/>
            <p:nvPr/>
          </p:nvSpPr>
          <p:spPr>
            <a:xfrm>
              <a:off x="587786" y="3463413"/>
              <a:ext cx="914400" cy="914400"/>
            </a:xfrm>
            <a:prstGeom prst="star5">
              <a:avLst/>
            </a:prstGeom>
            <a:solidFill>
              <a:srgbClr val="D3D5D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a:p>
          </p:txBody>
        </p:sp>
        <p:sp>
          <p:nvSpPr>
            <p:cNvPr id="14" name="Rectangle 13"/>
            <p:cNvSpPr/>
            <p:nvPr/>
          </p:nvSpPr>
          <p:spPr>
            <a:xfrm>
              <a:off x="2206012" y="3463413"/>
              <a:ext cx="914400" cy="914400"/>
            </a:xfrm>
            <a:prstGeom prst="rect">
              <a:avLst/>
            </a:prstGeom>
            <a:solidFill>
              <a:srgbClr val="D3D5D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dirty="0"/>
            </a:p>
          </p:txBody>
        </p:sp>
        <p:sp>
          <p:nvSpPr>
            <p:cNvPr id="15" name="Oval 14"/>
            <p:cNvSpPr/>
            <p:nvPr/>
          </p:nvSpPr>
          <p:spPr>
            <a:xfrm>
              <a:off x="3811947" y="3463413"/>
              <a:ext cx="914400" cy="914400"/>
            </a:xfrm>
            <a:prstGeom prst="ellipse">
              <a:avLst/>
            </a:prstGeom>
            <a:solidFill>
              <a:srgbClr val="D3D5D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a:p>
          </p:txBody>
        </p:sp>
      </p:grpSp>
      <p:grpSp>
        <p:nvGrpSpPr>
          <p:cNvPr id="5" name="Group 4"/>
          <p:cNvGrpSpPr/>
          <p:nvPr userDrawn="1"/>
        </p:nvGrpSpPr>
        <p:grpSpPr>
          <a:xfrm>
            <a:off x="2308432" y="4745704"/>
            <a:ext cx="4138561" cy="914400"/>
            <a:chOff x="587786" y="4778477"/>
            <a:chExt cx="4138561" cy="914400"/>
          </a:xfrm>
        </p:grpSpPr>
        <p:sp>
          <p:nvSpPr>
            <p:cNvPr id="16" name="5-Point Star 15"/>
            <p:cNvSpPr/>
            <p:nvPr/>
          </p:nvSpPr>
          <p:spPr>
            <a:xfrm>
              <a:off x="587786" y="4778477"/>
              <a:ext cx="914400" cy="914400"/>
            </a:xfrm>
            <a:prstGeom prst="star5">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a:p>
          </p:txBody>
        </p:sp>
        <p:sp>
          <p:nvSpPr>
            <p:cNvPr id="17" name="Rectangle 16"/>
            <p:cNvSpPr/>
            <p:nvPr/>
          </p:nvSpPr>
          <p:spPr>
            <a:xfrm>
              <a:off x="2206012" y="4778477"/>
              <a:ext cx="914400" cy="9144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dirty="0"/>
            </a:p>
          </p:txBody>
        </p:sp>
        <p:sp>
          <p:nvSpPr>
            <p:cNvPr id="18" name="Oval 17"/>
            <p:cNvSpPr/>
            <p:nvPr/>
          </p:nvSpPr>
          <p:spPr>
            <a:xfrm>
              <a:off x="3811947" y="4778477"/>
              <a:ext cx="914400" cy="9144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endParaRPr lang="en-US" kern="1200"/>
            </a:p>
          </p:txBody>
        </p:sp>
      </p:grpSp>
    </p:spTree>
    <p:extLst>
      <p:ext uri="{BB962C8B-B14F-4D97-AF65-F5344CB8AC3E}">
        <p14:creationId xmlns:p14="http://schemas.microsoft.com/office/powerpoint/2010/main" val="337165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Front Slide">
    <p:spTree>
      <p:nvGrpSpPr>
        <p:cNvPr id="1" name=""/>
        <p:cNvGrpSpPr/>
        <p:nvPr/>
      </p:nvGrpSpPr>
      <p:grpSpPr>
        <a:xfrm>
          <a:off x="0" y="0"/>
          <a:ext cx="0" cy="0"/>
          <a:chOff x="0" y="0"/>
          <a:chExt cx="0" cy="0"/>
        </a:xfrm>
      </p:grpSpPr>
      <p:pic>
        <p:nvPicPr>
          <p:cNvPr id="2" name="Picture 1" descr="ppt_titl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6"/>
          <p:cNvSpPr>
            <a:spLocks noGrp="1"/>
          </p:cNvSpPr>
          <p:nvPr>
            <p:ph type="title" hasCustomPrompt="1"/>
          </p:nvPr>
        </p:nvSpPr>
        <p:spPr>
          <a:xfrm>
            <a:off x="574675" y="2514600"/>
            <a:ext cx="7996238" cy="3655142"/>
          </a:xfrm>
          <a:prstGeom prst="rect">
            <a:avLst/>
          </a:prstGeom>
        </p:spPr>
        <p:txBody>
          <a:bodyPr vert="horz" lIns="0" tIns="0" rIns="0" bIns="0"/>
          <a:lstStyle>
            <a:lvl1pPr algn="l">
              <a:lnSpc>
                <a:spcPct val="100000"/>
              </a:lnSpc>
              <a:defRPr sz="4400">
                <a:solidFill>
                  <a:schemeClr val="tx1"/>
                </a:solidFill>
                <a:latin typeface="Cambria"/>
                <a:cs typeface="Cambria"/>
              </a:defRPr>
            </a:lvl1pPr>
          </a:lstStyle>
          <a:p>
            <a:r>
              <a:rPr lang="en-US" dirty="0" smtClean="0"/>
              <a:t>Headline</a:t>
            </a:r>
            <a:endParaRPr lang="en-US" dirty="0"/>
          </a:p>
        </p:txBody>
      </p:sp>
      <p:sp>
        <p:nvSpPr>
          <p:cNvPr id="7"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Tree>
    <p:extLst>
      <p:ext uri="{BB962C8B-B14F-4D97-AF65-F5344CB8AC3E}">
        <p14:creationId xmlns:p14="http://schemas.microsoft.com/office/powerpoint/2010/main" val="368016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2" name="Picture 1"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6"/>
          <p:cNvSpPr>
            <a:spLocks noGrp="1"/>
          </p:cNvSpPr>
          <p:nvPr>
            <p:ph type="title" hasCustomPrompt="1"/>
          </p:nvPr>
        </p:nvSpPr>
        <p:spPr>
          <a:xfrm>
            <a:off x="574675" y="1143000"/>
            <a:ext cx="7996238" cy="606321"/>
          </a:xfrm>
          <a:prstGeom prst="rect">
            <a:avLst/>
          </a:prstGeom>
        </p:spPr>
        <p:txBody>
          <a:bodyPr vert="horz" lIns="0" tIns="0" rIns="0" bIns="0"/>
          <a:lstStyle>
            <a:lvl1pPr algn="l">
              <a:lnSpc>
                <a:spcPct val="100000"/>
              </a:lnSpc>
              <a:defRPr sz="3600">
                <a:solidFill>
                  <a:schemeClr val="bg2"/>
                </a:solidFill>
                <a:latin typeface="Cambria"/>
                <a:cs typeface="Cambria"/>
              </a:defRPr>
            </a:lvl1pPr>
          </a:lstStyle>
          <a:p>
            <a:r>
              <a:rPr lang="en-US" dirty="0" smtClean="0"/>
              <a:t>Table of Contents</a:t>
            </a:r>
            <a:endParaRPr lang="en-US" dirty="0"/>
          </a:p>
        </p:txBody>
      </p:sp>
      <p:sp>
        <p:nvSpPr>
          <p:cNvPr id="10" name="Content Placeholder 9"/>
          <p:cNvSpPr>
            <a:spLocks noGrp="1"/>
          </p:cNvSpPr>
          <p:nvPr>
            <p:ph sz="quarter" idx="10" hasCustomPrompt="1"/>
          </p:nvPr>
        </p:nvSpPr>
        <p:spPr>
          <a:xfrm>
            <a:off x="574674" y="1749321"/>
            <a:ext cx="7996239" cy="4551517"/>
          </a:xfrm>
          <a:prstGeom prst="rect">
            <a:avLst/>
          </a:prstGeom>
        </p:spPr>
        <p:txBody>
          <a:bodyPr vert="horz" lIns="0" tIns="0" rIns="0" bIns="0"/>
          <a:lstStyle>
            <a:lvl1pPr marL="0" indent="-342900">
              <a:spcBef>
                <a:spcPts val="0"/>
              </a:spcBef>
              <a:spcAft>
                <a:spcPts val="1200"/>
              </a:spcAft>
              <a:buClrTx/>
              <a:buSzPct val="65000"/>
              <a:buFont typeface="Arial"/>
              <a:buChar char="•"/>
              <a:defRPr sz="2400" baseline="0">
                <a:solidFill>
                  <a:schemeClr val="tx1"/>
                </a:solidFill>
                <a:latin typeface="Franklin Gothic Book"/>
                <a:cs typeface="Franklin Gothic Book"/>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First Item	</a:t>
            </a:r>
          </a:p>
          <a:p>
            <a:pPr lvl="0"/>
            <a:r>
              <a:rPr lang="en-US" dirty="0" smtClean="0"/>
              <a:t>Second Item</a:t>
            </a:r>
          </a:p>
          <a:p>
            <a:pPr lvl="0"/>
            <a:r>
              <a:rPr lang="en-US" dirty="0" smtClean="0"/>
              <a:t>Third Item</a:t>
            </a:r>
          </a:p>
        </p:txBody>
      </p:sp>
      <p:sp>
        <p:nvSpPr>
          <p:cNvPr id="8"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4" name="Picture 3"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74676" y="1143000"/>
            <a:ext cx="7996238" cy="610419"/>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3" name="Content Placeholder 2"/>
          <p:cNvSpPr>
            <a:spLocks noGrp="1"/>
          </p:cNvSpPr>
          <p:nvPr>
            <p:ph idx="1" hasCustomPrompt="1"/>
          </p:nvPr>
        </p:nvSpPr>
        <p:spPr>
          <a:xfrm>
            <a:off x="574675" y="1753420"/>
            <a:ext cx="7996239" cy="450646"/>
          </a:xfrm>
          <a:prstGeom prst="rect">
            <a:avLst/>
          </a:prstGeom>
        </p:spPr>
        <p:txBody>
          <a:bodyPr lIns="0" tIns="0" rIns="0" bIns="0"/>
          <a:lstStyle>
            <a:lvl1pPr marL="0" indent="0">
              <a:spcBef>
                <a:spcPts val="0"/>
              </a:spcBef>
              <a:spcAft>
                <a:spcPts val="0"/>
              </a:spcAft>
              <a:buClr>
                <a:schemeClr val="accent4"/>
              </a:buClr>
              <a:buSzPct val="65000"/>
              <a:buFont typeface="Lucida Grande"/>
              <a:buNone/>
              <a:defRPr sz="2400">
                <a:solidFill>
                  <a:schemeClr val="tx1"/>
                </a:solidFill>
                <a:latin typeface="Franklin Gothic Book"/>
                <a:cs typeface="Franklin Gothic Book"/>
              </a:defRPr>
            </a:lvl1pPr>
            <a:lvl2pPr marL="222250"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2pPr>
            <a:lvl3pPr marL="460375"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3pPr>
            <a:lvl4pPr marL="690563" indent="0">
              <a:spcBef>
                <a:spcPts val="0"/>
              </a:spcBef>
              <a:spcAft>
                <a:spcPts val="450"/>
              </a:spcAft>
              <a:buClr>
                <a:schemeClr val="accent4"/>
              </a:buClr>
              <a:buSzPct val="65000"/>
              <a:buFont typeface="Lucida Grande"/>
              <a:buNone/>
              <a:tabLst/>
              <a:defRPr sz="1800">
                <a:solidFill>
                  <a:schemeClr val="tx1"/>
                </a:solidFill>
                <a:latin typeface="Franklin Gothic Book"/>
                <a:cs typeface="Franklin Gothic Book"/>
              </a:defRPr>
            </a:lvl4pPr>
            <a:lvl5pPr marL="912813" indent="0" defTabSz="455613">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5pPr>
          </a:lstStyle>
          <a:p>
            <a:pPr lvl="0"/>
            <a:r>
              <a:rPr lang="en-US" dirty="0" smtClean="0"/>
              <a:t>Subhead</a:t>
            </a:r>
          </a:p>
        </p:txBody>
      </p:sp>
      <p:sp>
        <p:nvSpPr>
          <p:cNvPr id="6"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5" name="TextBox 4"/>
          <p:cNvSpPr txBox="1"/>
          <p:nvPr userDrawn="1"/>
        </p:nvSpPr>
        <p:spPr>
          <a:xfrm>
            <a:off x="574675" y="5943600"/>
            <a:ext cx="8002397" cy="215444"/>
          </a:xfrm>
          <a:prstGeom prst="rect">
            <a:avLst/>
          </a:prstGeom>
          <a:noFill/>
        </p:spPr>
        <p:txBody>
          <a:bodyPr wrap="square" lIns="0" tIns="0" rIns="0" bIns="0" rtlCol="0">
            <a:spAutoFit/>
          </a:bodyPr>
          <a:lstStyle/>
          <a:p>
            <a:pPr algn="l"/>
            <a:r>
              <a:rPr lang="en-US" sz="1400" dirty="0" smtClean="0">
                <a:solidFill>
                  <a:schemeClr val="accent5"/>
                </a:solidFill>
                <a:latin typeface="Franklin Gothic Book"/>
                <a:cs typeface="Franklin Gothic Book"/>
              </a:rPr>
              <a:t>Web</a:t>
            </a:r>
            <a:r>
              <a:rPr lang="en-US" sz="1400" baseline="0" dirty="0" smtClean="0">
                <a:solidFill>
                  <a:schemeClr val="accent5"/>
                </a:solidFill>
                <a:latin typeface="Franklin Gothic Book"/>
                <a:cs typeface="Franklin Gothic Book"/>
              </a:rPr>
              <a:t> address</a:t>
            </a:r>
            <a:endParaRPr lang="en-US" sz="1400" dirty="0">
              <a:solidFill>
                <a:schemeClr val="accent5"/>
              </a:solidFill>
              <a:latin typeface="Franklin Gothic Book"/>
              <a:cs typeface="Franklin Gothic Book"/>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utline Slide">
    <p:spTree>
      <p:nvGrpSpPr>
        <p:cNvPr id="1" name=""/>
        <p:cNvGrpSpPr/>
        <p:nvPr/>
      </p:nvGrpSpPr>
      <p:grpSpPr>
        <a:xfrm>
          <a:off x="0" y="0"/>
          <a:ext cx="0" cy="0"/>
          <a:chOff x="0" y="0"/>
          <a:chExt cx="0" cy="0"/>
        </a:xfrm>
      </p:grpSpPr>
      <p:pic>
        <p:nvPicPr>
          <p:cNvPr id="4" name="Picture 3"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74676" y="1143000"/>
            <a:ext cx="7996238" cy="610419"/>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3" name="Content Placeholder 2"/>
          <p:cNvSpPr>
            <a:spLocks noGrp="1"/>
          </p:cNvSpPr>
          <p:nvPr>
            <p:ph idx="1" hasCustomPrompt="1"/>
          </p:nvPr>
        </p:nvSpPr>
        <p:spPr>
          <a:xfrm>
            <a:off x="574675" y="1753420"/>
            <a:ext cx="7996239" cy="4572000"/>
          </a:xfrm>
          <a:prstGeom prst="rect">
            <a:avLst/>
          </a:prstGeom>
        </p:spPr>
        <p:txBody>
          <a:bodyPr lIns="0" tIns="0" rIns="0" bIns="0"/>
          <a:lstStyle>
            <a:lvl1pPr marL="228600" indent="-228600">
              <a:spcBef>
                <a:spcPts val="0"/>
              </a:spcBef>
              <a:spcAft>
                <a:spcPts val="450"/>
              </a:spcAft>
              <a:buClrTx/>
              <a:buSzPct val="65000"/>
              <a:buFont typeface="Arial"/>
              <a:buChar char="•"/>
              <a:defRPr sz="2400">
                <a:solidFill>
                  <a:schemeClr val="tx1"/>
                </a:solidFill>
                <a:latin typeface="Franklin Gothic Book"/>
                <a:cs typeface="Franklin Gothic Book"/>
              </a:defRPr>
            </a:lvl1pPr>
            <a:lvl2pPr marL="454025" indent="-231775">
              <a:spcBef>
                <a:spcPts val="0"/>
              </a:spcBef>
              <a:spcAft>
                <a:spcPts val="450"/>
              </a:spcAft>
              <a:buClrTx/>
              <a:buSzPct val="65000"/>
              <a:buFont typeface="Arial"/>
              <a:buChar char="•"/>
              <a:defRPr sz="1800">
                <a:solidFill>
                  <a:schemeClr val="tx1"/>
                </a:solidFill>
                <a:latin typeface="Franklin Gothic Book"/>
                <a:cs typeface="Franklin Gothic Book"/>
              </a:defRPr>
            </a:lvl2pPr>
            <a:lvl3pPr marL="688975" indent="-228600">
              <a:spcBef>
                <a:spcPts val="0"/>
              </a:spcBef>
              <a:spcAft>
                <a:spcPts val="450"/>
              </a:spcAft>
              <a:buClrTx/>
              <a:buSzPct val="65000"/>
              <a:buFont typeface="Arial"/>
              <a:buChar char="•"/>
              <a:defRPr sz="1800">
                <a:solidFill>
                  <a:schemeClr val="tx1"/>
                </a:solidFill>
                <a:latin typeface="Franklin Gothic Book"/>
                <a:cs typeface="Franklin Gothic Book"/>
              </a:defRPr>
            </a:lvl3pPr>
            <a:lvl4pPr marL="915988" indent="-225425">
              <a:spcBef>
                <a:spcPts val="0"/>
              </a:spcBef>
              <a:spcAft>
                <a:spcPts val="450"/>
              </a:spcAft>
              <a:buClrTx/>
              <a:buSzPct val="65000"/>
              <a:buFont typeface="Arial"/>
              <a:buChar char="•"/>
              <a:tabLst/>
              <a:defRPr sz="1800">
                <a:solidFill>
                  <a:schemeClr val="tx1"/>
                </a:solidFill>
                <a:latin typeface="Franklin Gothic Book"/>
                <a:cs typeface="Franklin Gothic Book"/>
              </a:defRPr>
            </a:lvl4pPr>
            <a:lvl5pPr marL="1141413" indent="-228600" defTabSz="455613">
              <a:spcBef>
                <a:spcPts val="0"/>
              </a:spcBef>
              <a:spcAft>
                <a:spcPts val="450"/>
              </a:spcAft>
              <a:buClrTx/>
              <a:buSzPct val="65000"/>
              <a:buFont typeface="Arial"/>
              <a:buChar char="•"/>
              <a:defRPr sz="1800">
                <a:solidFill>
                  <a:schemeClr val="tx1"/>
                </a:solidFill>
                <a:latin typeface="Franklin Gothic Book"/>
                <a:cs typeface="Franklin Gothic Book"/>
              </a:defRPr>
            </a:lvl5pPr>
          </a:lstStyle>
          <a:p>
            <a:pPr lvl="0"/>
            <a:r>
              <a:rPr lang="en-US" dirty="0" smtClean="0"/>
              <a:t>First level bullet point</a:t>
            </a:r>
          </a:p>
          <a:p>
            <a:pPr lvl="1"/>
            <a:r>
              <a:rPr lang="en-US" dirty="0" smtClean="0"/>
              <a:t>Second level outline</a:t>
            </a:r>
          </a:p>
          <a:p>
            <a:pPr lvl="2"/>
            <a:r>
              <a:rPr lang="en-US" dirty="0" smtClean="0"/>
              <a:t>Third level outline</a:t>
            </a:r>
          </a:p>
          <a:p>
            <a:pPr lvl="3"/>
            <a:r>
              <a:rPr lang="en-US" dirty="0" smtClean="0"/>
              <a:t>Fourth level outline</a:t>
            </a:r>
          </a:p>
          <a:p>
            <a:pPr lvl="4"/>
            <a:r>
              <a:rPr lang="en-US" dirty="0" smtClean="0"/>
              <a:t>Fifth level outline</a:t>
            </a:r>
            <a:endParaRPr lang="en-US" dirty="0"/>
          </a:p>
        </p:txBody>
      </p:sp>
      <p:sp>
        <p:nvSpPr>
          <p:cNvPr id="6"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Tree>
    <p:extLst>
      <p:ext uri="{BB962C8B-B14F-4D97-AF65-F5344CB8AC3E}">
        <p14:creationId xmlns:p14="http://schemas.microsoft.com/office/powerpoint/2010/main" val="40594630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ro Slide">
    <p:spTree>
      <p:nvGrpSpPr>
        <p:cNvPr id="1" name=""/>
        <p:cNvGrpSpPr/>
        <p:nvPr/>
      </p:nvGrpSpPr>
      <p:grpSpPr>
        <a:xfrm>
          <a:off x="0" y="0"/>
          <a:ext cx="0" cy="0"/>
          <a:chOff x="0" y="0"/>
          <a:chExt cx="0" cy="0"/>
        </a:xfrm>
      </p:grpSpPr>
      <p:pic>
        <p:nvPicPr>
          <p:cNvPr id="4" name="Picture 3"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74676" y="1143000"/>
            <a:ext cx="7996238" cy="610419"/>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6"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7" name="Rectangle 7"/>
          <p:cNvSpPr>
            <a:spLocks/>
          </p:cNvSpPr>
          <p:nvPr userDrawn="1"/>
        </p:nvSpPr>
        <p:spPr bwMode="auto">
          <a:xfrm>
            <a:off x="4800600" y="1654630"/>
            <a:ext cx="3784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0" rIns="38100" bIns="0"/>
          <a:lstStyle/>
          <a:p>
            <a:pPr marL="0" indent="0" algn="l">
              <a:spcBef>
                <a:spcPts val="0"/>
              </a:spcBef>
            </a:pPr>
            <a:r>
              <a:rPr lang="en-US" sz="4400" b="0" i="0" dirty="0" smtClean="0">
                <a:solidFill>
                  <a:schemeClr val="accent5"/>
                </a:solidFill>
                <a:latin typeface="Franklin Gothic Book"/>
                <a:cs typeface="Franklin Gothic Book"/>
                <a:sym typeface="Franklin Gothic ITC Book BT" charset="0"/>
              </a:rPr>
              <a:t>123</a:t>
            </a:r>
            <a:endParaRPr lang="en-US" sz="2400" b="0" i="0" dirty="0">
              <a:solidFill>
                <a:schemeClr val="accent5"/>
              </a:solidFill>
              <a:latin typeface="Franklin Gothic Book"/>
              <a:cs typeface="Franklin Gothic Book"/>
              <a:sym typeface="Franklin Gothic ITC Book BT" charset="0"/>
            </a:endParaRPr>
          </a:p>
          <a:p>
            <a:pPr marL="0" indent="0" algn="l">
              <a:spcBef>
                <a:spcPts val="0"/>
              </a:spcBef>
            </a:pPr>
            <a:r>
              <a:rPr lang="en-US" sz="2400" dirty="0" smtClean="0">
                <a:solidFill>
                  <a:schemeClr val="bg2"/>
                </a:solidFill>
                <a:latin typeface="Franklin Gothic Book"/>
                <a:cs typeface="Franklin Gothic Book"/>
                <a:sym typeface="Franklin Gothic ITC Book BT" charset="0"/>
              </a:rPr>
              <a:t>Data Point</a:t>
            </a:r>
            <a:endParaRPr lang="en-US" sz="2400" dirty="0">
              <a:solidFill>
                <a:schemeClr val="bg2"/>
              </a:solidFill>
              <a:latin typeface="Franklin Gothic Book"/>
              <a:cs typeface="Franklin Gothic Book"/>
              <a:sym typeface="Franklin Gothic ITC Book BT" charset="0"/>
            </a:endParaRPr>
          </a:p>
        </p:txBody>
      </p:sp>
      <p:sp>
        <p:nvSpPr>
          <p:cNvPr id="8" name="Line 10"/>
          <p:cNvSpPr>
            <a:spLocks noChangeShapeType="1"/>
          </p:cNvSpPr>
          <p:nvPr userDrawn="1"/>
        </p:nvSpPr>
        <p:spPr bwMode="auto">
          <a:xfrm>
            <a:off x="4800600" y="2862821"/>
            <a:ext cx="3770313" cy="0"/>
          </a:xfrm>
          <a:prstGeom prst="line">
            <a:avLst/>
          </a:prstGeom>
          <a:noFill/>
          <a:ln w="6350">
            <a:solidFill>
              <a:srgbClr val="7F7F7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
        <p:nvSpPr>
          <p:cNvPr id="9" name="Content Placeholder 2"/>
          <p:cNvSpPr>
            <a:spLocks noGrp="1"/>
          </p:cNvSpPr>
          <p:nvPr>
            <p:ph idx="1" hasCustomPrompt="1"/>
          </p:nvPr>
        </p:nvSpPr>
        <p:spPr>
          <a:xfrm>
            <a:off x="574675" y="5997677"/>
            <a:ext cx="3767137" cy="385886"/>
          </a:xfrm>
          <a:prstGeom prst="rect">
            <a:avLst/>
          </a:prstGeom>
        </p:spPr>
        <p:txBody>
          <a:bodyPr lIns="0" tIns="0" rIns="0" bIns="0"/>
          <a:lstStyle>
            <a:lvl1pPr marL="0" indent="0">
              <a:spcBef>
                <a:spcPts val="0"/>
              </a:spcBef>
              <a:spcAft>
                <a:spcPts val="0"/>
              </a:spcAft>
              <a:buClr>
                <a:schemeClr val="accent4"/>
              </a:buClr>
              <a:buSzPct val="65000"/>
              <a:buFont typeface="Lucida Grande"/>
              <a:buNone/>
              <a:defRPr sz="1800">
                <a:solidFill>
                  <a:schemeClr val="tx1"/>
                </a:solidFill>
                <a:latin typeface="Franklin Gothic Book"/>
                <a:cs typeface="Franklin Gothic Book"/>
              </a:defRPr>
            </a:lvl1pPr>
            <a:lvl2pPr marL="222250"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2pPr>
            <a:lvl3pPr marL="460375"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3pPr>
            <a:lvl4pPr marL="690563" indent="0">
              <a:spcBef>
                <a:spcPts val="0"/>
              </a:spcBef>
              <a:spcAft>
                <a:spcPts val="450"/>
              </a:spcAft>
              <a:buClr>
                <a:schemeClr val="accent4"/>
              </a:buClr>
              <a:buSzPct val="65000"/>
              <a:buFont typeface="Lucida Grande"/>
              <a:buNone/>
              <a:tabLst/>
              <a:defRPr sz="1800">
                <a:solidFill>
                  <a:schemeClr val="tx1"/>
                </a:solidFill>
                <a:latin typeface="Franklin Gothic Book"/>
                <a:cs typeface="Franklin Gothic Book"/>
              </a:defRPr>
            </a:lvl4pPr>
            <a:lvl5pPr marL="912813" indent="0" defTabSz="455613">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5pPr>
          </a:lstStyle>
          <a:p>
            <a:pPr lvl="0"/>
            <a:r>
              <a:rPr lang="en-US" dirty="0" smtClean="0"/>
              <a:t>Description</a:t>
            </a:r>
          </a:p>
        </p:txBody>
      </p:sp>
      <p:sp>
        <p:nvSpPr>
          <p:cNvPr id="13" name="Rectangle 7"/>
          <p:cNvSpPr>
            <a:spLocks/>
          </p:cNvSpPr>
          <p:nvPr userDrawn="1"/>
        </p:nvSpPr>
        <p:spPr bwMode="auto">
          <a:xfrm>
            <a:off x="4800600" y="2883657"/>
            <a:ext cx="3784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0" rIns="38100" bIns="0"/>
          <a:lstStyle/>
          <a:p>
            <a:pPr marL="0" indent="0" algn="l">
              <a:spcBef>
                <a:spcPts val="0"/>
              </a:spcBef>
            </a:pPr>
            <a:r>
              <a:rPr lang="en-US" sz="4400" b="0" i="0" dirty="0" smtClean="0">
                <a:solidFill>
                  <a:schemeClr val="accent5"/>
                </a:solidFill>
                <a:latin typeface="Franklin Gothic Book"/>
                <a:cs typeface="Franklin Gothic Book"/>
                <a:sym typeface="Franklin Gothic ITC Book BT" charset="0"/>
              </a:rPr>
              <a:t>5,813</a:t>
            </a:r>
            <a:endParaRPr lang="en-US" sz="2400" b="0" i="0" dirty="0">
              <a:solidFill>
                <a:schemeClr val="accent5"/>
              </a:solidFill>
              <a:latin typeface="Franklin Gothic Book"/>
              <a:cs typeface="Franklin Gothic Book"/>
              <a:sym typeface="Franklin Gothic ITC Book BT" charset="0"/>
            </a:endParaRPr>
          </a:p>
          <a:p>
            <a:pPr marL="0" indent="0" algn="l">
              <a:spcBef>
                <a:spcPts val="0"/>
              </a:spcBef>
            </a:pPr>
            <a:r>
              <a:rPr lang="en-US" sz="2400" dirty="0" smtClean="0">
                <a:solidFill>
                  <a:schemeClr val="bg2"/>
                </a:solidFill>
                <a:latin typeface="Franklin Gothic Book"/>
                <a:cs typeface="Franklin Gothic Book"/>
                <a:sym typeface="Franklin Gothic ITC Book BT" charset="0"/>
              </a:rPr>
              <a:t>Data Point</a:t>
            </a:r>
            <a:endParaRPr lang="en-US" sz="2400" dirty="0">
              <a:solidFill>
                <a:schemeClr val="bg2"/>
              </a:solidFill>
              <a:latin typeface="Franklin Gothic Book"/>
              <a:cs typeface="Franklin Gothic Book"/>
              <a:sym typeface="Franklin Gothic ITC Book BT" charset="0"/>
            </a:endParaRPr>
          </a:p>
        </p:txBody>
      </p:sp>
      <p:sp>
        <p:nvSpPr>
          <p:cNvPr id="14" name="Line 10"/>
          <p:cNvSpPr>
            <a:spLocks noChangeShapeType="1"/>
          </p:cNvSpPr>
          <p:nvPr userDrawn="1"/>
        </p:nvSpPr>
        <p:spPr bwMode="auto">
          <a:xfrm>
            <a:off x="4800600" y="4091848"/>
            <a:ext cx="3770313" cy="0"/>
          </a:xfrm>
          <a:prstGeom prst="line">
            <a:avLst/>
          </a:prstGeom>
          <a:noFill/>
          <a:ln w="6350">
            <a:solidFill>
              <a:srgbClr val="7F7F7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
        <p:nvSpPr>
          <p:cNvPr id="15" name="Rectangle 7"/>
          <p:cNvSpPr>
            <a:spLocks/>
          </p:cNvSpPr>
          <p:nvPr userDrawn="1"/>
        </p:nvSpPr>
        <p:spPr bwMode="auto">
          <a:xfrm>
            <a:off x="4800600" y="4095115"/>
            <a:ext cx="3784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0" rIns="38100" bIns="0"/>
          <a:lstStyle/>
          <a:p>
            <a:pPr marL="0" indent="0" algn="l">
              <a:spcBef>
                <a:spcPts val="0"/>
              </a:spcBef>
            </a:pPr>
            <a:r>
              <a:rPr lang="en-US" sz="4400" b="0" i="0" dirty="0" smtClean="0">
                <a:solidFill>
                  <a:schemeClr val="accent5"/>
                </a:solidFill>
                <a:latin typeface="Franklin Gothic Book"/>
                <a:cs typeface="Franklin Gothic Book"/>
                <a:sym typeface="Franklin Gothic ITC Book BT" charset="0"/>
              </a:rPr>
              <a:t>213,455</a:t>
            </a:r>
            <a:endParaRPr lang="en-US" sz="2400" b="0" i="0" dirty="0">
              <a:solidFill>
                <a:schemeClr val="accent5"/>
              </a:solidFill>
              <a:latin typeface="Franklin Gothic Book"/>
              <a:cs typeface="Franklin Gothic Book"/>
              <a:sym typeface="Franklin Gothic ITC Book BT" charset="0"/>
            </a:endParaRPr>
          </a:p>
          <a:p>
            <a:pPr marL="0" indent="0" algn="l">
              <a:spcBef>
                <a:spcPts val="0"/>
              </a:spcBef>
            </a:pPr>
            <a:r>
              <a:rPr lang="en-US" sz="2400" dirty="0" smtClean="0">
                <a:solidFill>
                  <a:schemeClr val="bg2"/>
                </a:solidFill>
                <a:latin typeface="Franklin Gothic Book"/>
                <a:cs typeface="Franklin Gothic Book"/>
                <a:sym typeface="Franklin Gothic ITC Book BT" charset="0"/>
              </a:rPr>
              <a:t>Data Point</a:t>
            </a:r>
            <a:endParaRPr lang="en-US" sz="2400" dirty="0">
              <a:solidFill>
                <a:schemeClr val="bg2"/>
              </a:solidFill>
              <a:latin typeface="Franklin Gothic Book"/>
              <a:cs typeface="Franklin Gothic Book"/>
              <a:sym typeface="Franklin Gothic ITC Book BT" charset="0"/>
            </a:endParaRPr>
          </a:p>
        </p:txBody>
      </p:sp>
      <p:sp>
        <p:nvSpPr>
          <p:cNvPr id="16" name="Line 10"/>
          <p:cNvSpPr>
            <a:spLocks noChangeShapeType="1"/>
          </p:cNvSpPr>
          <p:nvPr userDrawn="1"/>
        </p:nvSpPr>
        <p:spPr bwMode="auto">
          <a:xfrm>
            <a:off x="4800600" y="5303306"/>
            <a:ext cx="3770313" cy="0"/>
          </a:xfrm>
          <a:prstGeom prst="line">
            <a:avLst/>
          </a:prstGeom>
          <a:noFill/>
          <a:ln w="6350">
            <a:solidFill>
              <a:srgbClr val="7F7F7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dirty="0"/>
          </a:p>
        </p:txBody>
      </p:sp>
    </p:spTree>
    <p:extLst>
      <p:ext uri="{BB962C8B-B14F-4D97-AF65-F5344CB8AC3E}">
        <p14:creationId xmlns:p14="http://schemas.microsoft.com/office/powerpoint/2010/main" val="6809144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 &amp; A Slide">
    <p:spTree>
      <p:nvGrpSpPr>
        <p:cNvPr id="1" name=""/>
        <p:cNvGrpSpPr/>
        <p:nvPr/>
      </p:nvGrpSpPr>
      <p:grpSpPr>
        <a:xfrm>
          <a:off x="0" y="0"/>
          <a:ext cx="0" cy="0"/>
          <a:chOff x="0" y="0"/>
          <a:chExt cx="0" cy="0"/>
        </a:xfrm>
      </p:grpSpPr>
      <p:pic>
        <p:nvPicPr>
          <p:cNvPr id="3" name="Picture 2"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74675" y="1138904"/>
            <a:ext cx="7996239" cy="4572000"/>
          </a:xfrm>
          <a:prstGeom prst="rect">
            <a:avLst/>
          </a:prstGeom>
        </p:spPr>
        <p:txBody>
          <a:bodyPr lIns="0" tIns="0" rIns="0" bIns="0" anchor="ctr" anchorCtr="0"/>
          <a:lstStyle>
            <a:lvl1pPr algn="ctr">
              <a:lnSpc>
                <a:spcPct val="100000"/>
              </a:lnSpc>
              <a:defRPr sz="15000">
                <a:solidFill>
                  <a:schemeClr val="bg2"/>
                </a:solidFill>
                <a:latin typeface="Cambria"/>
                <a:cs typeface="Cambria"/>
              </a:defRPr>
            </a:lvl1pPr>
          </a:lstStyle>
          <a:p>
            <a:r>
              <a:rPr lang="en-US" dirty="0" smtClean="0"/>
              <a:t>Q&amp;A</a:t>
            </a:r>
            <a:endParaRPr lang="en-US" dirty="0"/>
          </a:p>
        </p:txBody>
      </p:sp>
      <p:sp>
        <p:nvSpPr>
          <p:cNvPr id="14"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Tree>
    <p:extLst>
      <p:ext uri="{BB962C8B-B14F-4D97-AF65-F5344CB8AC3E}">
        <p14:creationId xmlns:p14="http://schemas.microsoft.com/office/powerpoint/2010/main" val="2607671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Picture 2"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7" name="Table Placeholder 8"/>
          <p:cNvGraphicFramePr>
            <a:graphicFrameLocks/>
          </p:cNvGraphicFramePr>
          <p:nvPr userDrawn="1">
            <p:extLst>
              <p:ext uri="{D42A27DB-BD31-4B8C-83A1-F6EECF244321}">
                <p14:modId xmlns:p14="http://schemas.microsoft.com/office/powerpoint/2010/main" val="601938500"/>
              </p:ext>
            </p:extLst>
          </p:nvPr>
        </p:nvGraphicFramePr>
        <p:xfrm>
          <a:off x="574675" y="2171289"/>
          <a:ext cx="7996239" cy="4212274"/>
        </p:xfrm>
        <a:graphic>
          <a:graphicData uri="http://schemas.openxmlformats.org/drawingml/2006/table">
            <a:tbl>
              <a:tblPr firstRow="1" bandRow="1">
                <a:tableStyleId>{5C22544A-7EE6-4342-B048-85BDC9FD1C3A}</a:tableStyleId>
              </a:tblPr>
              <a:tblGrid>
                <a:gridCol w="2665413"/>
                <a:gridCol w="2665413"/>
                <a:gridCol w="2665413"/>
              </a:tblGrid>
              <a:tr h="382934">
                <a:tc>
                  <a:txBody>
                    <a:bodyPr/>
                    <a:lstStyle/>
                    <a:p>
                      <a:pPr algn="l"/>
                      <a:r>
                        <a:rPr lang="en-US" sz="1200" b="0" cap="none" dirty="0">
                          <a:solidFill>
                            <a:schemeClr val="tx1"/>
                          </a:solidFill>
                          <a:latin typeface="Franklin Gothic Demi"/>
                          <a:cs typeface="Franklin Gothic Demi"/>
                        </a:rPr>
                        <a:t>First Column</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chemeClr val="accent4"/>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cap="none" dirty="0">
                          <a:solidFill>
                            <a:schemeClr val="tx1"/>
                          </a:solidFill>
                          <a:latin typeface="Franklin Gothic Demi"/>
                          <a:cs typeface="Franklin Gothic Demi"/>
                        </a:rPr>
                        <a:t>Second Column</a:t>
                      </a: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chemeClr val="accent4"/>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cap="none" dirty="0">
                          <a:solidFill>
                            <a:schemeClr val="tx1"/>
                          </a:solidFill>
                          <a:latin typeface="Franklin Gothic Demi"/>
                          <a:cs typeface="Franklin Gothic Demi"/>
                        </a:rPr>
                        <a:t>Third Column</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chemeClr val="accent4"/>
                    </a:solidFill>
                  </a:tcPr>
                </a:tc>
              </a:tr>
              <a:tr h="382934">
                <a:tc>
                  <a:txBody>
                    <a:bodyPr/>
                    <a:lstStyle/>
                    <a:p>
                      <a:r>
                        <a:rPr lang="en-US" sz="1200" dirty="0">
                          <a:solidFill>
                            <a:schemeClr val="tx1"/>
                          </a:solidFill>
                          <a:latin typeface="Franklin Gothic Book"/>
                          <a:cs typeface="Franklin Gothic Book"/>
                        </a:rPr>
                        <a:t>Item 1-1</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c>
                  <a:txBody>
                    <a:bodyPr/>
                    <a:lstStyle/>
                    <a:p>
                      <a:r>
                        <a:rPr lang="en-US" sz="1200">
                          <a:solidFill>
                            <a:schemeClr val="tx1"/>
                          </a:solidFill>
                          <a:latin typeface="Franklin Gothic Book"/>
                          <a:cs typeface="Franklin Gothic Book"/>
                        </a:rPr>
                        <a:t>Item 2-1</a:t>
                      </a: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c>
                  <a:txBody>
                    <a:bodyPr/>
                    <a:lstStyle/>
                    <a:p>
                      <a:r>
                        <a:rPr lang="en-US" sz="1200" dirty="0">
                          <a:solidFill>
                            <a:schemeClr val="tx1"/>
                          </a:solidFill>
                          <a:latin typeface="Franklin Gothic Book"/>
                          <a:cs typeface="Franklin Gothic Book"/>
                        </a:rPr>
                        <a:t>Item 3-1</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r>
              <a:tr h="382934">
                <a:tc>
                  <a:txBody>
                    <a:bodyPr/>
                    <a:lstStyle/>
                    <a:p>
                      <a:r>
                        <a:rPr lang="en-US" sz="1200" dirty="0">
                          <a:solidFill>
                            <a:schemeClr val="tx1"/>
                          </a:solidFill>
                          <a:latin typeface="Franklin Gothic Book"/>
                          <a:cs typeface="Franklin Gothic Book"/>
                        </a:rPr>
                        <a:t>Item 1-2</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r>
                        <a:rPr lang="en-US" sz="1200" dirty="0">
                          <a:solidFill>
                            <a:schemeClr val="tx1"/>
                          </a:solidFill>
                          <a:latin typeface="Franklin Gothic Book"/>
                          <a:cs typeface="Franklin Gothic Book"/>
                        </a:rPr>
                        <a:t>Item</a:t>
                      </a:r>
                      <a:r>
                        <a:rPr lang="en-US" sz="1200" baseline="0" dirty="0">
                          <a:solidFill>
                            <a:schemeClr val="tx1"/>
                          </a:solidFill>
                          <a:latin typeface="Franklin Gothic Book"/>
                          <a:cs typeface="Franklin Gothic Book"/>
                        </a:rPr>
                        <a:t> 2-2</a:t>
                      </a:r>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r>
                        <a:rPr lang="en-US" sz="1200" dirty="0">
                          <a:solidFill>
                            <a:schemeClr val="tx1"/>
                          </a:solidFill>
                          <a:latin typeface="Franklin Gothic Book"/>
                          <a:cs typeface="Franklin Gothic Book"/>
                        </a:rPr>
                        <a:t>Item 3-2</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r>
              <a:tr h="382934">
                <a:tc>
                  <a:txBody>
                    <a:bodyPr/>
                    <a:lstStyle/>
                    <a:p>
                      <a:r>
                        <a:rPr lang="en-US" sz="1200" dirty="0">
                          <a:solidFill>
                            <a:schemeClr val="tx1"/>
                          </a:solidFill>
                          <a:latin typeface="Franklin Gothic Book"/>
                          <a:cs typeface="Franklin Gothic Book"/>
                        </a:rPr>
                        <a:t>Item 1-3</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c>
                  <a:txBody>
                    <a:bodyPr/>
                    <a:lstStyle/>
                    <a:p>
                      <a:r>
                        <a:rPr lang="en-US" sz="1200" dirty="0">
                          <a:solidFill>
                            <a:schemeClr val="tx1"/>
                          </a:solidFill>
                          <a:latin typeface="Franklin Gothic Book"/>
                          <a:cs typeface="Franklin Gothic Book"/>
                        </a:rPr>
                        <a:t>Item</a:t>
                      </a:r>
                      <a:r>
                        <a:rPr lang="en-US" sz="1200" baseline="0" dirty="0">
                          <a:solidFill>
                            <a:schemeClr val="tx1"/>
                          </a:solidFill>
                          <a:latin typeface="Franklin Gothic Book"/>
                          <a:cs typeface="Franklin Gothic Book"/>
                        </a:rPr>
                        <a:t> 2-3</a:t>
                      </a:r>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c>
                  <a:txBody>
                    <a:bodyPr/>
                    <a:lstStyle/>
                    <a:p>
                      <a:r>
                        <a:rPr lang="en-US" sz="1200">
                          <a:solidFill>
                            <a:schemeClr val="tx1"/>
                          </a:solidFill>
                          <a:latin typeface="Franklin Gothic Book"/>
                          <a:cs typeface="Franklin Gothic Book"/>
                        </a:rPr>
                        <a:t>Item 3-3</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r>
              <a:tr h="382934">
                <a:tc>
                  <a:txBody>
                    <a:bodyPr/>
                    <a:lstStyle/>
                    <a:p>
                      <a:r>
                        <a:rPr lang="en-US" sz="1200" dirty="0">
                          <a:solidFill>
                            <a:schemeClr val="tx1"/>
                          </a:solidFill>
                          <a:latin typeface="Franklin Gothic Book"/>
                          <a:cs typeface="Franklin Gothic Book"/>
                        </a:rPr>
                        <a:t>Item 1-4</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r>
                        <a:rPr lang="en-US" sz="1200" dirty="0">
                          <a:solidFill>
                            <a:schemeClr val="tx1"/>
                          </a:solidFill>
                          <a:latin typeface="Franklin Gothic Book"/>
                          <a:cs typeface="Franklin Gothic Book"/>
                        </a:rPr>
                        <a:t>Item 2-4</a:t>
                      </a: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r>
                        <a:rPr lang="en-US" sz="1200" dirty="0">
                          <a:solidFill>
                            <a:schemeClr val="tx1"/>
                          </a:solidFill>
                          <a:latin typeface="Franklin Gothic Book"/>
                          <a:cs typeface="Franklin Gothic Book"/>
                        </a:rPr>
                        <a:t>Item 3-4</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r>
              <a:tr h="382934">
                <a:tc>
                  <a:txBody>
                    <a:bodyPr/>
                    <a:lstStyle/>
                    <a:p>
                      <a:r>
                        <a:rPr lang="en-US" sz="1200" dirty="0">
                          <a:solidFill>
                            <a:schemeClr val="tx1"/>
                          </a:solidFill>
                          <a:latin typeface="Franklin Gothic Book"/>
                          <a:cs typeface="Franklin Gothic Book"/>
                        </a:rPr>
                        <a:t>Item 1-5</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c>
                  <a:txBody>
                    <a:bodyPr/>
                    <a:lstStyle/>
                    <a:p>
                      <a:r>
                        <a:rPr lang="en-US" sz="1200" dirty="0">
                          <a:solidFill>
                            <a:schemeClr val="tx1"/>
                          </a:solidFill>
                          <a:latin typeface="Franklin Gothic Book"/>
                          <a:cs typeface="Franklin Gothic Book"/>
                        </a:rPr>
                        <a:t>Item 2-5</a:t>
                      </a: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c>
                  <a:txBody>
                    <a:bodyPr/>
                    <a:lstStyle/>
                    <a:p>
                      <a:r>
                        <a:rPr lang="en-US" sz="1200" dirty="0">
                          <a:solidFill>
                            <a:schemeClr val="tx1"/>
                          </a:solidFill>
                          <a:latin typeface="Franklin Gothic Book"/>
                          <a:cs typeface="Franklin Gothic Book"/>
                        </a:rPr>
                        <a:t>Item 3-5</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3F3F3"/>
                    </a:solidFill>
                  </a:tcPr>
                </a:tc>
              </a:tr>
              <a:tr h="382934">
                <a:tc>
                  <a:txBody>
                    <a:bodyPr/>
                    <a:lstStyle/>
                    <a:p>
                      <a:r>
                        <a:rPr lang="en-US" sz="1200" dirty="0">
                          <a:solidFill>
                            <a:schemeClr val="tx1"/>
                          </a:solidFill>
                          <a:latin typeface="Franklin Gothic Book"/>
                          <a:cs typeface="Franklin Gothic Book"/>
                        </a:rPr>
                        <a:t>Item 1-6</a:t>
                      </a: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r>
                        <a:rPr lang="en-US" sz="1200" dirty="0">
                          <a:solidFill>
                            <a:schemeClr val="tx1"/>
                          </a:solidFill>
                          <a:latin typeface="Franklin Gothic Book"/>
                          <a:cs typeface="Franklin Gothic Book"/>
                        </a:rPr>
                        <a:t>Item 2-6</a:t>
                      </a: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r>
                        <a:rPr lang="en-US" sz="1200" dirty="0">
                          <a:solidFill>
                            <a:schemeClr val="tx1"/>
                          </a:solidFill>
                          <a:latin typeface="Franklin Gothic Book"/>
                          <a:cs typeface="Franklin Gothic Book"/>
                        </a:rPr>
                        <a:t>Item 3-6</a:t>
                      </a: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r>
              <a:tr h="382934">
                <a:tc>
                  <a:txBody>
                    <a:bodyPr/>
                    <a:lstStyle/>
                    <a:p>
                      <a:endParaRPr lang="en-US" sz="1200" dirty="0">
                        <a:solidFill>
                          <a:schemeClr val="tx1"/>
                        </a:solidFill>
                        <a:latin typeface="Franklin Gothic Book"/>
                        <a:cs typeface="Franklin Gothic Book"/>
                      </a:endParaRP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5F4F5"/>
                    </a:solidFill>
                  </a:tcPr>
                </a:tc>
                <a:tc>
                  <a:txBody>
                    <a:bodyPr/>
                    <a:lstStyle/>
                    <a:p>
                      <a:endParaRPr lang="en-US" sz="120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5F4F5"/>
                    </a:solidFill>
                  </a:tcPr>
                </a:tc>
                <a:tc>
                  <a:txBody>
                    <a:bodyPr/>
                    <a:lstStyle/>
                    <a:p>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5F4F5"/>
                    </a:solidFill>
                  </a:tcPr>
                </a:tc>
              </a:tr>
              <a:tr h="382934">
                <a:tc>
                  <a:txBody>
                    <a:bodyPr/>
                    <a:lstStyle/>
                    <a:p>
                      <a:endParaRPr lang="en-US" sz="1200" dirty="0">
                        <a:solidFill>
                          <a:schemeClr val="tx1"/>
                        </a:solidFill>
                        <a:latin typeface="Franklin Gothic Book"/>
                        <a:cs typeface="Franklin Gothic Book"/>
                      </a:endParaRP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r>
              <a:tr h="382934">
                <a:tc>
                  <a:txBody>
                    <a:bodyPr/>
                    <a:lstStyle/>
                    <a:p>
                      <a:endParaRPr lang="en-US" sz="1200" dirty="0">
                        <a:solidFill>
                          <a:schemeClr val="tx1"/>
                        </a:solidFill>
                        <a:latin typeface="Franklin Gothic Book"/>
                        <a:cs typeface="Franklin Gothic Book"/>
                      </a:endParaRP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5F4F5"/>
                    </a:solidFill>
                  </a:tcPr>
                </a:tc>
                <a:tc>
                  <a:txBody>
                    <a:bodyPr/>
                    <a:lstStyle/>
                    <a:p>
                      <a:endParaRPr lang="en-US" sz="120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5F4F5"/>
                    </a:solidFill>
                  </a:tcPr>
                </a:tc>
                <a:tc>
                  <a:txBody>
                    <a:bodyPr/>
                    <a:lstStyle/>
                    <a:p>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F5F4F5"/>
                    </a:solidFill>
                  </a:tcPr>
                </a:tc>
              </a:tr>
              <a:tr h="382934">
                <a:tc>
                  <a:txBody>
                    <a:bodyPr/>
                    <a:lstStyle/>
                    <a:p>
                      <a:endParaRPr lang="en-US" sz="1200" dirty="0">
                        <a:solidFill>
                          <a:schemeClr val="tx1"/>
                        </a:solidFill>
                        <a:latin typeface="Franklin Gothic Book"/>
                        <a:cs typeface="Franklin Gothic Book"/>
                      </a:endParaRPr>
                    </a:p>
                  </a:txBody>
                  <a:tcPr marL="182880" marR="182880" marT="0" marB="18288" anchor="ctr">
                    <a:lnL w="6350"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endParaRPr lang="en-US" sz="120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9525"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c>
                  <a:txBody>
                    <a:bodyPr/>
                    <a:lstStyle/>
                    <a:p>
                      <a:endParaRPr lang="en-US" sz="1200" dirty="0">
                        <a:solidFill>
                          <a:schemeClr val="tx1"/>
                        </a:solidFill>
                        <a:latin typeface="Franklin Gothic Book"/>
                        <a:cs typeface="Franklin Gothic Book"/>
                      </a:endParaRPr>
                    </a:p>
                  </a:txBody>
                  <a:tcPr marL="182880" marR="182880" marT="0" marB="18288" anchor="ctr">
                    <a:lnL w="9525"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9525" cap="flat" cmpd="sng" algn="ctr">
                      <a:solidFill>
                        <a:prstClr val="white"/>
                      </a:solidFill>
                      <a:prstDash val="solid"/>
                      <a:round/>
                      <a:headEnd type="none" w="med" len="med"/>
                      <a:tailEnd type="none" w="med" len="med"/>
                    </a:lnT>
                    <a:lnB w="9525" cap="flat" cmpd="sng" algn="ctr">
                      <a:solidFill>
                        <a:prstClr val="white"/>
                      </a:solidFill>
                      <a:prstDash val="solid"/>
                      <a:round/>
                      <a:headEnd type="none" w="med" len="med"/>
                      <a:tailEnd type="none" w="med" len="med"/>
                    </a:lnB>
                    <a:solidFill>
                      <a:srgbClr val="E6E6E6"/>
                    </a:solidFill>
                  </a:tcPr>
                </a:tc>
              </a:tr>
            </a:tbl>
          </a:graphicData>
        </a:graphic>
      </p:graphicFrame>
      <p:sp>
        <p:nvSpPr>
          <p:cNvPr id="8"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9" name="Title 1"/>
          <p:cNvSpPr>
            <a:spLocks noGrp="1"/>
          </p:cNvSpPr>
          <p:nvPr>
            <p:ph type="title" hasCustomPrompt="1"/>
          </p:nvPr>
        </p:nvSpPr>
        <p:spPr>
          <a:xfrm>
            <a:off x="574676" y="1143000"/>
            <a:ext cx="7996238" cy="544871"/>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10" name="Content Placeholder 2"/>
          <p:cNvSpPr>
            <a:spLocks noGrp="1"/>
          </p:cNvSpPr>
          <p:nvPr>
            <p:ph idx="1" hasCustomPrompt="1"/>
          </p:nvPr>
        </p:nvSpPr>
        <p:spPr>
          <a:xfrm>
            <a:off x="574675" y="1687872"/>
            <a:ext cx="7996239" cy="401484"/>
          </a:xfrm>
          <a:prstGeom prst="rect">
            <a:avLst/>
          </a:prstGeom>
        </p:spPr>
        <p:txBody>
          <a:bodyPr lIns="0" tIns="0" rIns="0" bIns="0"/>
          <a:lstStyle>
            <a:lvl1pPr marL="0" indent="0">
              <a:spcBef>
                <a:spcPts val="0"/>
              </a:spcBef>
              <a:spcAft>
                <a:spcPts val="0"/>
              </a:spcAft>
              <a:buClr>
                <a:schemeClr val="accent4"/>
              </a:buClr>
              <a:buSzPct val="65000"/>
              <a:buFont typeface="Lucida Grande"/>
              <a:buNone/>
              <a:defRPr sz="2400">
                <a:solidFill>
                  <a:schemeClr val="tx1"/>
                </a:solidFill>
                <a:latin typeface="Franklin Gothic Book"/>
                <a:cs typeface="Franklin Gothic Book"/>
              </a:defRPr>
            </a:lvl1pPr>
            <a:lvl2pPr marL="222250"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2pPr>
            <a:lvl3pPr marL="460375"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3pPr>
            <a:lvl4pPr marL="690563" indent="0">
              <a:spcBef>
                <a:spcPts val="0"/>
              </a:spcBef>
              <a:spcAft>
                <a:spcPts val="450"/>
              </a:spcAft>
              <a:buClr>
                <a:schemeClr val="accent4"/>
              </a:buClr>
              <a:buSzPct val="65000"/>
              <a:buFont typeface="Lucida Grande"/>
              <a:buNone/>
              <a:tabLst/>
              <a:defRPr sz="1800">
                <a:solidFill>
                  <a:schemeClr val="tx1"/>
                </a:solidFill>
                <a:latin typeface="Franklin Gothic Book"/>
                <a:cs typeface="Franklin Gothic Book"/>
              </a:defRPr>
            </a:lvl4pPr>
            <a:lvl5pPr marL="912813" indent="0" defTabSz="455613">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5pPr>
          </a:lstStyle>
          <a:p>
            <a:pPr lvl="0"/>
            <a:r>
              <a:rPr lang="en-US" dirty="0" smtClean="0"/>
              <a:t>Subhead</a:t>
            </a:r>
          </a:p>
        </p:txBody>
      </p:sp>
    </p:spTree>
    <p:extLst>
      <p:ext uri="{BB962C8B-B14F-4D97-AF65-F5344CB8AC3E}">
        <p14:creationId xmlns:p14="http://schemas.microsoft.com/office/powerpoint/2010/main" val="217884311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pic>
        <p:nvPicPr>
          <p:cNvPr id="2" name="Picture 1" descr="ppt_ins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aphicFrame>
        <p:nvGraphicFramePr>
          <p:cNvPr id="10" name="Chart 9"/>
          <p:cNvGraphicFramePr/>
          <p:nvPr userDrawn="1">
            <p:extLst>
              <p:ext uri="{D42A27DB-BD31-4B8C-83A1-F6EECF244321}">
                <p14:modId xmlns:p14="http://schemas.microsoft.com/office/powerpoint/2010/main" val="984268175"/>
              </p:ext>
            </p:extLst>
          </p:nvPr>
        </p:nvGraphicFramePr>
        <p:xfrm>
          <a:off x="574674" y="2089355"/>
          <a:ext cx="7997637" cy="4236063"/>
        </p:xfrm>
        <a:graphic>
          <a:graphicData uri="http://schemas.openxmlformats.org/drawingml/2006/chart">
            <c:chart xmlns:c="http://schemas.openxmlformats.org/drawingml/2006/chart" xmlns:r="http://schemas.openxmlformats.org/officeDocument/2006/relationships" r:id="rId3"/>
          </a:graphicData>
        </a:graphic>
      </p:graphicFrame>
      <p:sp>
        <p:nvSpPr>
          <p:cNvPr id="11" name="Slide Number Placeholder 5"/>
          <p:cNvSpPr>
            <a:spLocks noGrp="1"/>
          </p:cNvSpPr>
          <p:nvPr>
            <p:ph type="sldNum" sz="quarter" idx="12"/>
          </p:nvPr>
        </p:nvSpPr>
        <p:spPr>
          <a:xfrm>
            <a:off x="8577072" y="6383563"/>
            <a:ext cx="576072" cy="402336"/>
          </a:xfrm>
          <a:prstGeom prst="rect">
            <a:avLst/>
          </a:prstGeom>
        </p:spPr>
        <p:txBody>
          <a:bodyPr anchor="ctr" anchorCtr="0"/>
          <a:lstStyle>
            <a:lvl1pPr algn="ctr">
              <a:defRPr sz="1000">
                <a:solidFill>
                  <a:schemeClr val="bg2"/>
                </a:solidFill>
                <a:latin typeface="Franklin Gothic Book"/>
                <a:cs typeface="Franklin Gothic Book"/>
              </a:defRPr>
            </a:lvl1pPr>
          </a:lstStyle>
          <a:p>
            <a:fld id="{43A0B55B-C253-734E-AC3A-B1468D3932F3}" type="slidenum">
              <a:rPr lang="en-US" smtClean="0"/>
              <a:pPr/>
              <a:t>‹#›</a:t>
            </a:fld>
            <a:endParaRPr lang="en-US" dirty="0"/>
          </a:p>
        </p:txBody>
      </p:sp>
      <p:sp>
        <p:nvSpPr>
          <p:cNvPr id="8" name="Title 1"/>
          <p:cNvSpPr>
            <a:spLocks noGrp="1"/>
          </p:cNvSpPr>
          <p:nvPr>
            <p:ph type="title" hasCustomPrompt="1"/>
          </p:nvPr>
        </p:nvSpPr>
        <p:spPr>
          <a:xfrm>
            <a:off x="574676" y="1143000"/>
            <a:ext cx="7996238" cy="544871"/>
          </a:xfrm>
          <a:prstGeom prst="rect">
            <a:avLst/>
          </a:prstGeom>
        </p:spPr>
        <p:txBody>
          <a:bodyPr lIns="0" tIns="0" rIns="0" bIns="0"/>
          <a:lstStyle>
            <a:lvl1pPr algn="l">
              <a:lnSpc>
                <a:spcPct val="100000"/>
              </a:lnSpc>
              <a:defRPr sz="3600">
                <a:solidFill>
                  <a:schemeClr val="bg2"/>
                </a:solidFill>
                <a:latin typeface="Cambria"/>
                <a:cs typeface="Cambria"/>
              </a:defRPr>
            </a:lvl1pPr>
          </a:lstStyle>
          <a:p>
            <a:r>
              <a:rPr lang="en-US" dirty="0" smtClean="0"/>
              <a:t>Headline</a:t>
            </a:r>
            <a:endParaRPr lang="en-US" dirty="0"/>
          </a:p>
        </p:txBody>
      </p:sp>
      <p:sp>
        <p:nvSpPr>
          <p:cNvPr id="9" name="Content Placeholder 2"/>
          <p:cNvSpPr>
            <a:spLocks noGrp="1"/>
          </p:cNvSpPr>
          <p:nvPr>
            <p:ph idx="1" hasCustomPrompt="1"/>
          </p:nvPr>
        </p:nvSpPr>
        <p:spPr>
          <a:xfrm>
            <a:off x="574675" y="1687872"/>
            <a:ext cx="7996239" cy="401484"/>
          </a:xfrm>
          <a:prstGeom prst="rect">
            <a:avLst/>
          </a:prstGeom>
        </p:spPr>
        <p:txBody>
          <a:bodyPr lIns="0" tIns="0" rIns="0" bIns="0"/>
          <a:lstStyle>
            <a:lvl1pPr marL="0" indent="0">
              <a:spcBef>
                <a:spcPts val="0"/>
              </a:spcBef>
              <a:spcAft>
                <a:spcPts val="0"/>
              </a:spcAft>
              <a:buClr>
                <a:schemeClr val="accent4"/>
              </a:buClr>
              <a:buSzPct val="65000"/>
              <a:buFont typeface="Lucida Grande"/>
              <a:buNone/>
              <a:defRPr sz="2400">
                <a:solidFill>
                  <a:schemeClr val="tx1"/>
                </a:solidFill>
                <a:latin typeface="Franklin Gothic Book"/>
                <a:cs typeface="Franklin Gothic Book"/>
              </a:defRPr>
            </a:lvl1pPr>
            <a:lvl2pPr marL="222250"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2pPr>
            <a:lvl3pPr marL="460375" indent="0">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3pPr>
            <a:lvl4pPr marL="690563" indent="0">
              <a:spcBef>
                <a:spcPts val="0"/>
              </a:spcBef>
              <a:spcAft>
                <a:spcPts val="450"/>
              </a:spcAft>
              <a:buClr>
                <a:schemeClr val="accent4"/>
              </a:buClr>
              <a:buSzPct val="65000"/>
              <a:buFont typeface="Lucida Grande"/>
              <a:buNone/>
              <a:tabLst/>
              <a:defRPr sz="1800">
                <a:solidFill>
                  <a:schemeClr val="tx1"/>
                </a:solidFill>
                <a:latin typeface="Franklin Gothic Book"/>
                <a:cs typeface="Franklin Gothic Book"/>
              </a:defRPr>
            </a:lvl4pPr>
            <a:lvl5pPr marL="912813" indent="0" defTabSz="455613">
              <a:spcBef>
                <a:spcPts val="0"/>
              </a:spcBef>
              <a:spcAft>
                <a:spcPts val="450"/>
              </a:spcAft>
              <a:buClr>
                <a:schemeClr val="accent4"/>
              </a:buClr>
              <a:buSzPct val="65000"/>
              <a:buFont typeface="Lucida Grande"/>
              <a:buNone/>
              <a:defRPr sz="1800">
                <a:solidFill>
                  <a:schemeClr val="tx1"/>
                </a:solidFill>
                <a:latin typeface="Franklin Gothic Book"/>
                <a:cs typeface="Franklin Gothic Book"/>
              </a:defRPr>
            </a:lvl5pPr>
          </a:lstStyle>
          <a:p>
            <a:pPr lvl="0"/>
            <a:r>
              <a:rPr lang="en-US" dirty="0" smtClean="0"/>
              <a:t>Subhead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5" r:id="rId2"/>
    <p:sldLayoutId id="2147483649" r:id="rId3"/>
    <p:sldLayoutId id="2147483653" r:id="rId4"/>
    <p:sldLayoutId id="2147483659" r:id="rId5"/>
    <p:sldLayoutId id="2147483660" r:id="rId6"/>
    <p:sldLayoutId id="2147483658" r:id="rId7"/>
    <p:sldLayoutId id="2147483654" r:id="rId8"/>
    <p:sldLayoutId id="2147483652" r:id="rId9"/>
    <p:sldLayoutId id="2147483650" r:id="rId10"/>
    <p:sldLayoutId id="2147483656" r:id="rId11"/>
    <p:sldLayoutId id="2147483661"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standishgroup.com/" TargetMode="External"/><Relationship Id="rId2" Type="http://schemas.openxmlformats.org/officeDocument/2006/relationships/hyperlink" Target="http://www.google.com/url?sa=t&amp;rct=j&amp;q=&amp;esrc=s&amp;frm=1&amp;source=web&amp;cd=1&amp;cad=rja&amp;uact=8&amp;ved=0CB0QFjAA&amp;url=http://www.versionone.com/assets/img/files/CHAOSManifesto2013.pdf&amp;ei=SfuoU76jHY-jyASvwIDQBQ&amp;usg=AFQjCNGvPjCOnsnzMOwVXhV-c0ZjaIWZdQ&amp;sig2=5jVUYhRtlCGH8dabLWb20Q&amp;bvm=bv.69620078,d.cWc"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hyperlink" Target="https://www.fbo.gov/index?s=opportunity&amp;mode=form&amp;id=1b45fcb2ee6708a0d40d0cfb3651d90c&amp;tab=core&amp;_cview=1"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77" y="3696237"/>
            <a:ext cx="7772400" cy="888441"/>
          </a:xfrm>
        </p:spPr>
        <p:txBody>
          <a:bodyPr/>
          <a:lstStyle/>
          <a:p>
            <a:r>
              <a:rPr lang="en-US" sz="4800" dirty="0" smtClean="0"/>
              <a:t>Agile Acquisitions 101</a:t>
            </a:r>
            <a:r>
              <a:rPr lang="en-US" sz="4800" dirty="0"/>
              <a:t/>
            </a:r>
            <a:br>
              <a:rPr lang="en-US" sz="4800" dirty="0"/>
            </a:br>
            <a:r>
              <a:rPr lang="en-US" sz="2800" dirty="0">
                <a:latin typeface="Franklin Gothic Book"/>
                <a:ea typeface="+mn-ea"/>
                <a:cs typeface="Franklin Gothic Book"/>
              </a:rPr>
              <a:t>The Means Behind the Magic</a:t>
            </a:r>
          </a:p>
        </p:txBody>
      </p:sp>
      <p:sp>
        <p:nvSpPr>
          <p:cNvPr id="4" name="Content Placeholder 3"/>
          <p:cNvSpPr>
            <a:spLocks noGrp="1"/>
          </p:cNvSpPr>
          <p:nvPr>
            <p:ph sz="quarter" idx="11"/>
          </p:nvPr>
        </p:nvSpPr>
        <p:spPr/>
        <p:txBody>
          <a:bodyPr/>
          <a:lstStyle/>
          <a:p>
            <a:r>
              <a:rPr lang="en-US" dirty="0" smtClean="0"/>
              <a:t>April 22, 2015</a:t>
            </a:r>
            <a:endParaRPr lang="en-US" dirty="0"/>
          </a:p>
        </p:txBody>
      </p:sp>
      <p:sp>
        <p:nvSpPr>
          <p:cNvPr id="5" name="Content Placeholder 4"/>
          <p:cNvSpPr>
            <a:spLocks noGrp="1"/>
          </p:cNvSpPr>
          <p:nvPr>
            <p:ph sz="quarter" idx="12"/>
          </p:nvPr>
        </p:nvSpPr>
        <p:spPr>
          <a:xfrm>
            <a:off x="685799" y="5127544"/>
            <a:ext cx="6255914" cy="280430"/>
          </a:xfrm>
        </p:spPr>
        <p:txBody>
          <a:bodyPr/>
          <a:lstStyle/>
          <a:p>
            <a:r>
              <a:rPr lang="en-US" dirty="0" smtClean="0"/>
              <a:t>Presented by Chris Cairns, Managing Director, 18F Consulting</a:t>
            </a:r>
            <a:endParaRPr lang="en-US" dirty="0"/>
          </a:p>
        </p:txBody>
      </p:sp>
    </p:spTree>
    <p:extLst>
      <p:ext uri="{BB962C8B-B14F-4D97-AF65-F5344CB8AC3E}">
        <p14:creationId xmlns:p14="http://schemas.microsoft.com/office/powerpoint/2010/main" val="274611299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118"/>
          <p:cNvSpPr>
            <a:spLocks noGrp="1"/>
          </p:cNvSpPr>
          <p:nvPr>
            <p:ph idx="1"/>
          </p:nvPr>
        </p:nvSpPr>
        <p:spPr>
          <a:xfrm>
            <a:off x="623450" y="2012246"/>
            <a:ext cx="3604166" cy="4525963"/>
          </a:xfrm>
          <a:prstGeom prst="rect">
            <a:avLst/>
          </a:prstGeom>
        </p:spPr>
        <p:txBody>
          <a:bodyPr lIns="0" tIns="0" rIns="0" bIns="0">
            <a:normAutofit/>
          </a:bodyPr>
          <a:lstStyle/>
          <a:p>
            <a:pPr marL="0" lvl="0" indent="0">
              <a:lnSpc>
                <a:spcPct val="150000"/>
              </a:lnSpc>
              <a:buSzTx/>
              <a:buNone/>
              <a:defRPr sz="1800"/>
            </a:pPr>
            <a:r>
              <a:rPr sz="1800" i="1" dirty="0">
                <a:latin typeface="Georgia"/>
                <a:cs typeface="Georgia"/>
              </a:rPr>
              <a:t>“I shall be telling this with a sigh</a:t>
            </a:r>
            <a:br>
              <a:rPr sz="1800" i="1" dirty="0">
                <a:latin typeface="Georgia"/>
                <a:cs typeface="Georgia"/>
              </a:rPr>
            </a:br>
            <a:r>
              <a:rPr sz="1800" i="1" dirty="0">
                <a:latin typeface="Georgia"/>
                <a:cs typeface="Georgia"/>
              </a:rPr>
              <a:t>Somewhere ages and ages hence:</a:t>
            </a:r>
            <a:br>
              <a:rPr sz="1800" i="1" dirty="0">
                <a:latin typeface="Georgia"/>
                <a:cs typeface="Georgia"/>
              </a:rPr>
            </a:br>
            <a:r>
              <a:rPr sz="1800" i="1" dirty="0">
                <a:latin typeface="Georgia"/>
                <a:cs typeface="Georgia"/>
              </a:rPr>
              <a:t>Two roads diverged in a wood, </a:t>
            </a:r>
            <a:r>
              <a:rPr lang="en-US" sz="1800" i="1" dirty="0" smtClean="0">
                <a:latin typeface="Georgia"/>
                <a:cs typeface="Georgia"/>
              </a:rPr>
              <a:t/>
            </a:r>
            <a:br>
              <a:rPr lang="en-US" sz="1800" i="1" dirty="0" smtClean="0">
                <a:latin typeface="Georgia"/>
                <a:cs typeface="Georgia"/>
              </a:rPr>
            </a:br>
            <a:r>
              <a:rPr sz="1800" i="1" dirty="0" smtClean="0">
                <a:latin typeface="Georgia"/>
                <a:cs typeface="Georgia"/>
              </a:rPr>
              <a:t>and </a:t>
            </a:r>
            <a:r>
              <a:rPr sz="1800" i="1" dirty="0">
                <a:latin typeface="Georgia"/>
                <a:cs typeface="Georgia"/>
              </a:rPr>
              <a:t>I,</a:t>
            </a:r>
            <a:br>
              <a:rPr sz="1800" i="1" dirty="0">
                <a:latin typeface="Georgia"/>
                <a:cs typeface="Georgia"/>
              </a:rPr>
            </a:br>
            <a:r>
              <a:rPr sz="1800" i="1" dirty="0">
                <a:latin typeface="Georgia"/>
                <a:cs typeface="Georgia"/>
              </a:rPr>
              <a:t>I took the one less traveled by,</a:t>
            </a:r>
            <a:br>
              <a:rPr sz="1800" i="1" dirty="0">
                <a:latin typeface="Georgia"/>
                <a:cs typeface="Georgia"/>
              </a:rPr>
            </a:br>
            <a:r>
              <a:rPr sz="1800" i="1" dirty="0">
                <a:latin typeface="Georgia"/>
                <a:cs typeface="Georgia"/>
              </a:rPr>
              <a:t>And that has made all the difference</a:t>
            </a:r>
            <a:r>
              <a:rPr sz="1800" i="1" dirty="0" smtClean="0">
                <a:latin typeface="Georgia"/>
                <a:cs typeface="Georgia"/>
              </a:rPr>
              <a:t>.”</a:t>
            </a:r>
            <a:endParaRPr lang="en-US" sz="1800" i="1" dirty="0">
              <a:latin typeface="Georgia"/>
              <a:cs typeface="Georgia"/>
            </a:endParaRPr>
          </a:p>
          <a:p>
            <a:pPr marL="0" lvl="0" indent="0">
              <a:lnSpc>
                <a:spcPct val="150000"/>
              </a:lnSpc>
              <a:buSzTx/>
              <a:buNone/>
              <a:defRPr sz="1800"/>
            </a:pPr>
            <a:endParaRPr lang="en-US" sz="700" dirty="0" smtClean="0">
              <a:latin typeface="Georgia"/>
              <a:cs typeface="Georgia"/>
            </a:endParaRPr>
          </a:p>
          <a:p>
            <a:pPr marL="0" lvl="0" indent="0" algn="r">
              <a:lnSpc>
                <a:spcPct val="150000"/>
              </a:lnSpc>
              <a:buSzTx/>
              <a:buNone/>
              <a:defRPr sz="1800"/>
            </a:pPr>
            <a:r>
              <a:rPr lang="en-US" sz="1200" dirty="0" smtClean="0">
                <a:latin typeface="Georgia"/>
                <a:cs typeface="Georgia"/>
              </a:rPr>
              <a:t>-</a:t>
            </a:r>
            <a:r>
              <a:rPr sz="1200" dirty="0" smtClean="0">
                <a:latin typeface="Georgia"/>
                <a:cs typeface="Georgia"/>
              </a:rPr>
              <a:t>Robert </a:t>
            </a:r>
            <a:r>
              <a:rPr sz="1200" dirty="0">
                <a:latin typeface="Georgia"/>
                <a:cs typeface="Georgia"/>
              </a:rPr>
              <a:t>Frost</a:t>
            </a:r>
          </a:p>
        </p:txBody>
      </p:sp>
      <p:sp>
        <p:nvSpPr>
          <p:cNvPr id="3" name="Slide Number Placeholder 2"/>
          <p:cNvSpPr>
            <a:spLocks noGrp="1"/>
          </p:cNvSpPr>
          <p:nvPr>
            <p:ph type="sldNum" sz="quarter" idx="12"/>
          </p:nvPr>
        </p:nvSpPr>
        <p:spPr/>
        <p:txBody>
          <a:bodyPr/>
          <a:lstStyle/>
          <a:p>
            <a:fld id="{43A0B55B-C253-734E-AC3A-B1468D3932F3}" type="slidenum">
              <a:rPr lang="en-US" smtClean="0"/>
              <a:pPr/>
              <a:t>10</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786621"/>
            <a:ext cx="4038601" cy="4525963"/>
          </a:xfrm>
          <a:prstGeom prst="rect">
            <a:avLst/>
          </a:prstGeom>
          <a:ln>
            <a:solidFill>
              <a:schemeClr val="tx2"/>
            </a:solidFill>
          </a:ln>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en-US" dirty="0" smtClean="0">
                <a:solidFill>
                  <a:schemeClr val="tx1"/>
                </a:solidFill>
              </a:rPr>
              <a:t>The Road Not Taken</a:t>
            </a:r>
            <a:endParaRPr lang="en-US" dirty="0">
              <a:solidFill>
                <a:schemeClr val="tx1"/>
              </a:solidFill>
            </a:endParaRPr>
          </a:p>
        </p:txBody>
      </p:sp>
    </p:spTree>
    <p:extLst>
      <p:ext uri="{BB962C8B-B14F-4D97-AF65-F5344CB8AC3E}">
        <p14:creationId xmlns:p14="http://schemas.microsoft.com/office/powerpoint/2010/main" val="347651202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idx="1"/>
          </p:nvPr>
        </p:nvSpPr>
        <p:spPr>
          <a:xfrm>
            <a:off x="169683" y="1194452"/>
            <a:ext cx="8229601" cy="3992563"/>
          </a:xfrm>
          <a:prstGeom prst="rect">
            <a:avLst/>
          </a:prstGeom>
        </p:spPr>
        <p:txBody>
          <a:bodyPr lIns="0" tIns="0" rIns="0" bIns="0">
            <a:normAutofit/>
          </a:bodyPr>
          <a:lstStyle/>
          <a:p>
            <a:pPr marL="742950" lvl="1" indent="-285750">
              <a:spcBef>
                <a:spcPts val="600"/>
              </a:spcBef>
              <a:defRPr sz="1800"/>
            </a:pPr>
            <a:endParaRPr sz="1200" b="1" dirty="0">
              <a:solidFill>
                <a:srgbClr val="3A5A5A"/>
              </a:solidFill>
            </a:endParaRPr>
          </a:p>
          <a:p>
            <a:pPr lvl="0">
              <a:defRPr sz="1800"/>
            </a:pPr>
            <a:endParaRPr lang="en-US" sz="1600" dirty="0">
              <a:solidFill>
                <a:srgbClr val="3A5A5A"/>
              </a:solidFill>
            </a:endParaRPr>
          </a:p>
          <a:p>
            <a:pPr marL="457200" lvl="1" indent="0">
              <a:spcBef>
                <a:spcPts val="300"/>
              </a:spcBef>
              <a:buNone/>
              <a:defRPr sz="1800"/>
            </a:pPr>
            <a:r>
              <a:rPr lang="en-US" sz="2000" dirty="0" smtClean="0"/>
              <a:t>The </a:t>
            </a:r>
            <a:r>
              <a:rPr lang="en-US" sz="2000" dirty="0"/>
              <a:t>Government spends $50 Billion dollars on Federal IT contracts but does not receive $50 Billion worth of value. The way the Government uses and buys technology has changed but the workforce, policies &amp; procedures, and how we manage vendors has not.</a:t>
            </a:r>
          </a:p>
          <a:p>
            <a:pPr marL="620485" lvl="1" indent="-163285">
              <a:spcBef>
                <a:spcPts val="300"/>
              </a:spcBef>
              <a:defRPr sz="1800"/>
            </a:pPr>
            <a:endParaRPr lang="en-US" sz="1600" dirty="0" smtClean="0">
              <a:solidFill>
                <a:srgbClr val="3A5A5A"/>
              </a:solidFill>
            </a:endParaRPr>
          </a:p>
        </p:txBody>
      </p:sp>
      <p:sp>
        <p:nvSpPr>
          <p:cNvPr id="3" name="Slide Number Placeholder 2"/>
          <p:cNvSpPr>
            <a:spLocks noGrp="1"/>
          </p:cNvSpPr>
          <p:nvPr>
            <p:ph type="sldNum" sz="quarter" idx="12"/>
          </p:nvPr>
        </p:nvSpPr>
        <p:spPr/>
        <p:txBody>
          <a:bodyPr/>
          <a:lstStyle/>
          <a:p>
            <a:fld id="{43A0B55B-C253-734E-AC3A-B1468D3932F3}" type="slidenum">
              <a:rPr lang="en-US" smtClean="0"/>
              <a:pPr/>
              <a:t>11</a:t>
            </a:fld>
            <a:endParaRPr lang="en-US" dirty="0"/>
          </a:p>
        </p:txBody>
      </p:sp>
      <p:graphicFrame>
        <p:nvGraphicFramePr>
          <p:cNvPr id="5" name="Diagram 4"/>
          <p:cNvGraphicFramePr/>
          <p:nvPr>
            <p:extLst/>
          </p:nvPr>
        </p:nvGraphicFramePr>
        <p:xfrm>
          <a:off x="606051" y="3261992"/>
          <a:ext cx="7793233" cy="3221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574676" y="1143000"/>
            <a:ext cx="7996238" cy="610419"/>
          </a:xfrm>
        </p:spPr>
        <p:txBody>
          <a:bodyPr/>
          <a:lstStyle/>
          <a:p>
            <a:r>
              <a:rPr lang="en-US" dirty="0" smtClean="0">
                <a:solidFill>
                  <a:schemeClr val="tx1"/>
                </a:solidFill>
              </a:rPr>
              <a:t>What is Agile Software Development?</a:t>
            </a:r>
            <a:endParaRPr lang="en-US" dirty="0">
              <a:solidFill>
                <a:schemeClr val="tx1"/>
              </a:solidFill>
            </a:endParaRPr>
          </a:p>
        </p:txBody>
      </p:sp>
    </p:spTree>
    <p:extLst>
      <p:ext uri="{BB962C8B-B14F-4D97-AF65-F5344CB8AC3E}">
        <p14:creationId xmlns:p14="http://schemas.microsoft.com/office/powerpoint/2010/main" val="273916450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endParaRPr lang="en-US" dirty="0"/>
          </a:p>
        </p:txBody>
      </p:sp>
      <p:sp>
        <p:nvSpPr>
          <p:cNvPr id="7" name="Rectangle 6"/>
          <p:cNvSpPr/>
          <p:nvPr/>
        </p:nvSpPr>
        <p:spPr>
          <a:xfrm>
            <a:off x="534394" y="1892377"/>
            <a:ext cx="7884392" cy="2831544"/>
          </a:xfrm>
          <a:prstGeom prst="rect">
            <a:avLst/>
          </a:prstGeom>
        </p:spPr>
        <p:txBody>
          <a:bodyPr wrap="square">
            <a:spAutoFit/>
          </a:bodyPr>
          <a:lstStyle/>
          <a:p>
            <a:pPr marL="228600" lvl="1" indent="-228600">
              <a:spcAft>
                <a:spcPts val="600"/>
              </a:spcAft>
              <a:buSzPct val="85000"/>
              <a:buFont typeface="Arial"/>
              <a:buChar char="•"/>
            </a:pPr>
            <a:r>
              <a:rPr lang="en-US" altLang="en-US" sz="2800" dirty="0">
                <a:latin typeface="Franklin Gothic Book"/>
                <a:cs typeface="Franklin Gothic Book"/>
              </a:rPr>
              <a:t>Transform the Government’s most important citizen facing services to be </a:t>
            </a:r>
            <a:r>
              <a:rPr lang="en-US" altLang="en-US" sz="2800" u="sng" dirty="0">
                <a:latin typeface="Franklin Gothic Book"/>
                <a:cs typeface="Franklin Gothic Book"/>
              </a:rPr>
              <a:t>simple</a:t>
            </a:r>
            <a:r>
              <a:rPr lang="en-US" altLang="en-US" sz="2800" dirty="0">
                <a:latin typeface="Franklin Gothic Book"/>
                <a:cs typeface="Franklin Gothic Book"/>
              </a:rPr>
              <a:t>, </a:t>
            </a:r>
            <a:r>
              <a:rPr lang="en-US" altLang="en-US" sz="2800" u="sng" dirty="0">
                <a:latin typeface="Franklin Gothic Book"/>
                <a:cs typeface="Franklin Gothic Book"/>
              </a:rPr>
              <a:t>reliable</a:t>
            </a:r>
            <a:r>
              <a:rPr lang="en-US" altLang="en-US" sz="2800" dirty="0">
                <a:latin typeface="Franklin Gothic Book"/>
                <a:cs typeface="Franklin Gothic Book"/>
              </a:rPr>
              <a:t>, and </a:t>
            </a:r>
            <a:r>
              <a:rPr lang="en-US" altLang="en-US" sz="2800" u="sng" dirty="0">
                <a:latin typeface="Franklin Gothic Book"/>
                <a:cs typeface="Franklin Gothic Book"/>
              </a:rPr>
              <a:t>delivered quickly </a:t>
            </a:r>
            <a:r>
              <a:rPr lang="en-US" altLang="en-US" sz="2800" dirty="0">
                <a:latin typeface="Franklin Gothic Book"/>
                <a:cs typeface="Franklin Gothic Book"/>
              </a:rPr>
              <a:t>for the </a:t>
            </a:r>
            <a:r>
              <a:rPr lang="en-US" altLang="en-US" sz="2800" u="sng" dirty="0">
                <a:latin typeface="Franklin Gothic Book"/>
                <a:cs typeface="Franklin Gothic Book"/>
              </a:rPr>
              <a:t>appropriate </a:t>
            </a:r>
            <a:r>
              <a:rPr lang="en-US" altLang="en-US" sz="2800" u="sng" dirty="0" smtClean="0">
                <a:latin typeface="Franklin Gothic Book"/>
                <a:cs typeface="Franklin Gothic Book"/>
              </a:rPr>
              <a:t>price</a:t>
            </a:r>
          </a:p>
          <a:p>
            <a:pPr marL="0" lvl="1">
              <a:spcAft>
                <a:spcPts val="600"/>
              </a:spcAft>
              <a:buSzPct val="85000"/>
            </a:pPr>
            <a:endParaRPr lang="en-US" altLang="en-US" sz="2800" dirty="0">
              <a:latin typeface="Franklin Gothic Book"/>
              <a:cs typeface="Franklin Gothic Book"/>
            </a:endParaRPr>
          </a:p>
          <a:p>
            <a:pPr marL="228600" lvl="1" indent="-228600">
              <a:spcAft>
                <a:spcPts val="450"/>
              </a:spcAft>
              <a:buSzPct val="85000"/>
              <a:buFont typeface="Arial"/>
              <a:buChar char="•"/>
            </a:pPr>
            <a:r>
              <a:rPr lang="en-US" altLang="en-US" sz="2800" dirty="0" smtClean="0">
                <a:latin typeface="Franklin Gothic Book"/>
                <a:cs typeface="Franklin Gothic Book"/>
              </a:rPr>
              <a:t>Develop </a:t>
            </a:r>
            <a:r>
              <a:rPr lang="en-US" altLang="en-US" sz="2800" dirty="0">
                <a:latin typeface="Franklin Gothic Book"/>
                <a:cs typeface="Franklin Gothic Book"/>
              </a:rPr>
              <a:t>institutional capacity so this can be a lasting </a:t>
            </a:r>
            <a:r>
              <a:rPr lang="en-US" altLang="en-US" sz="2800" dirty="0" smtClean="0">
                <a:latin typeface="Franklin Gothic Book"/>
                <a:cs typeface="Franklin Gothic Book"/>
              </a:rPr>
              <a:t>change</a:t>
            </a:r>
            <a:endParaRPr lang="en-US" altLang="en-US" sz="2800" dirty="0">
              <a:latin typeface="Franklin Gothic Book"/>
              <a:cs typeface="Franklin Gothic Book"/>
            </a:endParaRPr>
          </a:p>
        </p:txBody>
      </p:sp>
      <p:sp>
        <p:nvSpPr>
          <p:cNvPr id="3" name="Title 2"/>
          <p:cNvSpPr>
            <a:spLocks noGrp="1"/>
          </p:cNvSpPr>
          <p:nvPr>
            <p:ph type="title"/>
          </p:nvPr>
        </p:nvSpPr>
        <p:spPr/>
        <p:txBody>
          <a:bodyPr/>
          <a:lstStyle/>
          <a:p>
            <a:r>
              <a:rPr lang="en-US" dirty="0" smtClean="0">
                <a:solidFill>
                  <a:schemeClr val="tx1"/>
                </a:solidFill>
              </a:rPr>
              <a:t>The Solution</a:t>
            </a:r>
            <a:endParaRPr lang="en-US" dirty="0">
              <a:solidFill>
                <a:schemeClr val="tx1"/>
              </a:solidFill>
            </a:endParaRPr>
          </a:p>
        </p:txBody>
      </p:sp>
    </p:spTree>
    <p:extLst>
      <p:ext uri="{BB962C8B-B14F-4D97-AF65-F5344CB8AC3E}">
        <p14:creationId xmlns:p14="http://schemas.microsoft.com/office/powerpoint/2010/main" val="45329299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74675" y="1942612"/>
            <a:ext cx="7996239" cy="4572000"/>
          </a:xfrm>
        </p:spPr>
        <p:txBody>
          <a:bodyPr/>
          <a:lstStyle/>
          <a:p>
            <a:pPr marL="228600" lvl="1" indent="-228600">
              <a:buSzPct val="85000"/>
            </a:pPr>
            <a:r>
              <a:rPr lang="en-US" altLang="en-US" sz="2400" dirty="0"/>
              <a:t>There is a difference between Agile Development and Agile Contracting  </a:t>
            </a:r>
          </a:p>
          <a:p>
            <a:pPr marL="228600" lvl="1" indent="-228600">
              <a:buSzPct val="85000"/>
            </a:pPr>
            <a:r>
              <a:rPr lang="en-US" altLang="en-US" sz="2400" dirty="0"/>
              <a:t>Both traditional contracting and agile contracting have defined requirements</a:t>
            </a:r>
          </a:p>
          <a:p>
            <a:pPr marL="228600" lvl="1" indent="-228600">
              <a:buSzPct val="85000"/>
            </a:pPr>
            <a:r>
              <a:rPr lang="en-US" altLang="en-US" sz="2400" dirty="0"/>
              <a:t>The FAR does not preclude agile contracting but rather provides several options for implementing agility in contracting </a:t>
            </a:r>
          </a:p>
          <a:p>
            <a:pPr marL="228600" lvl="1" indent="-228600">
              <a:buSzPct val="85000"/>
            </a:pPr>
            <a:r>
              <a:rPr lang="en-US" altLang="en-US" sz="2400" dirty="0"/>
              <a:t>There is no single answer to achieving agility however Agile Contracting can be innovated through iterative applications of proven </a:t>
            </a:r>
            <a:r>
              <a:rPr lang="en-US" altLang="en-US" sz="2400" dirty="0" smtClean="0"/>
              <a:t>concepts</a:t>
            </a:r>
            <a:endParaRPr lang="en-US" altLang="en-US" sz="2400" dirty="0"/>
          </a:p>
        </p:txBody>
      </p:sp>
      <p:sp>
        <p:nvSpPr>
          <p:cNvPr id="3" name="Slide Number Placeholder 2"/>
          <p:cNvSpPr>
            <a:spLocks noGrp="1"/>
          </p:cNvSpPr>
          <p:nvPr>
            <p:ph type="sldNum" sz="quarter" idx="12"/>
          </p:nvPr>
        </p:nvSpPr>
        <p:spPr/>
        <p:txBody>
          <a:bodyPr/>
          <a:lstStyle/>
          <a:p>
            <a:fld id="{43A0B55B-C253-734E-AC3A-B1468D3932F3}" type="slidenum">
              <a:rPr lang="en-US" smtClean="0"/>
              <a:pPr/>
              <a:t>13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504" y="5454870"/>
            <a:ext cx="1779330" cy="1184366"/>
          </a:xfrm>
          <a:prstGeom prst="rect">
            <a:avLst/>
          </a:prstGeom>
          <a:ln>
            <a:noFill/>
          </a:ln>
          <a:effectLst/>
        </p:spPr>
      </p:pic>
      <p:sp>
        <p:nvSpPr>
          <p:cNvPr id="4" name="Title 3"/>
          <p:cNvSpPr>
            <a:spLocks noGrp="1"/>
          </p:cNvSpPr>
          <p:nvPr>
            <p:ph type="title"/>
          </p:nvPr>
        </p:nvSpPr>
        <p:spPr/>
        <p:txBody>
          <a:bodyPr/>
          <a:lstStyle/>
          <a:p>
            <a:r>
              <a:rPr lang="en-US" dirty="0" smtClean="0">
                <a:solidFill>
                  <a:schemeClr val="tx1"/>
                </a:solidFill>
              </a:rPr>
              <a:t>Bottom Line</a:t>
            </a:r>
            <a:endParaRPr lang="en-US" dirty="0">
              <a:solidFill>
                <a:schemeClr val="tx1"/>
              </a:solidFill>
            </a:endParaRPr>
          </a:p>
        </p:txBody>
      </p:sp>
    </p:spTree>
    <p:extLst>
      <p:ext uri="{BB962C8B-B14F-4D97-AF65-F5344CB8AC3E}">
        <p14:creationId xmlns:p14="http://schemas.microsoft.com/office/powerpoint/2010/main" val="17959819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nvPr>
        </p:nvGraphicFramePr>
        <p:xfrm>
          <a:off x="457200" y="187466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9D50BC2-7ECD-DA4D-B82D-647A2DC68DD1}" type="slidenum">
              <a:rPr lang="en-US" smtClean="0"/>
              <a:t>14</a:t>
            </a:fld>
            <a:endParaRPr lang="en-US" dirty="0"/>
          </a:p>
        </p:txBody>
      </p:sp>
      <p:sp>
        <p:nvSpPr>
          <p:cNvPr id="3" name="Title 2"/>
          <p:cNvSpPr>
            <a:spLocks noGrp="1"/>
          </p:cNvSpPr>
          <p:nvPr>
            <p:ph type="title"/>
          </p:nvPr>
        </p:nvSpPr>
        <p:spPr>
          <a:xfrm>
            <a:off x="574676" y="522514"/>
            <a:ext cx="7996238" cy="1230905"/>
          </a:xfrm>
        </p:spPr>
        <p:txBody>
          <a:bodyPr/>
          <a:lstStyle/>
          <a:p>
            <a:r>
              <a:rPr lang="en-US" dirty="0">
                <a:solidFill>
                  <a:schemeClr val="tx1"/>
                </a:solidFill>
              </a:rPr>
              <a:t>Manifesto for </a:t>
            </a:r>
            <a:br>
              <a:rPr lang="en-US" dirty="0">
                <a:solidFill>
                  <a:schemeClr val="tx1"/>
                </a:solidFill>
              </a:rPr>
            </a:br>
            <a:r>
              <a:rPr lang="en-US" dirty="0">
                <a:solidFill>
                  <a:schemeClr val="tx1"/>
                </a:solidFill>
              </a:rPr>
              <a:t>Agile Software Development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00913920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853372" y="1639309"/>
          <a:ext cx="7435516" cy="4874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9D50BC2-7ECD-DA4D-B82D-647A2DC68DD1}" type="slidenum">
              <a:rPr lang="en-US" smtClean="0"/>
              <a:t>15</a:t>
            </a:fld>
            <a:endParaRPr lang="en-US" dirty="0"/>
          </a:p>
        </p:txBody>
      </p:sp>
      <p:sp>
        <p:nvSpPr>
          <p:cNvPr id="3" name="Title 2"/>
          <p:cNvSpPr>
            <a:spLocks noGrp="1"/>
          </p:cNvSpPr>
          <p:nvPr>
            <p:ph type="title"/>
          </p:nvPr>
        </p:nvSpPr>
        <p:spPr>
          <a:xfrm>
            <a:off x="574676" y="510640"/>
            <a:ext cx="7996238" cy="1242780"/>
          </a:xfrm>
        </p:spPr>
        <p:txBody>
          <a:bodyPr/>
          <a:lstStyle/>
          <a:p>
            <a:r>
              <a:rPr lang="en-US" dirty="0">
                <a:solidFill>
                  <a:schemeClr val="tx1"/>
                </a:solidFill>
              </a:rPr>
              <a:t>Keystones for </a:t>
            </a:r>
            <a:br>
              <a:rPr lang="en-US" dirty="0">
                <a:solidFill>
                  <a:schemeClr val="tx1"/>
                </a:solidFill>
              </a:rPr>
            </a:br>
            <a:r>
              <a:rPr lang="en-US" dirty="0">
                <a:solidFill>
                  <a:schemeClr val="tx1"/>
                </a:solidFill>
              </a:rPr>
              <a:t>Agile Acquisitions</a:t>
            </a:r>
          </a:p>
        </p:txBody>
      </p:sp>
    </p:spTree>
    <p:extLst>
      <p:ext uri="{BB962C8B-B14F-4D97-AF65-F5344CB8AC3E}">
        <p14:creationId xmlns:p14="http://schemas.microsoft.com/office/powerpoint/2010/main" val="59000964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841720" y="1699768"/>
          <a:ext cx="7615989" cy="491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9D50BC2-7ECD-DA4D-B82D-647A2DC68DD1}" type="slidenum">
              <a:rPr lang="en-US" smtClean="0"/>
              <a:t>16</a:t>
            </a:fld>
            <a:endParaRPr lang="en-US" dirty="0"/>
          </a:p>
        </p:txBody>
      </p:sp>
      <p:sp>
        <p:nvSpPr>
          <p:cNvPr id="9" name="Title 2"/>
          <p:cNvSpPr>
            <a:spLocks noGrp="1"/>
          </p:cNvSpPr>
          <p:nvPr>
            <p:ph type="title"/>
          </p:nvPr>
        </p:nvSpPr>
        <p:spPr>
          <a:xfrm>
            <a:off x="574676" y="510640"/>
            <a:ext cx="7996238" cy="1242780"/>
          </a:xfrm>
        </p:spPr>
        <p:txBody>
          <a:bodyPr/>
          <a:lstStyle/>
          <a:p>
            <a:r>
              <a:rPr lang="en-US" dirty="0">
                <a:solidFill>
                  <a:schemeClr val="tx1"/>
                </a:solidFill>
              </a:rPr>
              <a:t>Keystones for </a:t>
            </a:r>
            <a:br>
              <a:rPr lang="en-US" dirty="0">
                <a:solidFill>
                  <a:schemeClr val="tx1"/>
                </a:solidFill>
              </a:rPr>
            </a:br>
            <a:r>
              <a:rPr lang="en-US" dirty="0">
                <a:solidFill>
                  <a:schemeClr val="tx1"/>
                </a:solidFill>
              </a:rPr>
              <a:t>Agile Acquisitions</a:t>
            </a:r>
          </a:p>
        </p:txBody>
      </p:sp>
    </p:spTree>
    <p:extLst>
      <p:ext uri="{BB962C8B-B14F-4D97-AF65-F5344CB8AC3E}">
        <p14:creationId xmlns:p14="http://schemas.microsoft.com/office/powerpoint/2010/main" val="130047837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749616" y="1707002"/>
          <a:ext cx="7796463" cy="4802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9D50BC2-7ECD-DA4D-B82D-647A2DC68DD1}" type="slidenum">
              <a:rPr lang="en-US" smtClean="0"/>
              <a:t>17</a:t>
            </a:fld>
            <a:endParaRPr lang="en-US" dirty="0"/>
          </a:p>
        </p:txBody>
      </p:sp>
      <p:sp>
        <p:nvSpPr>
          <p:cNvPr id="7" name="Title 2"/>
          <p:cNvSpPr>
            <a:spLocks noGrp="1"/>
          </p:cNvSpPr>
          <p:nvPr>
            <p:ph type="title"/>
          </p:nvPr>
        </p:nvSpPr>
        <p:spPr>
          <a:xfrm>
            <a:off x="574676" y="510640"/>
            <a:ext cx="7996238" cy="1242780"/>
          </a:xfrm>
        </p:spPr>
        <p:txBody>
          <a:bodyPr/>
          <a:lstStyle/>
          <a:p>
            <a:r>
              <a:rPr lang="en-US" dirty="0">
                <a:solidFill>
                  <a:schemeClr val="tx1"/>
                </a:solidFill>
              </a:rPr>
              <a:t>Keystones for </a:t>
            </a:r>
            <a:br>
              <a:rPr lang="en-US" dirty="0">
                <a:solidFill>
                  <a:schemeClr val="tx1"/>
                </a:solidFill>
              </a:rPr>
            </a:br>
            <a:r>
              <a:rPr lang="en-US" dirty="0">
                <a:solidFill>
                  <a:schemeClr val="tx1"/>
                </a:solidFill>
              </a:rPr>
              <a:t>Agile Acquisitions</a:t>
            </a:r>
          </a:p>
        </p:txBody>
      </p:sp>
    </p:spTree>
    <p:extLst>
      <p:ext uri="{BB962C8B-B14F-4D97-AF65-F5344CB8AC3E}">
        <p14:creationId xmlns:p14="http://schemas.microsoft.com/office/powerpoint/2010/main" val="3711394531"/>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795111" y="1647863"/>
          <a:ext cx="7543800" cy="493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A9D50BC2-7ECD-DA4D-B82D-647A2DC68DD1}" type="slidenum">
              <a:rPr lang="en-US" smtClean="0"/>
              <a:t>18</a:t>
            </a:fld>
            <a:endParaRPr lang="en-US" dirty="0"/>
          </a:p>
        </p:txBody>
      </p:sp>
      <p:sp>
        <p:nvSpPr>
          <p:cNvPr id="7" name="Title 2"/>
          <p:cNvSpPr>
            <a:spLocks noGrp="1"/>
          </p:cNvSpPr>
          <p:nvPr>
            <p:ph type="title"/>
          </p:nvPr>
        </p:nvSpPr>
        <p:spPr>
          <a:xfrm>
            <a:off x="574676" y="510640"/>
            <a:ext cx="7996238" cy="1242780"/>
          </a:xfrm>
        </p:spPr>
        <p:txBody>
          <a:bodyPr/>
          <a:lstStyle/>
          <a:p>
            <a:r>
              <a:rPr lang="en-US" dirty="0">
                <a:solidFill>
                  <a:schemeClr val="tx1"/>
                </a:solidFill>
              </a:rPr>
              <a:t>Keystones for </a:t>
            </a:r>
            <a:br>
              <a:rPr lang="en-US" dirty="0">
                <a:solidFill>
                  <a:schemeClr val="tx1"/>
                </a:solidFill>
              </a:rPr>
            </a:br>
            <a:r>
              <a:rPr lang="en-US" dirty="0">
                <a:solidFill>
                  <a:schemeClr val="tx1"/>
                </a:solidFill>
              </a:rPr>
              <a:t>Agile Acquisitions</a:t>
            </a:r>
          </a:p>
        </p:txBody>
      </p:sp>
    </p:spTree>
    <p:extLst>
      <p:ext uri="{BB962C8B-B14F-4D97-AF65-F5344CB8AC3E}">
        <p14:creationId xmlns:p14="http://schemas.microsoft.com/office/powerpoint/2010/main" val="336761689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3A0B55B-C253-734E-AC3A-B1468D3932F3}" type="slidenum">
              <a:rPr lang="en-US" smtClean="0"/>
              <a:pPr/>
              <a:t>19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223" y="4907311"/>
            <a:ext cx="3442691" cy="1496939"/>
          </a:xfrm>
          <a:prstGeom prst="rect">
            <a:avLst/>
          </a:prstGeom>
          <a:ln>
            <a:solidFill>
              <a:schemeClr val="tx2"/>
            </a:solidFill>
          </a:ln>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en-US" dirty="0" smtClean="0">
                <a:solidFill>
                  <a:schemeClr val="tx1"/>
                </a:solidFill>
              </a:rPr>
              <a:t>Iron Triangles</a:t>
            </a:r>
            <a:endParaRPr lang="en-US" dirty="0">
              <a:solidFill>
                <a:schemeClr val="tx1"/>
              </a:solidFill>
            </a:endParaRPr>
          </a:p>
        </p:txBody>
      </p:sp>
      <p:sp>
        <p:nvSpPr>
          <p:cNvPr id="7" name="Content Placeholder 4"/>
          <p:cNvSpPr txBox="1">
            <a:spLocks/>
          </p:cNvSpPr>
          <p:nvPr/>
        </p:nvSpPr>
        <p:spPr>
          <a:xfrm>
            <a:off x="574675" y="1974144"/>
            <a:ext cx="7996239" cy="4572000"/>
          </a:xfrm>
          <a:prstGeom prst="rect">
            <a:avLst/>
          </a:prstGeom>
        </p:spPr>
        <p:txBody>
          <a:bodyPr lIns="0" tIns="0" rIns="0" bIns="0"/>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buSzPct val="85000"/>
            </a:pPr>
            <a:r>
              <a:rPr lang="en-US" altLang="en-US" sz="2400" dirty="0"/>
              <a:t>Both waterfall and agile have defined contract requirements: Cost, Schedule, &amp; </a:t>
            </a:r>
            <a:r>
              <a:rPr lang="en-US" altLang="en-US" sz="2400" dirty="0" smtClean="0"/>
              <a:t>Performance</a:t>
            </a:r>
            <a:endParaRPr lang="en-US" altLang="en-US" sz="2400" dirty="0"/>
          </a:p>
          <a:p>
            <a:pPr marL="228600" lvl="1" indent="-228600">
              <a:buSzPct val="85000"/>
            </a:pPr>
            <a:r>
              <a:rPr lang="en-US" altLang="en-US" sz="2400" dirty="0"/>
              <a:t>Waterfall Contracts maintain predictability through fixed delivery schedules and system requirements </a:t>
            </a:r>
          </a:p>
          <a:p>
            <a:pPr marL="228600" lvl="1" indent="-228600">
              <a:buSzPct val="85000"/>
            </a:pPr>
            <a:r>
              <a:rPr lang="en-US" altLang="en-US" sz="2400" dirty="0"/>
              <a:t>Agile Contracts maintain flexibility for the purposes of Quality and End User priorities using trade-offs made within the contractual parameters between cost, schedule, and performance</a:t>
            </a:r>
          </a:p>
        </p:txBody>
      </p:sp>
    </p:spTree>
    <p:extLst>
      <p:ext uri="{BB962C8B-B14F-4D97-AF65-F5344CB8AC3E}">
        <p14:creationId xmlns:p14="http://schemas.microsoft.com/office/powerpoint/2010/main" val="141678553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What is Agile Software Development?</a:t>
            </a:r>
            <a:endParaRPr lang="en-US" dirty="0">
              <a:solidFill>
                <a:schemeClr val="tx1"/>
              </a:solidFill>
            </a:endParaRPr>
          </a:p>
        </p:txBody>
      </p:sp>
      <p:sp>
        <p:nvSpPr>
          <p:cNvPr id="3" name="Content Placeholder 2"/>
          <p:cNvSpPr>
            <a:spLocks noGrp="1"/>
          </p:cNvSpPr>
          <p:nvPr>
            <p:ph idx="1"/>
          </p:nvPr>
        </p:nvSpPr>
        <p:spPr>
          <a:xfrm>
            <a:off x="574675" y="1875989"/>
            <a:ext cx="7996239" cy="763040"/>
          </a:xfrm>
          <a:solidFill>
            <a:schemeClr val="accent4"/>
          </a:solidFill>
          <a:ln>
            <a:solidFill>
              <a:schemeClr val="tx2"/>
            </a:solidFill>
          </a:ln>
          <a:effectLst>
            <a:outerShdw blurRad="50800" dist="38100" dir="2700000" algn="tl" rotWithShape="0">
              <a:prstClr val="black">
                <a:alpha val="40000"/>
              </a:prstClr>
            </a:outerShdw>
          </a:effectLst>
        </p:spPr>
        <p:txBody>
          <a:bodyPr anchor="ctr"/>
          <a:lstStyle/>
          <a:p>
            <a:pPr marL="0" indent="0" algn="ctr">
              <a:buNone/>
            </a:pPr>
            <a:r>
              <a:rPr lang="en-US" sz="2000" b="1" dirty="0" smtClean="0"/>
              <a:t>Agile is a way of thinking. The canonical description of this thinking is the Agile Manifesto. It defines 4 values and 12 principles for being agile.</a:t>
            </a:r>
            <a:endParaRPr lang="en-US" sz="2000" b="1"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2</a:t>
            </a:fld>
            <a:endParaRPr lang="en-US" dirty="0"/>
          </a:p>
        </p:txBody>
      </p:sp>
      <p:pic>
        <p:nvPicPr>
          <p:cNvPr id="5" name="Picture 4" descr="Manifesto_for_Agile_Software_Developm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047" y="2847372"/>
            <a:ext cx="6782843" cy="3434767"/>
          </a:xfrm>
          <a:prstGeom prst="rect">
            <a:avLst/>
          </a:prstGeom>
          <a:ln>
            <a:solidFill>
              <a:schemeClr val="tx2"/>
            </a:solidFill>
          </a:ln>
        </p:spPr>
      </p:pic>
      <p:sp>
        <p:nvSpPr>
          <p:cNvPr id="7" name="TextBox 6"/>
          <p:cNvSpPr txBox="1"/>
          <p:nvPr/>
        </p:nvSpPr>
        <p:spPr>
          <a:xfrm>
            <a:off x="0" y="6508900"/>
            <a:ext cx="2929007" cy="276999"/>
          </a:xfrm>
          <a:prstGeom prst="rect">
            <a:avLst/>
          </a:prstGeom>
          <a:noFill/>
        </p:spPr>
        <p:txBody>
          <a:bodyPr wrap="none" rtlCol="0">
            <a:spAutoFit/>
          </a:bodyPr>
          <a:lstStyle/>
          <a:p>
            <a:r>
              <a:rPr lang="en-US" sz="1200" b="1" dirty="0"/>
              <a:t>Image source: </a:t>
            </a:r>
            <a:r>
              <a:rPr lang="en-US" sz="1200" dirty="0"/>
              <a:t>http://</a:t>
            </a:r>
            <a:r>
              <a:rPr lang="en-US" sz="1200" dirty="0" err="1"/>
              <a:t>agilemanifesto.org</a:t>
            </a:r>
            <a:r>
              <a:rPr lang="en-US" sz="1200" dirty="0"/>
              <a:t>/ </a:t>
            </a:r>
          </a:p>
        </p:txBody>
      </p:sp>
    </p:spTree>
    <p:extLst>
      <p:ext uri="{BB962C8B-B14F-4D97-AF65-F5344CB8AC3E}">
        <p14:creationId xmlns:p14="http://schemas.microsoft.com/office/powerpoint/2010/main" val="4180546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defTabSz="457200" rtl="0">
              <a:spcBef>
                <a:spcPct val="0"/>
              </a:spcBef>
            </a:pPr>
            <a:r>
              <a:rPr lang="en-US" sz="4000" kern="1200" dirty="0">
                <a:solidFill>
                  <a:schemeClr val="tx1"/>
                </a:solidFill>
                <a:latin typeface="Cambria"/>
                <a:ea typeface="+mj-ea"/>
                <a:cs typeface="Cambria"/>
              </a:rPr>
              <a:t>Changing </a:t>
            </a:r>
            <a:r>
              <a:rPr lang="en-US" sz="4000" kern="1200" dirty="0" smtClean="0">
                <a:solidFill>
                  <a:schemeClr val="tx1"/>
                </a:solidFill>
                <a:latin typeface="Cambria"/>
                <a:ea typeface="+mj-ea"/>
                <a:cs typeface="Cambria"/>
              </a:rPr>
              <a:t>Mindsets</a:t>
            </a:r>
            <a:r>
              <a:rPr lang="en-US" u="sng" dirty="0">
                <a:solidFill>
                  <a:schemeClr val="tx1"/>
                </a:solidFill>
              </a:rPr>
              <a:t/>
            </a:r>
            <a:br>
              <a:rPr lang="en-US" u="sng"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
        <p:nvSpPr>
          <p:cNvPr id="10" name="Content Placeholder 9"/>
          <p:cNvSpPr>
            <a:spLocks noGrp="1"/>
          </p:cNvSpPr>
          <p:nvPr>
            <p:ph idx="1"/>
          </p:nvPr>
        </p:nvSpPr>
        <p:spPr>
          <a:xfrm>
            <a:off x="574676" y="2935870"/>
            <a:ext cx="3997324" cy="3622622"/>
          </a:xfrm>
        </p:spPr>
        <p:txBody>
          <a:bodyPr/>
          <a:lstStyle/>
          <a:p>
            <a:pPr marL="0" indent="0" algn="ctr">
              <a:buNone/>
            </a:pPr>
            <a:r>
              <a:rPr lang="en-US" b="1" u="sng" dirty="0" smtClean="0"/>
              <a:t>Waterfall</a:t>
            </a:r>
            <a:endParaRPr lang="en-US" b="1" u="sng" dirty="0"/>
          </a:p>
          <a:p>
            <a:r>
              <a:rPr lang="en-US" dirty="0" smtClean="0"/>
              <a:t>Individual Labor Categories</a:t>
            </a:r>
          </a:p>
          <a:p>
            <a:r>
              <a:rPr lang="en-US" dirty="0" smtClean="0"/>
              <a:t>Fixed end product</a:t>
            </a:r>
          </a:p>
          <a:p>
            <a:r>
              <a:rPr lang="en-US" dirty="0" smtClean="0"/>
              <a:t>Steady State</a:t>
            </a:r>
          </a:p>
          <a:p>
            <a:r>
              <a:rPr lang="en-US" dirty="0" smtClean="0"/>
              <a:t>New Features = New Cost/Schedule</a:t>
            </a:r>
          </a:p>
          <a:p>
            <a:r>
              <a:rPr lang="en-US" dirty="0" smtClean="0"/>
              <a:t>Driven by WBS/EVM/formal plans</a:t>
            </a:r>
            <a:endParaRPr lang="en-US" dirty="0"/>
          </a:p>
        </p:txBody>
      </p:sp>
      <p:sp>
        <p:nvSpPr>
          <p:cNvPr id="6" name="Slide Number Placeholder 5"/>
          <p:cNvSpPr>
            <a:spLocks noGrp="1"/>
          </p:cNvSpPr>
          <p:nvPr>
            <p:ph type="sldNum" sz="quarter" idx="12"/>
          </p:nvPr>
        </p:nvSpPr>
        <p:spPr/>
        <p:txBody>
          <a:bodyPr/>
          <a:lstStyle/>
          <a:p>
            <a:pPr algn="ctr"/>
            <a:fld id="{94085CF4-08C6-4000-A592-FF2C583EA6CE}" type="slidenum">
              <a:rPr lang="en-US" sz="1000">
                <a:solidFill>
                  <a:schemeClr val="bg2"/>
                </a:solidFill>
                <a:latin typeface="Franklin Gothic Book"/>
                <a:cs typeface="Franklin Gothic Book"/>
              </a:rPr>
              <a:pPr algn="ctr"/>
              <a:t>20</a:t>
            </a:fld>
            <a:endParaRPr lang="en-US" sz="1000" dirty="0">
              <a:solidFill>
                <a:schemeClr val="bg2"/>
              </a:solidFill>
              <a:latin typeface="Franklin Gothic Book"/>
              <a:cs typeface="Franklin Gothic Book"/>
            </a:endParaRPr>
          </a:p>
        </p:txBody>
      </p:sp>
      <p:sp>
        <p:nvSpPr>
          <p:cNvPr id="11" name="Content Placeholder 10"/>
          <p:cNvSpPr>
            <a:spLocks noGrp="1"/>
          </p:cNvSpPr>
          <p:nvPr>
            <p:ph sz="half" idx="4294967295"/>
          </p:nvPr>
        </p:nvSpPr>
        <p:spPr>
          <a:xfrm>
            <a:off x="4758558" y="2909521"/>
            <a:ext cx="4038600" cy="3885461"/>
          </a:xfrm>
          <a:prstGeom prst="rect">
            <a:avLst/>
          </a:prstGeom>
        </p:spPr>
        <p:txBody>
          <a:bodyPr lIns="0" tIns="0" rIns="0" bIns="0"/>
          <a:lstStyle/>
          <a:p>
            <a:pPr marL="0" indent="0" algn="ctr">
              <a:spcBef>
                <a:spcPts val="0"/>
              </a:spcBef>
              <a:spcAft>
                <a:spcPts val="450"/>
              </a:spcAft>
              <a:buSzPct val="65000"/>
              <a:buNone/>
            </a:pPr>
            <a:r>
              <a:rPr lang="en-US" sz="2400" b="1" u="sng" dirty="0">
                <a:latin typeface="Franklin Gothic Book"/>
                <a:cs typeface="Franklin Gothic Book"/>
              </a:rPr>
              <a:t>Agile</a:t>
            </a:r>
          </a:p>
          <a:p>
            <a:pPr marL="228600" indent="-228600">
              <a:spcBef>
                <a:spcPts val="0"/>
              </a:spcBef>
              <a:spcAft>
                <a:spcPts val="450"/>
              </a:spcAft>
              <a:buSzPct val="65000"/>
            </a:pPr>
            <a:r>
              <a:rPr lang="en-US" sz="2400" dirty="0">
                <a:latin typeface="Franklin Gothic Book"/>
                <a:cs typeface="Franklin Gothic Book"/>
              </a:rPr>
              <a:t>Teams</a:t>
            </a:r>
          </a:p>
          <a:p>
            <a:pPr marL="228600" indent="-228600">
              <a:spcBef>
                <a:spcPts val="0"/>
              </a:spcBef>
              <a:spcAft>
                <a:spcPts val="450"/>
              </a:spcAft>
              <a:buSzPct val="65000"/>
            </a:pPr>
            <a:r>
              <a:rPr lang="en-US" sz="2400" dirty="0">
                <a:latin typeface="Franklin Gothic Book"/>
                <a:cs typeface="Franklin Gothic Book"/>
              </a:rPr>
              <a:t>Repeated process for functional code</a:t>
            </a:r>
          </a:p>
          <a:p>
            <a:pPr marL="228600" indent="-228600">
              <a:spcBef>
                <a:spcPts val="0"/>
              </a:spcBef>
              <a:spcAft>
                <a:spcPts val="450"/>
              </a:spcAft>
              <a:buSzPct val="65000"/>
            </a:pPr>
            <a:r>
              <a:rPr lang="en-US" sz="2400" dirty="0">
                <a:latin typeface="Franklin Gothic Book"/>
                <a:cs typeface="Franklin Gothic Book"/>
              </a:rPr>
              <a:t>Dev/bugs/enhancements</a:t>
            </a:r>
          </a:p>
          <a:p>
            <a:pPr marL="228600" indent="-228600">
              <a:spcBef>
                <a:spcPts val="0"/>
              </a:spcBef>
              <a:spcAft>
                <a:spcPts val="450"/>
              </a:spcAft>
              <a:buSzPct val="65000"/>
            </a:pPr>
            <a:r>
              <a:rPr lang="en-US" sz="2400" dirty="0">
                <a:latin typeface="Franklin Gothic Book"/>
                <a:cs typeface="Franklin Gothic Book"/>
              </a:rPr>
              <a:t>New features = more teams,  longer schedule, or reprioritizations</a:t>
            </a:r>
          </a:p>
          <a:p>
            <a:pPr marL="228600" indent="-228600">
              <a:spcBef>
                <a:spcPts val="0"/>
              </a:spcBef>
              <a:spcAft>
                <a:spcPts val="450"/>
              </a:spcAft>
              <a:buSzPct val="65000"/>
            </a:pPr>
            <a:r>
              <a:rPr lang="en-US" sz="2400" dirty="0">
                <a:latin typeface="Franklin Gothic Book"/>
                <a:cs typeface="Franklin Gothic Book"/>
              </a:rPr>
              <a:t>Driven by product roadmap</a:t>
            </a:r>
          </a:p>
        </p:txBody>
      </p:sp>
      <p:sp>
        <p:nvSpPr>
          <p:cNvPr id="12" name="Content Placeholder 2"/>
          <p:cNvSpPr txBox="1">
            <a:spLocks/>
          </p:cNvSpPr>
          <p:nvPr/>
        </p:nvSpPr>
        <p:spPr>
          <a:xfrm>
            <a:off x="331076" y="1828691"/>
            <a:ext cx="8466081" cy="763040"/>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2250" lvl="1" indent="0" algn="ctr">
              <a:lnSpc>
                <a:spcPct val="120000"/>
              </a:lnSpc>
              <a:spcBef>
                <a:spcPct val="0"/>
              </a:spcBef>
              <a:buNone/>
            </a:pPr>
            <a:r>
              <a:rPr lang="en-US" i="1" dirty="0" smtClean="0">
                <a:latin typeface="Franklin Gothic Book" pitchFamily="34" charset="0"/>
                <a:cs typeface="Cambria"/>
              </a:rPr>
              <a:t>“Once </a:t>
            </a:r>
            <a:r>
              <a:rPr lang="en-US" i="1" dirty="0">
                <a:latin typeface="Franklin Gothic Book" pitchFamily="34" charset="0"/>
                <a:cs typeface="Cambria"/>
              </a:rPr>
              <a:t>your mindset changes, everything on the outside will change along with it.”</a:t>
            </a:r>
          </a:p>
          <a:p>
            <a:pPr marL="222250" lvl="1" indent="0" algn="r">
              <a:lnSpc>
                <a:spcPct val="120000"/>
              </a:lnSpc>
              <a:spcBef>
                <a:spcPct val="0"/>
              </a:spcBef>
              <a:buNone/>
            </a:pPr>
            <a:r>
              <a:rPr lang="en-US" sz="1600" dirty="0">
                <a:latin typeface="Franklin Gothic Book" pitchFamily="34" charset="0"/>
                <a:cs typeface="Cambria"/>
              </a:rPr>
              <a:t>-Steve </a:t>
            </a:r>
            <a:r>
              <a:rPr lang="en-US" sz="1600" dirty="0" err="1" smtClean="0">
                <a:latin typeface="Franklin Gothic Book" pitchFamily="34" charset="0"/>
                <a:cs typeface="Cambria"/>
              </a:rPr>
              <a:t>Maraboli</a:t>
            </a:r>
            <a:endParaRPr lang="en-US" sz="1600" dirty="0">
              <a:latin typeface="Franklin Gothic Book" pitchFamily="34" charset="0"/>
            </a:endParaRPr>
          </a:p>
        </p:txBody>
      </p:sp>
    </p:spTree>
    <p:extLst>
      <p:ext uri="{BB962C8B-B14F-4D97-AF65-F5344CB8AC3E}">
        <p14:creationId xmlns:p14="http://schemas.microsoft.com/office/powerpoint/2010/main" val="3867536697"/>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6" y="837790"/>
            <a:ext cx="7996238" cy="610419"/>
          </a:xfrm>
        </p:spPr>
        <p:txBody>
          <a:bodyPr/>
          <a:lstStyle/>
          <a:p>
            <a:pPr algn="ctr"/>
            <a:r>
              <a:rPr lang="en-US" dirty="0" smtClean="0">
                <a:solidFill>
                  <a:schemeClr val="tx1"/>
                </a:solidFill>
              </a:rPr>
              <a:t>Mona Lisa</a:t>
            </a: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030" y="1754188"/>
            <a:ext cx="3081528" cy="4572000"/>
          </a:xfrm>
          <a:ln>
            <a:solidFill>
              <a:schemeClr val="tx2"/>
            </a:solidFill>
          </a:ln>
          <a:effectLst>
            <a:outerShdw blurRad="50800" dist="38100" dir="2700000" algn="tl" rotWithShape="0">
              <a:prstClr val="black">
                <a:alpha val="40000"/>
              </a:prstClr>
            </a:outerShdw>
          </a:effectLst>
        </p:spPr>
      </p:pic>
      <p:sp>
        <p:nvSpPr>
          <p:cNvPr id="4" name="Slide Number Placeholder 3"/>
          <p:cNvSpPr>
            <a:spLocks noGrp="1"/>
          </p:cNvSpPr>
          <p:nvPr>
            <p:ph type="sldNum" sz="quarter" idx="12"/>
          </p:nvPr>
        </p:nvSpPr>
        <p:spPr/>
        <p:txBody>
          <a:bodyPr/>
          <a:lstStyle/>
          <a:p>
            <a:fld id="{43A0B55B-C253-734E-AC3A-B1468D3932F3}" type="slidenum">
              <a:rPr lang="en-US" smtClean="0"/>
              <a:pPr/>
              <a:t>21</a:t>
            </a:fld>
            <a:endParaRPr lang="en-US" dirty="0"/>
          </a:p>
        </p:txBody>
      </p:sp>
    </p:spTree>
    <p:extLst>
      <p:ext uri="{BB962C8B-B14F-4D97-AF65-F5344CB8AC3E}">
        <p14:creationId xmlns:p14="http://schemas.microsoft.com/office/powerpoint/2010/main" val="171954347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2"/>
          </p:nvPr>
        </p:nvSpPr>
        <p:spPr>
          <a:xfrm>
            <a:off x="3335859" y="6415617"/>
            <a:ext cx="2133600" cy="365125"/>
          </a:xfrm>
        </p:spPr>
        <p:txBody>
          <a:bodyPr/>
          <a:lstStyle/>
          <a:p>
            <a:pPr algn="ctr"/>
            <a:fld id="{A9D50BC2-7ECD-DA4D-B82D-647A2DC68DD1}" type="slidenum">
              <a:rPr lang="en-US" sz="1600" smtClean="0">
                <a:solidFill>
                  <a:prstClr val="white"/>
                </a:solidFill>
              </a:rPr>
              <a:pPr algn="ctr"/>
              <a:t>22</a:t>
            </a:fld>
            <a:endParaRPr lang="en-US" sz="1600" dirty="0">
              <a:solidFill>
                <a:prstClr val="white"/>
              </a:solidFill>
            </a:endParaRPr>
          </a:p>
        </p:txBody>
      </p:sp>
      <p:graphicFrame>
        <p:nvGraphicFramePr>
          <p:cNvPr id="3" name="Diagram 2"/>
          <p:cNvGraphicFramePr/>
          <p:nvPr>
            <p:extLst/>
          </p:nvPr>
        </p:nvGraphicFramePr>
        <p:xfrm>
          <a:off x="574675" y="1879548"/>
          <a:ext cx="7875641" cy="4591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a:xfrm>
            <a:off x="574676" y="567560"/>
            <a:ext cx="7996238" cy="1185860"/>
          </a:xfrm>
        </p:spPr>
        <p:txBody>
          <a:bodyPr/>
          <a:lstStyle/>
          <a:p>
            <a:r>
              <a:rPr lang="en-US" dirty="0">
                <a:solidFill>
                  <a:schemeClr val="tx1"/>
                </a:solidFill>
              </a:rPr>
              <a:t>Agile Contract Deliverable = </a:t>
            </a:r>
            <a:br>
              <a:rPr lang="en-US" dirty="0">
                <a:solidFill>
                  <a:schemeClr val="tx1"/>
                </a:solidFill>
              </a:rPr>
            </a:br>
            <a:r>
              <a:rPr lang="en-US" dirty="0">
                <a:solidFill>
                  <a:schemeClr val="tx1"/>
                </a:solidFill>
              </a:rPr>
              <a:t>Repeatable Process</a:t>
            </a:r>
          </a:p>
        </p:txBody>
      </p:sp>
    </p:spTree>
    <p:extLst>
      <p:ext uri="{BB962C8B-B14F-4D97-AF65-F5344CB8AC3E}">
        <p14:creationId xmlns:p14="http://schemas.microsoft.com/office/powerpoint/2010/main" val="228069797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1280440"/>
            <a:ext cx="7996239" cy="4572000"/>
          </a:xfrm>
        </p:spPr>
        <p:txBody>
          <a:bodyPr/>
          <a:lstStyle/>
          <a:p>
            <a:pPr marL="228600" lvl="1" indent="-228600">
              <a:lnSpc>
                <a:spcPct val="120000"/>
              </a:lnSpc>
              <a:buSzPct val="85000"/>
            </a:pPr>
            <a:r>
              <a:rPr lang="en-US" sz="2400" dirty="0"/>
              <a:t>FAR 8.4 Federal Supply Schedules</a:t>
            </a:r>
          </a:p>
          <a:p>
            <a:pPr marL="228600" lvl="1" indent="-228600">
              <a:lnSpc>
                <a:spcPct val="120000"/>
              </a:lnSpc>
              <a:buSzPct val="85000"/>
            </a:pPr>
            <a:r>
              <a:rPr lang="en-US" sz="2400" dirty="0"/>
              <a:t>FAR 12 Commercial Contracting</a:t>
            </a:r>
          </a:p>
          <a:p>
            <a:pPr marL="228600" lvl="1" indent="-228600">
              <a:lnSpc>
                <a:spcPct val="120000"/>
              </a:lnSpc>
              <a:buSzPct val="85000"/>
            </a:pPr>
            <a:r>
              <a:rPr lang="en-US" sz="2400" dirty="0"/>
              <a:t>FAR 13.3 Simplified Acquisition Methods</a:t>
            </a:r>
          </a:p>
          <a:p>
            <a:pPr marL="228600" lvl="1" indent="-228600">
              <a:lnSpc>
                <a:spcPct val="120000"/>
              </a:lnSpc>
              <a:buSzPct val="85000"/>
            </a:pPr>
            <a:r>
              <a:rPr lang="en-US" sz="2400" dirty="0"/>
              <a:t>FAR 13.5 Test Program for Certain Commercial Items</a:t>
            </a:r>
          </a:p>
          <a:p>
            <a:pPr marL="228600" lvl="1" indent="-228600">
              <a:lnSpc>
                <a:spcPct val="120000"/>
              </a:lnSpc>
              <a:buSzPct val="85000"/>
            </a:pPr>
            <a:r>
              <a:rPr lang="en-US" sz="2400" dirty="0"/>
              <a:t>FAR 16.202-2 Firm Fixed Price</a:t>
            </a:r>
          </a:p>
          <a:p>
            <a:pPr marL="228600" lvl="1" indent="-228600">
              <a:lnSpc>
                <a:spcPct val="120000"/>
              </a:lnSpc>
              <a:buSzPct val="85000"/>
            </a:pPr>
            <a:r>
              <a:rPr lang="en-US" sz="2400" dirty="0"/>
              <a:t>FAR 16.504 Indefinite Delivery Indefinite Quantity</a:t>
            </a:r>
          </a:p>
          <a:p>
            <a:pPr marL="228600" lvl="1" indent="-228600">
              <a:lnSpc>
                <a:spcPct val="120000"/>
              </a:lnSpc>
              <a:buSzPct val="85000"/>
            </a:pPr>
            <a:r>
              <a:rPr lang="en-US" sz="2400" dirty="0"/>
              <a:t>FAR 37.1 Service Contract</a:t>
            </a:r>
          </a:p>
          <a:p>
            <a:pPr marL="228600" lvl="1" indent="-228600">
              <a:lnSpc>
                <a:spcPct val="120000"/>
              </a:lnSpc>
              <a:buSzPct val="85000"/>
            </a:pPr>
            <a:r>
              <a:rPr lang="en-US" sz="2400" dirty="0"/>
              <a:t>FAR 37.602 Performance Based Service Acquisitions</a:t>
            </a:r>
          </a:p>
          <a:p>
            <a:pPr marL="228600" lvl="1" indent="-228600">
              <a:lnSpc>
                <a:spcPct val="120000"/>
              </a:lnSpc>
              <a:buSzPct val="85000"/>
            </a:pPr>
            <a:r>
              <a:rPr lang="en-US" sz="2400" dirty="0"/>
              <a:t>FAR 39: Acquisition of IT</a:t>
            </a:r>
          </a:p>
          <a:p>
            <a:pPr marL="228600" lvl="1" indent="-228600">
              <a:lnSpc>
                <a:spcPct val="120000"/>
              </a:lnSpc>
              <a:buSzPct val="85000"/>
              <a:defRPr sz="1800"/>
            </a:pPr>
            <a:r>
              <a:rPr lang="en-US" sz="2400" dirty="0"/>
              <a:t>FAR 27.4 Data Rights (52.227-14) </a:t>
            </a:r>
          </a:p>
          <a:p>
            <a:pPr marL="228600" lvl="1" indent="-228600">
              <a:lnSpc>
                <a:spcPct val="120000"/>
              </a:lnSpc>
              <a:buSzPct val="85000"/>
              <a:defRPr sz="1800"/>
            </a:pPr>
            <a:r>
              <a:rPr lang="en-US" sz="2400" dirty="0"/>
              <a:t>FAR 52.237-3 Continuity of Services</a:t>
            </a:r>
          </a:p>
          <a:p>
            <a:pPr>
              <a:lnSpc>
                <a:spcPct val="120000"/>
              </a:lnSpc>
            </a:pPr>
            <a:endParaRPr lang="en-US" sz="2000" dirty="0">
              <a:solidFill>
                <a:srgbClr val="3A5A5A"/>
              </a:solidFill>
            </a:endParaRPr>
          </a:p>
          <a:p>
            <a:pPr>
              <a:lnSpc>
                <a:spcPct val="120000"/>
              </a:lnSpc>
            </a:pPr>
            <a:endParaRPr lang="en-US" sz="2000" dirty="0" smtClean="0">
              <a:solidFill>
                <a:srgbClr val="3A5A5A"/>
              </a:solidFill>
            </a:endParaRPr>
          </a:p>
          <a:p>
            <a:pPr>
              <a:lnSpc>
                <a:spcPct val="120000"/>
              </a:lnSpc>
            </a:pPr>
            <a:endParaRPr lang="en-US" sz="2000" dirty="0" smtClean="0">
              <a:solidFill>
                <a:srgbClr val="3A5A5A"/>
              </a:solidFill>
            </a:endParaRPr>
          </a:p>
          <a:p>
            <a:pPr>
              <a:lnSpc>
                <a:spcPct val="120000"/>
              </a:lnSpc>
            </a:pPr>
            <a:endParaRPr lang="en-US" sz="2000" dirty="0" smtClean="0">
              <a:solidFill>
                <a:srgbClr val="3A5A5A"/>
              </a:solidFill>
            </a:endParaRPr>
          </a:p>
          <a:p>
            <a:pPr>
              <a:lnSpc>
                <a:spcPct val="120000"/>
              </a:lnSpc>
            </a:pPr>
            <a:endParaRPr lang="en-US" sz="2000" dirty="0">
              <a:solidFill>
                <a:srgbClr val="3A5A5A"/>
              </a:solidFill>
            </a:endParaRPr>
          </a:p>
        </p:txBody>
      </p:sp>
      <p:sp>
        <p:nvSpPr>
          <p:cNvPr id="6" name="Slide Number Placeholder 5"/>
          <p:cNvSpPr>
            <a:spLocks noGrp="1"/>
          </p:cNvSpPr>
          <p:nvPr>
            <p:ph type="sldNum" sz="quarter" idx="12"/>
          </p:nvPr>
        </p:nvSpPr>
        <p:spPr/>
        <p:txBody>
          <a:bodyPr/>
          <a:lstStyle/>
          <a:p>
            <a:fld id="{94085CF4-08C6-4000-A592-FF2C583EA6CE}" type="slidenum">
              <a:rPr lang="en-US" smtClean="0"/>
              <a:t>23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46" y="1325792"/>
            <a:ext cx="1999397" cy="1303683"/>
          </a:xfrm>
          <a:prstGeom prst="rect">
            <a:avLst/>
          </a:prstGeom>
          <a:ln>
            <a:solidFill>
              <a:schemeClr val="tx1"/>
            </a:solidFill>
          </a:ln>
          <a:effectLst>
            <a:outerShdw blurRad="50800" dist="38100" dir="2700000" algn="tl" rotWithShape="0">
              <a:prstClr val="black">
                <a:alpha val="40000"/>
              </a:prstClr>
            </a:outerShdw>
          </a:effectLst>
        </p:spPr>
      </p:pic>
      <p:sp>
        <p:nvSpPr>
          <p:cNvPr id="4" name="Title 3"/>
          <p:cNvSpPr>
            <a:spLocks noGrp="1"/>
          </p:cNvSpPr>
          <p:nvPr>
            <p:ph type="title"/>
          </p:nvPr>
        </p:nvSpPr>
        <p:spPr>
          <a:xfrm>
            <a:off x="574676" y="559658"/>
            <a:ext cx="7996238" cy="610419"/>
          </a:xfrm>
        </p:spPr>
        <p:txBody>
          <a:bodyPr/>
          <a:lstStyle/>
          <a:p>
            <a:r>
              <a:rPr lang="en-US" dirty="0" smtClean="0">
                <a:solidFill>
                  <a:schemeClr val="tx1"/>
                </a:solidFill>
              </a:rPr>
              <a:t>Where in the FAR?</a:t>
            </a:r>
            <a:endParaRPr lang="en-US" dirty="0">
              <a:solidFill>
                <a:schemeClr val="tx1"/>
              </a:solidFill>
            </a:endParaRPr>
          </a:p>
        </p:txBody>
      </p:sp>
    </p:spTree>
    <p:extLst>
      <p:ext uri="{BB962C8B-B14F-4D97-AF65-F5344CB8AC3E}">
        <p14:creationId xmlns:p14="http://schemas.microsoft.com/office/powerpoint/2010/main" val="380409525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085CF4-08C6-4000-A592-FF2C583EA6CE}" type="slidenum">
              <a:rPr lang="en-US" smtClean="0"/>
              <a:t>24</a:t>
            </a:fld>
            <a:endParaRPr lang="en-US" dirty="0"/>
          </a:p>
        </p:txBody>
      </p:sp>
      <p:sp>
        <p:nvSpPr>
          <p:cNvPr id="10" name="Content Placeholder 2"/>
          <p:cNvSpPr txBox="1">
            <a:spLocks/>
          </p:cNvSpPr>
          <p:nvPr/>
        </p:nvSpPr>
        <p:spPr>
          <a:xfrm>
            <a:off x="331076" y="1276881"/>
            <a:ext cx="8466081" cy="763040"/>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2250" lvl="1" indent="0" algn="ctr">
              <a:lnSpc>
                <a:spcPct val="120000"/>
              </a:lnSpc>
              <a:spcBef>
                <a:spcPct val="0"/>
              </a:spcBef>
              <a:buNone/>
            </a:pPr>
            <a:r>
              <a:rPr lang="en-US" i="1" dirty="0">
                <a:latin typeface="Franklin Gothic Book" pitchFamily="34" charset="0"/>
                <a:cs typeface="Cambria"/>
              </a:rPr>
              <a:t>“If the only tool you have is a hammer, you tend to see every problem as a nail</a:t>
            </a:r>
            <a:r>
              <a:rPr lang="en-US" i="1" dirty="0" smtClean="0">
                <a:latin typeface="Franklin Gothic Book" pitchFamily="34" charset="0"/>
                <a:cs typeface="Cambria"/>
              </a:rPr>
              <a:t>.”</a:t>
            </a:r>
          </a:p>
          <a:p>
            <a:pPr marL="222250" lvl="1" indent="0" algn="r">
              <a:lnSpc>
                <a:spcPct val="120000"/>
              </a:lnSpc>
              <a:spcBef>
                <a:spcPct val="0"/>
              </a:spcBef>
              <a:buNone/>
            </a:pPr>
            <a:r>
              <a:rPr lang="en-US" sz="1600" i="1" dirty="0">
                <a:latin typeface="Franklin Gothic Book" pitchFamily="34" charset="0"/>
                <a:cs typeface="Cambria"/>
              </a:rPr>
              <a:t>-</a:t>
            </a:r>
            <a:r>
              <a:rPr lang="en-US" sz="1600" i="1" dirty="0" smtClean="0">
                <a:latin typeface="Franklin Gothic Book" pitchFamily="34" charset="0"/>
                <a:cs typeface="Cambria"/>
              </a:rPr>
              <a:t>Abraham </a:t>
            </a:r>
            <a:r>
              <a:rPr lang="en-US" sz="1600" i="1" dirty="0">
                <a:latin typeface="Franklin Gothic Book" pitchFamily="34" charset="0"/>
                <a:cs typeface="Cambria"/>
              </a:rPr>
              <a:t>Maslow</a:t>
            </a:r>
            <a:endParaRPr lang="en-US" sz="1400" dirty="0">
              <a:latin typeface="Franklin Gothic Book" pitchFamily="34" charset="0"/>
            </a:endParaRPr>
          </a:p>
        </p:txBody>
      </p:sp>
      <p:sp>
        <p:nvSpPr>
          <p:cNvPr id="5" name="Title 4"/>
          <p:cNvSpPr>
            <a:spLocks noGrp="1"/>
          </p:cNvSpPr>
          <p:nvPr>
            <p:ph type="title"/>
          </p:nvPr>
        </p:nvSpPr>
        <p:spPr>
          <a:xfrm>
            <a:off x="574676" y="543892"/>
            <a:ext cx="7996238" cy="610419"/>
          </a:xfrm>
        </p:spPr>
        <p:txBody>
          <a:bodyPr/>
          <a:lstStyle/>
          <a:p>
            <a:r>
              <a:rPr lang="en-US" sz="3200" dirty="0" smtClean="0">
                <a:solidFill>
                  <a:schemeClr val="tx1"/>
                </a:solidFill>
              </a:rPr>
              <a:t>How to Structure Your Contracts</a:t>
            </a:r>
            <a:endParaRPr lang="en-US" sz="3200" dirty="0">
              <a:solidFill>
                <a:schemeClr val="tx1"/>
              </a:solidFill>
            </a:endParaRPr>
          </a:p>
        </p:txBody>
      </p:sp>
      <p:sp>
        <p:nvSpPr>
          <p:cNvPr id="11" name="Content Placeholder 9"/>
          <p:cNvSpPr txBox="1">
            <a:spLocks/>
          </p:cNvSpPr>
          <p:nvPr/>
        </p:nvSpPr>
        <p:spPr>
          <a:xfrm>
            <a:off x="574676" y="2194868"/>
            <a:ext cx="3997324" cy="3622622"/>
          </a:xfrm>
          <a:prstGeom prst="rect">
            <a:avLst/>
          </a:prstGeom>
        </p:spPr>
        <p:txBody>
          <a:bodyPr lIns="0" tIns="0" rIns="0" bIns="0"/>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u="sng" dirty="0" smtClean="0"/>
              <a:t>Single Award</a:t>
            </a:r>
          </a:p>
          <a:p>
            <a:pPr>
              <a:spcAft>
                <a:spcPts val="0"/>
              </a:spcAft>
            </a:pPr>
            <a:r>
              <a:rPr lang="en-US" dirty="0"/>
              <a:t>Indefinite Delivery/Indefinite </a:t>
            </a:r>
            <a:br>
              <a:rPr lang="en-US" dirty="0"/>
            </a:br>
            <a:r>
              <a:rPr lang="en-US" dirty="0"/>
              <a:t>Quantity FAR 16.5</a:t>
            </a:r>
          </a:p>
          <a:p>
            <a:pPr>
              <a:spcAft>
                <a:spcPts val="0"/>
              </a:spcAft>
            </a:pPr>
            <a:r>
              <a:rPr lang="en-US" dirty="0"/>
              <a:t>Standard “C” contract</a:t>
            </a:r>
          </a:p>
          <a:p>
            <a:pPr>
              <a:spcAft>
                <a:spcPts val="0"/>
              </a:spcAft>
            </a:pPr>
            <a:r>
              <a:rPr lang="en-US" dirty="0"/>
              <a:t>GWAC</a:t>
            </a:r>
          </a:p>
          <a:p>
            <a:pPr>
              <a:spcAft>
                <a:spcPts val="0"/>
              </a:spcAft>
            </a:pPr>
            <a:r>
              <a:rPr lang="en-US" dirty="0"/>
              <a:t>Blanket Purchase </a:t>
            </a:r>
            <a:r>
              <a:rPr lang="en-US" dirty="0" smtClean="0"/>
              <a:t>Agreement</a:t>
            </a:r>
          </a:p>
          <a:p>
            <a:pPr lvl="1">
              <a:spcAft>
                <a:spcPts val="0"/>
              </a:spcAft>
            </a:pPr>
            <a:r>
              <a:rPr lang="en-US" dirty="0"/>
              <a:t>GSA FAR 8.4</a:t>
            </a:r>
          </a:p>
          <a:p>
            <a:pPr lvl="1">
              <a:spcAft>
                <a:spcPts val="0"/>
              </a:spcAft>
            </a:pPr>
            <a:r>
              <a:rPr lang="en-US" dirty="0"/>
              <a:t>BPA FAR 13.3</a:t>
            </a:r>
          </a:p>
          <a:p>
            <a:pPr>
              <a:spcAft>
                <a:spcPts val="0"/>
              </a:spcAft>
            </a:pPr>
            <a:r>
              <a:rPr lang="en-US" dirty="0"/>
              <a:t>Set Asides: Flexible intro to </a:t>
            </a:r>
            <a:r>
              <a:rPr lang="en-US" dirty="0" smtClean="0"/>
              <a:t>learn to </a:t>
            </a:r>
            <a:r>
              <a:rPr lang="en-US" dirty="0"/>
              <a:t>apply agile and influence </a:t>
            </a:r>
            <a:r>
              <a:rPr lang="en-US" dirty="0" smtClean="0"/>
              <a:t>culture</a:t>
            </a:r>
          </a:p>
          <a:p>
            <a:pPr lvl="1">
              <a:spcAft>
                <a:spcPts val="0"/>
              </a:spcAft>
            </a:pPr>
            <a:r>
              <a:rPr lang="en-US" dirty="0"/>
              <a:t>Small Business </a:t>
            </a:r>
            <a:r>
              <a:rPr lang="en-US" dirty="0" smtClean="0"/>
              <a:t>9.6</a:t>
            </a:r>
          </a:p>
          <a:p>
            <a:pPr lvl="2">
              <a:spcAft>
                <a:spcPts val="0"/>
              </a:spcAft>
            </a:pPr>
            <a:r>
              <a:rPr lang="en-US" dirty="0" smtClean="0"/>
              <a:t>8(a)/</a:t>
            </a:r>
            <a:r>
              <a:rPr lang="en-US" dirty="0" err="1" smtClean="0"/>
              <a:t>HUBZone</a:t>
            </a:r>
            <a:endParaRPr lang="en-US" dirty="0" smtClean="0"/>
          </a:p>
          <a:p>
            <a:endParaRPr lang="en-US" dirty="0"/>
          </a:p>
        </p:txBody>
      </p:sp>
      <p:sp>
        <p:nvSpPr>
          <p:cNvPr id="12" name="Content Placeholder 10"/>
          <p:cNvSpPr txBox="1">
            <a:spLocks/>
          </p:cNvSpPr>
          <p:nvPr/>
        </p:nvSpPr>
        <p:spPr>
          <a:xfrm>
            <a:off x="4758558" y="2184285"/>
            <a:ext cx="4038600" cy="3885461"/>
          </a:xfrm>
          <a:prstGeom prst="rect">
            <a:avLst/>
          </a:prstGeom>
        </p:spPr>
        <p:txBody>
          <a:bodyPr lIns="0" tIns="0" rIns="0" bIns="0"/>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0"/>
              </a:spcBef>
              <a:spcAft>
                <a:spcPts val="450"/>
              </a:spcAft>
              <a:buSzPct val="65000"/>
              <a:buFont typeface="Arial"/>
              <a:buNone/>
            </a:pPr>
            <a:r>
              <a:rPr lang="en-US" sz="2400" b="1" u="sng" dirty="0" smtClean="0">
                <a:latin typeface="Franklin Gothic Book"/>
                <a:cs typeface="Franklin Gothic Book"/>
              </a:rPr>
              <a:t>Multiple Award</a:t>
            </a:r>
          </a:p>
          <a:p>
            <a:pPr marL="228600" indent="-228600">
              <a:spcBef>
                <a:spcPts val="0"/>
              </a:spcBef>
              <a:spcAft>
                <a:spcPts val="450"/>
              </a:spcAft>
              <a:buSzPct val="65000"/>
            </a:pPr>
            <a:r>
              <a:rPr lang="en-US" sz="2400" dirty="0">
                <a:latin typeface="Franklin Gothic Book"/>
                <a:cs typeface="Franklin Gothic Book"/>
              </a:rPr>
              <a:t>Indefinite Delivery/Indefinite Quantity</a:t>
            </a:r>
          </a:p>
          <a:p>
            <a:pPr marL="228600" indent="-228600">
              <a:spcBef>
                <a:spcPts val="0"/>
              </a:spcBef>
              <a:spcAft>
                <a:spcPts val="450"/>
              </a:spcAft>
              <a:buSzPct val="65000"/>
            </a:pPr>
            <a:r>
              <a:rPr lang="en-US" sz="2400" dirty="0">
                <a:latin typeface="Franklin Gothic Book"/>
                <a:cs typeface="Franklin Gothic Book"/>
              </a:rPr>
              <a:t>GWAC</a:t>
            </a:r>
          </a:p>
          <a:p>
            <a:pPr marL="228600" indent="-228600">
              <a:spcBef>
                <a:spcPts val="0"/>
              </a:spcBef>
              <a:spcAft>
                <a:spcPts val="450"/>
              </a:spcAft>
              <a:buSzPct val="65000"/>
            </a:pPr>
            <a:r>
              <a:rPr lang="en-US" sz="2400" dirty="0">
                <a:latin typeface="Franklin Gothic Book"/>
                <a:cs typeface="Franklin Gothic Book"/>
              </a:rPr>
              <a:t>Blanket Purchase </a:t>
            </a:r>
            <a:r>
              <a:rPr lang="en-US" sz="2400" dirty="0" smtClean="0">
                <a:latin typeface="Franklin Gothic Book"/>
                <a:cs typeface="Franklin Gothic Book"/>
              </a:rPr>
              <a:t>Agreement</a:t>
            </a:r>
          </a:p>
          <a:p>
            <a:pPr marL="454025" lvl="1" indent="-231775">
              <a:spcBef>
                <a:spcPts val="0"/>
              </a:spcBef>
              <a:buSzPct val="65000"/>
              <a:buFont typeface="Arial"/>
              <a:buChar char="•"/>
            </a:pPr>
            <a:r>
              <a:rPr lang="en-US" sz="1800" dirty="0">
                <a:latin typeface="Franklin Gothic Book"/>
                <a:cs typeface="Franklin Gothic Book"/>
              </a:rPr>
              <a:t>GSA FAR 8.4</a:t>
            </a:r>
          </a:p>
          <a:p>
            <a:pPr marL="454025" lvl="1" indent="-231775">
              <a:spcBef>
                <a:spcPts val="0"/>
              </a:spcBef>
              <a:buSzPct val="65000"/>
              <a:buFont typeface="Arial"/>
              <a:buChar char="•"/>
            </a:pPr>
            <a:r>
              <a:rPr lang="en-US" sz="1800" dirty="0">
                <a:latin typeface="Franklin Gothic Book"/>
                <a:cs typeface="Franklin Gothic Book"/>
              </a:rPr>
              <a:t>BPA FAR 13.3</a:t>
            </a:r>
          </a:p>
          <a:p>
            <a:pPr marL="628650" lvl="1" indent="-228600">
              <a:spcBef>
                <a:spcPts val="0"/>
              </a:spcBef>
              <a:spcAft>
                <a:spcPts val="450"/>
              </a:spcAft>
              <a:buSzPct val="65000"/>
            </a:pPr>
            <a:endParaRPr lang="en-US" sz="2000" dirty="0">
              <a:latin typeface="Franklin Gothic Book"/>
              <a:cs typeface="Franklin Gothic Book"/>
            </a:endParaRPr>
          </a:p>
        </p:txBody>
      </p:sp>
    </p:spTree>
    <p:extLst>
      <p:ext uri="{BB962C8B-B14F-4D97-AF65-F5344CB8AC3E}">
        <p14:creationId xmlns:p14="http://schemas.microsoft.com/office/powerpoint/2010/main" val="411362205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37" y="509335"/>
            <a:ext cx="7743743" cy="1171913"/>
          </a:xfrm>
        </p:spPr>
        <p:txBody>
          <a:bodyPr>
            <a:normAutofit/>
          </a:bodyPr>
          <a:lstStyle/>
          <a:p>
            <a:r>
              <a:rPr lang="en-US" dirty="0">
                <a:solidFill>
                  <a:schemeClr val="tx1"/>
                </a:solidFill>
              </a:rPr>
              <a:t>Contract </a:t>
            </a:r>
            <a:r>
              <a:rPr lang="en-US" dirty="0" smtClean="0">
                <a:solidFill>
                  <a:schemeClr val="tx1"/>
                </a:solidFill>
              </a:rPr>
              <a:t>Types</a:t>
            </a:r>
            <a:r>
              <a:rPr lang="en-US" dirty="0">
                <a:solidFill>
                  <a:schemeClr val="tx1"/>
                </a:solidFill>
              </a:rPr>
              <a:t>, Incentives and </a:t>
            </a:r>
            <a:br>
              <a:rPr lang="en-US" dirty="0">
                <a:solidFill>
                  <a:schemeClr val="tx1"/>
                </a:solidFill>
              </a:rPr>
            </a:br>
            <a:r>
              <a:rPr lang="en-US" dirty="0">
                <a:solidFill>
                  <a:schemeClr val="tx1"/>
                </a:solidFill>
              </a:rPr>
              <a:t>Periods of Performance</a:t>
            </a:r>
          </a:p>
        </p:txBody>
      </p:sp>
      <p:sp>
        <p:nvSpPr>
          <p:cNvPr id="3" name="Content Placeholder 2"/>
          <p:cNvSpPr>
            <a:spLocks noGrp="1"/>
          </p:cNvSpPr>
          <p:nvPr>
            <p:ph idx="1"/>
          </p:nvPr>
        </p:nvSpPr>
        <p:spPr>
          <a:xfrm>
            <a:off x="409737" y="1872764"/>
            <a:ext cx="8332843" cy="4480399"/>
          </a:xfrm>
        </p:spPr>
        <p:txBody>
          <a:bodyPr numCol="2">
            <a:noAutofit/>
          </a:bodyPr>
          <a:lstStyle/>
          <a:p>
            <a:pPr marL="0" lvl="0" indent="0" algn="ctr">
              <a:buNone/>
            </a:pPr>
            <a:r>
              <a:rPr lang="en-US" b="1" u="sng" dirty="0"/>
              <a:t>Types</a:t>
            </a:r>
          </a:p>
          <a:p>
            <a:pPr marL="228600" lvl="1" indent="-228600">
              <a:buSzPct val="85000"/>
            </a:pPr>
            <a:r>
              <a:rPr lang="en-US" dirty="0"/>
              <a:t>Fixed Price Per Iteration (Recommended)</a:t>
            </a:r>
          </a:p>
          <a:p>
            <a:pPr marL="228600" lvl="1" indent="-228600">
              <a:buSzPct val="85000"/>
            </a:pPr>
            <a:r>
              <a:rPr lang="en-US" dirty="0"/>
              <a:t>Firm Fixed Price</a:t>
            </a:r>
          </a:p>
          <a:p>
            <a:pPr marL="228600" lvl="1" indent="-228600">
              <a:buSzPct val="85000"/>
            </a:pPr>
            <a:r>
              <a:rPr lang="en-US" dirty="0"/>
              <a:t>Time &amp; Material (Labor Hour)</a:t>
            </a:r>
          </a:p>
          <a:p>
            <a:pPr marL="228600" lvl="1" indent="-228600">
              <a:buSzPct val="85000"/>
            </a:pPr>
            <a:r>
              <a:rPr lang="en-US" dirty="0"/>
              <a:t>Cost Reimbursement (Completion or Term)</a:t>
            </a:r>
          </a:p>
          <a:p>
            <a:pPr marL="0" lvl="0" indent="0" algn="ctr">
              <a:buNone/>
            </a:pPr>
            <a:r>
              <a:rPr lang="en-US" b="1" u="sng" dirty="0" smtClean="0"/>
              <a:t>Incentives</a:t>
            </a:r>
          </a:p>
          <a:p>
            <a:pPr lvl="0"/>
            <a:r>
              <a:rPr lang="en-US" sz="1800" dirty="0" smtClean="0"/>
              <a:t>Performance Based Service Acquisitions FAR 37.6</a:t>
            </a:r>
          </a:p>
          <a:p>
            <a:pPr marL="228594" lvl="1">
              <a:buFont typeface="Arial" panose="020B0604020202020204" pitchFamily="34" charset="0"/>
              <a:buChar char="•"/>
            </a:pPr>
            <a:r>
              <a:rPr lang="en-US" dirty="0" smtClean="0"/>
              <a:t>Quality Assurance Plans</a:t>
            </a:r>
          </a:p>
          <a:p>
            <a:pPr marL="228594" lvl="3" indent="-228594">
              <a:buFont typeface="Arial" panose="020B0604020202020204" pitchFamily="34" charset="0"/>
              <a:buChar char="•"/>
            </a:pPr>
            <a:r>
              <a:rPr lang="en-US" dirty="0" smtClean="0"/>
              <a:t>Award Term (Recommended) </a:t>
            </a:r>
          </a:p>
          <a:p>
            <a:pPr marL="228594" lvl="3" indent="-228594">
              <a:buFont typeface="Arial" panose="020B0604020202020204" pitchFamily="34" charset="0"/>
              <a:buChar char="•"/>
            </a:pPr>
            <a:r>
              <a:rPr lang="en-US" dirty="0" smtClean="0"/>
              <a:t>Award Fee</a:t>
            </a:r>
          </a:p>
          <a:p>
            <a:pPr marL="228594" lvl="3" indent="-228594">
              <a:buFont typeface="Arial" panose="020B0604020202020204" pitchFamily="34" charset="0"/>
              <a:buChar char="•"/>
            </a:pPr>
            <a:r>
              <a:rPr lang="en-US" dirty="0" smtClean="0"/>
              <a:t>Incentive Fee</a:t>
            </a:r>
          </a:p>
          <a:p>
            <a:pPr marL="457200" lvl="0" indent="0" algn="ctr">
              <a:buNone/>
            </a:pPr>
            <a:r>
              <a:rPr lang="en-US" b="1" u="sng" dirty="0" smtClean="0"/>
              <a:t>Periods of Performance</a:t>
            </a:r>
          </a:p>
          <a:p>
            <a:pPr marL="700088" lvl="0"/>
            <a:r>
              <a:rPr lang="en-US" sz="1800" dirty="0" smtClean="0"/>
              <a:t>Modular contracting FAR 39</a:t>
            </a:r>
          </a:p>
          <a:p>
            <a:pPr marL="925513" lvl="1"/>
            <a:r>
              <a:rPr lang="en-US" dirty="0" smtClean="0"/>
              <a:t>Options</a:t>
            </a:r>
            <a:endParaRPr lang="en-US" dirty="0"/>
          </a:p>
          <a:p>
            <a:pPr marL="925513" lvl="1"/>
            <a:r>
              <a:rPr lang="en-US" dirty="0" smtClean="0"/>
              <a:t>Task Orders</a:t>
            </a:r>
          </a:p>
          <a:p>
            <a:endParaRPr lang="en-US" sz="2000" dirty="0"/>
          </a:p>
          <a:p>
            <a:pPr marL="228594" lvl="3" indent="-228594">
              <a:buFont typeface="Arial" panose="020B0604020202020204" pitchFamily="34" charset="0"/>
              <a:buChar char="•"/>
            </a:pPr>
            <a:endParaRPr lang="en-US" sz="2000" dirty="0"/>
          </a:p>
          <a:p>
            <a:pPr lvl="0"/>
            <a:endParaRPr lang="en-US" sz="2000" dirty="0"/>
          </a:p>
          <a:p>
            <a:pPr marL="228594" lvl="3" indent="-228594">
              <a:buFont typeface="Arial" panose="020B0604020202020204" pitchFamily="34" charset="0"/>
              <a:buChar char="•"/>
            </a:pPr>
            <a:endParaRPr lang="en-US" sz="2000" dirty="0"/>
          </a:p>
          <a:p>
            <a:endParaRPr lang="en-US" sz="2000" dirty="0"/>
          </a:p>
        </p:txBody>
      </p:sp>
      <p:sp>
        <p:nvSpPr>
          <p:cNvPr id="6" name="Slide Number Placeholder 5"/>
          <p:cNvSpPr>
            <a:spLocks noGrp="1"/>
          </p:cNvSpPr>
          <p:nvPr>
            <p:ph type="sldNum" sz="quarter" idx="12"/>
          </p:nvPr>
        </p:nvSpPr>
        <p:spPr/>
        <p:txBody>
          <a:bodyPr/>
          <a:lstStyle/>
          <a:p>
            <a:fld id="{94085CF4-08C6-4000-A592-FF2C583EA6CE}" type="slidenum">
              <a:rPr lang="en-US" smtClean="0"/>
              <a:t>25</a:t>
            </a:fld>
            <a:endParaRPr lang="en-US" dirty="0"/>
          </a:p>
        </p:txBody>
      </p:sp>
      <p:sp>
        <p:nvSpPr>
          <p:cNvPr id="7" name="Content Placeholder 2"/>
          <p:cNvSpPr txBox="1">
            <a:spLocks/>
          </p:cNvSpPr>
          <p:nvPr/>
        </p:nvSpPr>
        <p:spPr>
          <a:xfrm>
            <a:off x="5328744" y="3909723"/>
            <a:ext cx="3248327" cy="2081174"/>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2713" lvl="1" indent="0" algn="ctr">
              <a:lnSpc>
                <a:spcPct val="120000"/>
              </a:lnSpc>
              <a:spcBef>
                <a:spcPct val="0"/>
              </a:spcBef>
              <a:buNone/>
            </a:pPr>
            <a:r>
              <a:rPr lang="en-US" i="1" dirty="0">
                <a:latin typeface="Franklin Gothic Book" pitchFamily="34" charset="0"/>
                <a:cs typeface="Cambria"/>
              </a:rPr>
              <a:t>“The aim of an argument or discussion should not be </a:t>
            </a:r>
            <a:r>
              <a:rPr lang="en-US" i="1" dirty="0" smtClean="0">
                <a:latin typeface="Franklin Gothic Book" pitchFamily="34" charset="0"/>
                <a:cs typeface="Cambria"/>
              </a:rPr>
              <a:t> victory</a:t>
            </a:r>
            <a:r>
              <a:rPr lang="en-US" i="1" dirty="0">
                <a:latin typeface="Franklin Gothic Book" pitchFamily="34" charset="0"/>
                <a:cs typeface="Cambria"/>
              </a:rPr>
              <a:t>, but progress.”  </a:t>
            </a:r>
          </a:p>
          <a:p>
            <a:pPr marL="222250" lvl="1" indent="0">
              <a:lnSpc>
                <a:spcPct val="120000"/>
              </a:lnSpc>
              <a:spcBef>
                <a:spcPct val="0"/>
              </a:spcBef>
              <a:buNone/>
            </a:pPr>
            <a:r>
              <a:rPr lang="en-US" sz="1600" i="1" dirty="0">
                <a:latin typeface="Franklin Gothic Book" pitchFamily="34" charset="0"/>
                <a:cs typeface="Cambria"/>
              </a:rPr>
              <a:t>-Joseph </a:t>
            </a:r>
            <a:r>
              <a:rPr lang="en-US" sz="1600" i="1" dirty="0" err="1">
                <a:latin typeface="Franklin Gothic Book" pitchFamily="34" charset="0"/>
                <a:cs typeface="Cambria"/>
              </a:rPr>
              <a:t>Joubert</a:t>
            </a:r>
            <a:r>
              <a:rPr lang="en-US" sz="1600" i="1" dirty="0">
                <a:latin typeface="Franklin Gothic Book" pitchFamily="34" charset="0"/>
                <a:cs typeface="Cambria"/>
              </a:rPr>
              <a:t>, </a:t>
            </a:r>
            <a:r>
              <a:rPr lang="en-US" sz="1600" i="1" dirty="0" err="1">
                <a:latin typeface="Franklin Gothic Book" pitchFamily="34" charset="0"/>
                <a:cs typeface="Cambria"/>
              </a:rPr>
              <a:t>Pensées</a:t>
            </a:r>
            <a:r>
              <a:rPr lang="en-US" sz="1600" i="1" dirty="0">
                <a:latin typeface="Franklin Gothic Book" pitchFamily="34" charset="0"/>
                <a:cs typeface="Cambria"/>
              </a:rPr>
              <a:t>, </a:t>
            </a:r>
            <a:r>
              <a:rPr lang="en-US" sz="1600" i="1" dirty="0" smtClean="0">
                <a:latin typeface="Franklin Gothic Book" pitchFamily="34" charset="0"/>
                <a:cs typeface="Cambria"/>
              </a:rPr>
              <a:t>1842</a:t>
            </a:r>
            <a:endParaRPr lang="en-US" sz="1600" i="1" dirty="0">
              <a:latin typeface="Franklin Gothic Book" pitchFamily="34" charset="0"/>
              <a:cs typeface="Cambria"/>
            </a:endParaRPr>
          </a:p>
        </p:txBody>
      </p:sp>
    </p:spTree>
    <p:extLst>
      <p:ext uri="{BB962C8B-B14F-4D97-AF65-F5344CB8AC3E}">
        <p14:creationId xmlns:p14="http://schemas.microsoft.com/office/powerpoint/2010/main" val="323788754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6" y="1438099"/>
            <a:ext cx="8002396" cy="4630143"/>
          </a:xfrm>
        </p:spPr>
        <p:txBody>
          <a:bodyPr/>
          <a:lstStyle/>
          <a:p>
            <a:pPr marL="1588" lvl="1" indent="0">
              <a:buNone/>
            </a:pPr>
            <a:r>
              <a:rPr lang="en-US" sz="2800" b="1" dirty="0"/>
              <a:t>Past Performance </a:t>
            </a:r>
            <a:endParaRPr lang="en-US" sz="2800" b="1" dirty="0" smtClean="0"/>
          </a:p>
          <a:p>
            <a:pPr marL="228600" lvl="1" indent="-228600">
              <a:buSzPct val="85000"/>
            </a:pPr>
            <a:r>
              <a:rPr lang="en-US" sz="2400" dirty="0"/>
              <a:t>The focus should be on how well the company has implemented a solution utilizing their proposed agile </a:t>
            </a:r>
            <a:r>
              <a:rPr lang="en-US" sz="2400" dirty="0" smtClean="0"/>
              <a:t>process.</a:t>
            </a:r>
          </a:p>
          <a:p>
            <a:pPr marL="0" lvl="1" indent="0">
              <a:spcBef>
                <a:spcPts val="1200"/>
              </a:spcBef>
              <a:buSzPct val="85000"/>
              <a:buNone/>
            </a:pPr>
            <a:r>
              <a:rPr lang="en-US" sz="2800" b="1" dirty="0" smtClean="0"/>
              <a:t>Key </a:t>
            </a:r>
            <a:r>
              <a:rPr lang="en-US" sz="2800" b="1" dirty="0"/>
              <a:t>Personnel </a:t>
            </a:r>
            <a:endParaRPr lang="en-US" sz="2000" b="1" dirty="0"/>
          </a:p>
          <a:p>
            <a:pPr marL="228600" lvl="1" indent="-228600">
              <a:buSzPct val="85000"/>
            </a:pPr>
            <a:r>
              <a:rPr lang="en-US" sz="2400" dirty="0"/>
              <a:t>Evaluate Key Personnel based on their demonstrated experience in implementing in an Agile environment. Do not prescribe certifications or qualifications. </a:t>
            </a:r>
            <a:endParaRPr lang="en-US" sz="2400" dirty="0" smtClean="0"/>
          </a:p>
          <a:p>
            <a:pPr marL="0" lvl="1" indent="0">
              <a:spcBef>
                <a:spcPts val="1200"/>
              </a:spcBef>
              <a:buSzPct val="85000"/>
              <a:buNone/>
            </a:pPr>
            <a:r>
              <a:rPr lang="en-US" sz="2800" b="1" dirty="0" smtClean="0"/>
              <a:t>Process</a:t>
            </a:r>
            <a:endParaRPr lang="en-US" sz="2000" b="1" dirty="0"/>
          </a:p>
          <a:p>
            <a:pPr marL="228600" lvl="1" indent="-228600">
              <a:buSzPct val="85000"/>
            </a:pPr>
            <a:r>
              <a:rPr lang="en-US" sz="2400" dirty="0"/>
              <a:t>Should describe how the vendor will manage, execute, and measure their Agile development to meet end user objectives and maintain quality. </a:t>
            </a:r>
          </a:p>
          <a:p>
            <a:pPr marL="222250" lvl="1" indent="0">
              <a:buNone/>
            </a:pPr>
            <a:endParaRPr lang="en-US" sz="2000" dirty="0">
              <a:solidFill>
                <a:srgbClr val="3A5A5A"/>
              </a:solidFill>
            </a:endParaRPr>
          </a:p>
          <a:p>
            <a:endParaRPr lang="en-US" sz="2000" dirty="0">
              <a:solidFill>
                <a:srgbClr val="3A5A5A"/>
              </a:solidFill>
            </a:endParaRPr>
          </a:p>
        </p:txBody>
      </p:sp>
      <p:sp>
        <p:nvSpPr>
          <p:cNvPr id="6" name="Slide Number Placeholder 5"/>
          <p:cNvSpPr>
            <a:spLocks noGrp="1"/>
          </p:cNvSpPr>
          <p:nvPr>
            <p:ph type="sldNum" sz="quarter" idx="12"/>
          </p:nvPr>
        </p:nvSpPr>
        <p:spPr/>
        <p:txBody>
          <a:bodyPr/>
          <a:lstStyle/>
          <a:p>
            <a:fld id="{94085CF4-08C6-4000-A592-FF2C583EA6CE}" type="slidenum">
              <a:rPr lang="en-US" smtClean="0"/>
              <a:t>26</a:t>
            </a:fld>
            <a:endParaRPr lang="en-US" dirty="0"/>
          </a:p>
        </p:txBody>
      </p:sp>
      <p:sp>
        <p:nvSpPr>
          <p:cNvPr id="4" name="Title 3"/>
          <p:cNvSpPr>
            <a:spLocks noGrp="1"/>
          </p:cNvSpPr>
          <p:nvPr>
            <p:ph type="title"/>
          </p:nvPr>
        </p:nvSpPr>
        <p:spPr>
          <a:xfrm>
            <a:off x="574676" y="622722"/>
            <a:ext cx="7996238" cy="610419"/>
          </a:xfrm>
        </p:spPr>
        <p:txBody>
          <a:bodyPr/>
          <a:lstStyle/>
          <a:p>
            <a:r>
              <a:rPr lang="en-US" dirty="0" smtClean="0">
                <a:solidFill>
                  <a:schemeClr val="tx1"/>
                </a:solidFill>
              </a:rPr>
              <a:t>Evaluation Criteria</a:t>
            </a:r>
            <a:endParaRPr lang="en-US" dirty="0">
              <a:solidFill>
                <a:schemeClr val="tx1"/>
              </a:solidFill>
            </a:endParaRPr>
          </a:p>
        </p:txBody>
      </p:sp>
    </p:spTree>
    <p:extLst>
      <p:ext uri="{BB962C8B-B14F-4D97-AF65-F5344CB8AC3E}">
        <p14:creationId xmlns:p14="http://schemas.microsoft.com/office/powerpoint/2010/main" val="2995702946"/>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29" y="521199"/>
            <a:ext cx="8229600" cy="1066368"/>
          </a:xfrm>
        </p:spPr>
        <p:txBody>
          <a:bodyPr>
            <a:noAutofit/>
          </a:bodyPr>
          <a:lstStyle/>
          <a:p>
            <a:r>
              <a:rPr lang="en-US" dirty="0">
                <a:solidFill>
                  <a:schemeClr val="tx1"/>
                </a:solidFill>
              </a:rPr>
              <a:t>Require a Definition </a:t>
            </a:r>
            <a:r>
              <a:rPr lang="en-US" dirty="0" smtClean="0">
                <a:solidFill>
                  <a:schemeClr val="tx1"/>
                </a:solidFill>
              </a:rPr>
              <a:t>of </a:t>
            </a:r>
            <a:r>
              <a:rPr lang="en-US" dirty="0">
                <a:solidFill>
                  <a:schemeClr val="tx1"/>
                </a:solidFill>
              </a:rPr>
              <a:t>“Done”</a:t>
            </a:r>
          </a:p>
        </p:txBody>
      </p:sp>
      <p:sp>
        <p:nvSpPr>
          <p:cNvPr id="9" name="Slide Number Placeholder 3"/>
          <p:cNvSpPr>
            <a:spLocks noGrp="1"/>
          </p:cNvSpPr>
          <p:nvPr>
            <p:ph type="sldNum" sz="quarter" idx="12"/>
          </p:nvPr>
        </p:nvSpPr>
        <p:spPr>
          <a:xfrm>
            <a:off x="3335859" y="6415617"/>
            <a:ext cx="2133600" cy="365125"/>
          </a:xfrm>
        </p:spPr>
        <p:txBody>
          <a:bodyPr/>
          <a:lstStyle/>
          <a:p>
            <a:pPr algn="ctr"/>
            <a:fld id="{A9D50BC2-7ECD-DA4D-B82D-647A2DC68DD1}" type="slidenum">
              <a:rPr lang="en-US" sz="1600" smtClean="0">
                <a:solidFill>
                  <a:prstClr val="white"/>
                </a:solidFill>
              </a:rPr>
              <a:pPr algn="ctr"/>
              <a:t>27</a:t>
            </a:fld>
            <a:endParaRPr lang="en-US" sz="1600" dirty="0">
              <a:solidFill>
                <a:prstClr val="white"/>
              </a:solidFill>
            </a:endParaRPr>
          </a:p>
        </p:txBody>
      </p:sp>
      <p:sp>
        <p:nvSpPr>
          <p:cNvPr id="3" name="Rectangle 2"/>
          <p:cNvSpPr/>
          <p:nvPr/>
        </p:nvSpPr>
        <p:spPr>
          <a:xfrm>
            <a:off x="348745" y="2245099"/>
            <a:ext cx="8466084" cy="2462213"/>
          </a:xfrm>
          <a:prstGeom prst="rect">
            <a:avLst/>
          </a:prstGeom>
        </p:spPr>
        <p:txBody>
          <a:bodyPr wrap="square">
            <a:spAutoFit/>
          </a:bodyPr>
          <a:lstStyle/>
          <a:p>
            <a:pPr marL="228600" lvl="1" indent="-228600">
              <a:spcAft>
                <a:spcPts val="600"/>
              </a:spcAft>
              <a:buSzPct val="85000"/>
              <a:buFont typeface="Arial"/>
              <a:buChar char="•"/>
            </a:pPr>
            <a:r>
              <a:rPr lang="en-US" dirty="0">
                <a:latin typeface="Franklin Gothic Book"/>
                <a:cs typeface="Franklin Gothic Book"/>
              </a:rPr>
              <a:t>This should a required element in the proposal by the vendor based on their proposed Agile solution, and needs to be part of Evaluation Criteria to ensure it covers all of the required elements. </a:t>
            </a:r>
          </a:p>
          <a:p>
            <a:pPr marL="228600" lvl="1" indent="-228600">
              <a:spcAft>
                <a:spcPts val="600"/>
              </a:spcAft>
              <a:buSzPct val="85000"/>
              <a:buFont typeface="Arial"/>
              <a:buChar char="•"/>
            </a:pPr>
            <a:r>
              <a:rPr lang="en-US" dirty="0">
                <a:latin typeface="Franklin Gothic Book"/>
                <a:cs typeface="Franklin Gothic Book"/>
              </a:rPr>
              <a:t>This is the evaluation criteria that will be used to determine whether individual user stories are complete and can be accepted</a:t>
            </a:r>
            <a:r>
              <a:rPr lang="en-US" dirty="0" smtClean="0">
                <a:latin typeface="Franklin Gothic Book"/>
                <a:cs typeface="Franklin Gothic Book"/>
              </a:rPr>
              <a:t>.</a:t>
            </a:r>
            <a:endParaRPr lang="en-US" dirty="0">
              <a:latin typeface="Franklin Gothic Book"/>
              <a:cs typeface="Franklin Gothic Book"/>
            </a:endParaRPr>
          </a:p>
          <a:p>
            <a:pPr marL="228600" lvl="1" indent="-228600">
              <a:spcAft>
                <a:spcPts val="600"/>
              </a:spcAft>
              <a:buSzPct val="85000"/>
              <a:buFont typeface="Arial"/>
              <a:buChar char="•"/>
            </a:pPr>
            <a:r>
              <a:rPr lang="en-US" dirty="0">
                <a:latin typeface="Franklin Gothic Book"/>
                <a:cs typeface="Franklin Gothic Book"/>
              </a:rPr>
              <a:t>As a team matures, the definition of done should expand and include more elements. Allow for this re-negotiation in the Contract, Award Terms, or via modular contracting methods</a:t>
            </a:r>
            <a:r>
              <a:rPr lang="en-US" dirty="0" smtClean="0">
                <a:latin typeface="Franklin Gothic Book"/>
                <a:cs typeface="Franklin Gothic Book"/>
              </a:rPr>
              <a:t>.</a:t>
            </a:r>
            <a:endParaRPr lang="en-US" dirty="0">
              <a:latin typeface="Franklin Gothic Book"/>
              <a:cs typeface="Franklin Gothic Book"/>
            </a:endParaRPr>
          </a:p>
        </p:txBody>
      </p:sp>
      <p:sp>
        <p:nvSpPr>
          <p:cNvPr id="5" name="Content Placeholder 2"/>
          <p:cNvSpPr txBox="1">
            <a:spLocks/>
          </p:cNvSpPr>
          <p:nvPr/>
        </p:nvSpPr>
        <p:spPr>
          <a:xfrm>
            <a:off x="348745" y="1251741"/>
            <a:ext cx="8466084" cy="835698"/>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5" indent="0">
              <a:buNone/>
            </a:pPr>
            <a:r>
              <a:rPr lang="en-US" sz="2000" b="1" i="1" dirty="0">
                <a:latin typeface="Franklin Gothic Book" panose="020B0503020102020204" pitchFamily="34" charset="0"/>
                <a:cs typeface="Khmer UI" panose="020B0502040204020203" pitchFamily="34" charset="0"/>
              </a:rPr>
              <a:t>“Definition of Done”: </a:t>
            </a:r>
            <a:r>
              <a:rPr lang="en-US" sz="2000" dirty="0">
                <a:latin typeface="Franklin Gothic Book" panose="020B0503020102020204" pitchFamily="34" charset="0"/>
                <a:cs typeface="Khmer UI" panose="020B0502040204020203" pitchFamily="34" charset="0"/>
              </a:rPr>
              <a:t>Defines all the steps of the finished increment (i.e. Deliverable) from development till deployment in </a:t>
            </a:r>
            <a:r>
              <a:rPr lang="en-US" sz="2000" dirty="0" smtClean="0">
                <a:latin typeface="Franklin Gothic Book" panose="020B0503020102020204" pitchFamily="34" charset="0"/>
                <a:cs typeface="Khmer UI" panose="020B0502040204020203" pitchFamily="34" charset="0"/>
              </a:rPr>
              <a:t>production</a:t>
            </a:r>
            <a:endParaRPr lang="en-US" sz="2000" dirty="0">
              <a:latin typeface="Franklin Gothic Book" panose="020B0503020102020204" pitchFamily="34" charset="0"/>
              <a:cs typeface="Khmer UI" panose="020B0502040204020203" pitchFamily="34" charset="0"/>
            </a:endParaRPr>
          </a:p>
        </p:txBody>
      </p:sp>
      <p:sp>
        <p:nvSpPr>
          <p:cNvPr id="7" name="Content Placeholder 2"/>
          <p:cNvSpPr txBox="1">
            <a:spLocks/>
          </p:cNvSpPr>
          <p:nvPr/>
        </p:nvSpPr>
        <p:spPr>
          <a:xfrm>
            <a:off x="356996" y="4825821"/>
            <a:ext cx="8466084" cy="1668626"/>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5" indent="0">
              <a:spcAft>
                <a:spcPts val="0"/>
              </a:spcAft>
              <a:buNone/>
            </a:pPr>
            <a:r>
              <a:rPr lang="en-US" sz="2000" b="1" i="1" dirty="0" smtClean="0">
                <a:latin typeface="Franklin Gothic Book" panose="020B0503020102020204" pitchFamily="34" charset="0"/>
                <a:cs typeface="Khmer UI" panose="020B0502040204020203" pitchFamily="34" charset="0"/>
              </a:rPr>
              <a:t>Examples:</a:t>
            </a:r>
          </a:p>
          <a:p>
            <a:pPr marL="393700" indent="-171450">
              <a:spcAft>
                <a:spcPts val="0"/>
              </a:spcAft>
              <a:buFont typeface="Arial" panose="020B0604020202020204" pitchFamily="34" charset="0"/>
              <a:buChar char="•"/>
            </a:pPr>
            <a:r>
              <a:rPr lang="en-US" sz="2000" dirty="0">
                <a:latin typeface="Franklin Gothic Book" panose="020B0503020102020204" pitchFamily="34" charset="0"/>
                <a:cs typeface="Khmer UI" panose="020B0502040204020203" pitchFamily="34" charset="0"/>
              </a:rPr>
              <a:t>All code has been pair programmed or has been code inspected</a:t>
            </a:r>
          </a:p>
          <a:p>
            <a:pPr marL="393700" indent="-171450">
              <a:spcAft>
                <a:spcPts val="0"/>
              </a:spcAft>
              <a:buFont typeface="Arial" panose="020B0604020202020204" pitchFamily="34" charset="0"/>
              <a:buChar char="•"/>
            </a:pPr>
            <a:r>
              <a:rPr lang="en-US" sz="2000" dirty="0">
                <a:latin typeface="Franklin Gothic Book" panose="020B0503020102020204" pitchFamily="34" charset="0"/>
                <a:cs typeface="Khmer UI" panose="020B0502040204020203" pitchFamily="34" charset="0"/>
              </a:rPr>
              <a:t>That coding standards have been met and re-factored where necessary</a:t>
            </a:r>
          </a:p>
          <a:p>
            <a:pPr marL="393700" indent="-171450">
              <a:spcAft>
                <a:spcPts val="0"/>
              </a:spcAft>
              <a:buFont typeface="Arial" panose="020B0604020202020204" pitchFamily="34" charset="0"/>
              <a:buChar char="•"/>
            </a:pPr>
            <a:r>
              <a:rPr lang="en-US" sz="2000" dirty="0">
                <a:latin typeface="Franklin Gothic Book" panose="020B0503020102020204" pitchFamily="34" charset="0"/>
                <a:cs typeface="Khmer UI" panose="020B0502040204020203" pitchFamily="34" charset="0"/>
              </a:rPr>
              <a:t>All 508 Compliance, Security requirements, Legal requirements have been factored into released </a:t>
            </a:r>
            <a:r>
              <a:rPr lang="en-US" sz="2000" dirty="0" smtClean="0">
                <a:latin typeface="Franklin Gothic Book" panose="020B0503020102020204" pitchFamily="34" charset="0"/>
                <a:cs typeface="Khmer UI" panose="020B0502040204020203" pitchFamily="34" charset="0"/>
              </a:rPr>
              <a:t>code</a:t>
            </a:r>
            <a:endParaRPr lang="en-US" sz="2000" dirty="0">
              <a:latin typeface="Franklin Gothic Book" panose="020B0503020102020204" pitchFamily="34" charset="0"/>
              <a:cs typeface="Khmer UI" panose="020B0502040204020203" pitchFamily="34" charset="0"/>
            </a:endParaRPr>
          </a:p>
        </p:txBody>
      </p:sp>
    </p:spTree>
    <p:extLst>
      <p:ext uri="{BB962C8B-B14F-4D97-AF65-F5344CB8AC3E}">
        <p14:creationId xmlns:p14="http://schemas.microsoft.com/office/powerpoint/2010/main" val="4068714743"/>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88" y="588649"/>
            <a:ext cx="7743743" cy="803424"/>
          </a:xfrm>
        </p:spPr>
        <p:txBody>
          <a:bodyPr>
            <a:normAutofit/>
          </a:bodyPr>
          <a:lstStyle/>
          <a:p>
            <a:r>
              <a:rPr lang="en-US" dirty="0">
                <a:solidFill>
                  <a:schemeClr val="tx1"/>
                </a:solidFill>
              </a:rPr>
              <a:t>You </a:t>
            </a:r>
            <a:r>
              <a:rPr lang="en-US" dirty="0" smtClean="0">
                <a:solidFill>
                  <a:schemeClr val="tx1"/>
                </a:solidFill>
              </a:rPr>
              <a:t>Get What </a:t>
            </a:r>
            <a:r>
              <a:rPr lang="en-US" dirty="0">
                <a:solidFill>
                  <a:schemeClr val="tx1"/>
                </a:solidFill>
              </a:rPr>
              <a:t>Y</a:t>
            </a:r>
            <a:r>
              <a:rPr lang="en-US" dirty="0" smtClean="0">
                <a:solidFill>
                  <a:schemeClr val="tx1"/>
                </a:solidFill>
              </a:rPr>
              <a:t>ou </a:t>
            </a:r>
            <a:r>
              <a:rPr lang="en-US" dirty="0">
                <a:solidFill>
                  <a:schemeClr val="tx1"/>
                </a:solidFill>
              </a:rPr>
              <a:t>A</a:t>
            </a:r>
            <a:r>
              <a:rPr lang="en-US" dirty="0" smtClean="0">
                <a:solidFill>
                  <a:schemeClr val="tx1"/>
                </a:solidFill>
              </a:rPr>
              <a:t>sk </a:t>
            </a:r>
            <a:r>
              <a:rPr lang="en-US" dirty="0">
                <a:solidFill>
                  <a:schemeClr val="tx1"/>
                </a:solidFill>
              </a:rPr>
              <a:t>F</a:t>
            </a:r>
            <a:r>
              <a:rPr lang="en-US" dirty="0" smtClean="0">
                <a:solidFill>
                  <a:schemeClr val="tx1"/>
                </a:solidFill>
              </a:rPr>
              <a:t>or</a:t>
            </a:r>
            <a:endParaRPr lang="en-US" dirty="0">
              <a:solidFill>
                <a:schemeClr val="tx1"/>
              </a:solidFill>
            </a:endParaRPr>
          </a:p>
        </p:txBody>
      </p:sp>
      <p:sp>
        <p:nvSpPr>
          <p:cNvPr id="3" name="Content Placeholder 2"/>
          <p:cNvSpPr>
            <a:spLocks noGrp="1"/>
          </p:cNvSpPr>
          <p:nvPr>
            <p:ph idx="1"/>
          </p:nvPr>
        </p:nvSpPr>
        <p:spPr>
          <a:xfrm>
            <a:off x="409909" y="1407839"/>
            <a:ext cx="8481847" cy="4622672"/>
          </a:xfrm>
        </p:spPr>
        <p:txBody>
          <a:bodyPr numCol="2">
            <a:noAutofit/>
          </a:bodyPr>
          <a:lstStyle/>
          <a:p>
            <a:pPr marL="0" lvl="0" indent="0">
              <a:spcAft>
                <a:spcPts val="1200"/>
              </a:spcAft>
              <a:buNone/>
            </a:pPr>
            <a:r>
              <a:rPr lang="en-US" b="1" dirty="0" smtClean="0"/>
              <a:t>	</a:t>
            </a:r>
            <a:r>
              <a:rPr lang="en-US" b="1" u="sng" dirty="0" smtClean="0"/>
              <a:t>Request </a:t>
            </a:r>
            <a:r>
              <a:rPr lang="en-US" b="1" u="sng" dirty="0"/>
              <a:t>For Proposal</a:t>
            </a:r>
          </a:p>
          <a:p>
            <a:r>
              <a:rPr lang="en-US" dirty="0"/>
              <a:t>Statement of Objectives</a:t>
            </a:r>
          </a:p>
          <a:p>
            <a:r>
              <a:rPr lang="en-US" dirty="0"/>
              <a:t>Statement of Work </a:t>
            </a:r>
          </a:p>
          <a:p>
            <a:pPr lvl="1"/>
            <a:r>
              <a:rPr lang="en-US" sz="2000" dirty="0"/>
              <a:t>Only if you are a master of agile implementation (used to implement discrete known functions)</a:t>
            </a:r>
          </a:p>
          <a:p>
            <a:r>
              <a:rPr lang="en-US" dirty="0"/>
              <a:t>Initial Technical Requirements</a:t>
            </a:r>
          </a:p>
          <a:p>
            <a:pPr lvl="1"/>
            <a:r>
              <a:rPr lang="en-US" sz="2000" dirty="0"/>
              <a:t>Service Dictionary</a:t>
            </a:r>
          </a:p>
          <a:p>
            <a:pPr lvl="1"/>
            <a:r>
              <a:rPr lang="en-US" sz="2000" dirty="0"/>
              <a:t>Backlog</a:t>
            </a:r>
          </a:p>
          <a:p>
            <a:pPr lvl="1"/>
            <a:r>
              <a:rPr lang="en-US" sz="2000" dirty="0"/>
              <a:t>Product Road Map</a:t>
            </a:r>
          </a:p>
          <a:p>
            <a:pPr lvl="1"/>
            <a:r>
              <a:rPr lang="en-US" sz="2000" dirty="0"/>
              <a:t>Epics/</a:t>
            </a:r>
            <a:r>
              <a:rPr lang="en-US" sz="2000" dirty="0" smtClean="0"/>
              <a:t>Themes</a:t>
            </a:r>
          </a:p>
          <a:p>
            <a:pPr marL="0" lvl="0" indent="0">
              <a:spcBef>
                <a:spcPct val="20000"/>
              </a:spcBef>
              <a:spcAft>
                <a:spcPts val="1200"/>
              </a:spcAft>
              <a:buNone/>
            </a:pPr>
            <a:r>
              <a:rPr lang="en-US" b="1" dirty="0" smtClean="0"/>
              <a:t>		</a:t>
            </a:r>
            <a:r>
              <a:rPr lang="en-US" b="1" u="sng" dirty="0" smtClean="0"/>
              <a:t>Proposal </a:t>
            </a:r>
            <a:r>
              <a:rPr lang="en-US" b="1" u="sng" dirty="0"/>
              <a:t>Submission</a:t>
            </a:r>
          </a:p>
          <a:p>
            <a:pPr marL="742950" lvl="1" indent="-285750">
              <a:spcBef>
                <a:spcPct val="20000"/>
              </a:spcBef>
            </a:pPr>
            <a:r>
              <a:rPr lang="en-US" sz="2400" dirty="0"/>
              <a:t>Performance Work Statement</a:t>
            </a:r>
          </a:p>
          <a:p>
            <a:pPr marL="742950" lvl="1" indent="-285750">
              <a:spcBef>
                <a:spcPct val="20000"/>
              </a:spcBef>
            </a:pPr>
            <a:r>
              <a:rPr lang="en-US" sz="2400" dirty="0"/>
              <a:t>Agile </a:t>
            </a:r>
            <a:r>
              <a:rPr lang="en-US" sz="2400" dirty="0" smtClean="0"/>
              <a:t>Development Management </a:t>
            </a:r>
            <a:r>
              <a:rPr lang="en-US" sz="2400" dirty="0"/>
              <a:t>Plan</a:t>
            </a:r>
          </a:p>
          <a:p>
            <a:pPr marL="742950" lvl="1" indent="-285750">
              <a:spcBef>
                <a:spcPct val="20000"/>
              </a:spcBef>
            </a:pPr>
            <a:r>
              <a:rPr lang="en-US" sz="2400" dirty="0"/>
              <a:t>Quality Assurance Surveillance Plan</a:t>
            </a:r>
          </a:p>
          <a:p>
            <a:pPr marL="742950" lvl="1" indent="-285750">
              <a:spcBef>
                <a:spcPct val="20000"/>
              </a:spcBef>
            </a:pPr>
            <a:r>
              <a:rPr lang="en-US" sz="2400" dirty="0" err="1"/>
              <a:t>Unpriced</a:t>
            </a:r>
            <a:r>
              <a:rPr lang="en-US" sz="2400" dirty="0"/>
              <a:t> Basis of Estimate</a:t>
            </a:r>
          </a:p>
          <a:p>
            <a:pPr lvl="1"/>
            <a:endParaRPr lang="en-US" dirty="0"/>
          </a:p>
          <a:p>
            <a:pPr lvl="0"/>
            <a:endParaRPr lang="en-US" sz="1800" dirty="0"/>
          </a:p>
        </p:txBody>
      </p:sp>
      <p:sp>
        <p:nvSpPr>
          <p:cNvPr id="6" name="Slide Number Placeholder 5"/>
          <p:cNvSpPr>
            <a:spLocks noGrp="1"/>
          </p:cNvSpPr>
          <p:nvPr>
            <p:ph type="sldNum" sz="quarter" idx="12"/>
          </p:nvPr>
        </p:nvSpPr>
        <p:spPr/>
        <p:txBody>
          <a:bodyPr/>
          <a:lstStyle/>
          <a:p>
            <a:fld id="{94085CF4-08C6-4000-A592-FF2C583EA6CE}" type="slidenum">
              <a:rPr lang="en-US" smtClean="0"/>
              <a:t>28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038" y="5254491"/>
            <a:ext cx="2148958" cy="1250242"/>
          </a:xfrm>
          <a:prstGeom prst="rect">
            <a:avLst/>
          </a:prstGeom>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0140946"/>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34" y="517115"/>
            <a:ext cx="7996238" cy="610419"/>
          </a:xfrm>
        </p:spPr>
        <p:txBody>
          <a:bodyPr>
            <a:normAutofit/>
          </a:bodyPr>
          <a:lstStyle/>
          <a:p>
            <a:r>
              <a:rPr lang="en-US" sz="4000" dirty="0">
                <a:solidFill>
                  <a:schemeClr val="tx1"/>
                </a:solidFill>
              </a:rPr>
              <a:t>Performance </a:t>
            </a:r>
            <a:r>
              <a:rPr lang="en-US" sz="4000" dirty="0" smtClean="0">
                <a:solidFill>
                  <a:schemeClr val="tx1"/>
                </a:solidFill>
              </a:rPr>
              <a:t>Management</a:t>
            </a:r>
            <a:endParaRPr lang="en-US" sz="1800" dirty="0">
              <a:solidFill>
                <a:schemeClr val="tx1"/>
              </a:solidFill>
              <a:latin typeface="Calibri"/>
              <a:cs typeface="Calibri"/>
            </a:endParaRPr>
          </a:p>
        </p:txBody>
      </p:sp>
      <p:sp>
        <p:nvSpPr>
          <p:cNvPr id="3" name="Content Placeholder 2"/>
          <p:cNvSpPr>
            <a:spLocks noGrp="1"/>
          </p:cNvSpPr>
          <p:nvPr>
            <p:ph idx="1"/>
          </p:nvPr>
        </p:nvSpPr>
        <p:spPr>
          <a:xfrm>
            <a:off x="364511" y="1911080"/>
            <a:ext cx="8637600" cy="4946920"/>
          </a:xfrm>
        </p:spPr>
        <p:txBody>
          <a:bodyPr>
            <a:noAutofit/>
          </a:bodyPr>
          <a:lstStyle/>
          <a:p>
            <a:pPr marL="0" indent="0" fontAlgn="base">
              <a:buNone/>
            </a:pPr>
            <a:r>
              <a:rPr lang="en-US" sz="2000" b="1" dirty="0" smtClean="0">
                <a:latin typeface="Franklin Gothic Book" panose="020B0503020102020204" pitchFamily="34" charset="0"/>
                <a:cs typeface="Calibri"/>
              </a:rPr>
              <a:t>Velocity/Throughput</a:t>
            </a:r>
            <a:endParaRPr lang="en-US" sz="1400" dirty="0">
              <a:latin typeface="Franklin Gothic Book" panose="020B0503020102020204" pitchFamily="34" charset="0"/>
              <a:cs typeface="Calibri"/>
            </a:endParaRPr>
          </a:p>
          <a:p>
            <a:pPr marL="0" indent="0" fontAlgn="base">
              <a:buNone/>
            </a:pPr>
            <a:r>
              <a:rPr lang="en-US" sz="1600" dirty="0" smtClean="0">
                <a:latin typeface="Franklin Gothic Book" panose="020B0503020102020204" pitchFamily="34" charset="0"/>
                <a:cs typeface="Calibri"/>
              </a:rPr>
              <a:t>Track the trend.  As </a:t>
            </a:r>
            <a:r>
              <a:rPr lang="en-US" sz="1600" dirty="0">
                <a:latin typeface="Franklin Gothic Book" panose="020B0503020102020204" pitchFamily="34" charset="0"/>
                <a:cs typeface="Calibri"/>
              </a:rPr>
              <a:t>the trend stabilizes, teams can forecast their product backlog. </a:t>
            </a:r>
            <a:r>
              <a:rPr lang="en-US" sz="1600" dirty="0" smtClean="0">
                <a:latin typeface="Franklin Gothic Book" panose="020B0503020102020204" pitchFamily="34" charset="0"/>
                <a:cs typeface="Calibri"/>
              </a:rPr>
              <a:t>Release </a:t>
            </a:r>
            <a:r>
              <a:rPr lang="en-US" sz="1600" dirty="0">
                <a:latin typeface="Franklin Gothic Book" panose="020B0503020102020204" pitchFamily="34" charset="0"/>
                <a:cs typeface="Calibri"/>
              </a:rPr>
              <a:t>planning also becomes easier for the product owner</a:t>
            </a:r>
            <a:r>
              <a:rPr lang="en-US" sz="1600" dirty="0" smtClean="0">
                <a:latin typeface="Franklin Gothic Book" panose="020B0503020102020204" pitchFamily="34" charset="0"/>
                <a:cs typeface="Calibri"/>
              </a:rPr>
              <a:t>.</a:t>
            </a:r>
            <a:endParaRPr lang="en-US" sz="1600" b="1" dirty="0" smtClean="0">
              <a:latin typeface="Franklin Gothic Book" panose="020B0503020102020204" pitchFamily="34" charset="0"/>
              <a:cs typeface="Calibri"/>
            </a:endParaRPr>
          </a:p>
          <a:p>
            <a:pPr marL="0" indent="0" fontAlgn="base">
              <a:buNone/>
            </a:pPr>
            <a:r>
              <a:rPr lang="en-US" sz="2000" b="1" dirty="0" smtClean="0">
                <a:latin typeface="Franklin Gothic Book" panose="020B0503020102020204" pitchFamily="34" charset="0"/>
                <a:cs typeface="Calibri"/>
              </a:rPr>
              <a:t>Defect Density</a:t>
            </a:r>
            <a:endParaRPr lang="en-US" dirty="0">
              <a:latin typeface="Franklin Gothic Book" panose="020B0503020102020204" pitchFamily="34" charset="0"/>
              <a:cs typeface="Calibri"/>
            </a:endParaRPr>
          </a:p>
          <a:p>
            <a:pPr marL="0" indent="0" fontAlgn="base">
              <a:buNone/>
            </a:pPr>
            <a:r>
              <a:rPr lang="en-US" sz="1600" dirty="0" smtClean="0">
                <a:latin typeface="Franklin Gothic Book" panose="020B0503020102020204" pitchFamily="34" charset="0"/>
                <a:cs typeface="Calibri"/>
              </a:rPr>
              <a:t>The </a:t>
            </a:r>
            <a:r>
              <a:rPr lang="en-US" sz="1600" dirty="0">
                <a:latin typeface="Franklin Gothic Book" panose="020B0503020102020204" pitchFamily="34" charset="0"/>
                <a:cs typeface="Calibri"/>
              </a:rPr>
              <a:t>number of bugs discovered during a sprint. An increasing number of bugs </a:t>
            </a:r>
            <a:r>
              <a:rPr lang="en-US" sz="1600" dirty="0" smtClean="0">
                <a:latin typeface="Franklin Gothic Book" panose="020B0503020102020204" pitchFamily="34" charset="0"/>
                <a:cs typeface="Calibri"/>
              </a:rPr>
              <a:t>sprint-over-sprint </a:t>
            </a:r>
            <a:r>
              <a:rPr lang="en-US" sz="1600" dirty="0">
                <a:latin typeface="Franklin Gothic Book" panose="020B0503020102020204" pitchFamily="34" charset="0"/>
                <a:cs typeface="Calibri"/>
              </a:rPr>
              <a:t>could mean that the team is taking on too much work. A downward trend </a:t>
            </a:r>
            <a:r>
              <a:rPr lang="en-US" sz="1600" dirty="0" smtClean="0">
                <a:latin typeface="Franklin Gothic Book" panose="020B0503020102020204" pitchFamily="34" charset="0"/>
                <a:cs typeface="Calibri"/>
              </a:rPr>
              <a:t>could </a:t>
            </a:r>
            <a:r>
              <a:rPr lang="en-US" sz="1600" dirty="0">
                <a:latin typeface="Franklin Gothic Book" panose="020B0503020102020204" pitchFamily="34" charset="0"/>
                <a:cs typeface="Calibri"/>
              </a:rPr>
              <a:t>point to changes in the definition of done improving quality</a:t>
            </a:r>
            <a:r>
              <a:rPr lang="en-US" sz="1600" dirty="0" smtClean="0">
                <a:latin typeface="Franklin Gothic Book" panose="020B0503020102020204" pitchFamily="34" charset="0"/>
                <a:cs typeface="Calibri"/>
              </a:rPr>
              <a:t>.</a:t>
            </a:r>
            <a:endParaRPr lang="en-US" sz="1600" b="1" dirty="0" smtClean="0">
              <a:latin typeface="Franklin Gothic Book" panose="020B0503020102020204" pitchFamily="34" charset="0"/>
              <a:cs typeface="Calibri"/>
            </a:endParaRPr>
          </a:p>
          <a:p>
            <a:pPr marL="0" indent="0" fontAlgn="base">
              <a:buNone/>
            </a:pPr>
            <a:r>
              <a:rPr lang="en-US" sz="2000" b="1" dirty="0" smtClean="0">
                <a:latin typeface="Franklin Gothic Book" panose="020B0503020102020204" pitchFamily="34" charset="0"/>
                <a:cs typeface="Calibri"/>
              </a:rPr>
              <a:t>Customer Satisfaction</a:t>
            </a:r>
            <a:endParaRPr lang="en-US" sz="1400" dirty="0">
              <a:latin typeface="Franklin Gothic Book" panose="020B0503020102020204" pitchFamily="34" charset="0"/>
              <a:cs typeface="Calibri"/>
            </a:endParaRPr>
          </a:p>
          <a:p>
            <a:pPr marL="0" indent="0" fontAlgn="base">
              <a:buNone/>
            </a:pPr>
            <a:r>
              <a:rPr lang="en-US" sz="1600" dirty="0" smtClean="0">
                <a:latin typeface="Franklin Gothic Book" panose="020B0503020102020204" pitchFamily="34" charset="0"/>
                <a:cs typeface="Calibri"/>
              </a:rPr>
              <a:t>The </a:t>
            </a:r>
            <a:r>
              <a:rPr lang="en-US" sz="1600" dirty="0">
                <a:latin typeface="Franklin Gothic Book" panose="020B0503020102020204" pitchFamily="34" charset="0"/>
                <a:cs typeface="Calibri"/>
              </a:rPr>
              <a:t>goal is measure satisfaction over time and to also address negative feedback quickly</a:t>
            </a:r>
            <a:r>
              <a:rPr lang="en-US" sz="1600" dirty="0" smtClean="0">
                <a:latin typeface="Franklin Gothic Book" panose="020B0503020102020204" pitchFamily="34" charset="0"/>
                <a:cs typeface="Calibri"/>
              </a:rPr>
              <a:t>.</a:t>
            </a:r>
            <a:endParaRPr lang="en-US" sz="1600" b="1" dirty="0" smtClean="0">
              <a:latin typeface="Franklin Gothic Book" panose="020B0503020102020204" pitchFamily="34" charset="0"/>
              <a:cs typeface="Calibri"/>
            </a:endParaRPr>
          </a:p>
          <a:p>
            <a:pPr marL="0" indent="0" fontAlgn="base">
              <a:buNone/>
            </a:pPr>
            <a:r>
              <a:rPr lang="en-US" sz="2000" b="1" dirty="0" smtClean="0">
                <a:latin typeface="Franklin Gothic Book" panose="020B0503020102020204" pitchFamily="34" charset="0"/>
                <a:cs typeface="Calibri"/>
              </a:rPr>
              <a:t>Team Satisfaction</a:t>
            </a:r>
            <a:endParaRPr lang="en-US" sz="1400" b="1" dirty="0">
              <a:latin typeface="Franklin Gothic Book" panose="020B0503020102020204" pitchFamily="34" charset="0"/>
              <a:cs typeface="Calibri"/>
            </a:endParaRPr>
          </a:p>
          <a:p>
            <a:pPr marL="0" indent="0" fontAlgn="base">
              <a:buNone/>
            </a:pPr>
            <a:r>
              <a:rPr lang="en-US" sz="1600" dirty="0" smtClean="0">
                <a:latin typeface="Franklin Gothic Book" panose="020B0503020102020204" pitchFamily="34" charset="0"/>
                <a:cs typeface="Calibri"/>
              </a:rPr>
              <a:t>Use </a:t>
            </a:r>
            <a:r>
              <a:rPr lang="en-US" sz="1600" dirty="0">
                <a:latin typeface="Franklin Gothic Book" panose="020B0503020102020204" pitchFamily="34" charset="0"/>
                <a:cs typeface="Calibri"/>
              </a:rPr>
              <a:t>the “5 Why’s” and other techniques to get to the root cause of whichever </a:t>
            </a:r>
            <a:br>
              <a:rPr lang="en-US" sz="1600" dirty="0">
                <a:latin typeface="Franklin Gothic Book" panose="020B0503020102020204" pitchFamily="34" charset="0"/>
                <a:cs typeface="Calibri"/>
              </a:rPr>
            </a:br>
            <a:r>
              <a:rPr lang="en-US" sz="1600" dirty="0">
                <a:latin typeface="Franklin Gothic Book" panose="020B0503020102020204" pitchFamily="34" charset="0"/>
                <a:cs typeface="Calibri"/>
              </a:rPr>
              <a:t>way the trend is going</a:t>
            </a:r>
            <a:r>
              <a:rPr lang="en-US" sz="1600" dirty="0" smtClean="0">
                <a:latin typeface="Franklin Gothic Book" panose="020B0503020102020204" pitchFamily="34" charset="0"/>
                <a:cs typeface="Calibri"/>
              </a:rPr>
              <a:t>.</a:t>
            </a:r>
            <a:endParaRPr lang="en-US" sz="1600" b="1" dirty="0" smtClean="0">
              <a:latin typeface="Franklin Gothic Book" panose="020B0503020102020204" pitchFamily="34" charset="0"/>
              <a:cs typeface="Calibri"/>
            </a:endParaRPr>
          </a:p>
          <a:p>
            <a:pPr marL="0" indent="0" fontAlgn="base">
              <a:buNone/>
            </a:pPr>
            <a:r>
              <a:rPr lang="en-US" sz="2000" b="1" dirty="0" smtClean="0">
                <a:latin typeface="Franklin Gothic Book" panose="020B0503020102020204" pitchFamily="34" charset="0"/>
                <a:cs typeface="Calibri"/>
              </a:rPr>
              <a:t>Value </a:t>
            </a:r>
            <a:r>
              <a:rPr lang="en-US" sz="2000" b="1" dirty="0">
                <a:latin typeface="Franklin Gothic Book" panose="020B0503020102020204" pitchFamily="34" charset="0"/>
                <a:cs typeface="Calibri"/>
              </a:rPr>
              <a:t>Per </a:t>
            </a:r>
            <a:r>
              <a:rPr lang="en-US" sz="2000" b="1" dirty="0" smtClean="0">
                <a:latin typeface="Franklin Gothic Book" panose="020B0503020102020204" pitchFamily="34" charset="0"/>
                <a:cs typeface="Calibri"/>
              </a:rPr>
              <a:t>Iteration</a:t>
            </a:r>
            <a:endParaRPr lang="en-US" sz="2000" dirty="0">
              <a:latin typeface="Franklin Gothic Book" panose="020B0503020102020204" pitchFamily="34" charset="0"/>
              <a:cs typeface="Calibri"/>
            </a:endParaRPr>
          </a:p>
          <a:p>
            <a:pPr marL="0" indent="0" fontAlgn="base">
              <a:buNone/>
            </a:pPr>
            <a:r>
              <a:rPr lang="en-US" sz="1600" dirty="0" smtClean="0">
                <a:latin typeface="Franklin Gothic Book" panose="020B0503020102020204" pitchFamily="34" charset="0"/>
                <a:cs typeface="Calibri"/>
              </a:rPr>
              <a:t>This </a:t>
            </a:r>
            <a:r>
              <a:rPr lang="en-US" sz="1600" dirty="0">
                <a:latin typeface="Franklin Gothic Book" panose="020B0503020102020204" pitchFamily="34" charset="0"/>
                <a:cs typeface="Calibri"/>
              </a:rPr>
              <a:t>metric measures how much value the scrum team is delivering back to the customer/business/organization. A downward trend in this metric could indicate that lower value features are being implemented and that it is time to stop development on the product.</a:t>
            </a:r>
          </a:p>
        </p:txBody>
      </p:sp>
      <p:sp>
        <p:nvSpPr>
          <p:cNvPr id="6" name="Slide Number Placeholder 5"/>
          <p:cNvSpPr>
            <a:spLocks noGrp="1"/>
          </p:cNvSpPr>
          <p:nvPr>
            <p:ph type="sldNum" sz="quarter" idx="12"/>
          </p:nvPr>
        </p:nvSpPr>
        <p:spPr/>
        <p:txBody>
          <a:bodyPr/>
          <a:lstStyle/>
          <a:p>
            <a:fld id="{94085CF4-08C6-4000-A592-FF2C583EA6CE}" type="slidenum">
              <a:rPr lang="en-US" smtClean="0"/>
              <a:t>29</a:t>
            </a:fld>
            <a:endParaRPr lang="en-US" dirty="0"/>
          </a:p>
        </p:txBody>
      </p:sp>
      <p:sp>
        <p:nvSpPr>
          <p:cNvPr id="5" name="Content Placeholder 2"/>
          <p:cNvSpPr txBox="1">
            <a:spLocks/>
          </p:cNvSpPr>
          <p:nvPr/>
        </p:nvSpPr>
        <p:spPr>
          <a:xfrm>
            <a:off x="348745" y="1220209"/>
            <a:ext cx="8466084" cy="608590"/>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1125" indent="0" algn="ctr">
              <a:buNone/>
            </a:pPr>
            <a:r>
              <a:rPr lang="en-US" b="1" i="1" dirty="0">
                <a:latin typeface="Franklin Gothic Book" panose="020B0503020102020204" pitchFamily="34" charset="0"/>
                <a:cs typeface="Khmer UI" panose="020B0502040204020203" pitchFamily="34" charset="0"/>
              </a:rPr>
              <a:t>Be careful what you measure, because that is what you will get</a:t>
            </a:r>
            <a:endParaRPr lang="en-US" dirty="0">
              <a:latin typeface="Franklin Gothic Book" panose="020B0503020102020204" pitchFamily="34" charset="0"/>
              <a:cs typeface="Khmer UI" panose="020B0502040204020203" pitchFamily="34" charset="0"/>
            </a:endParaRPr>
          </a:p>
        </p:txBody>
      </p:sp>
    </p:spTree>
    <p:extLst>
      <p:ext uri="{BB962C8B-B14F-4D97-AF65-F5344CB8AC3E}">
        <p14:creationId xmlns:p14="http://schemas.microsoft.com/office/powerpoint/2010/main" val="301661560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solidFill>
                  <a:schemeClr val="tx1"/>
                </a:solidFill>
              </a:rPr>
              <a:t>Why Be Agile?</a:t>
            </a:r>
          </a:p>
        </p:txBody>
      </p:sp>
      <p:sp>
        <p:nvSpPr>
          <p:cNvPr id="3" name="Content Placeholder 2"/>
          <p:cNvSpPr>
            <a:spLocks noGrp="1"/>
          </p:cNvSpPr>
          <p:nvPr>
            <p:ph idx="1"/>
          </p:nvPr>
        </p:nvSpPr>
        <p:spPr>
          <a:xfrm>
            <a:off x="574675" y="1945436"/>
            <a:ext cx="7996239" cy="524932"/>
          </a:xfr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p>
            <a:pPr marL="0" indent="0" algn="ctr">
              <a:buNone/>
            </a:pPr>
            <a:r>
              <a:rPr lang="en-US" sz="2000" b="1" dirty="0"/>
              <a:t>Being agile helps you achieve success.</a:t>
            </a:r>
          </a:p>
        </p:txBody>
      </p:sp>
      <p:sp>
        <p:nvSpPr>
          <p:cNvPr id="4" name="Slide Number Placeholder 3"/>
          <p:cNvSpPr>
            <a:spLocks noGrp="1"/>
          </p:cNvSpPr>
          <p:nvPr>
            <p:ph type="sldNum" sz="quarter" idx="12"/>
          </p:nvPr>
        </p:nvSpPr>
        <p:spPr/>
        <p:txBody>
          <a:bodyPr/>
          <a:lstStyle/>
          <a:p>
            <a:fld id="{43A0B55B-C253-734E-AC3A-B1468D3932F3}" type="slidenum">
              <a:rPr lang="en-US" smtClean="0"/>
              <a:pPr/>
              <a:t>3</a:t>
            </a:fld>
            <a:endParaRPr lang="en-US" dirty="0"/>
          </a:p>
        </p:txBody>
      </p:sp>
      <p:sp>
        <p:nvSpPr>
          <p:cNvPr id="6" name="TextBox 5"/>
          <p:cNvSpPr txBox="1"/>
          <p:nvPr/>
        </p:nvSpPr>
        <p:spPr>
          <a:xfrm>
            <a:off x="0" y="6512102"/>
            <a:ext cx="3721927" cy="276999"/>
          </a:xfrm>
          <a:prstGeom prst="rect">
            <a:avLst/>
          </a:prstGeom>
          <a:noFill/>
        </p:spPr>
        <p:txBody>
          <a:bodyPr wrap="none" rtlCol="0">
            <a:spAutoFit/>
          </a:bodyPr>
          <a:lstStyle/>
          <a:p>
            <a:r>
              <a:rPr lang="en-US" sz="1200" b="1" dirty="0" smtClean="0"/>
              <a:t>Source: </a:t>
            </a:r>
            <a:r>
              <a:rPr lang="en-US" sz="1200" i="1" dirty="0" smtClean="0"/>
              <a:t>The Art of Agile Development by James Shore</a:t>
            </a:r>
            <a:endParaRPr lang="en-US" sz="1200" i="1" dirty="0"/>
          </a:p>
        </p:txBody>
      </p:sp>
      <p:sp>
        <p:nvSpPr>
          <p:cNvPr id="8" name="Oval 7"/>
          <p:cNvSpPr/>
          <p:nvPr/>
        </p:nvSpPr>
        <p:spPr>
          <a:xfrm>
            <a:off x="3156455" y="2609263"/>
            <a:ext cx="2359957" cy="2043760"/>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Organizational Success</a:t>
            </a:r>
            <a:endParaRPr lang="en-US" dirty="0">
              <a:solidFill>
                <a:schemeClr val="tx1"/>
              </a:solidFill>
            </a:endParaRPr>
          </a:p>
        </p:txBody>
      </p:sp>
      <p:sp>
        <p:nvSpPr>
          <p:cNvPr id="10" name="Oval 9"/>
          <p:cNvSpPr/>
          <p:nvPr/>
        </p:nvSpPr>
        <p:spPr>
          <a:xfrm>
            <a:off x="2073615" y="3991886"/>
            <a:ext cx="2359957" cy="2043760"/>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Technical Success</a:t>
            </a:r>
            <a:endParaRPr lang="en-US" dirty="0">
              <a:solidFill>
                <a:schemeClr val="tx1"/>
              </a:solidFill>
            </a:endParaRPr>
          </a:p>
        </p:txBody>
      </p:sp>
      <p:sp>
        <p:nvSpPr>
          <p:cNvPr id="11" name="Oval 10"/>
          <p:cNvSpPr/>
          <p:nvPr/>
        </p:nvSpPr>
        <p:spPr>
          <a:xfrm>
            <a:off x="4061512" y="4005389"/>
            <a:ext cx="2359957" cy="2043760"/>
          </a:xfrm>
          <a:prstGeom prst="ellipse">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Personal Success</a:t>
            </a:r>
            <a:endParaRPr lang="en-US" dirty="0">
              <a:solidFill>
                <a:schemeClr val="tx1"/>
              </a:solidFill>
            </a:endParaRPr>
          </a:p>
        </p:txBody>
      </p:sp>
    </p:spTree>
    <p:extLst>
      <p:ext uri="{BB962C8B-B14F-4D97-AF65-F5344CB8AC3E}">
        <p14:creationId xmlns:p14="http://schemas.microsoft.com/office/powerpoint/2010/main" val="3498444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idx="1"/>
          </p:nvPr>
        </p:nvSpPr>
        <p:spPr>
          <a:xfrm>
            <a:off x="355600" y="1547018"/>
            <a:ext cx="5442888" cy="3763963"/>
          </a:xfrm>
          <a:prstGeom prst="rect">
            <a:avLst/>
          </a:prstGeom>
        </p:spPr>
        <p:txBody>
          <a:bodyPr lIns="0" tIns="0" rIns="0" bIns="0">
            <a:normAutofit lnSpcReduction="10000"/>
          </a:bodyPr>
          <a:lstStyle/>
          <a:p>
            <a:pPr marL="223742" lvl="0" indent="-223742" defTabSz="795527">
              <a:lnSpc>
                <a:spcPct val="130000"/>
              </a:lnSpc>
              <a:spcBef>
                <a:spcPts val="500"/>
              </a:spcBef>
              <a:defRPr sz="1800"/>
            </a:pPr>
            <a:r>
              <a:rPr sz="2800" dirty="0"/>
              <a:t>Change the way you define </a:t>
            </a:r>
            <a:r>
              <a:rPr sz="2800" dirty="0" smtClean="0"/>
              <a:t>requirements</a:t>
            </a:r>
            <a:endParaRPr sz="2800" dirty="0"/>
          </a:p>
          <a:p>
            <a:pPr marL="223742" lvl="0" indent="-223742" defTabSz="795527">
              <a:lnSpc>
                <a:spcPct val="130000"/>
              </a:lnSpc>
              <a:spcBef>
                <a:spcPts val="500"/>
              </a:spcBef>
              <a:defRPr sz="1800"/>
            </a:pPr>
            <a:r>
              <a:rPr sz="2800" dirty="0"/>
              <a:t>Use Statement of </a:t>
            </a:r>
            <a:r>
              <a:rPr sz="2800" dirty="0" smtClean="0"/>
              <a:t>Objectives</a:t>
            </a:r>
            <a:endParaRPr sz="2800" dirty="0"/>
          </a:p>
          <a:p>
            <a:pPr marL="223742" lvl="0" indent="-223742" defTabSz="795527">
              <a:lnSpc>
                <a:spcPct val="130000"/>
              </a:lnSpc>
              <a:spcBef>
                <a:spcPts val="500"/>
              </a:spcBef>
              <a:defRPr sz="1800"/>
            </a:pPr>
            <a:r>
              <a:rPr sz="2800" dirty="0"/>
              <a:t>Choose appropriate </a:t>
            </a:r>
            <a:r>
              <a:rPr sz="2800" dirty="0" smtClean="0"/>
              <a:t>vehicle</a:t>
            </a:r>
            <a:endParaRPr sz="2800" dirty="0"/>
          </a:p>
          <a:p>
            <a:pPr marL="223742" lvl="0" indent="-223742" defTabSz="795527">
              <a:lnSpc>
                <a:spcPct val="130000"/>
              </a:lnSpc>
              <a:spcBef>
                <a:spcPts val="500"/>
              </a:spcBef>
              <a:defRPr sz="1800"/>
            </a:pPr>
            <a:r>
              <a:rPr sz="2800" dirty="0"/>
              <a:t>Work closely with </a:t>
            </a:r>
            <a:r>
              <a:rPr sz="2800" dirty="0" smtClean="0"/>
              <a:t>stakeholders</a:t>
            </a:r>
            <a:endParaRPr sz="2800" dirty="0"/>
          </a:p>
          <a:p>
            <a:pPr marL="223742" lvl="0" indent="-223742" defTabSz="795527">
              <a:lnSpc>
                <a:spcPct val="130000"/>
              </a:lnSpc>
              <a:spcBef>
                <a:spcPts val="500"/>
              </a:spcBef>
              <a:defRPr sz="1800"/>
            </a:pPr>
            <a:r>
              <a:rPr sz="2800" dirty="0"/>
              <a:t>Monitor effectively</a:t>
            </a:r>
          </a:p>
          <a:p>
            <a:pPr marL="0" lvl="0" indent="0" defTabSz="795527">
              <a:lnSpc>
                <a:spcPct val="130000"/>
              </a:lnSpc>
              <a:spcBef>
                <a:spcPts val="600"/>
              </a:spcBef>
              <a:buNone/>
              <a:defRPr sz="1800"/>
            </a:pPr>
            <a:endParaRPr sz="2088" dirty="0"/>
          </a:p>
        </p:txBody>
      </p:sp>
      <p:sp>
        <p:nvSpPr>
          <p:cNvPr id="3" name="Slide Number Placeholder 2"/>
          <p:cNvSpPr>
            <a:spLocks noGrp="1"/>
          </p:cNvSpPr>
          <p:nvPr>
            <p:ph type="sldNum" sz="quarter" idx="12"/>
          </p:nvPr>
        </p:nvSpPr>
        <p:spPr/>
        <p:txBody>
          <a:bodyPr/>
          <a:lstStyle/>
          <a:p>
            <a:fld id="{43A0B55B-C253-734E-AC3A-B1468D3932F3}" type="slidenum">
              <a:rPr lang="en-US" smtClean="0"/>
              <a:pPr/>
              <a:t>30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004" y="1392073"/>
            <a:ext cx="2973695" cy="2705100"/>
          </a:xfrm>
          <a:prstGeom prst="rect">
            <a:avLst/>
          </a:prstGeom>
          <a:ln>
            <a:solidFill>
              <a:schemeClr val="tx2"/>
            </a:solidFill>
          </a:ln>
          <a:effectLst>
            <a:outerShdw blurRad="50800" dist="38100" dir="2700000" algn="tl" rotWithShape="0">
              <a:prstClr val="black">
                <a:alpha val="40000"/>
              </a:prstClr>
            </a:outerShdw>
          </a:effectLst>
        </p:spPr>
      </p:pic>
      <p:sp>
        <p:nvSpPr>
          <p:cNvPr id="8" name="Title 1"/>
          <p:cNvSpPr>
            <a:spLocks noGrp="1"/>
          </p:cNvSpPr>
          <p:nvPr>
            <p:ph type="title"/>
          </p:nvPr>
        </p:nvSpPr>
        <p:spPr>
          <a:xfrm>
            <a:off x="489388" y="588649"/>
            <a:ext cx="7743743" cy="803424"/>
          </a:xfrm>
        </p:spPr>
        <p:txBody>
          <a:bodyPr>
            <a:normAutofit/>
          </a:bodyPr>
          <a:lstStyle/>
          <a:p>
            <a:r>
              <a:rPr lang="en-US" dirty="0" smtClean="0">
                <a:solidFill>
                  <a:schemeClr val="tx1"/>
                </a:solidFill>
              </a:rPr>
              <a:t>In a Nutshell</a:t>
            </a:r>
            <a:endParaRPr lang="en-US" dirty="0">
              <a:solidFill>
                <a:schemeClr val="tx1"/>
              </a:solidFill>
            </a:endParaRPr>
          </a:p>
        </p:txBody>
      </p:sp>
      <p:sp>
        <p:nvSpPr>
          <p:cNvPr id="7" name="Content Placeholder 2"/>
          <p:cNvSpPr txBox="1">
            <a:spLocks/>
          </p:cNvSpPr>
          <p:nvPr/>
        </p:nvSpPr>
        <p:spPr>
          <a:xfrm>
            <a:off x="5881004" y="4344831"/>
            <a:ext cx="2973695" cy="1914079"/>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2713" lvl="1" indent="0" algn="ctr">
              <a:lnSpc>
                <a:spcPct val="120000"/>
              </a:lnSpc>
              <a:spcBef>
                <a:spcPct val="0"/>
              </a:spcBef>
              <a:buNone/>
            </a:pPr>
            <a:r>
              <a:rPr lang="en-US" i="1" dirty="0">
                <a:latin typeface="Franklin Gothic Book" pitchFamily="34" charset="0"/>
                <a:cs typeface="Cambria"/>
              </a:rPr>
              <a:t>“There will be a time when you believe everything is finished. That will be the beginning. ” </a:t>
            </a:r>
          </a:p>
          <a:p>
            <a:pPr marL="222250" lvl="1" indent="0" algn="r">
              <a:lnSpc>
                <a:spcPct val="120000"/>
              </a:lnSpc>
              <a:spcBef>
                <a:spcPct val="0"/>
              </a:spcBef>
              <a:buNone/>
            </a:pPr>
            <a:r>
              <a:rPr lang="en-US" sz="1600" i="1" dirty="0">
                <a:latin typeface="Franklin Gothic Book" pitchFamily="34" charset="0"/>
                <a:cs typeface="Cambria"/>
              </a:rPr>
              <a:t>-Louis </a:t>
            </a:r>
            <a:r>
              <a:rPr lang="en-US" sz="1600" i="1" dirty="0" err="1" smtClean="0">
                <a:latin typeface="Franklin Gothic Book" pitchFamily="34" charset="0"/>
                <a:cs typeface="Cambria"/>
              </a:rPr>
              <a:t>L'Amour</a:t>
            </a:r>
            <a:r>
              <a:rPr lang="en-US" sz="1600" i="1" dirty="0" smtClean="0">
                <a:latin typeface="Franklin Gothic Book" pitchFamily="34" charset="0"/>
                <a:cs typeface="Cambria"/>
              </a:rPr>
              <a:t> 	</a:t>
            </a:r>
            <a:endParaRPr lang="en-US" sz="1600" i="1" dirty="0">
              <a:latin typeface="Franklin Gothic Book" pitchFamily="34" charset="0"/>
              <a:cs typeface="Cambria"/>
            </a:endParaRPr>
          </a:p>
        </p:txBody>
      </p:sp>
    </p:spTree>
    <p:extLst>
      <p:ext uri="{BB962C8B-B14F-4D97-AF65-F5344CB8AC3E}">
        <p14:creationId xmlns:p14="http://schemas.microsoft.com/office/powerpoint/2010/main" val="76293547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77" y="3696237"/>
            <a:ext cx="7772400" cy="888441"/>
          </a:xfrm>
        </p:spPr>
        <p:txBody>
          <a:bodyPr/>
          <a:lstStyle/>
          <a:p>
            <a:r>
              <a:rPr lang="en-US" sz="4800" dirty="0" smtClean="0"/>
              <a:t>Agile Acquisitions 101</a:t>
            </a:r>
            <a:r>
              <a:rPr lang="en-US" sz="4800" dirty="0"/>
              <a:t/>
            </a:r>
            <a:br>
              <a:rPr lang="en-US" sz="4800" dirty="0"/>
            </a:br>
            <a:r>
              <a:rPr lang="en-US" sz="2800" dirty="0">
                <a:latin typeface="Franklin Gothic Book"/>
                <a:ea typeface="+mn-ea"/>
                <a:cs typeface="Franklin Gothic Book"/>
              </a:rPr>
              <a:t>The Means Behind the Magic</a:t>
            </a:r>
          </a:p>
        </p:txBody>
      </p:sp>
      <p:sp>
        <p:nvSpPr>
          <p:cNvPr id="4" name="Content Placeholder 3"/>
          <p:cNvSpPr>
            <a:spLocks noGrp="1"/>
          </p:cNvSpPr>
          <p:nvPr>
            <p:ph sz="quarter" idx="11"/>
          </p:nvPr>
        </p:nvSpPr>
        <p:spPr/>
        <p:txBody>
          <a:bodyPr/>
          <a:lstStyle/>
          <a:p>
            <a:r>
              <a:rPr lang="en-US" dirty="0" smtClean="0"/>
              <a:t>April 22, 2015</a:t>
            </a:r>
            <a:endParaRPr lang="en-US" dirty="0"/>
          </a:p>
        </p:txBody>
      </p:sp>
      <p:sp>
        <p:nvSpPr>
          <p:cNvPr id="5" name="Content Placeholder 4"/>
          <p:cNvSpPr>
            <a:spLocks noGrp="1"/>
          </p:cNvSpPr>
          <p:nvPr>
            <p:ph sz="quarter" idx="12"/>
          </p:nvPr>
        </p:nvSpPr>
        <p:spPr>
          <a:xfrm>
            <a:off x="685799" y="5127544"/>
            <a:ext cx="6405114" cy="280430"/>
          </a:xfrm>
        </p:spPr>
        <p:txBody>
          <a:bodyPr/>
          <a:lstStyle/>
          <a:p>
            <a:r>
              <a:rPr lang="en-US" dirty="0" smtClean="0"/>
              <a:t>Presented by Mark </a:t>
            </a:r>
            <a:r>
              <a:rPr lang="en-US" dirty="0" err="1" smtClean="0"/>
              <a:t>Naggar</a:t>
            </a:r>
            <a:r>
              <a:rPr lang="en-US" dirty="0" smtClean="0"/>
              <a:t>, </a:t>
            </a:r>
            <a:r>
              <a:rPr lang="en-US" dirty="0"/>
              <a:t>Project Manager, HHS Buyers Club </a:t>
            </a:r>
          </a:p>
        </p:txBody>
      </p:sp>
    </p:spTree>
    <p:extLst>
      <p:ext uri="{BB962C8B-B14F-4D97-AF65-F5344CB8AC3E}">
        <p14:creationId xmlns:p14="http://schemas.microsoft.com/office/powerpoint/2010/main" val="70772902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1895920"/>
            <a:ext cx="7996239" cy="4250565"/>
          </a:xfrm>
        </p:spPr>
        <p:txBody>
          <a:bodyPr/>
          <a:lstStyle/>
          <a:p>
            <a:r>
              <a:rPr lang="en-US" sz="2800" b="1" dirty="0"/>
              <a:t>Problem</a:t>
            </a:r>
          </a:p>
          <a:p>
            <a:pPr lvl="1"/>
            <a:r>
              <a:rPr lang="en-US" sz="2400" dirty="0"/>
              <a:t>IT projects &gt;$10 million either challenged or </a:t>
            </a:r>
            <a:r>
              <a:rPr lang="en-US" sz="2400" dirty="0" smtClean="0"/>
              <a:t>failed</a:t>
            </a:r>
          </a:p>
          <a:p>
            <a:pPr lvl="1"/>
            <a:r>
              <a:rPr lang="en-US" sz="2400" dirty="0" smtClean="0"/>
              <a:t>According </a:t>
            </a:r>
            <a:r>
              <a:rPr lang="en-US" sz="2400" dirty="0"/>
              <a:t>to the </a:t>
            </a:r>
            <a:r>
              <a:rPr lang="en-US" sz="2400" dirty="0">
                <a:hlinkClick r:id="rId2"/>
              </a:rPr>
              <a:t>2013 Chaos Manifesto</a:t>
            </a:r>
            <a:r>
              <a:rPr lang="en-US" sz="2400" dirty="0"/>
              <a:t> from the </a:t>
            </a:r>
            <a:r>
              <a:rPr lang="en-US" sz="2400" dirty="0">
                <a:hlinkClick r:id="rId3"/>
              </a:rPr>
              <a:t>Standish Group</a:t>
            </a:r>
            <a:endParaRPr lang="en-US" sz="2000" dirty="0"/>
          </a:p>
          <a:p>
            <a:pPr>
              <a:spcBef>
                <a:spcPts val="1200"/>
              </a:spcBef>
            </a:pPr>
            <a:r>
              <a:rPr lang="en-US" sz="2800" b="1" dirty="0"/>
              <a:t>Solution</a:t>
            </a:r>
          </a:p>
          <a:p>
            <a:pPr lvl="1"/>
            <a:r>
              <a:rPr lang="en-US" sz="2400" dirty="0"/>
              <a:t>Reengineer acquisition processes to seek better value and outcome for contracted services.</a:t>
            </a:r>
          </a:p>
          <a:p>
            <a:pPr lvl="1"/>
            <a:r>
              <a:rPr lang="en-US" sz="2400" dirty="0"/>
              <a:t>Utilize innovative acquisition methods</a:t>
            </a:r>
          </a:p>
          <a:p>
            <a:pPr lvl="1"/>
            <a:r>
              <a:rPr lang="en-US" sz="2400" dirty="0"/>
              <a:t>Incentivizing operational and cultural change</a:t>
            </a:r>
          </a:p>
          <a:p>
            <a:pPr lvl="1"/>
            <a:r>
              <a:rPr lang="en-US" sz="2400" dirty="0"/>
              <a:t>Evaluate vendor capabilities more than writing </a:t>
            </a:r>
            <a:r>
              <a:rPr lang="en-US" sz="2400" dirty="0" smtClean="0"/>
              <a:t>skills</a:t>
            </a:r>
            <a:endParaRPr lang="en-US" sz="2400"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32</a:t>
            </a:fld>
            <a:endParaRPr lang="en-US" dirty="0"/>
          </a:p>
        </p:txBody>
      </p:sp>
      <p:sp>
        <p:nvSpPr>
          <p:cNvPr id="5" name="Title 4"/>
          <p:cNvSpPr>
            <a:spLocks noGrp="1"/>
          </p:cNvSpPr>
          <p:nvPr>
            <p:ph type="title"/>
          </p:nvPr>
        </p:nvSpPr>
        <p:spPr/>
        <p:txBody>
          <a:bodyPr/>
          <a:lstStyle/>
          <a:p>
            <a:r>
              <a:rPr lang="en-US" dirty="0" smtClean="0">
                <a:solidFill>
                  <a:schemeClr val="tx1"/>
                </a:solidFill>
              </a:rPr>
              <a:t>HHS Buyers Club</a:t>
            </a:r>
            <a:endParaRPr lang="en-US" dirty="0">
              <a:solidFill>
                <a:schemeClr val="tx1"/>
              </a:solidFill>
            </a:endParaRPr>
          </a:p>
        </p:txBody>
      </p:sp>
    </p:spTree>
    <p:extLst>
      <p:ext uri="{BB962C8B-B14F-4D97-AF65-F5344CB8AC3E}">
        <p14:creationId xmlns:p14="http://schemas.microsoft.com/office/powerpoint/2010/main" val="4177973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1895920"/>
            <a:ext cx="7996239" cy="4572000"/>
          </a:xfrm>
        </p:spPr>
        <p:txBody>
          <a:bodyPr/>
          <a:lstStyle/>
          <a:p>
            <a:r>
              <a:rPr lang="en-US" sz="2800" b="1" dirty="0"/>
              <a:t>Testing innovative acquisition methodologies</a:t>
            </a:r>
          </a:p>
          <a:p>
            <a:pPr lvl="1"/>
            <a:r>
              <a:rPr lang="en-US" sz="2400" dirty="0"/>
              <a:t>Development and sharing of Use Cases based on the results for  everyone to  benefit</a:t>
            </a:r>
          </a:p>
          <a:p>
            <a:pPr>
              <a:spcBef>
                <a:spcPts val="1200"/>
              </a:spcBef>
            </a:pPr>
            <a:r>
              <a:rPr lang="en-US" sz="2800" b="1" dirty="0"/>
              <a:t>Development of newer, easier, more effective  acquisition models and processes</a:t>
            </a:r>
          </a:p>
          <a:p>
            <a:pPr lvl="1"/>
            <a:r>
              <a:rPr lang="en-US" sz="2400" dirty="0"/>
              <a:t>Markets always change (i.e. </a:t>
            </a:r>
            <a:r>
              <a:rPr lang="en-US" sz="2400" dirty="0" err="1"/>
              <a:t>CrowdSourcing</a:t>
            </a:r>
            <a:r>
              <a:rPr lang="en-US" sz="2400" dirty="0"/>
              <a:t>)</a:t>
            </a:r>
          </a:p>
          <a:p>
            <a:pPr>
              <a:spcBef>
                <a:spcPts val="1200"/>
              </a:spcBef>
            </a:pPr>
            <a:r>
              <a:rPr lang="en-US" sz="2800" b="1" dirty="0"/>
              <a:t>Engagement of  all key stakeholders with effective education/outreach</a:t>
            </a:r>
          </a:p>
          <a:p>
            <a:pPr lvl="1"/>
            <a:r>
              <a:rPr lang="en-US" sz="2400" dirty="0"/>
              <a:t>Acquisition models/processes should work for all</a:t>
            </a:r>
          </a:p>
          <a:p>
            <a:pPr marL="0" indent="0">
              <a:buNone/>
            </a:pP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33</a:t>
            </a:fld>
            <a:endParaRPr lang="en-US" dirty="0"/>
          </a:p>
        </p:txBody>
      </p:sp>
      <p:sp>
        <p:nvSpPr>
          <p:cNvPr id="6" name="Title 4"/>
          <p:cNvSpPr>
            <a:spLocks noGrp="1"/>
          </p:cNvSpPr>
          <p:nvPr>
            <p:ph type="title"/>
          </p:nvPr>
        </p:nvSpPr>
        <p:spPr>
          <a:xfrm>
            <a:off x="574676" y="1143000"/>
            <a:ext cx="7996238" cy="610419"/>
          </a:xfrm>
        </p:spPr>
        <p:txBody>
          <a:bodyPr/>
          <a:lstStyle/>
          <a:p>
            <a:r>
              <a:rPr lang="en-US" dirty="0" smtClean="0">
                <a:solidFill>
                  <a:schemeClr val="tx1"/>
                </a:solidFill>
              </a:rPr>
              <a:t>HHS Buyers Club – Goals/Objectives</a:t>
            </a:r>
            <a:endParaRPr lang="en-US" dirty="0">
              <a:solidFill>
                <a:schemeClr val="tx1"/>
              </a:solidFill>
            </a:endParaRPr>
          </a:p>
        </p:txBody>
      </p:sp>
    </p:spTree>
    <p:extLst>
      <p:ext uri="{BB962C8B-B14F-4D97-AF65-F5344CB8AC3E}">
        <p14:creationId xmlns:p14="http://schemas.microsoft.com/office/powerpoint/2010/main" val="3143295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2432648"/>
            <a:ext cx="7996239" cy="3892771"/>
          </a:xfrm>
        </p:spPr>
        <p:txBody>
          <a:bodyPr/>
          <a:lstStyle/>
          <a:p>
            <a:r>
              <a:rPr lang="en-US" sz="2800" dirty="0"/>
              <a:t>HHS Acquisition Decision Diagram (New)</a:t>
            </a:r>
          </a:p>
          <a:p>
            <a:r>
              <a:rPr lang="en-US" sz="2800" dirty="0"/>
              <a:t>HHS Strategy and Execution Plan</a:t>
            </a:r>
          </a:p>
          <a:p>
            <a:r>
              <a:rPr lang="en-US" sz="2800" dirty="0" err="1"/>
              <a:t>OpDiv</a:t>
            </a:r>
            <a:r>
              <a:rPr lang="en-US" sz="2800" dirty="0"/>
              <a:t> Buyers Club Components</a:t>
            </a:r>
          </a:p>
          <a:p>
            <a:r>
              <a:rPr lang="en-US" sz="2800" dirty="0"/>
              <a:t>Identifying  and  sharing any:</a:t>
            </a:r>
          </a:p>
          <a:p>
            <a:pPr lvl="1">
              <a:spcAft>
                <a:spcPts val="0"/>
              </a:spcAft>
            </a:pPr>
            <a:r>
              <a:rPr lang="en-US" sz="2400" dirty="0"/>
              <a:t>Common barriers, Ideas, and solutions, </a:t>
            </a:r>
          </a:p>
          <a:p>
            <a:pPr lvl="1">
              <a:spcAft>
                <a:spcPts val="0"/>
              </a:spcAft>
            </a:pPr>
            <a:r>
              <a:rPr lang="en-US" sz="2400" dirty="0"/>
              <a:t>Best Practices, Research, Templates, &amp; Guidance</a:t>
            </a:r>
          </a:p>
          <a:p>
            <a:pPr lvl="1">
              <a:spcAft>
                <a:spcPts val="0"/>
              </a:spcAft>
            </a:pPr>
            <a:r>
              <a:rPr lang="en-US" sz="2400" dirty="0"/>
              <a:t>Pitfalls, Lessons Learned, Failures, and/or</a:t>
            </a:r>
          </a:p>
          <a:p>
            <a:pPr lvl="1">
              <a:spcAft>
                <a:spcPts val="0"/>
              </a:spcAft>
            </a:pPr>
            <a:r>
              <a:rPr lang="en-US" sz="2400" dirty="0"/>
              <a:t>Opportunities for Collaboration across </a:t>
            </a:r>
            <a:r>
              <a:rPr lang="en-US" sz="2400" dirty="0" smtClean="0"/>
              <a:t>federal </a:t>
            </a:r>
            <a:r>
              <a:rPr lang="en-US" sz="2400" dirty="0"/>
              <a:t>government</a:t>
            </a:r>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34</a:t>
            </a:fld>
            <a:endParaRPr lang="en-US" dirty="0"/>
          </a:p>
        </p:txBody>
      </p:sp>
      <p:sp>
        <p:nvSpPr>
          <p:cNvPr id="7" name="Title 4"/>
          <p:cNvSpPr txBox="1">
            <a:spLocks noGrp="1"/>
          </p:cNvSpPr>
          <p:nvPr>
            <p:ph type="title"/>
          </p:nvPr>
        </p:nvSpPr>
        <p:spPr>
          <a:prstGeom prst="rect">
            <a:avLst/>
          </a:prstGeom>
        </p:spPr>
        <p:txBody>
          <a:bodyPr lIns="0" tIns="0" rIns="0" bIns="0"/>
          <a:lstStyle>
            <a:lvl1pPr algn="l" defTabSz="457200" rtl="0" eaLnBrk="1" latinLnBrk="0" hangingPunct="1">
              <a:lnSpc>
                <a:spcPct val="100000"/>
              </a:lnSpc>
              <a:spcBef>
                <a:spcPct val="0"/>
              </a:spcBef>
              <a:buNone/>
              <a:defRPr sz="3600" kern="1200">
                <a:solidFill>
                  <a:schemeClr val="bg2"/>
                </a:solidFill>
                <a:latin typeface="Cambria"/>
                <a:ea typeface="+mj-ea"/>
                <a:cs typeface="Cambria"/>
              </a:defRPr>
            </a:lvl1pPr>
          </a:lstStyle>
          <a:p>
            <a:r>
              <a:rPr lang="en-US" dirty="0" smtClean="0">
                <a:solidFill>
                  <a:schemeClr val="tx1"/>
                </a:solidFill>
              </a:rPr>
              <a:t>HHS Buyers Club – Approach to Leveraging Resources</a:t>
            </a:r>
            <a:endParaRPr lang="en-US" dirty="0">
              <a:solidFill>
                <a:schemeClr val="tx1"/>
              </a:solidFill>
            </a:endParaRPr>
          </a:p>
        </p:txBody>
      </p:sp>
    </p:spTree>
    <p:extLst>
      <p:ext uri="{BB962C8B-B14F-4D97-AF65-F5344CB8AC3E}">
        <p14:creationId xmlns:p14="http://schemas.microsoft.com/office/powerpoint/2010/main" val="1491960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35</a:t>
            </a:fld>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906" y="1676807"/>
            <a:ext cx="7246189" cy="4871652"/>
          </a:xfrm>
          <a:prstGeom prst="rect">
            <a:avLst/>
          </a:prstGeom>
          <a:ln>
            <a:solidFill>
              <a:schemeClr val="tx2"/>
            </a:solidFill>
          </a:ln>
          <a:effectLst>
            <a:outerShdw blurRad="50800" dist="38100" dir="2700000" algn="tl" rotWithShape="0">
              <a:prstClr val="black">
                <a:alpha val="40000"/>
              </a:prstClr>
            </a:outerShdw>
          </a:effectLst>
        </p:spPr>
      </p:pic>
      <p:sp>
        <p:nvSpPr>
          <p:cNvPr id="3" name="Title 2"/>
          <p:cNvSpPr>
            <a:spLocks noGrp="1"/>
          </p:cNvSpPr>
          <p:nvPr>
            <p:ph type="title"/>
          </p:nvPr>
        </p:nvSpPr>
        <p:spPr>
          <a:xfrm>
            <a:off x="574676" y="917375"/>
            <a:ext cx="7996238" cy="610419"/>
          </a:xfrm>
        </p:spPr>
        <p:txBody>
          <a:bodyPr/>
          <a:lstStyle/>
          <a:p>
            <a:r>
              <a:rPr lang="en-US" dirty="0" smtClean="0">
                <a:solidFill>
                  <a:schemeClr val="tx1"/>
                </a:solidFill>
              </a:rPr>
              <a:t>Acquisition Decision Diagram</a:t>
            </a:r>
            <a:endParaRPr lang="en-US" dirty="0">
              <a:solidFill>
                <a:schemeClr val="tx1"/>
              </a:solidFill>
            </a:endParaRPr>
          </a:p>
        </p:txBody>
      </p:sp>
    </p:spTree>
    <p:extLst>
      <p:ext uri="{BB962C8B-B14F-4D97-AF65-F5344CB8AC3E}">
        <p14:creationId xmlns:p14="http://schemas.microsoft.com/office/powerpoint/2010/main" val="4141992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36</a:t>
            </a:fld>
            <a:endParaRPr lang="en-US" dirty="0"/>
          </a:p>
        </p:txBody>
      </p:sp>
      <p:pic>
        <p:nvPicPr>
          <p:cNvPr id="5" name="Content Placeholder 4" descr="ASPE Screen Current.jpg"/>
          <p:cNvPicPr>
            <a:picLocks noGrp="1" noChangeAspect="1"/>
          </p:cNvPicPr>
          <p:nvPr>
            <p:ph idx="1"/>
          </p:nvPr>
        </p:nvPicPr>
        <p:blipFill rotWithShape="1">
          <a:blip r:embed="rId2">
            <a:extLst>
              <a:ext uri="{28A0092B-C50C-407E-A947-70E740481C1C}">
                <a14:useLocalDpi xmlns:a14="http://schemas.microsoft.com/office/drawing/2010/main" val="0"/>
              </a:ext>
            </a:extLst>
          </a:blip>
          <a:srcRect b="11111"/>
          <a:stretch/>
        </p:blipFill>
        <p:spPr>
          <a:xfrm>
            <a:off x="1055053" y="1754188"/>
            <a:ext cx="7033894" cy="4572000"/>
          </a:xfrm>
          <a:prstGeom prst="rect">
            <a:avLst/>
          </a:prstGeom>
          <a:ln>
            <a:solidFill>
              <a:schemeClr val="tx2"/>
            </a:solidFill>
          </a:ln>
          <a:effectLst>
            <a:outerShdw blurRad="50800" dist="38100" dir="2700000" algn="tl" rotWithShape="0">
              <a:prstClr val="black">
                <a:alpha val="40000"/>
              </a:prstClr>
            </a:outerShdw>
          </a:effectLst>
        </p:spPr>
      </p:pic>
      <p:sp>
        <p:nvSpPr>
          <p:cNvPr id="6" name="Title 2"/>
          <p:cNvSpPr>
            <a:spLocks noGrp="1"/>
          </p:cNvSpPr>
          <p:nvPr>
            <p:ph type="title"/>
          </p:nvPr>
        </p:nvSpPr>
        <p:spPr>
          <a:xfrm>
            <a:off x="574676" y="917375"/>
            <a:ext cx="7996238" cy="610419"/>
          </a:xfrm>
        </p:spPr>
        <p:txBody>
          <a:bodyPr/>
          <a:lstStyle/>
          <a:p>
            <a:r>
              <a:rPr lang="en-US" dirty="0" smtClean="0">
                <a:solidFill>
                  <a:schemeClr val="tx1"/>
                </a:solidFill>
              </a:rPr>
              <a:t>Current ASPE Homepage</a:t>
            </a:r>
            <a:endParaRPr lang="en-US" dirty="0">
              <a:solidFill>
                <a:schemeClr val="tx1"/>
              </a:solidFill>
            </a:endParaRPr>
          </a:p>
        </p:txBody>
      </p:sp>
    </p:spTree>
    <p:extLst>
      <p:ext uri="{BB962C8B-B14F-4D97-AF65-F5344CB8AC3E}">
        <p14:creationId xmlns:p14="http://schemas.microsoft.com/office/powerpoint/2010/main" val="36913073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1860295"/>
            <a:ext cx="7996239" cy="4572000"/>
          </a:xfrm>
        </p:spPr>
        <p:txBody>
          <a:bodyPr/>
          <a:lstStyle/>
          <a:p>
            <a:r>
              <a:rPr lang="en-US" sz="2800" dirty="0">
                <a:hlinkClick r:id="rId2"/>
              </a:rPr>
              <a:t>ASPE Web Content Management System</a:t>
            </a:r>
            <a:endParaRPr lang="en-US" sz="2800" dirty="0"/>
          </a:p>
          <a:p>
            <a:r>
              <a:rPr lang="en-US" sz="2800" dirty="0"/>
              <a:t>Small Business Set-Aside; Time &amp; Materials Contract</a:t>
            </a:r>
          </a:p>
          <a:p>
            <a:r>
              <a:rPr lang="en-US" sz="2800" dirty="0"/>
              <a:t>Two-Stage Down-Select</a:t>
            </a:r>
          </a:p>
          <a:p>
            <a:pPr lvl="1"/>
            <a:r>
              <a:rPr lang="en-US" sz="2400" b="1" dirty="0"/>
              <a:t>Stage One: Short Concept Paper &amp; Cost </a:t>
            </a:r>
            <a:r>
              <a:rPr lang="en-US" sz="2400" b="1" dirty="0" smtClean="0"/>
              <a:t>Proposal</a:t>
            </a:r>
          </a:p>
          <a:p>
            <a:pPr lvl="2"/>
            <a:r>
              <a:rPr lang="en-US" sz="2000" dirty="0" smtClean="0"/>
              <a:t>24 </a:t>
            </a:r>
            <a:r>
              <a:rPr lang="en-US" sz="2000" dirty="0"/>
              <a:t>proposals with Two (2) week deadline</a:t>
            </a:r>
          </a:p>
          <a:p>
            <a:pPr lvl="2"/>
            <a:r>
              <a:rPr lang="en-US" sz="2000" dirty="0"/>
              <a:t>Evaluated 8 –page Concept Paper and Cost Proposal</a:t>
            </a:r>
          </a:p>
          <a:p>
            <a:pPr lvl="1">
              <a:spcBef>
                <a:spcPts val="1200"/>
              </a:spcBef>
            </a:pPr>
            <a:r>
              <a:rPr lang="en-US" sz="2400" b="1" dirty="0"/>
              <a:t>Stage Two: Proof of Concept Prototype Focus</a:t>
            </a:r>
          </a:p>
          <a:p>
            <a:pPr lvl="2"/>
            <a:r>
              <a:rPr lang="en-US" sz="2000" dirty="0"/>
              <a:t>Awarded Five (5) purchase orders for $10,000 each</a:t>
            </a:r>
          </a:p>
          <a:p>
            <a:pPr lvl="2"/>
            <a:r>
              <a:rPr lang="en-US" sz="2000" dirty="0"/>
              <a:t>Received 5 prototypes, Cost Proposals, and Performance Work Statements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37</a:t>
            </a:fld>
            <a:endParaRPr lang="en-US" dirty="0"/>
          </a:p>
        </p:txBody>
      </p:sp>
      <p:sp>
        <p:nvSpPr>
          <p:cNvPr id="5" name="Title 4"/>
          <p:cNvSpPr>
            <a:spLocks noGrp="1"/>
          </p:cNvSpPr>
          <p:nvPr>
            <p:ph type="title"/>
          </p:nvPr>
        </p:nvSpPr>
        <p:spPr/>
        <p:txBody>
          <a:bodyPr/>
          <a:lstStyle/>
          <a:p>
            <a:r>
              <a:rPr lang="en-US" dirty="0">
                <a:solidFill>
                  <a:schemeClr val="tx1"/>
                </a:solidFill>
              </a:rPr>
              <a:t>Keeping the Train on the Track</a:t>
            </a:r>
            <a:endParaRPr lang="en-US" dirty="0"/>
          </a:p>
        </p:txBody>
      </p:sp>
    </p:spTree>
    <p:extLst>
      <p:ext uri="{BB962C8B-B14F-4D97-AF65-F5344CB8AC3E}">
        <p14:creationId xmlns:p14="http://schemas.microsoft.com/office/powerpoint/2010/main" val="3278469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38</a:t>
            </a:fld>
            <a:endParaRPr lang="en-US" dirty="0"/>
          </a:p>
        </p:txBody>
      </p:sp>
      <p:pic>
        <p:nvPicPr>
          <p:cNvPr id="5" name="Content Placeholder 4" descr="Datanet Screen Homepage.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885" y="1694813"/>
            <a:ext cx="6192231" cy="4572000"/>
          </a:xfrm>
          <a:prstGeom prst="rect">
            <a:avLst/>
          </a:prstGeom>
          <a:ln>
            <a:solidFill>
              <a:schemeClr val="tx2"/>
            </a:solidFill>
          </a:ln>
          <a:effectLst>
            <a:outerShdw blurRad="50800" dist="38100" dir="2700000" algn="tl" rotWithShape="0">
              <a:prstClr val="black">
                <a:alpha val="40000"/>
              </a:prstClr>
            </a:outerShdw>
          </a:effectLst>
        </p:spPr>
      </p:pic>
      <p:sp>
        <p:nvSpPr>
          <p:cNvPr id="3" name="Title 2"/>
          <p:cNvSpPr>
            <a:spLocks noGrp="1"/>
          </p:cNvSpPr>
          <p:nvPr>
            <p:ph type="title"/>
          </p:nvPr>
        </p:nvSpPr>
        <p:spPr>
          <a:xfrm>
            <a:off x="574676" y="929250"/>
            <a:ext cx="7996238" cy="610419"/>
          </a:xfrm>
        </p:spPr>
        <p:txBody>
          <a:bodyPr/>
          <a:lstStyle/>
          <a:p>
            <a:r>
              <a:rPr lang="en-US" dirty="0" smtClean="0">
                <a:solidFill>
                  <a:schemeClr val="tx1"/>
                </a:solidFill>
              </a:rPr>
              <a:t>Prototype 1</a:t>
            </a:r>
            <a:endParaRPr lang="en-US" dirty="0">
              <a:solidFill>
                <a:schemeClr val="tx1"/>
              </a:solidFill>
            </a:endParaRPr>
          </a:p>
        </p:txBody>
      </p:sp>
    </p:spTree>
    <p:extLst>
      <p:ext uri="{BB962C8B-B14F-4D97-AF65-F5344CB8AC3E}">
        <p14:creationId xmlns:p14="http://schemas.microsoft.com/office/powerpoint/2010/main" val="4022559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39</a:t>
            </a:fld>
            <a:endParaRPr lang="en-US" dirty="0"/>
          </a:p>
        </p:txBody>
      </p:sp>
      <p:pic>
        <p:nvPicPr>
          <p:cNvPr id="5" name="Content Placeholder 4" descr="CTAC Screen Home.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8897" y="1811563"/>
            <a:ext cx="4147793" cy="4572000"/>
          </a:xfrm>
          <a:prstGeom prst="rect">
            <a:avLst/>
          </a:prstGeom>
          <a:ln>
            <a:solidFill>
              <a:schemeClr val="tx2"/>
            </a:solidFill>
          </a:ln>
          <a:effectLst>
            <a:outerShdw blurRad="50800" dist="38100" dir="2700000" algn="tl" rotWithShape="0">
              <a:prstClr val="black">
                <a:alpha val="40000"/>
              </a:prstClr>
            </a:outerShdw>
          </a:effectLst>
        </p:spPr>
      </p:pic>
      <p:sp>
        <p:nvSpPr>
          <p:cNvPr id="6" name="Title 2"/>
          <p:cNvSpPr>
            <a:spLocks noGrp="1"/>
          </p:cNvSpPr>
          <p:nvPr>
            <p:ph type="title"/>
          </p:nvPr>
        </p:nvSpPr>
        <p:spPr>
          <a:xfrm>
            <a:off x="574676" y="929250"/>
            <a:ext cx="7996238" cy="610419"/>
          </a:xfrm>
        </p:spPr>
        <p:txBody>
          <a:bodyPr/>
          <a:lstStyle/>
          <a:p>
            <a:r>
              <a:rPr lang="en-US" dirty="0" smtClean="0">
                <a:solidFill>
                  <a:schemeClr val="tx1"/>
                </a:solidFill>
              </a:rPr>
              <a:t>Prototype 2</a:t>
            </a:r>
            <a:endParaRPr lang="en-US" dirty="0">
              <a:solidFill>
                <a:schemeClr val="tx1"/>
              </a:solidFill>
            </a:endParaRPr>
          </a:p>
        </p:txBody>
      </p:sp>
    </p:spTree>
    <p:extLst>
      <p:ext uri="{BB962C8B-B14F-4D97-AF65-F5344CB8AC3E}">
        <p14:creationId xmlns:p14="http://schemas.microsoft.com/office/powerpoint/2010/main" val="1078848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Agile Methods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4</a:t>
            </a:fld>
            <a:endParaRPr lang="en-US" dirty="0"/>
          </a:p>
        </p:txBody>
      </p:sp>
      <p:sp>
        <p:nvSpPr>
          <p:cNvPr id="8" name="Content Placeholder 2"/>
          <p:cNvSpPr>
            <a:spLocks noGrp="1"/>
          </p:cNvSpPr>
          <p:nvPr>
            <p:ph idx="1"/>
          </p:nvPr>
        </p:nvSpPr>
        <p:spPr>
          <a:xfrm>
            <a:off x="574675" y="1875989"/>
            <a:ext cx="7996239" cy="763040"/>
          </a:xfr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p>
            <a:pPr marL="0" indent="0" algn="ctr">
              <a:buNone/>
            </a:pPr>
            <a:r>
              <a:rPr lang="en-US" sz="2000" b="1" dirty="0"/>
              <a:t>Agile methodologies express the 12 Agile Manifesto principles in the form of specific practices. XP and Scrum are two of the most popular.</a:t>
            </a:r>
          </a:p>
        </p:txBody>
      </p:sp>
      <p:pic>
        <p:nvPicPr>
          <p:cNvPr id="9" name="Picture 8" descr="https___18f_github_io_consulting_assets_docs_18f_consulting_intro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338" y="2988046"/>
            <a:ext cx="6290299" cy="3345912"/>
          </a:xfrm>
          <a:prstGeom prst="rect">
            <a:avLst/>
          </a:prstGeom>
        </p:spPr>
      </p:pic>
      <p:sp>
        <p:nvSpPr>
          <p:cNvPr id="10" name="TextBox 9"/>
          <p:cNvSpPr txBox="1"/>
          <p:nvPr/>
        </p:nvSpPr>
        <p:spPr>
          <a:xfrm>
            <a:off x="3273352" y="3021642"/>
            <a:ext cx="2813591" cy="461665"/>
          </a:xfrm>
          <a:prstGeom prst="rect">
            <a:avLst/>
          </a:prstGeom>
          <a:noFill/>
        </p:spPr>
        <p:txBody>
          <a:bodyPr wrap="none" rtlCol="0">
            <a:spAutoFit/>
          </a:bodyPr>
          <a:lstStyle/>
          <a:p>
            <a:r>
              <a:rPr lang="en-US" sz="2400" dirty="0" smtClean="0"/>
              <a:t>Scrum Methodology</a:t>
            </a:r>
            <a:endParaRPr lang="en-US" sz="2400" dirty="0"/>
          </a:p>
        </p:txBody>
      </p:sp>
    </p:spTree>
    <p:extLst>
      <p:ext uri="{BB962C8B-B14F-4D97-AF65-F5344CB8AC3E}">
        <p14:creationId xmlns:p14="http://schemas.microsoft.com/office/powerpoint/2010/main" val="39827969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A0B55B-C253-734E-AC3A-B1468D3932F3}" type="slidenum">
              <a:rPr lang="en-US" smtClean="0"/>
              <a:pPr/>
              <a:t>40</a:t>
            </a:fld>
            <a:endParaRPr lang="en-US" dirty="0"/>
          </a:p>
        </p:txBody>
      </p:sp>
      <p:pic>
        <p:nvPicPr>
          <p:cNvPr id="5" name="Content Placeholder 4" descr="Winner Screen ASPE home.jp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775" y="1754188"/>
            <a:ext cx="6262038" cy="4572000"/>
          </a:xfrm>
          <a:prstGeom prst="rect">
            <a:avLst/>
          </a:prstGeom>
          <a:ln>
            <a:solidFill>
              <a:schemeClr val="tx2"/>
            </a:solidFill>
          </a:ln>
          <a:effectLst>
            <a:outerShdw blurRad="50800" dist="38100" dir="2700000" algn="tl" rotWithShape="0">
              <a:prstClr val="black">
                <a:alpha val="40000"/>
              </a:prstClr>
            </a:outerShdw>
          </a:effectLst>
        </p:spPr>
      </p:pic>
      <p:sp>
        <p:nvSpPr>
          <p:cNvPr id="6" name="Title 2"/>
          <p:cNvSpPr>
            <a:spLocks noGrp="1"/>
          </p:cNvSpPr>
          <p:nvPr>
            <p:ph type="title"/>
          </p:nvPr>
        </p:nvSpPr>
        <p:spPr>
          <a:xfrm>
            <a:off x="574676" y="929250"/>
            <a:ext cx="7996238" cy="610419"/>
          </a:xfrm>
        </p:spPr>
        <p:txBody>
          <a:bodyPr/>
          <a:lstStyle/>
          <a:p>
            <a:r>
              <a:rPr lang="en-US" dirty="0" smtClean="0">
                <a:solidFill>
                  <a:schemeClr val="tx1"/>
                </a:solidFill>
              </a:rPr>
              <a:t>Prototype 3 and Winner</a:t>
            </a:r>
            <a:endParaRPr lang="en-US" dirty="0">
              <a:solidFill>
                <a:schemeClr val="tx1"/>
              </a:solidFill>
            </a:endParaRPr>
          </a:p>
        </p:txBody>
      </p:sp>
    </p:spTree>
    <p:extLst>
      <p:ext uri="{BB962C8B-B14F-4D97-AF65-F5344CB8AC3E}">
        <p14:creationId xmlns:p14="http://schemas.microsoft.com/office/powerpoint/2010/main" val="335703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4" y="2670126"/>
            <a:ext cx="7996239" cy="4785403"/>
          </a:xfrm>
        </p:spPr>
        <p:txBody>
          <a:bodyPr/>
          <a:lstStyle/>
          <a:p>
            <a:pPr lvl="1"/>
            <a:r>
              <a:rPr lang="en-US" sz="2400" dirty="0" smtClean="0"/>
              <a:t>Staged Solicitation minimizes burden on </a:t>
            </a:r>
            <a:r>
              <a:rPr lang="en-US" sz="2400" dirty="0" err="1" smtClean="0"/>
              <a:t>offerors</a:t>
            </a:r>
            <a:endParaRPr lang="en-US" sz="2400" dirty="0" smtClean="0"/>
          </a:p>
          <a:p>
            <a:pPr lvl="1"/>
            <a:r>
              <a:rPr lang="en-US" sz="2400" dirty="0" smtClean="0"/>
              <a:t>Concept paper focused on agile methodology and approach to objectives</a:t>
            </a:r>
          </a:p>
          <a:p>
            <a:pPr lvl="1"/>
            <a:r>
              <a:rPr lang="en-US" sz="2400" dirty="0" smtClean="0"/>
              <a:t>Prototype-driven evaluation allows: </a:t>
            </a:r>
            <a:endParaRPr lang="en-US" sz="2400" dirty="0"/>
          </a:p>
          <a:p>
            <a:pPr lvl="2"/>
            <a:r>
              <a:rPr lang="en-US" sz="2000" dirty="0" err="1" smtClean="0"/>
              <a:t>Offerors</a:t>
            </a:r>
            <a:r>
              <a:rPr lang="en-US" sz="2000" dirty="0" smtClean="0"/>
              <a:t> to showcase their capabilities; </a:t>
            </a:r>
          </a:p>
          <a:p>
            <a:pPr lvl="2"/>
            <a:r>
              <a:rPr lang="en-US" sz="2000" dirty="0" smtClean="0"/>
              <a:t>Program End Users to evaluate work product and coding before award</a:t>
            </a:r>
          </a:p>
          <a:p>
            <a:pPr lvl="1"/>
            <a:r>
              <a:rPr lang="en-US" sz="2400" dirty="0" smtClean="0"/>
              <a:t>Mitigates failure risk and increases likelihood of success</a:t>
            </a:r>
          </a:p>
          <a:p>
            <a:pPr lvl="1"/>
            <a:r>
              <a:rPr lang="en-US" sz="2400" dirty="0" smtClean="0"/>
              <a:t>Show (prototype) and Tell (text-based) proposals are better than just “Tell”</a:t>
            </a:r>
          </a:p>
        </p:txBody>
      </p:sp>
      <p:sp>
        <p:nvSpPr>
          <p:cNvPr id="4" name="Slide Number Placeholder 3"/>
          <p:cNvSpPr>
            <a:spLocks noGrp="1"/>
          </p:cNvSpPr>
          <p:nvPr>
            <p:ph type="sldNum" sz="quarter" idx="12"/>
          </p:nvPr>
        </p:nvSpPr>
        <p:spPr/>
        <p:txBody>
          <a:bodyPr/>
          <a:lstStyle/>
          <a:p>
            <a:fld id="{43A0B55B-C253-734E-AC3A-B1468D3932F3}" type="slidenum">
              <a:rPr lang="en-US" smtClean="0"/>
              <a:pPr/>
              <a:t>41</a:t>
            </a:fld>
            <a:endParaRPr lang="en-US" dirty="0"/>
          </a:p>
        </p:txBody>
      </p:sp>
      <p:sp>
        <p:nvSpPr>
          <p:cNvPr id="5" name="Title 4"/>
          <p:cNvSpPr>
            <a:spLocks noGrp="1"/>
          </p:cNvSpPr>
          <p:nvPr>
            <p:ph type="title"/>
          </p:nvPr>
        </p:nvSpPr>
        <p:spPr/>
        <p:txBody>
          <a:bodyPr/>
          <a:lstStyle/>
          <a:p>
            <a:r>
              <a:rPr lang="en-US" dirty="0">
                <a:solidFill>
                  <a:schemeClr val="tx1"/>
                </a:solidFill>
              </a:rPr>
              <a:t>Use Case &amp; Stakeholder Feedback</a:t>
            </a:r>
            <a:endParaRPr lang="en-US" dirty="0"/>
          </a:p>
        </p:txBody>
      </p:sp>
      <p:sp>
        <p:nvSpPr>
          <p:cNvPr id="6" name="Content Placeholder 2"/>
          <p:cNvSpPr txBox="1">
            <a:spLocks/>
          </p:cNvSpPr>
          <p:nvPr/>
        </p:nvSpPr>
        <p:spPr>
          <a:xfrm>
            <a:off x="574675" y="1945436"/>
            <a:ext cx="7996239" cy="524932"/>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t>Advantages of this approach and why it worked?</a:t>
            </a:r>
            <a:endParaRPr lang="en-US" b="1" dirty="0"/>
          </a:p>
        </p:txBody>
      </p:sp>
    </p:spTree>
    <p:extLst>
      <p:ext uri="{BB962C8B-B14F-4D97-AF65-F5344CB8AC3E}">
        <p14:creationId xmlns:p14="http://schemas.microsoft.com/office/powerpoint/2010/main" val="2707745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2703420"/>
            <a:ext cx="7996239" cy="4572000"/>
          </a:xfrm>
        </p:spPr>
        <p:txBody>
          <a:bodyPr/>
          <a:lstStyle/>
          <a:p>
            <a:pPr lvl="1"/>
            <a:r>
              <a:rPr lang="en-US" sz="2400" dirty="0"/>
              <a:t>All stakeholders (including </a:t>
            </a:r>
            <a:r>
              <a:rPr lang="en-US" sz="2400" dirty="0" err="1"/>
              <a:t>Offerors</a:t>
            </a:r>
            <a:r>
              <a:rPr lang="en-US" sz="2400" dirty="0"/>
              <a:t>):</a:t>
            </a:r>
          </a:p>
          <a:p>
            <a:pPr lvl="2"/>
            <a:r>
              <a:rPr lang="en-US" sz="2000" dirty="0"/>
              <a:t>Valued this streamlined approach</a:t>
            </a:r>
          </a:p>
          <a:p>
            <a:pPr lvl="2"/>
            <a:r>
              <a:rPr lang="en-US" sz="2000" dirty="0"/>
              <a:t>Preferred the prototype-driven approach with staged solicitation</a:t>
            </a:r>
          </a:p>
          <a:p>
            <a:pPr lvl="2"/>
            <a:r>
              <a:rPr lang="en-US" sz="2000" dirty="0"/>
              <a:t>Would like oral presentations to be included moving forward</a:t>
            </a:r>
          </a:p>
          <a:p>
            <a:pPr lvl="2"/>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42</a:t>
            </a:fld>
            <a:endParaRPr lang="en-US" dirty="0"/>
          </a:p>
        </p:txBody>
      </p:sp>
      <p:sp>
        <p:nvSpPr>
          <p:cNvPr id="6" name="Title 4"/>
          <p:cNvSpPr>
            <a:spLocks noGrp="1"/>
          </p:cNvSpPr>
          <p:nvPr>
            <p:ph type="title"/>
          </p:nvPr>
        </p:nvSpPr>
        <p:spPr>
          <a:xfrm>
            <a:off x="574676" y="1143000"/>
            <a:ext cx="7996238" cy="610419"/>
          </a:xfrm>
        </p:spPr>
        <p:txBody>
          <a:bodyPr/>
          <a:lstStyle/>
          <a:p>
            <a:r>
              <a:rPr lang="en-US" dirty="0">
                <a:solidFill>
                  <a:schemeClr val="tx1"/>
                </a:solidFill>
              </a:rPr>
              <a:t>Use Case &amp; Stakeholder Feedback</a:t>
            </a:r>
            <a:endParaRPr lang="en-US" dirty="0"/>
          </a:p>
        </p:txBody>
      </p:sp>
      <p:sp>
        <p:nvSpPr>
          <p:cNvPr id="7" name="Content Placeholder 2"/>
          <p:cNvSpPr txBox="1">
            <a:spLocks/>
          </p:cNvSpPr>
          <p:nvPr/>
        </p:nvSpPr>
        <p:spPr>
          <a:xfrm>
            <a:off x="574675" y="1945436"/>
            <a:ext cx="7996239" cy="524932"/>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b="1" dirty="0" smtClean="0"/>
              <a:t>Stakeholder Feedback</a:t>
            </a:r>
            <a:endParaRPr lang="en-US" b="1" dirty="0"/>
          </a:p>
        </p:txBody>
      </p:sp>
    </p:spTree>
    <p:extLst>
      <p:ext uri="{BB962C8B-B14F-4D97-AF65-F5344CB8AC3E}">
        <p14:creationId xmlns:p14="http://schemas.microsoft.com/office/powerpoint/2010/main" val="39871553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2691545"/>
            <a:ext cx="7996239" cy="3692018"/>
          </a:xfrm>
        </p:spPr>
        <p:txBody>
          <a:bodyPr/>
          <a:lstStyle/>
          <a:p>
            <a:pPr lvl="1"/>
            <a:r>
              <a:rPr lang="en-US" sz="2400" dirty="0"/>
              <a:t>Contractor and End User communicate daily</a:t>
            </a:r>
          </a:p>
          <a:p>
            <a:pPr lvl="1"/>
            <a:r>
              <a:rPr lang="en-US" sz="2400" dirty="0"/>
              <a:t>Contractor delivers in two-week sprints</a:t>
            </a:r>
          </a:p>
          <a:p>
            <a:pPr lvl="1"/>
            <a:r>
              <a:rPr lang="en-US" sz="2400" dirty="0"/>
              <a:t>Allows End User to closely monitor and prioritize work</a:t>
            </a:r>
          </a:p>
          <a:p>
            <a:pPr lvl="1"/>
            <a:r>
              <a:rPr lang="en-US" sz="2400" dirty="0"/>
              <a:t>First time this End User’s division has used agile methods</a:t>
            </a:r>
          </a:p>
          <a:p>
            <a:pPr lvl="2"/>
            <a:r>
              <a:rPr lang="en-US" sz="2000" dirty="0"/>
              <a:t>They’re beyond thrilled with the results even though it requires more effort on their part. The result is a much better value than traditional waterfall method</a:t>
            </a:r>
          </a:p>
          <a:p>
            <a:pPr lvl="1"/>
            <a:r>
              <a:rPr lang="en-US" sz="2400" dirty="0"/>
              <a:t>Truly assists End User and Contractor partner together to achieve vision and </a:t>
            </a:r>
            <a:r>
              <a:rPr lang="en-US" sz="2400" dirty="0" smtClean="0"/>
              <a:t>objectives</a:t>
            </a:r>
            <a:endParaRPr lang="en-US" sz="2400"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43</a:t>
            </a:fld>
            <a:endParaRPr lang="en-US" dirty="0"/>
          </a:p>
        </p:txBody>
      </p:sp>
      <p:sp>
        <p:nvSpPr>
          <p:cNvPr id="5" name="Title 4"/>
          <p:cNvSpPr>
            <a:spLocks noGrp="1"/>
          </p:cNvSpPr>
          <p:nvPr>
            <p:ph type="title"/>
          </p:nvPr>
        </p:nvSpPr>
        <p:spPr/>
        <p:txBody>
          <a:bodyPr/>
          <a:lstStyle/>
          <a:p>
            <a:r>
              <a:rPr lang="en-US" dirty="0">
                <a:solidFill>
                  <a:schemeClr val="tx1"/>
                </a:solidFill>
              </a:rPr>
              <a:t>The Agile Implementation Process</a:t>
            </a:r>
            <a:endParaRPr lang="en-US" dirty="0"/>
          </a:p>
        </p:txBody>
      </p:sp>
      <p:sp>
        <p:nvSpPr>
          <p:cNvPr id="6" name="Content Placeholder 2"/>
          <p:cNvSpPr txBox="1">
            <a:spLocks/>
          </p:cNvSpPr>
          <p:nvPr/>
        </p:nvSpPr>
        <p:spPr>
          <a:xfrm>
            <a:off x="574675" y="1945436"/>
            <a:ext cx="7996239" cy="524932"/>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t>Communication and Ongoing End User Feedback</a:t>
            </a:r>
          </a:p>
        </p:txBody>
      </p:sp>
    </p:spTree>
    <p:extLst>
      <p:ext uri="{BB962C8B-B14F-4D97-AF65-F5344CB8AC3E}">
        <p14:creationId xmlns:p14="http://schemas.microsoft.com/office/powerpoint/2010/main" val="32520421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2691545"/>
            <a:ext cx="8284317" cy="3692018"/>
          </a:xfrm>
        </p:spPr>
        <p:txBody>
          <a:bodyPr/>
          <a:lstStyle/>
          <a:p>
            <a:pPr lvl="1"/>
            <a:r>
              <a:rPr lang="en-US" sz="2400" dirty="0"/>
              <a:t>The Agile Technology Stack (modern IT service delivery tools)</a:t>
            </a:r>
          </a:p>
          <a:p>
            <a:pPr lvl="1"/>
            <a:r>
              <a:rPr lang="en-US" sz="2400" dirty="0"/>
              <a:t>Enables consistent interaction and collaboration</a:t>
            </a:r>
          </a:p>
          <a:p>
            <a:pPr lvl="1"/>
            <a:r>
              <a:rPr lang="en-US" sz="2400" dirty="0"/>
              <a:t>Desktop sharing and Conference Calls are only basics</a:t>
            </a:r>
          </a:p>
          <a:p>
            <a:pPr lvl="1"/>
            <a:r>
              <a:rPr lang="en-US" sz="2400" dirty="0"/>
              <a:t>Mostly free, online tools used on this and other </a:t>
            </a:r>
            <a:r>
              <a:rPr lang="en-US" sz="2400" dirty="0" smtClean="0"/>
              <a:t>projects</a:t>
            </a:r>
            <a:endParaRPr lang="en-US" sz="2400" dirty="0"/>
          </a:p>
          <a:p>
            <a:pPr lvl="2"/>
            <a:r>
              <a:rPr lang="en-US" sz="2000" dirty="0"/>
              <a:t>Scrum planning &amp; monitoring tool used for user stories, backlog, task monitoring, and priority adjustments</a:t>
            </a:r>
          </a:p>
          <a:p>
            <a:pPr lvl="2"/>
            <a:r>
              <a:rPr lang="en-US" sz="2000" dirty="0"/>
              <a:t>Enterprise file sharing (and documentation repository)</a:t>
            </a:r>
          </a:p>
          <a:p>
            <a:pPr lvl="2"/>
            <a:r>
              <a:rPr lang="en-US" sz="2000" dirty="0"/>
              <a:t>Version control system; Card sorting tool; </a:t>
            </a:r>
          </a:p>
          <a:p>
            <a:pPr lvl="2"/>
            <a:r>
              <a:rPr lang="en-US" sz="2000" dirty="0"/>
              <a:t>Mind mapping tool for taxonomy generation and shared mind map</a:t>
            </a:r>
          </a:p>
          <a:p>
            <a:pPr lvl="2"/>
            <a:r>
              <a:rPr lang="en-US" sz="2000" dirty="0"/>
              <a:t>Sharing and online editing of the high-level project planning</a:t>
            </a:r>
          </a:p>
        </p:txBody>
      </p:sp>
      <p:sp>
        <p:nvSpPr>
          <p:cNvPr id="4" name="Slide Number Placeholder 3"/>
          <p:cNvSpPr>
            <a:spLocks noGrp="1"/>
          </p:cNvSpPr>
          <p:nvPr>
            <p:ph type="sldNum" sz="quarter" idx="12"/>
          </p:nvPr>
        </p:nvSpPr>
        <p:spPr/>
        <p:txBody>
          <a:bodyPr/>
          <a:lstStyle/>
          <a:p>
            <a:fld id="{43A0B55B-C253-734E-AC3A-B1468D3932F3}" type="slidenum">
              <a:rPr lang="en-US" smtClean="0"/>
              <a:pPr/>
              <a:t>44</a:t>
            </a:fld>
            <a:endParaRPr lang="en-US" dirty="0"/>
          </a:p>
        </p:txBody>
      </p:sp>
      <p:sp>
        <p:nvSpPr>
          <p:cNvPr id="5" name="Title 4"/>
          <p:cNvSpPr>
            <a:spLocks noGrp="1"/>
          </p:cNvSpPr>
          <p:nvPr>
            <p:ph type="title"/>
          </p:nvPr>
        </p:nvSpPr>
        <p:spPr/>
        <p:txBody>
          <a:bodyPr/>
          <a:lstStyle/>
          <a:p>
            <a:r>
              <a:rPr lang="en-US" dirty="0">
                <a:solidFill>
                  <a:schemeClr val="tx1"/>
                </a:solidFill>
              </a:rPr>
              <a:t>The Agile Implementation Process</a:t>
            </a:r>
            <a:endParaRPr lang="en-US" dirty="0"/>
          </a:p>
        </p:txBody>
      </p:sp>
      <p:sp>
        <p:nvSpPr>
          <p:cNvPr id="6" name="Content Placeholder 2"/>
          <p:cNvSpPr txBox="1">
            <a:spLocks/>
          </p:cNvSpPr>
          <p:nvPr/>
        </p:nvSpPr>
        <p:spPr>
          <a:xfrm>
            <a:off x="574675" y="1945436"/>
            <a:ext cx="7996239" cy="524932"/>
          </a:xfrm>
          <a:prstGeom prst="rect">
            <a:avLst/>
          </a:prstGeom>
          <a:solidFill>
            <a:schemeClr val="accent4"/>
          </a:solidFill>
          <a:ln>
            <a:solidFill>
              <a:schemeClr val="tx2"/>
            </a:solidFill>
          </a:ln>
          <a:effectLst>
            <a:outerShdw blurRad="50800" dist="38100" dir="2700000" algn="tl" rotWithShape="0">
              <a:prstClr val="black">
                <a:alpha val="40000"/>
              </a:prstClr>
            </a:outerShdw>
          </a:effectLst>
        </p:spPr>
        <p:txBody>
          <a:bodyPr lIns="0" tIns="0" rIns="0" bIns="0" anchor="ctr"/>
          <a:lstStyle>
            <a:lvl1pPr marL="228600" indent="-228600" algn="l" defTabSz="457200" rtl="0" eaLnBrk="1" latinLnBrk="0" hangingPunct="1">
              <a:spcBef>
                <a:spcPts val="0"/>
              </a:spcBef>
              <a:spcAft>
                <a:spcPts val="450"/>
              </a:spcAft>
              <a:buClrTx/>
              <a:buSzPct val="65000"/>
              <a:buFont typeface="Arial"/>
              <a:buChar char="•"/>
              <a:defRPr sz="2400" kern="1200">
                <a:solidFill>
                  <a:schemeClr val="tx1"/>
                </a:solidFill>
                <a:latin typeface="Franklin Gothic Book"/>
                <a:ea typeface="+mn-ea"/>
                <a:cs typeface="Franklin Gothic Book"/>
              </a:defRPr>
            </a:lvl1pPr>
            <a:lvl2pPr marL="454025" indent="-231775"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2pPr>
            <a:lvl3pPr marL="688975" indent="-228600" algn="l" defTabSz="457200"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3pPr>
            <a:lvl4pPr marL="915988" indent="-225425" algn="l" defTabSz="457200" rtl="0" eaLnBrk="1" latinLnBrk="0" hangingPunct="1">
              <a:spcBef>
                <a:spcPts val="0"/>
              </a:spcBef>
              <a:spcAft>
                <a:spcPts val="450"/>
              </a:spcAft>
              <a:buClrTx/>
              <a:buSzPct val="65000"/>
              <a:buFont typeface="Arial"/>
              <a:buChar char="•"/>
              <a:tabLst/>
              <a:defRPr sz="1800" kern="1200">
                <a:solidFill>
                  <a:schemeClr val="tx1"/>
                </a:solidFill>
                <a:latin typeface="Franklin Gothic Book"/>
                <a:ea typeface="+mn-ea"/>
                <a:cs typeface="Franklin Gothic Book"/>
              </a:defRPr>
            </a:lvl4pPr>
            <a:lvl5pPr marL="1141413" indent="-228600" algn="l" defTabSz="455613" rtl="0" eaLnBrk="1" latinLnBrk="0" hangingPunct="1">
              <a:spcBef>
                <a:spcPts val="0"/>
              </a:spcBef>
              <a:spcAft>
                <a:spcPts val="450"/>
              </a:spcAft>
              <a:buClrTx/>
              <a:buSzPct val="65000"/>
              <a:buFont typeface="Arial"/>
              <a:buChar char="•"/>
              <a:defRPr sz="1800" kern="1200">
                <a:solidFill>
                  <a:schemeClr val="tx1"/>
                </a:solidFill>
                <a:latin typeface="Franklin Gothic Book"/>
                <a:ea typeface="+mn-ea"/>
                <a:cs typeface="Franklin Gothic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t>Communication and Ongoing End User Feedback</a:t>
            </a:r>
          </a:p>
        </p:txBody>
      </p:sp>
    </p:spTree>
    <p:extLst>
      <p:ext uri="{BB962C8B-B14F-4D97-AF65-F5344CB8AC3E}">
        <p14:creationId xmlns:p14="http://schemas.microsoft.com/office/powerpoint/2010/main" val="2900988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675" y="1872170"/>
            <a:ext cx="7996239" cy="4572000"/>
          </a:xfrm>
        </p:spPr>
        <p:txBody>
          <a:bodyPr/>
          <a:lstStyle/>
          <a:p>
            <a:pPr marL="228600" lvl="1" indent="-228600"/>
            <a:r>
              <a:rPr lang="en-US" sz="2800" dirty="0"/>
              <a:t>Engage with each </a:t>
            </a:r>
            <a:r>
              <a:rPr lang="en-US" sz="2800" dirty="0" err="1"/>
              <a:t>OpDiv</a:t>
            </a:r>
            <a:r>
              <a:rPr lang="en-US" sz="2800" dirty="0"/>
              <a:t> to help them succeed in their acquisition of IT services</a:t>
            </a:r>
          </a:p>
          <a:p>
            <a:pPr marL="228600" lvl="1" indent="-228600">
              <a:spcBef>
                <a:spcPts val="1200"/>
              </a:spcBef>
            </a:pPr>
            <a:r>
              <a:rPr lang="en-US" sz="2800" dirty="0"/>
              <a:t>Develop Buyers Club SME’s/Working Groups throughout each </a:t>
            </a:r>
            <a:r>
              <a:rPr lang="en-US" sz="2800" dirty="0" err="1"/>
              <a:t>OpDiv</a:t>
            </a:r>
            <a:endParaRPr lang="en-US" sz="2800" dirty="0"/>
          </a:p>
          <a:p>
            <a:pPr lvl="1"/>
            <a:r>
              <a:rPr lang="en-US" sz="2400" dirty="0"/>
              <a:t>Because each </a:t>
            </a:r>
            <a:r>
              <a:rPr lang="en-US" sz="2400" dirty="0" err="1"/>
              <a:t>OpDiv</a:t>
            </a:r>
            <a:r>
              <a:rPr lang="en-US" sz="2400" dirty="0"/>
              <a:t> is unique and different</a:t>
            </a:r>
          </a:p>
          <a:p>
            <a:pPr lvl="1"/>
            <a:r>
              <a:rPr lang="en-US" sz="2400" dirty="0"/>
              <a:t>Share within, throughout HHS, and throughout federal</a:t>
            </a:r>
          </a:p>
          <a:p>
            <a:pPr marL="228600" lvl="1" indent="-228600">
              <a:spcBef>
                <a:spcPts val="1200"/>
              </a:spcBef>
            </a:pPr>
            <a:r>
              <a:rPr lang="en-US" sz="2800" dirty="0"/>
              <a:t>Gather continuous feedback to improve</a:t>
            </a:r>
          </a:p>
          <a:p>
            <a:pPr lvl="1"/>
            <a:r>
              <a:rPr lang="en-US" sz="2400" dirty="0"/>
              <a:t>Including on the Acquisition Decision Diagram</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45</a:t>
            </a:fld>
            <a:endParaRPr lang="en-US" dirty="0"/>
          </a:p>
        </p:txBody>
      </p:sp>
      <p:sp>
        <p:nvSpPr>
          <p:cNvPr id="5" name="Title 4"/>
          <p:cNvSpPr>
            <a:spLocks noGrp="1"/>
          </p:cNvSpPr>
          <p:nvPr>
            <p:ph type="title"/>
          </p:nvPr>
        </p:nvSpPr>
        <p:spPr/>
        <p:txBody>
          <a:bodyPr/>
          <a:lstStyle/>
          <a:p>
            <a:r>
              <a:rPr lang="en-US" dirty="0" smtClean="0">
                <a:solidFill>
                  <a:schemeClr val="tx1"/>
                </a:solidFill>
              </a:rPr>
              <a:t>What’s Next?</a:t>
            </a:r>
            <a:endParaRPr lang="en-US" dirty="0">
              <a:solidFill>
                <a:schemeClr val="tx1"/>
              </a:solidFill>
            </a:endParaRPr>
          </a:p>
        </p:txBody>
      </p:sp>
    </p:spTree>
    <p:extLst>
      <p:ext uri="{BB962C8B-B14F-4D97-AF65-F5344CB8AC3E}">
        <p14:creationId xmlns:p14="http://schemas.microsoft.com/office/powerpoint/2010/main" val="1359162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Agile Practices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5</a:t>
            </a:fld>
            <a:endParaRPr lang="en-US" dirty="0"/>
          </a:p>
        </p:txBody>
      </p:sp>
      <p:pic>
        <p:nvPicPr>
          <p:cNvPr id="5" name="Picture 4" descr="Scrum-XP-compress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4807" y="2083440"/>
            <a:ext cx="5079862" cy="3799803"/>
          </a:xfrm>
          <a:prstGeom prst="rect">
            <a:avLst/>
          </a:prstGeom>
        </p:spPr>
      </p:pic>
      <p:sp>
        <p:nvSpPr>
          <p:cNvPr id="12" name="TextBox 11"/>
          <p:cNvSpPr txBox="1"/>
          <p:nvPr/>
        </p:nvSpPr>
        <p:spPr>
          <a:xfrm>
            <a:off x="0" y="6508900"/>
            <a:ext cx="3537231" cy="276999"/>
          </a:xfrm>
          <a:prstGeom prst="rect">
            <a:avLst/>
          </a:prstGeom>
          <a:noFill/>
        </p:spPr>
        <p:txBody>
          <a:bodyPr wrap="none" rtlCol="0">
            <a:spAutoFit/>
          </a:bodyPr>
          <a:lstStyle/>
          <a:p>
            <a:r>
              <a:rPr lang="en-US" sz="1200" b="1" dirty="0" smtClean="0"/>
              <a:t>Source: </a:t>
            </a:r>
            <a:r>
              <a:rPr lang="en-US" sz="1200" i="1" dirty="0" smtClean="0"/>
              <a:t>Lean from the Trenches, by </a:t>
            </a:r>
            <a:r>
              <a:rPr lang="en-US" sz="1200" i="1" dirty="0" err="1" smtClean="0"/>
              <a:t>Henrik</a:t>
            </a:r>
            <a:r>
              <a:rPr lang="en-US" sz="1200" i="1" dirty="0" smtClean="0"/>
              <a:t> </a:t>
            </a:r>
            <a:r>
              <a:rPr lang="en-US" sz="1200" i="1" dirty="0" err="1" smtClean="0"/>
              <a:t>Kniberg</a:t>
            </a:r>
            <a:endParaRPr lang="en-US" sz="1200" i="1" dirty="0"/>
          </a:p>
        </p:txBody>
      </p:sp>
    </p:spTree>
    <p:extLst>
      <p:ext uri="{BB962C8B-B14F-4D97-AF65-F5344CB8AC3E}">
        <p14:creationId xmlns:p14="http://schemas.microsoft.com/office/powerpoint/2010/main" val="157438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Agile is Both Incremental and Iterative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6</a:t>
            </a:fld>
            <a:endParaRPr lang="en-US" dirty="0"/>
          </a:p>
        </p:txBody>
      </p:sp>
      <p:sp>
        <p:nvSpPr>
          <p:cNvPr id="6" name="TextBox 5"/>
          <p:cNvSpPr txBox="1"/>
          <p:nvPr/>
        </p:nvSpPr>
        <p:spPr>
          <a:xfrm>
            <a:off x="0" y="6515414"/>
            <a:ext cx="1449295" cy="276999"/>
          </a:xfrm>
          <a:prstGeom prst="rect">
            <a:avLst/>
          </a:prstGeom>
          <a:noFill/>
        </p:spPr>
        <p:txBody>
          <a:bodyPr wrap="none" rtlCol="0">
            <a:spAutoFit/>
          </a:bodyPr>
          <a:lstStyle/>
          <a:p>
            <a:r>
              <a:rPr lang="en-US" sz="1200" b="1" dirty="0" smtClean="0"/>
              <a:t>Source: </a:t>
            </a:r>
            <a:r>
              <a:rPr lang="en-US" sz="1200" i="1" dirty="0" smtClean="0"/>
              <a:t>Jeff Patton</a:t>
            </a:r>
            <a:endParaRPr lang="en-US" sz="1200" i="1" dirty="0"/>
          </a:p>
        </p:txBody>
      </p:sp>
      <p:pic>
        <p:nvPicPr>
          <p:cNvPr id="12" name="Picture 11" descr="pmiacp-training-deck-38-638_jpg__638×479_.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22" y="1812945"/>
            <a:ext cx="8160757" cy="4570618"/>
          </a:xfrm>
          <a:prstGeom prst="rect">
            <a:avLst/>
          </a:prstGeom>
        </p:spPr>
      </p:pic>
    </p:spTree>
    <p:extLst>
      <p:ext uri="{BB962C8B-B14F-4D97-AF65-F5344CB8AC3E}">
        <p14:creationId xmlns:p14="http://schemas.microsoft.com/office/powerpoint/2010/main" val="1434958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Agile Triangle</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43A0B55B-C253-734E-AC3A-B1468D3932F3}" type="slidenum">
              <a:rPr lang="en-US" smtClean="0"/>
              <a:pPr/>
              <a:t>7</a:t>
            </a:fld>
            <a:endParaRPr lang="en-US" dirty="0"/>
          </a:p>
        </p:txBody>
      </p:sp>
      <p:pic>
        <p:nvPicPr>
          <p:cNvPr id="3" name="Picture 2" descr="the_agile_triangle_2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770" y="2181326"/>
            <a:ext cx="8004650" cy="4011856"/>
          </a:xfrm>
          <a:prstGeom prst="rect">
            <a:avLst/>
          </a:prstGeom>
        </p:spPr>
      </p:pic>
      <p:sp>
        <p:nvSpPr>
          <p:cNvPr id="7" name="TextBox 6"/>
          <p:cNvSpPr txBox="1"/>
          <p:nvPr/>
        </p:nvSpPr>
        <p:spPr>
          <a:xfrm>
            <a:off x="0" y="6506875"/>
            <a:ext cx="3683981" cy="276999"/>
          </a:xfrm>
          <a:prstGeom prst="rect">
            <a:avLst/>
          </a:prstGeom>
          <a:noFill/>
        </p:spPr>
        <p:txBody>
          <a:bodyPr wrap="none" rtlCol="0">
            <a:spAutoFit/>
          </a:bodyPr>
          <a:lstStyle/>
          <a:p>
            <a:r>
              <a:rPr lang="en-US" sz="1200" b="1" dirty="0" smtClean="0"/>
              <a:t>Source: </a:t>
            </a:r>
            <a:r>
              <a:rPr lang="en-US" sz="1200" i="1" dirty="0" smtClean="0"/>
              <a:t>Agile Project Management, by Jim Highsmith</a:t>
            </a:r>
            <a:endParaRPr lang="en-US" sz="1200" i="1" dirty="0"/>
          </a:p>
        </p:txBody>
      </p:sp>
    </p:spTree>
    <p:extLst>
      <p:ext uri="{BB962C8B-B14F-4D97-AF65-F5344CB8AC3E}">
        <p14:creationId xmlns:p14="http://schemas.microsoft.com/office/powerpoint/2010/main" val="1157970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6" y="1143000"/>
            <a:ext cx="7996238" cy="1059497"/>
          </a:xfrm>
        </p:spPr>
        <p:txBody>
          <a:bodyPr/>
          <a:lstStyle/>
          <a:p>
            <a:r>
              <a:rPr lang="en-US" dirty="0" smtClean="0">
                <a:solidFill>
                  <a:schemeClr val="tx1"/>
                </a:solidFill>
              </a:rPr>
              <a:t>Examples of Agile Acquisitions/Projects within the Federal Government</a:t>
            </a:r>
            <a:endParaRPr lang="en-US" dirty="0">
              <a:solidFill>
                <a:schemeClr val="tx1"/>
              </a:solidFill>
            </a:endParaRPr>
          </a:p>
        </p:txBody>
      </p:sp>
      <p:sp>
        <p:nvSpPr>
          <p:cNvPr id="3" name="Content Placeholder 2"/>
          <p:cNvSpPr>
            <a:spLocks noGrp="1"/>
          </p:cNvSpPr>
          <p:nvPr>
            <p:ph idx="1"/>
          </p:nvPr>
        </p:nvSpPr>
        <p:spPr>
          <a:xfrm>
            <a:off x="574675" y="2539818"/>
            <a:ext cx="7996239" cy="3833824"/>
          </a:xfrm>
        </p:spPr>
        <p:txBody>
          <a:bodyPr/>
          <a:lstStyle/>
          <a:p>
            <a:pPr>
              <a:buSzPct val="85000"/>
            </a:pPr>
            <a:r>
              <a:rPr lang="en-US" dirty="0" smtClean="0"/>
              <a:t>All 18F software development projects (10+) use agile (and lean) methods</a:t>
            </a:r>
          </a:p>
          <a:p>
            <a:pPr>
              <a:buSzPct val="85000"/>
            </a:pPr>
            <a:r>
              <a:rPr lang="en-US" dirty="0" smtClean="0"/>
              <a:t>DHS/USCIS uses agile across its portfolio of software development projects</a:t>
            </a:r>
          </a:p>
          <a:p>
            <a:pPr>
              <a:buSzPct val="85000"/>
            </a:pPr>
            <a:r>
              <a:rPr lang="en-US" dirty="0" smtClean="0"/>
              <a:t>18F Consulting is working with several agencies to help them develop agile approaches to software acquisition, especially with regards to sound technical practices</a:t>
            </a:r>
          </a:p>
          <a:p>
            <a:pPr>
              <a:buSzPct val="85000"/>
            </a:pPr>
            <a:r>
              <a:rPr lang="en-US" dirty="0" smtClean="0"/>
              <a:t>GSA/18F is also in the process of developing a government-wide contract vehicle that will feature vendors who specialize in agile</a:t>
            </a:r>
            <a:endParaRPr lang="en-US" dirty="0"/>
          </a:p>
        </p:txBody>
      </p:sp>
      <p:sp>
        <p:nvSpPr>
          <p:cNvPr id="4" name="Slide Number Placeholder 3"/>
          <p:cNvSpPr>
            <a:spLocks noGrp="1"/>
          </p:cNvSpPr>
          <p:nvPr>
            <p:ph type="sldNum" sz="quarter" idx="12"/>
          </p:nvPr>
        </p:nvSpPr>
        <p:spPr/>
        <p:txBody>
          <a:bodyPr/>
          <a:lstStyle/>
          <a:p>
            <a:fld id="{43A0B55B-C253-734E-AC3A-B1468D3932F3}" type="slidenum">
              <a:rPr lang="en-US" smtClean="0"/>
              <a:pPr/>
              <a:t>8</a:t>
            </a:fld>
            <a:endParaRPr lang="en-US" dirty="0"/>
          </a:p>
        </p:txBody>
      </p:sp>
    </p:spTree>
    <p:extLst>
      <p:ext uri="{BB962C8B-B14F-4D97-AF65-F5344CB8AC3E}">
        <p14:creationId xmlns:p14="http://schemas.microsoft.com/office/powerpoint/2010/main" val="738279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a:xfrm>
            <a:off x="685798" y="5127544"/>
            <a:ext cx="8185069" cy="280430"/>
          </a:xfrm>
        </p:spPr>
        <p:txBody>
          <a:bodyPr/>
          <a:lstStyle/>
          <a:p>
            <a:r>
              <a:rPr lang="en-US" dirty="0"/>
              <a:t>Presented by Traci Walker and Jonathan </a:t>
            </a:r>
            <a:r>
              <a:rPr lang="en-US" dirty="0" err="1"/>
              <a:t>Mostowski</a:t>
            </a:r>
            <a:r>
              <a:rPr lang="en-US" dirty="0"/>
              <a:t>, Procurement Strike Force </a:t>
            </a:r>
            <a:r>
              <a:rPr lang="en-US" dirty="0" smtClean="0"/>
              <a:t>Team,</a:t>
            </a:r>
            <a:endParaRPr lang="en-US" dirty="0"/>
          </a:p>
          <a:p>
            <a:r>
              <a:rPr lang="en-US" dirty="0"/>
              <a:t>United States Digital Service (USDS)</a:t>
            </a:r>
          </a:p>
          <a:p>
            <a:endParaRPr lang="en-US" dirty="0"/>
          </a:p>
        </p:txBody>
      </p:sp>
      <p:sp>
        <p:nvSpPr>
          <p:cNvPr id="2" name="Title 1"/>
          <p:cNvSpPr>
            <a:spLocks noGrp="1"/>
          </p:cNvSpPr>
          <p:nvPr>
            <p:ph type="title"/>
          </p:nvPr>
        </p:nvSpPr>
        <p:spPr>
          <a:xfrm>
            <a:off x="614677" y="3696237"/>
            <a:ext cx="7772400" cy="888441"/>
          </a:xfrm>
        </p:spPr>
        <p:txBody>
          <a:bodyPr/>
          <a:lstStyle/>
          <a:p>
            <a:r>
              <a:rPr lang="en-US" sz="4800" dirty="0" smtClean="0"/>
              <a:t>Agile Acquisitions 101</a:t>
            </a:r>
            <a:r>
              <a:rPr lang="en-US" sz="4800" dirty="0"/>
              <a:t/>
            </a:r>
            <a:br>
              <a:rPr lang="en-US" sz="4800" dirty="0"/>
            </a:br>
            <a:r>
              <a:rPr lang="en-US" sz="2800" dirty="0">
                <a:latin typeface="Franklin Gothic Book"/>
                <a:ea typeface="+mn-ea"/>
                <a:cs typeface="Franklin Gothic Book"/>
              </a:rPr>
              <a:t>The Means Behind the Magic</a:t>
            </a:r>
          </a:p>
        </p:txBody>
      </p:sp>
      <p:sp>
        <p:nvSpPr>
          <p:cNvPr id="4" name="Content Placeholder 3"/>
          <p:cNvSpPr>
            <a:spLocks noGrp="1"/>
          </p:cNvSpPr>
          <p:nvPr>
            <p:ph sz="quarter" idx="11"/>
          </p:nvPr>
        </p:nvSpPr>
        <p:spPr>
          <a:xfrm>
            <a:off x="685800" y="5633599"/>
            <a:ext cx="3886200" cy="274320"/>
          </a:xfrm>
        </p:spPr>
        <p:txBody>
          <a:bodyPr/>
          <a:lstStyle/>
          <a:p>
            <a:r>
              <a:rPr lang="en-US" dirty="0" smtClean="0"/>
              <a:t>April 22, 2015</a:t>
            </a:r>
            <a:endParaRPr lang="en-US" dirty="0"/>
          </a:p>
        </p:txBody>
      </p:sp>
    </p:spTree>
    <p:extLst>
      <p:ext uri="{BB962C8B-B14F-4D97-AF65-F5344CB8AC3E}">
        <p14:creationId xmlns:p14="http://schemas.microsoft.com/office/powerpoint/2010/main" val="369514507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0B1111"/>
      </a:dk1>
      <a:lt1>
        <a:sysClr val="window" lastClr="FFFFFF"/>
      </a:lt1>
      <a:dk2>
        <a:srgbClr val="283433"/>
      </a:dk2>
      <a:lt2>
        <a:srgbClr val="79807F"/>
      </a:lt2>
      <a:accent1>
        <a:srgbClr val="B3701C"/>
      </a:accent1>
      <a:accent2>
        <a:srgbClr val="CA8E1E"/>
      </a:accent2>
      <a:accent3>
        <a:srgbClr val="E4AE1C"/>
      </a:accent3>
      <a:accent4>
        <a:srgbClr val="FCCF18"/>
      </a:accent4>
      <a:accent5>
        <a:srgbClr val="004F7B"/>
      </a:accent5>
      <a:accent6>
        <a:srgbClr val="C30C21"/>
      </a:accent6>
      <a:hlink>
        <a:srgbClr val="003958"/>
      </a:hlink>
      <a:folHlink>
        <a:srgbClr val="920F1C"/>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3">
    <a:dk1>
      <a:srgbClr val="0B1111"/>
    </a:dk1>
    <a:lt1>
      <a:sysClr val="window" lastClr="FFFFFF"/>
    </a:lt1>
    <a:dk2>
      <a:srgbClr val="283433"/>
    </a:dk2>
    <a:lt2>
      <a:srgbClr val="79807F"/>
    </a:lt2>
    <a:accent1>
      <a:srgbClr val="B3701C"/>
    </a:accent1>
    <a:accent2>
      <a:srgbClr val="CA8E1E"/>
    </a:accent2>
    <a:accent3>
      <a:srgbClr val="E4AE1C"/>
    </a:accent3>
    <a:accent4>
      <a:srgbClr val="FCCF18"/>
    </a:accent4>
    <a:accent5>
      <a:srgbClr val="004F7B"/>
    </a:accent5>
    <a:accent6>
      <a:srgbClr val="C30C21"/>
    </a:accent6>
    <a:hlink>
      <a:srgbClr val="003958"/>
    </a:hlink>
    <a:folHlink>
      <a:srgbClr val="920F1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4323</TotalTime>
  <Words>2649</Words>
  <Application>Microsoft Office PowerPoint</Application>
  <PresentationFormat>On-screen Show (4:3)</PresentationFormat>
  <Paragraphs>374</Paragraphs>
  <Slides>45</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Cambria</vt:lpstr>
      <vt:lpstr>Franklin Gothic Book</vt:lpstr>
      <vt:lpstr>Franklin Gothic Demi</vt:lpstr>
      <vt:lpstr>Franklin Gothic ITC Book BT</vt:lpstr>
      <vt:lpstr>Franklin Gothic Medium</vt:lpstr>
      <vt:lpstr>Georgia</vt:lpstr>
      <vt:lpstr>Khmer UI</vt:lpstr>
      <vt:lpstr>Lucida Grande</vt:lpstr>
      <vt:lpstr>Office Theme</vt:lpstr>
      <vt:lpstr>Agile Acquisitions 101 The Means Behind the Magic</vt:lpstr>
      <vt:lpstr>What is Agile Software Development?</vt:lpstr>
      <vt:lpstr>Why Be Agile?</vt:lpstr>
      <vt:lpstr>Agile Methods</vt:lpstr>
      <vt:lpstr>Agile Practices</vt:lpstr>
      <vt:lpstr>Agile is Both Incremental and Iterative</vt:lpstr>
      <vt:lpstr>The Agile Triangle</vt:lpstr>
      <vt:lpstr>Examples of Agile Acquisitions/Projects within the Federal Government</vt:lpstr>
      <vt:lpstr>Agile Acquisitions 101 The Means Behind the Magic</vt:lpstr>
      <vt:lpstr>The Road Not Taken</vt:lpstr>
      <vt:lpstr>What is Agile Software Development?</vt:lpstr>
      <vt:lpstr>The Solution</vt:lpstr>
      <vt:lpstr>Bottom Line</vt:lpstr>
      <vt:lpstr>Manifesto for  Agile Software Development </vt:lpstr>
      <vt:lpstr>Keystones for  Agile Acquisitions</vt:lpstr>
      <vt:lpstr>Keystones for  Agile Acquisitions</vt:lpstr>
      <vt:lpstr>Keystones for  Agile Acquisitions</vt:lpstr>
      <vt:lpstr>Keystones for  Agile Acquisitions</vt:lpstr>
      <vt:lpstr>Iron Triangles</vt:lpstr>
      <vt:lpstr>Changing Mindsets  </vt:lpstr>
      <vt:lpstr>Mona Lisa</vt:lpstr>
      <vt:lpstr>Agile Contract Deliverable =  Repeatable Process</vt:lpstr>
      <vt:lpstr>Where in the FAR?</vt:lpstr>
      <vt:lpstr>How to Structure Your Contracts</vt:lpstr>
      <vt:lpstr>Contract Types, Incentives and  Periods of Performance</vt:lpstr>
      <vt:lpstr>Evaluation Criteria</vt:lpstr>
      <vt:lpstr>Require a Definition of “Done”</vt:lpstr>
      <vt:lpstr>You Get What You Ask For</vt:lpstr>
      <vt:lpstr>Performance Management</vt:lpstr>
      <vt:lpstr>In a Nutshell</vt:lpstr>
      <vt:lpstr>Agile Acquisitions 101 The Means Behind the Magic</vt:lpstr>
      <vt:lpstr>HHS Buyers Club</vt:lpstr>
      <vt:lpstr>HHS Buyers Club – Goals/Objectives</vt:lpstr>
      <vt:lpstr>HHS Buyers Club – Approach to Leveraging Resources</vt:lpstr>
      <vt:lpstr>Acquisition Decision Diagram</vt:lpstr>
      <vt:lpstr>Current ASPE Homepage</vt:lpstr>
      <vt:lpstr>Keeping the Train on the Track</vt:lpstr>
      <vt:lpstr>Prototype 1</vt:lpstr>
      <vt:lpstr>Prototype 2</vt:lpstr>
      <vt:lpstr>Prototype 3 and Winner</vt:lpstr>
      <vt:lpstr>Use Case &amp; Stakeholder Feedback</vt:lpstr>
      <vt:lpstr>Use Case &amp; Stakeholder Feedback</vt:lpstr>
      <vt:lpstr>The Agile Implementation Process</vt:lpstr>
      <vt:lpstr>The Agile Implementation Process</vt:lpstr>
      <vt:lpstr>What’s Next?</vt:lpstr>
    </vt:vector>
  </TitlesOfParts>
  <Company>Adayana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Olga</dc:creator>
  <cp:lastModifiedBy>Brendan Hunt</cp:lastModifiedBy>
  <cp:revision>206</cp:revision>
  <cp:lastPrinted>2014-06-10T14:58:04Z</cp:lastPrinted>
  <dcterms:created xsi:type="dcterms:W3CDTF">2011-04-14T19:28:14Z</dcterms:created>
  <dcterms:modified xsi:type="dcterms:W3CDTF">2015-05-01T15:50:49Z</dcterms:modified>
</cp:coreProperties>
</file>