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7" r:id="rId2"/>
    <p:sldId id="441" r:id="rId3"/>
    <p:sldId id="448" r:id="rId4"/>
    <p:sldId id="449" r:id="rId5"/>
    <p:sldId id="450" r:id="rId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wkins, Danyale" initials="" lastIdx="10" clrIdx="0"/>
  <p:cmAuthor id="1" name="Smith, Jason William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21B"/>
    <a:srgbClr val="F6BC1C"/>
    <a:srgbClr val="FBCC19"/>
    <a:srgbClr val="0B1111"/>
    <a:srgbClr val="FDE691"/>
    <a:srgbClr val="28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99097" autoAdjust="0"/>
  </p:normalViewPr>
  <p:slideViewPr>
    <p:cSldViewPr snapToGrid="0" snapToObjects="1">
      <p:cViewPr>
        <p:scale>
          <a:sx n="112" d="100"/>
          <a:sy n="112" d="100"/>
        </p:scale>
        <p:origin x="-293" y="10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9FA332-ED9A-4142-A27A-7871176E1A45}" type="datetime1">
              <a:rPr lang="en-US"/>
              <a:pPr>
                <a:defRPr/>
              </a:pPr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B5DA1D-1E2A-48A7-A403-E0030262587E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D63B7E-D3DE-48EE-AED1-A394FBCBA0FA}" type="datetime1">
              <a:rPr lang="en-US"/>
              <a:pPr>
                <a:defRPr/>
              </a:pPr>
              <a:t>4/19/2013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0EE59D1-1FDE-484A-9C22-5C4E79B56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3173" tIns="46586" rIns="93173" bIns="46586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mtClean="0"/>
          </a:p>
        </p:txBody>
      </p:sp>
      <p:sp>
        <p:nvSpPr>
          <p:cNvPr id="18436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3" tIns="46586" rIns="93173" bIns="46586" anchor="b"/>
          <a:lstStyle/>
          <a:p>
            <a:pPr algn="r" defTabSz="931863"/>
            <a:fld id="{5D7EDFF8-E951-427A-B36A-B87F36B7C2D0}" type="slidenum">
              <a:rPr lang="en-US" sz="1200">
                <a:ea typeface="ＭＳ Ｐゴシック" charset="-128"/>
              </a:rPr>
              <a:pPr algn="r" defTabSz="931863"/>
              <a:t>3</a:t>
            </a:fld>
            <a:endParaRPr lang="en-US" sz="120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3173" tIns="46586" rIns="93173" bIns="46586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mtClean="0"/>
          </a:p>
        </p:txBody>
      </p:sp>
      <p:sp>
        <p:nvSpPr>
          <p:cNvPr id="18436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3" tIns="46586" rIns="93173" bIns="46586" anchor="b"/>
          <a:lstStyle/>
          <a:p>
            <a:pPr algn="r" defTabSz="931863"/>
            <a:fld id="{5D7EDFF8-E951-427A-B36A-B87F36B7C2D0}" type="slidenum">
              <a:rPr lang="en-US" sz="1200">
                <a:ea typeface="ＭＳ Ｐゴシック" charset="-128"/>
              </a:rPr>
              <a:pPr algn="r" defTabSz="931863"/>
              <a:t>4</a:t>
            </a:fld>
            <a:endParaRPr lang="en-US" sz="120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3173" tIns="46586" rIns="93173" bIns="46586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mtClean="0"/>
          </a:p>
        </p:txBody>
      </p:sp>
      <p:sp>
        <p:nvSpPr>
          <p:cNvPr id="18436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3" tIns="46586" rIns="93173" bIns="46586" anchor="b"/>
          <a:lstStyle/>
          <a:p>
            <a:pPr algn="r" defTabSz="931863"/>
            <a:fld id="{5D7EDFF8-E951-427A-B36A-B87F36B7C2D0}" type="slidenum">
              <a:rPr lang="en-US" sz="1200">
                <a:ea typeface="ＭＳ Ｐゴシック" charset="-128"/>
              </a:rPr>
              <a:pPr algn="r" defTabSz="931863"/>
              <a:t>5</a:t>
            </a:fld>
            <a:endParaRPr lang="en-US" sz="120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I-url-gray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01038" y="5524500"/>
            <a:ext cx="5429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5634038" y="5605463"/>
            <a:ext cx="2540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283433"/>
                </a:solidFill>
                <a:latin typeface="Franklin Gothic Book"/>
                <a:cs typeface="Franklin Gothic Book"/>
              </a:rPr>
              <a:t>Donna M. Jenkins, </a:t>
            </a:r>
            <a:r>
              <a:rPr lang="en-US" sz="800" i="1" dirty="0">
                <a:solidFill>
                  <a:srgbClr val="283433"/>
                </a:solidFill>
                <a:latin typeface="Franklin Gothic Book"/>
                <a:cs typeface="Franklin Gothic Book"/>
              </a:rPr>
              <a:t>Director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rgbClr val="283433"/>
                </a:solidFill>
                <a:latin typeface="Franklin Gothic Book"/>
                <a:cs typeface="Franklin Gothic Book"/>
              </a:rPr>
              <a:t>www.fai.gov</a:t>
            </a:r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29650" y="6383338"/>
            <a:ext cx="350838" cy="365125"/>
          </a:xfrm>
          <a:prstGeom prst="rect">
            <a:avLst/>
          </a:prstGeom>
        </p:spPr>
        <p:txBody>
          <a:bodyPr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>
              <a:defRPr/>
            </a:pPr>
            <a:fld id="{4340993E-CDEE-47AC-B54E-817EE714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29650" y="6383338"/>
            <a:ext cx="350838" cy="365125"/>
          </a:xfrm>
          <a:prstGeom prst="rect">
            <a:avLst/>
          </a:prstGeom>
        </p:spPr>
        <p:txBody>
          <a:bodyPr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>
              <a:defRPr/>
            </a:pPr>
            <a:fld id="{5A96690B-5F86-4D79-A74E-7BC724A75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3" r:id="rId5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xfrm>
            <a:off x="546100" y="2571750"/>
            <a:ext cx="7794625" cy="615950"/>
          </a:xfrm>
          <a:noFill/>
          <a:ln>
            <a:miter lim="800000"/>
            <a:headEnd/>
            <a:tailEnd/>
          </a:ln>
        </p:spPr>
        <p:txBody>
          <a:bodyPr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smtClean="0">
                <a:latin typeface="Cambria" pitchFamily="18" charset="0"/>
              </a:rPr>
              <a:t>Dodging the Fiscal Sharks…….. Thriving in Today’s Environment</a:t>
            </a:r>
          </a:p>
        </p:txBody>
      </p:sp>
      <p:sp>
        <p:nvSpPr>
          <p:cNvPr id="9218" name="Content Placeholder 3"/>
          <p:cNvSpPr>
            <a:spLocks noGrp="1"/>
          </p:cNvSpPr>
          <p:nvPr>
            <p:ph sz="quarter" idx="11"/>
          </p:nvPr>
        </p:nvSpPr>
        <p:spPr bwMode="auto">
          <a:xfrm>
            <a:off x="711200" y="5578475"/>
            <a:ext cx="2082800" cy="336550"/>
          </a:xfrm>
          <a:noFill/>
          <a:ln>
            <a:miter lim="800000"/>
            <a:headEnd/>
            <a:tailEnd/>
          </a:ln>
        </p:spPr>
        <p:txBody>
          <a:bodyPr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Franklin Gothic Book" pitchFamily="34" charset="0"/>
              </a:rPr>
              <a:t>May 8, 2013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2"/>
          </p:nvPr>
        </p:nvSpPr>
        <p:spPr bwMode="auto">
          <a:xfrm>
            <a:off x="711200" y="5253038"/>
            <a:ext cx="3597275" cy="334962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Franklin Gothic Dem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57200" y="1166884"/>
            <a:ext cx="7988300" cy="4887841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50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Strategic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Sourcing – IT Services BPA (ITS)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Agency: Internal Revenue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Service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Name of Presenter:  Charles (Chuck) K.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Yook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Title of Presenter:  Program Manager, Strategic Acquisition Initiatives</a:t>
            </a:r>
          </a:p>
        </p:txBody>
      </p:sp>
      <p:sp>
        <p:nvSpPr>
          <p:cNvPr id="10243" name="Slide Number Placeholder 3"/>
          <p:cNvSpPr txBox="1">
            <a:spLocks/>
          </p:cNvSpPr>
          <p:nvPr/>
        </p:nvSpPr>
        <p:spPr bwMode="auto">
          <a:xfrm>
            <a:off x="8629650" y="6383338"/>
            <a:ext cx="35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ECE20CB-2013-4DB4-B132-96E058B62BD6}" type="slidenum">
              <a:rPr lang="en-US" sz="1000">
                <a:latin typeface="Franklin Gothic Book" pitchFamily="34" charset="0"/>
              </a:rPr>
              <a:pPr/>
              <a:t>2</a:t>
            </a:fld>
            <a:endParaRPr lang="en-US" sz="10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61963"/>
            <a:ext cx="5848350" cy="55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000" b="1" dirty="0" smtClean="0">
                <a:latin typeface="Cambria" pitchFamily="18" charset="0"/>
              </a:rPr>
              <a:t>Driving Savings in Information Technology Services (ITS) Through Strategic Sourcing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41300" y="1498040"/>
            <a:ext cx="8262471" cy="5080560"/>
          </a:xfrm>
          <a:prstGeom prst="rect">
            <a:avLst/>
          </a:prstGeom>
        </p:spPr>
        <p:txBody>
          <a:bodyPr/>
          <a:lstStyle/>
          <a:p>
            <a:pPr marL="66675" indent="-66675" defTabSz="914400">
              <a:lnSpc>
                <a:spcPct val="110000"/>
              </a:lnSpc>
            </a:pPr>
            <a:r>
              <a:rPr lang="en-US" sz="2400" b="1" dirty="0">
                <a:latin typeface="Cambria" pitchFamily="18" charset="0"/>
                <a:ea typeface="ＭＳ Ｐゴシック" charset="-128"/>
                <a:cs typeface="Arial" charset="0"/>
              </a:rPr>
              <a:t>What was the problem</a:t>
            </a:r>
            <a:r>
              <a:rPr lang="en-US" sz="2400" b="1" dirty="0" smtClean="0">
                <a:latin typeface="Cambria" pitchFamily="18" charset="0"/>
                <a:ea typeface="ＭＳ Ｐゴシック" charset="-128"/>
                <a:cs typeface="Arial" charset="0"/>
              </a:rPr>
              <a:t>?</a:t>
            </a:r>
          </a:p>
          <a:p>
            <a:pPr marL="66675" indent="-66675" defTabSz="914400">
              <a:lnSpc>
                <a:spcPct val="110000"/>
              </a:lnSpc>
            </a:pPr>
            <a:endParaRPr lang="en-US" sz="2000" b="1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IRS spends up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to $424 million on IT Services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annually</a:t>
            </a:r>
          </a:p>
          <a:p>
            <a:pPr defTabSz="914400">
              <a:lnSpc>
                <a:spcPct val="110000"/>
              </a:lnSpc>
            </a:pP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Total Information Processing Support Services (TIPSS)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is the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primary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vehicle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used to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acquire IT Services,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but:</a:t>
            </a:r>
            <a:endParaRPr lang="en-US" dirty="0" smtClean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defTabSz="914400">
              <a:lnSpc>
                <a:spcPct val="110000"/>
              </a:lnSpc>
            </a:pP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31825" lvl="1" indent="-28575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it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is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not effective when filling short-term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needs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(long procurement lead times)</a:t>
            </a:r>
          </a:p>
          <a:p>
            <a:pPr marL="346075" lvl="1" defTabSz="914400">
              <a:lnSpc>
                <a:spcPct val="110000"/>
              </a:lnSpc>
            </a:pPr>
            <a:endParaRPr lang="en-US" b="1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31825" lvl="1" indent="-28575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i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t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does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not provide rate difference by skill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area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(pay same rate for a java programmer and oracle programmer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even though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industry rates vary)</a:t>
            </a:r>
          </a:p>
          <a:p>
            <a:pPr marL="346075" lvl="1" defTabSz="914400">
              <a:lnSpc>
                <a:spcPct val="110000"/>
              </a:lnSpc>
            </a:pP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 </a:t>
            </a:r>
            <a:endParaRPr lang="en-US" b="1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31825" lvl="1" indent="-28575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It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is best suited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for large projects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and not for short term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projects (where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full lifecycle projects are required rather than to fill specific needs)</a:t>
            </a: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519113" lvl="1" indent="-173038" defTabSz="914400">
              <a:lnSpc>
                <a:spcPct val="110000"/>
              </a:lnSpc>
              <a:buFont typeface="Arial" charset="0"/>
              <a:buChar char="–"/>
            </a:pPr>
            <a:endParaRPr lang="en-US" sz="700" b="1" dirty="0">
              <a:latin typeface="Cambria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41300" y="4502150"/>
            <a:ext cx="8688388" cy="2076450"/>
          </a:xfrm>
          <a:prstGeom prst="rect">
            <a:avLst/>
          </a:prstGeom>
        </p:spPr>
        <p:txBody>
          <a:bodyPr/>
          <a:lstStyle/>
          <a:p>
            <a:pPr defTabSz="914400" eaLnBrk="0" hangingPunct="0">
              <a:spcBef>
                <a:spcPct val="20000"/>
              </a:spcBef>
            </a:pPr>
            <a:endParaRPr lang="en-US" sz="1200" dirty="0">
              <a:latin typeface="Cambria" pitchFamily="18" charset="0"/>
              <a:ea typeface="ＭＳ Ｐゴシック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61963"/>
            <a:ext cx="5848350" cy="55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000" b="1" smtClean="0">
                <a:latin typeface="Cambria" pitchFamily="18" charset="0"/>
              </a:rPr>
              <a:t>Driving Savings in Information Technology Services (ITS) Through Strategic Sourcing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54000" y="1184274"/>
            <a:ext cx="8280400" cy="5064125"/>
          </a:xfrm>
          <a:prstGeom prst="rect">
            <a:avLst/>
          </a:prstGeom>
        </p:spPr>
        <p:txBody>
          <a:bodyPr/>
          <a:lstStyle/>
          <a:p>
            <a:pPr marL="519113" lvl="1" indent="-173038" defTabSz="914400">
              <a:lnSpc>
                <a:spcPct val="110000"/>
              </a:lnSpc>
              <a:buFont typeface="Arial" charset="0"/>
              <a:buChar char="–"/>
            </a:pPr>
            <a:endParaRPr lang="en-US" sz="700" b="1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</a:pPr>
            <a:r>
              <a:rPr lang="en-US" sz="2400" b="1" dirty="0">
                <a:latin typeface="Cambria" pitchFamily="18" charset="0"/>
                <a:ea typeface="ＭＳ Ｐゴシック" charset="-128"/>
                <a:cs typeface="Arial" charset="0"/>
              </a:rPr>
              <a:t>What was the solution</a:t>
            </a:r>
            <a:r>
              <a:rPr lang="en-US" sz="2400" b="1" dirty="0" smtClean="0">
                <a:latin typeface="Cambria" pitchFamily="18" charset="0"/>
                <a:ea typeface="ＭＳ Ｐゴシック" charset="-128"/>
                <a:cs typeface="Arial" charset="0"/>
              </a:rPr>
              <a:t>?</a:t>
            </a:r>
          </a:p>
          <a:p>
            <a:pPr marL="66675" indent="-66675" defTabSz="914400">
              <a:lnSpc>
                <a:spcPct val="110000"/>
              </a:lnSpc>
            </a:pPr>
            <a:endParaRPr lang="en-US" sz="2400" b="1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Conducted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market research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to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develop small business sources</a:t>
            </a:r>
          </a:p>
          <a:p>
            <a:pPr defTabSz="914400">
              <a:lnSpc>
                <a:spcPct val="110000"/>
              </a:lnSpc>
            </a:pP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Developed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Q&amp;A based RFP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to capture only relevant technical information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(used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specific questions to determine vendor capabilities)</a:t>
            </a:r>
          </a:p>
          <a:p>
            <a:pPr defTabSz="914400">
              <a:lnSpc>
                <a:spcPct val="110000"/>
              </a:lnSpc>
            </a:pP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Developed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Excel-based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pricing sheets </a:t>
            </a: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 and provided them to vendors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to standardize the pricing format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across all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vendors</a:t>
            </a:r>
          </a:p>
          <a:p>
            <a:pPr defTabSz="914400">
              <a:lnSpc>
                <a:spcPct val="110000"/>
              </a:lnSpc>
            </a:pP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  <a:p>
            <a:pPr marL="66675" indent="-66675" defTabSz="914400">
              <a:lnSpc>
                <a:spcPct val="110000"/>
              </a:lnSpc>
              <a:buFontTx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Provided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very specific feedback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to each vendor on their initial 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pricing (each vendor was provided line item pricing feedback that indicated whether their pricing was in line with our benchmark targets)</a:t>
            </a: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41300" y="4502150"/>
            <a:ext cx="8688388" cy="2076450"/>
          </a:xfrm>
          <a:prstGeom prst="rect">
            <a:avLst/>
          </a:prstGeom>
        </p:spPr>
        <p:txBody>
          <a:bodyPr/>
          <a:lstStyle/>
          <a:p>
            <a:pPr defTabSz="914400" eaLnBrk="0" hangingPunct="0">
              <a:spcBef>
                <a:spcPct val="20000"/>
              </a:spcBef>
            </a:pPr>
            <a:endParaRPr lang="en-US" sz="1200" dirty="0">
              <a:latin typeface="Cambria" pitchFamily="18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3588" y="1913685"/>
            <a:ext cx="4208462" cy="31321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>
              <a:defRPr/>
            </a:pPr>
            <a:endParaRPr lang="en-US" sz="1400" b="1" dirty="0">
              <a:ea typeface="ＭＳ Ｐゴシック" charset="0"/>
              <a:cs typeface="Arial" charset="0"/>
            </a:endParaRP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61963"/>
            <a:ext cx="5848350" cy="55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000" b="1" dirty="0" smtClean="0">
                <a:latin typeface="Cambria" pitchFamily="18" charset="0"/>
              </a:rPr>
              <a:t>Driving Savings in Information Technology Services (ITS) Through Strategic Sourcing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573588" y="1468438"/>
            <a:ext cx="4135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sz="1200" b="1">
                <a:ea typeface="ＭＳ Ｐゴシック" charset="-128"/>
              </a:rPr>
              <a:t>ITS Savings Summary in $MM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29394" y="1359741"/>
            <a:ext cx="4344194" cy="3686081"/>
          </a:xfrm>
          <a:prstGeom prst="rect">
            <a:avLst/>
          </a:prstGeom>
        </p:spPr>
        <p:txBody>
          <a:bodyPr/>
          <a:lstStyle/>
          <a:p>
            <a:pPr defTabSz="914400" eaLnBrk="0" hangingPunct="0">
              <a:spcBef>
                <a:spcPct val="20000"/>
              </a:spcBef>
            </a:pPr>
            <a:r>
              <a:rPr lang="en-US" sz="2400" b="1" dirty="0">
                <a:latin typeface="Cambria" pitchFamily="18" charset="0"/>
                <a:ea typeface="ＭＳ Ｐゴシック" charset="-128"/>
                <a:cs typeface="Arial" charset="0"/>
              </a:rPr>
              <a:t>What were the results</a:t>
            </a:r>
            <a:r>
              <a:rPr lang="en-US" sz="2400" b="1" dirty="0" smtClean="0">
                <a:latin typeface="Cambria" pitchFamily="18" charset="0"/>
                <a:ea typeface="ＭＳ Ｐゴシック" charset="-128"/>
                <a:cs typeface="Arial" charset="0"/>
              </a:rPr>
              <a:t>?</a:t>
            </a:r>
          </a:p>
          <a:p>
            <a:pPr marL="285750" indent="-285750" defTabSz="9144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Savings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of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$32.2 million per year over previous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rates were achieved</a:t>
            </a:r>
          </a:p>
          <a:p>
            <a:pPr marL="285750" indent="-285750" defTabSz="9144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Project was completed in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half the time of similar projects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– 12 months from conceptualization to award decision</a:t>
            </a:r>
          </a:p>
          <a:p>
            <a:pPr marL="631825" lvl="1" indent="-28575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CRB and Legal Reviews were passed in the first round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– no major issues were raised</a:t>
            </a:r>
          </a:p>
          <a:p>
            <a:pPr marL="631825" lvl="1" indent="-28575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Only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2 amendments to the solicitation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(one was for an extension</a:t>
            </a:r>
            <a:r>
              <a:rPr lang="en-US" dirty="0" smtClean="0">
                <a:latin typeface="Cambria" pitchFamily="18" charset="0"/>
                <a:ea typeface="ＭＳ Ｐゴシック" charset="-128"/>
                <a:cs typeface="Arial" charset="0"/>
              </a:rPr>
              <a:t>)</a:t>
            </a:r>
            <a:endParaRPr lang="en-US" dirty="0">
              <a:latin typeface="Cambria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41300" y="6127750"/>
            <a:ext cx="8678863" cy="566309"/>
          </a:xfrm>
          <a:prstGeom prst="rect">
            <a:avLst/>
          </a:prstGeom>
          <a:solidFill>
            <a:srgbClr val="B8821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>
                <a:solidFill>
                  <a:schemeClr val="bg1"/>
                </a:solidFill>
                <a:latin typeface="Cambria" pitchFamily="18" charset="0"/>
                <a:ea typeface="ＭＳ Ｐゴシック" charset="-128"/>
                <a:cs typeface="Arial" charset="0"/>
              </a:rPr>
              <a:t>Achieved savings of $32.2MM or 31% over TIPSS rates and project was </a:t>
            </a:r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  <a:ea typeface="ＭＳ Ｐゴシック" charset="-128"/>
                <a:cs typeface="Arial" charset="0"/>
              </a:rPr>
              <a:t>completed</a:t>
            </a:r>
          </a:p>
          <a:p>
            <a:pPr algn="ctr" defTabSz="9144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Cambria" pitchFamily="18" charset="0"/>
                <a:ea typeface="ＭＳ Ｐゴシック" charset="-128"/>
                <a:cs typeface="Arial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ambria" pitchFamily="18" charset="0"/>
                <a:ea typeface="ＭＳ Ｐゴシック" charset="-128"/>
                <a:cs typeface="Arial" charset="0"/>
              </a:rPr>
              <a:t>in under 12 months from concept to award</a:t>
            </a:r>
          </a:p>
        </p:txBody>
      </p:sp>
      <p:graphicFrame>
        <p:nvGraphicFramePr>
          <p:cNvPr id="17418" name="Object 25"/>
          <p:cNvGraphicFramePr>
            <a:graphicFrameLocks noGrp="1" noChangeAspect="1"/>
          </p:cNvGraphicFramePr>
          <p:nvPr>
            <p:ph idx="4294967295"/>
          </p:nvPr>
        </p:nvGraphicFramePr>
        <p:xfrm>
          <a:off x="4649788" y="1554163"/>
          <a:ext cx="40767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hart" r:id="rId4" imgW="4076700" imgH="2905049" progId="Excel.Chart.8">
                  <p:embed/>
                </p:oleObj>
              </mc:Choice>
              <mc:Fallback>
                <p:oleObj name="Chart" r:id="rId4" imgW="4076700" imgH="2905049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554163"/>
                        <a:ext cx="40767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624" y="5253318"/>
            <a:ext cx="837686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285750" defTabSz="9144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Price 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discussions completed in 14 days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(including analysis)</a:t>
            </a:r>
          </a:p>
          <a:p>
            <a:pPr defTabSz="9144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b="1" dirty="0" smtClean="0">
                <a:latin typeface="Cambria" pitchFamily="18" charset="0"/>
                <a:ea typeface="ＭＳ Ｐゴシック" charset="-128"/>
                <a:cs typeface="Arial" charset="0"/>
              </a:rPr>
              <a:t>    100</a:t>
            </a:r>
            <a:r>
              <a:rPr lang="en-US" b="1" dirty="0">
                <a:latin typeface="Cambria" pitchFamily="18" charset="0"/>
                <a:ea typeface="ＭＳ Ｐゴシック" charset="-128"/>
                <a:cs typeface="Arial" charset="0"/>
              </a:rPr>
              <a:t>% of spend was directed to Hub Zone and SDVOSB </a:t>
            </a:r>
            <a:r>
              <a:rPr lang="en-US" dirty="0">
                <a:latin typeface="Cambria" pitchFamily="18" charset="0"/>
                <a:ea typeface="ＭＳ Ｐゴシック" charset="-128"/>
                <a:cs typeface="Arial" charset="0"/>
              </a:rPr>
              <a:t>businesses</a:t>
            </a:r>
          </a:p>
        </p:txBody>
      </p:sp>
    </p:spTree>
    <p:extLst>
      <p:ext uri="{BB962C8B-B14F-4D97-AF65-F5344CB8AC3E}">
        <p14:creationId xmlns:p14="http://schemas.microsoft.com/office/powerpoint/2010/main" val="1472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11308</TotalTime>
  <Words>392</Words>
  <Application>Microsoft Office PowerPoint</Application>
  <PresentationFormat>On-screen Show (4:3)</PresentationFormat>
  <Paragraphs>48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Chart</vt:lpstr>
      <vt:lpstr>Dodging the Fiscal Sharks…….. Thriving in Today’s Environment</vt:lpstr>
      <vt:lpstr>PowerPoint Presentation</vt:lpstr>
      <vt:lpstr>Driving Savings in Information Technology Services (ITS) Through Strategic Sourcing</vt:lpstr>
      <vt:lpstr>Driving Savings in Information Technology Services (ITS) Through Strategic Sourcing</vt:lpstr>
      <vt:lpstr>Driving Savings in Information Technology Services (ITS) Through Strategic Sourcing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Newhart, Joanie</cp:lastModifiedBy>
  <cp:revision>402</cp:revision>
  <cp:lastPrinted>2011-02-14T22:14:19Z</cp:lastPrinted>
  <dcterms:created xsi:type="dcterms:W3CDTF">2011-02-14T22:30:17Z</dcterms:created>
  <dcterms:modified xsi:type="dcterms:W3CDTF">2013-04-19T15:52:55Z</dcterms:modified>
</cp:coreProperties>
</file>