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7" r:id="rId2"/>
    <p:sldId id="441" r:id="rId3"/>
    <p:sldId id="447" r:id="rId4"/>
    <p:sldId id="448" r:id="rId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wkins, Danyale" initials="DH" lastIdx="10" clrIdx="0"/>
  <p:cmAuthor id="1" name="Smith, Jason William" initials="JS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21B"/>
    <a:srgbClr val="F6BC1C"/>
    <a:srgbClr val="FBCC19"/>
    <a:srgbClr val="0B1111"/>
    <a:srgbClr val="FDE691"/>
    <a:srgbClr val="28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3" autoAdjust="0"/>
    <p:restoredTop sz="99097" autoAdjust="0"/>
  </p:normalViewPr>
  <p:slideViewPr>
    <p:cSldViewPr snapToGrid="0" snapToObjects="1">
      <p:cViewPr>
        <p:scale>
          <a:sx n="110" d="100"/>
          <a:sy n="110" d="100"/>
        </p:scale>
        <p:origin x="-341" y="8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CBDC-22B3-CA42-915A-3C1E6407FA50}" type="datetime1">
              <a:rPr lang="en-US"/>
              <a:pPr/>
              <a:t>4/19/2013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DEB67-BC8F-364D-972B-CDDF3E97D57C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76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C620E-D33B-1F4E-9540-040AB481C6DD}" type="datetime1">
              <a:rPr lang="en-US"/>
              <a:pPr/>
              <a:t>4/19/2013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3036D-F6A6-DE42-B789-2A212C3C59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200" y="4209143"/>
            <a:ext cx="7534729" cy="616857"/>
          </a:xfrm>
          <a:prstGeom prst="rect">
            <a:avLst/>
          </a:prstGeom>
        </p:spPr>
        <p:txBody>
          <a:bodyPr vert="horz" lIns="0"/>
          <a:lstStyle>
            <a:lvl1pPr algn="l">
              <a:defRPr sz="4800" baseline="6000">
                <a:solidFill>
                  <a:srgbClr val="283433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11200" y="4744361"/>
            <a:ext cx="7534729" cy="399143"/>
          </a:xfrm>
          <a:prstGeom prst="rect">
            <a:avLst/>
          </a:prstGeom>
        </p:spPr>
        <p:txBody>
          <a:bodyPr vert="horz" lIns="0"/>
          <a:lstStyle>
            <a:lvl1pPr>
              <a:buNone/>
              <a:defRPr sz="2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711201" y="5578935"/>
            <a:ext cx="2082800" cy="335643"/>
          </a:xfrm>
          <a:prstGeom prst="rect">
            <a:avLst/>
          </a:prstGeom>
          <a:effectLst/>
        </p:spPr>
        <p:txBody>
          <a:bodyPr vert="horz" lIns="0"/>
          <a:lstStyle>
            <a:lvl1pPr>
              <a:buNone/>
              <a:defRPr sz="1400" baseline="0">
                <a:solidFill>
                  <a:srgbClr val="B8821B"/>
                </a:solidFill>
                <a:latin typeface="Franklin Gothic Book"/>
                <a:cs typeface="Franklin Gothic Book"/>
              </a:defRPr>
            </a:lvl1pPr>
          </a:lstStyle>
          <a:p>
            <a:pPr lvl="0"/>
            <a:r>
              <a:rPr lang="en-US" dirty="0" smtClean="0"/>
              <a:t>Click to edit date</a:t>
            </a:r>
          </a:p>
        </p:txBody>
      </p:sp>
      <p:pic>
        <p:nvPicPr>
          <p:cNvPr id="6" name="Picture 5" descr="FAI-url-gra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0354" y="5524500"/>
            <a:ext cx="544285" cy="54428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633352" y="5606139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Donna M. Jenkins, </a:t>
            </a:r>
            <a:r>
              <a:rPr lang="en-US" sz="800" i="1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Director</a:t>
            </a:r>
          </a:p>
          <a:p>
            <a:pPr algn="r"/>
            <a:r>
              <a:rPr lang="en-US" sz="800" b="1" kern="1200" dirty="0">
                <a:solidFill>
                  <a:srgbClr val="283433"/>
                </a:solidFill>
                <a:latin typeface="Franklin Gothic Book"/>
                <a:ea typeface="+mn-ea"/>
                <a:cs typeface="Franklin Gothic Book"/>
              </a:rPr>
              <a:t>www.fai.gov</a:t>
            </a:r>
            <a:endParaRPr lang="en-US" sz="800" kern="1200" dirty="0">
              <a:solidFill>
                <a:srgbClr val="283433"/>
              </a:solidFill>
              <a:latin typeface="Franklin Gothic Book"/>
              <a:ea typeface="+mn-ea"/>
              <a:cs typeface="Franklin Gothic Book"/>
            </a:endParaRPr>
          </a:p>
          <a:p>
            <a:pPr algn="r"/>
            <a:endParaRPr lang="en-US" sz="800" dirty="0">
              <a:solidFill>
                <a:srgbClr val="283433"/>
              </a:solidFill>
              <a:latin typeface="Franklin Gothic Book"/>
              <a:cs typeface="Franklin Gothic Book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11200" y="5253038"/>
            <a:ext cx="3597275" cy="334960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1400" baseline="0">
                <a:solidFill>
                  <a:srgbClr val="283433"/>
                </a:solidFill>
                <a:latin typeface="Franklin Gothic Demi"/>
                <a:cs typeface="Franklin Gothic Demi"/>
              </a:defRPr>
            </a:lvl1pPr>
          </a:lstStyle>
          <a:p>
            <a:pPr lvl="0"/>
            <a:r>
              <a:rPr lang="en-US"/>
              <a:t>Click to Add presenter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051560"/>
            <a:ext cx="7589157" cy="74766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986471"/>
            <a:ext cx="7988300" cy="3446463"/>
          </a:xfrm>
          <a:prstGeom prst="rect">
            <a:avLst/>
          </a:prstGeom>
        </p:spPr>
        <p:txBody>
          <a:bodyPr vert="horz"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fld id="{43A0B55B-C253-734E-AC3A-B1468D3932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3722234"/>
          </a:xfrm>
          <a:prstGeom prst="rect">
            <a:avLst/>
          </a:prstGeom>
        </p:spPr>
        <p:txBody>
          <a:bodyPr/>
          <a:lstStyle>
            <a:lvl1pPr marL="227013" indent="-227013">
              <a:buClr>
                <a:srgbClr val="F6BC1C"/>
              </a:buClr>
              <a:buSzPct val="75000"/>
              <a:buFont typeface="Courier New"/>
              <a:buChar char="o"/>
              <a:defRPr sz="2400">
                <a:latin typeface="Franklin Gothic Book"/>
                <a:cs typeface="Franklin Gothic Book"/>
              </a:defRPr>
            </a:lvl1pPr>
            <a:lvl2pPr marL="454025" indent="-231775">
              <a:buClr>
                <a:srgbClr val="FBCC19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2pPr>
            <a:lvl3pPr marL="688975" indent="-228600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3pPr>
            <a:lvl4pPr marL="915988" indent="-225425">
              <a:buClr>
                <a:srgbClr val="F6BC1C"/>
              </a:buClr>
              <a:buFont typeface="Arial"/>
              <a:buChar char="•"/>
              <a:tabLst/>
              <a:defRPr sz="1800">
                <a:latin typeface="Franklin Gothic Book"/>
                <a:cs typeface="Franklin Gothic Book"/>
              </a:defRPr>
            </a:lvl4pPr>
            <a:lvl5pPr marL="1141413" indent="-228600" defTabSz="455613">
              <a:buClr>
                <a:srgbClr val="F6BC1C"/>
              </a:buClr>
              <a:buFont typeface="Arial"/>
              <a:buChar char="•"/>
              <a:defRPr sz="1800"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fld id="{43A0B55B-C253-734E-AC3A-B1468D3932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52285"/>
            <a:ext cx="5562599" cy="1206501"/>
          </a:xfrm>
          <a:prstGeom prst="rect">
            <a:avLst/>
          </a:prstGeom>
        </p:spPr>
        <p:txBody>
          <a:bodyPr/>
          <a:lstStyle>
            <a:lvl1pPr algn="l">
              <a:lnSpc>
                <a:spcPts val="4000"/>
              </a:lnSpc>
              <a:defRPr sz="3600">
                <a:solidFill>
                  <a:srgbClr val="F6BC1C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457200" y="2566988"/>
            <a:ext cx="8215313" cy="3819525"/>
          </a:xfrm>
          <a:prstGeom prst="rect">
            <a:avLst/>
          </a:prstGeom>
        </p:spPr>
        <p:txBody>
          <a:bodyPr vert="horz"/>
          <a:lstStyle>
            <a:lvl1pPr>
              <a:buNone/>
              <a:defRPr sz="1600">
                <a:solidFill>
                  <a:srgbClr val="283433"/>
                </a:solidFill>
                <a:latin typeface="Franklin Gothic Book"/>
                <a:cs typeface="Franklin Gothic Book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3" r:id="rId4"/>
    <p:sldLayoutId id="2147483652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10" y="2571412"/>
            <a:ext cx="7795553" cy="616857"/>
          </a:xfrm>
        </p:spPr>
        <p:txBody>
          <a:bodyPr/>
          <a:lstStyle/>
          <a:p>
            <a:pPr algn="ctr"/>
            <a:r>
              <a:rPr lang="en-US" sz="5400" b="1" dirty="0" smtClean="0"/>
              <a:t>Dodging the Fiscal Sharks…….. Thriving in Today’s Environment</a:t>
            </a:r>
            <a:endParaRPr lang="en-US"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May 8, 2013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/>
          <p:cNvSpPr>
            <a:spLocks noGrp="1"/>
          </p:cNvSpPr>
          <p:nvPr>
            <p:ph sz="quarter" idx="10"/>
          </p:nvPr>
        </p:nvSpPr>
        <p:spPr bwMode="auto">
          <a:xfrm>
            <a:off x="457199" y="1576552"/>
            <a:ext cx="7988300" cy="528144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6350" indent="0"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Small Business Strategy at Contract and Task Order level </a:t>
            </a: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Department of Veterans Affairs, Office of Acquisition Operations, Technology Acquisition Center </a:t>
            </a: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Sharon Fernandes</a:t>
            </a: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Contracting Officer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0B55B-C253-734E-AC3A-B1468D3932F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 bwMode="auto">
          <a:xfrm>
            <a:off x="457199" y="1050925"/>
            <a:ext cx="8168185" cy="74771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Cambria" pitchFamily="18" charset="0"/>
              </a:rPr>
              <a:t>Overview of Best Practice 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sz="quarter" idx="10"/>
          </p:nvPr>
        </p:nvSpPr>
        <p:spPr bwMode="auto">
          <a:xfrm>
            <a:off x="457199" y="1576552"/>
            <a:ext cx="7988300" cy="528144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9250" indent="-342900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349250" indent="-3429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Multiple Award Contract Source Selections</a:t>
            </a:r>
          </a:p>
          <a:p>
            <a:pPr marL="349250" indent="-342900">
              <a:buClr>
                <a:schemeClr val="tx1"/>
              </a:buClr>
              <a:buFont typeface="Wingdings" pitchFamily="2" charset="2"/>
              <a:buChar char="§"/>
            </a:pP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349250" indent="-34290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Application to SBA’s Small Business Programs/Set Aside Provisions </a:t>
            </a: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  Public 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Law 109-461/Veterans First Contracting</a:t>
            </a: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236538" indent="-230188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  Statutory 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Requirement for Fair Opportunity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29644" y="6383563"/>
            <a:ext cx="350156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0B55B-C253-734E-AC3A-B1468D3932F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Overview of Best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986471"/>
            <a:ext cx="7988300" cy="4491967"/>
          </a:xfrm>
        </p:spPr>
        <p:txBody>
          <a:bodyPr/>
          <a:lstStyle/>
          <a:p>
            <a:pPr marL="236538" lvl="0" indent="-230188">
              <a:buClr>
                <a:prstClr val="black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mbria" pitchFamily="18" charset="0"/>
              </a:rPr>
              <a:t>Extensive </a:t>
            </a:r>
            <a:r>
              <a:rPr lang="en-US" sz="2000" dirty="0">
                <a:solidFill>
                  <a:prstClr val="black"/>
                </a:solidFill>
                <a:latin typeface="Cambria" pitchFamily="18" charset="0"/>
              </a:rPr>
              <a:t>Market </a:t>
            </a:r>
            <a:r>
              <a:rPr lang="en-US" sz="2000" dirty="0" smtClean="0">
                <a:solidFill>
                  <a:prstClr val="black"/>
                </a:solidFill>
                <a:latin typeface="Cambria" pitchFamily="18" charset="0"/>
              </a:rPr>
              <a:t>Research</a:t>
            </a:r>
          </a:p>
          <a:p>
            <a:pPr marL="236538" lvl="0" indent="-230188">
              <a:buClr>
                <a:prstClr val="black"/>
              </a:buClr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mbria" pitchFamily="18" charset="0"/>
            </a:endParaRPr>
          </a:p>
          <a:p>
            <a:pPr marL="236538" lvl="0" indent="-230188">
              <a:buClr>
                <a:prstClr val="black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mbria" pitchFamily="18" charset="0"/>
              </a:rPr>
              <a:t>Utilized Small Business Reserve Strategy</a:t>
            </a:r>
            <a:endParaRPr lang="en-US" sz="2000" dirty="0">
              <a:solidFill>
                <a:prstClr val="black"/>
              </a:solidFill>
              <a:latin typeface="Cambria" pitchFamily="18" charset="0"/>
            </a:endParaRPr>
          </a:p>
          <a:p>
            <a:pPr marL="236538" lvl="0" indent="-230188">
              <a:buClr>
                <a:prstClr val="black"/>
              </a:buClr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mbria" pitchFamily="18" charset="0"/>
            </a:endParaRPr>
          </a:p>
          <a:p>
            <a:pPr marL="236538" lvl="0" indent="-230188">
              <a:buClr>
                <a:prstClr val="black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Cambria" pitchFamily="18" charset="0"/>
              </a:rPr>
              <a:t>Strategy meet VA IT mission and offered maximum opportunities for SDVOSB and VOSB </a:t>
            </a:r>
            <a:r>
              <a:rPr lang="en-US" sz="2000" dirty="0" smtClean="0">
                <a:solidFill>
                  <a:prstClr val="black"/>
                </a:solidFill>
                <a:latin typeface="Cambria" pitchFamily="18" charset="0"/>
              </a:rPr>
              <a:t>concerns</a:t>
            </a:r>
          </a:p>
          <a:p>
            <a:pPr marL="236538" lvl="0" indent="-230188">
              <a:buClr>
                <a:prstClr val="black"/>
              </a:buClr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mbria" pitchFamily="18" charset="0"/>
            </a:endParaRPr>
          </a:p>
          <a:p>
            <a:pPr marL="236538" lvl="0" indent="-230188">
              <a:buClr>
                <a:prstClr val="black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mbria" pitchFamily="18" charset="0"/>
              </a:rPr>
              <a:t>Embraced Small Business Jobs Act of 2010 prior to implementation</a:t>
            </a:r>
          </a:p>
          <a:p>
            <a:pPr marL="236538" lvl="0" indent="-230188">
              <a:buClr>
                <a:prstClr val="black"/>
              </a:buClr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mbria" pitchFamily="18" charset="0"/>
            </a:endParaRPr>
          </a:p>
          <a:p>
            <a:pPr marL="236538" lvl="0" indent="-230188">
              <a:buClr>
                <a:prstClr val="black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mbria" pitchFamily="18" charset="0"/>
              </a:rPr>
              <a:t>Source Selection Evaluation Plan included the provision to set-aside at the task order level to meet agency goals, SDVOSB/VOSB specifically</a:t>
            </a:r>
            <a:endParaRPr lang="en-US" sz="2000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4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11049</TotalTime>
  <Words>129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Dodging the Fiscal Sharks…….. Thriving in Today’s Environment</vt:lpstr>
      <vt:lpstr>PowerPoint Presentation</vt:lpstr>
      <vt:lpstr>Overview of Best Practice </vt:lpstr>
      <vt:lpstr>Overview of Best Practice </vt:lpstr>
    </vt:vector>
  </TitlesOfParts>
  <Company>Adayana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Olga</dc:creator>
  <cp:lastModifiedBy>Newhart, Joanie</cp:lastModifiedBy>
  <cp:revision>403</cp:revision>
  <cp:lastPrinted>2011-02-14T22:14:19Z</cp:lastPrinted>
  <dcterms:created xsi:type="dcterms:W3CDTF">2011-02-14T22:30:17Z</dcterms:created>
  <dcterms:modified xsi:type="dcterms:W3CDTF">2013-04-19T20:31:51Z</dcterms:modified>
</cp:coreProperties>
</file>