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7"/>
  </p:notesMasterIdLst>
  <p:sldIdLst>
    <p:sldId id="374" r:id="rId2"/>
    <p:sldId id="435" r:id="rId3"/>
    <p:sldId id="399" r:id="rId4"/>
    <p:sldId id="400" r:id="rId5"/>
    <p:sldId id="401" r:id="rId6"/>
    <p:sldId id="452" r:id="rId7"/>
    <p:sldId id="402" r:id="rId8"/>
    <p:sldId id="403" r:id="rId9"/>
    <p:sldId id="405" r:id="rId10"/>
    <p:sldId id="406" r:id="rId11"/>
    <p:sldId id="448" r:id="rId12"/>
    <p:sldId id="409" r:id="rId13"/>
    <p:sldId id="404" r:id="rId14"/>
    <p:sldId id="412" r:id="rId15"/>
    <p:sldId id="454" r:id="rId16"/>
    <p:sldId id="453" r:id="rId17"/>
    <p:sldId id="449" r:id="rId18"/>
    <p:sldId id="455" r:id="rId19"/>
    <p:sldId id="411" r:id="rId20"/>
    <p:sldId id="414" r:id="rId21"/>
    <p:sldId id="450" r:id="rId22"/>
    <p:sldId id="410" r:id="rId23"/>
    <p:sldId id="441" r:id="rId24"/>
    <p:sldId id="447" r:id="rId25"/>
    <p:sldId id="446" r:id="rId26"/>
    <p:sldId id="445" r:id="rId27"/>
    <p:sldId id="444" r:id="rId28"/>
    <p:sldId id="418" r:id="rId29"/>
    <p:sldId id="419" r:id="rId30"/>
    <p:sldId id="422" r:id="rId31"/>
    <p:sldId id="420" r:id="rId32"/>
    <p:sldId id="424" r:id="rId33"/>
    <p:sldId id="423" r:id="rId34"/>
    <p:sldId id="425" r:id="rId35"/>
    <p:sldId id="421" r:id="rId36"/>
    <p:sldId id="426" r:id="rId37"/>
    <p:sldId id="428" r:id="rId38"/>
    <p:sldId id="427" r:id="rId39"/>
    <p:sldId id="429" r:id="rId40"/>
    <p:sldId id="430" r:id="rId41"/>
    <p:sldId id="431" r:id="rId42"/>
    <p:sldId id="432" r:id="rId43"/>
    <p:sldId id="433" r:id="rId44"/>
    <p:sldId id="451" r:id="rId45"/>
    <p:sldId id="434" r:id="rId4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C19"/>
    <a:srgbClr val="FDE691"/>
    <a:srgbClr val="F6B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94817" autoAdjust="0"/>
  </p:normalViewPr>
  <p:slideViewPr>
    <p:cSldViewPr>
      <p:cViewPr varScale="1">
        <p:scale>
          <a:sx n="62" d="100"/>
          <a:sy n="62" d="100"/>
        </p:scale>
        <p:origin x="15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4F065-CD33-46A3-8A99-619709E7701B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C7EA54-CF22-4FFF-AB60-737D07C70673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800" b="1" dirty="0"/>
            <a:t>Agency Program Managers</a:t>
          </a:r>
        </a:p>
      </dgm:t>
    </dgm:pt>
    <dgm:pt modelId="{A37B5F69-B9B7-4588-B7E0-1285B21136B6}" type="parTrans" cxnId="{1CE1129B-1361-4913-AA57-FB5B8F35A1A4}">
      <dgm:prSet/>
      <dgm:spPr/>
      <dgm:t>
        <a:bodyPr/>
        <a:lstStyle/>
        <a:p>
          <a:endParaRPr lang="en-US"/>
        </a:p>
      </dgm:t>
    </dgm:pt>
    <dgm:pt modelId="{7CCAF2B4-77DC-4C24-9D5C-D74CD158ACB8}" type="sibTrans" cxnId="{1CE1129B-1361-4913-AA57-FB5B8F35A1A4}">
      <dgm:prSet/>
      <dgm:spPr/>
      <dgm:t>
        <a:bodyPr/>
        <a:lstStyle/>
        <a:p>
          <a:endParaRPr lang="en-US"/>
        </a:p>
      </dgm:t>
    </dgm:pt>
    <dgm:pt modelId="{64DE37FE-9CEA-48B5-8E72-59240D73C9EA}">
      <dgm:prSet phldrT="[Text]" custT="1"/>
      <dgm:spPr/>
      <dgm:t>
        <a:bodyPr/>
        <a:lstStyle/>
        <a:p>
          <a:r>
            <a:rPr lang="en-US" sz="2400" dirty="0"/>
            <a:t>Define Requirements</a:t>
          </a:r>
        </a:p>
      </dgm:t>
    </dgm:pt>
    <dgm:pt modelId="{7ACE8190-7133-4A0B-BFAA-23140064F2F9}" type="parTrans" cxnId="{B117C29D-A59A-40C1-B5BC-F4215415AD8B}">
      <dgm:prSet/>
      <dgm:spPr/>
      <dgm:t>
        <a:bodyPr/>
        <a:lstStyle/>
        <a:p>
          <a:endParaRPr lang="en-US"/>
        </a:p>
      </dgm:t>
    </dgm:pt>
    <dgm:pt modelId="{C03A3129-ED6D-4676-8E9B-8CF415C1F3B1}" type="sibTrans" cxnId="{B117C29D-A59A-40C1-B5BC-F4215415AD8B}">
      <dgm:prSet/>
      <dgm:spPr/>
      <dgm:t>
        <a:bodyPr/>
        <a:lstStyle/>
        <a:p>
          <a:endParaRPr lang="en-US"/>
        </a:p>
      </dgm:t>
    </dgm:pt>
    <dgm:pt modelId="{B76EADE4-B38E-4ADB-A893-FE299526B396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800" b="1" dirty="0"/>
            <a:t>Contracting Officers</a:t>
          </a:r>
        </a:p>
      </dgm:t>
    </dgm:pt>
    <dgm:pt modelId="{E8DB38D1-1FFB-4D3E-B5C7-CB70E03CED87}" type="parTrans" cxnId="{5258C2D5-9E52-4F69-A2A6-62C1665D3B85}">
      <dgm:prSet/>
      <dgm:spPr/>
      <dgm:t>
        <a:bodyPr/>
        <a:lstStyle/>
        <a:p>
          <a:endParaRPr lang="en-US"/>
        </a:p>
      </dgm:t>
    </dgm:pt>
    <dgm:pt modelId="{E62C98C0-A32A-4461-A130-B28842020F11}" type="sibTrans" cxnId="{5258C2D5-9E52-4F69-A2A6-62C1665D3B85}">
      <dgm:prSet/>
      <dgm:spPr/>
      <dgm:t>
        <a:bodyPr/>
        <a:lstStyle/>
        <a:p>
          <a:endParaRPr lang="en-US"/>
        </a:p>
      </dgm:t>
    </dgm:pt>
    <dgm:pt modelId="{730A782D-3DFA-4FE4-B1C6-BEF4AD5A1E95}">
      <dgm:prSet phldrT="[Text]" custT="1"/>
      <dgm:spPr/>
      <dgm:t>
        <a:bodyPr/>
        <a:lstStyle/>
        <a:p>
          <a:r>
            <a:rPr lang="en-US" sz="2400" dirty="0"/>
            <a:t>Develop Acquisition Strategies</a:t>
          </a:r>
        </a:p>
      </dgm:t>
    </dgm:pt>
    <dgm:pt modelId="{2D863DF7-4F52-4213-8D91-F3A84E0A8448}" type="parTrans" cxnId="{43D8FED2-5D23-4BC5-B82D-4F4125F84CE0}">
      <dgm:prSet/>
      <dgm:spPr/>
      <dgm:t>
        <a:bodyPr/>
        <a:lstStyle/>
        <a:p>
          <a:endParaRPr lang="en-US"/>
        </a:p>
      </dgm:t>
    </dgm:pt>
    <dgm:pt modelId="{9E4353C5-6594-4F42-A743-322B491A571C}" type="sibTrans" cxnId="{43D8FED2-5D23-4BC5-B82D-4F4125F84CE0}">
      <dgm:prSet/>
      <dgm:spPr/>
      <dgm:t>
        <a:bodyPr/>
        <a:lstStyle/>
        <a:p>
          <a:endParaRPr lang="en-US"/>
        </a:p>
      </dgm:t>
    </dgm:pt>
    <dgm:pt modelId="{C06E6147-F8BB-47DD-9609-947BBE2DAFEC}">
      <dgm:prSet phldrT="[Text]" custT="1"/>
      <dgm:spPr/>
      <dgm:t>
        <a:bodyPr/>
        <a:lstStyle/>
        <a:p>
          <a:r>
            <a:rPr lang="en-US" sz="2400" dirty="0"/>
            <a:t>Seek Opportunities for Small Business</a:t>
          </a:r>
        </a:p>
      </dgm:t>
    </dgm:pt>
    <dgm:pt modelId="{C9C6955A-DCEC-43EF-B6CE-F9E87B6277F1}" type="parTrans" cxnId="{46C1AA75-B702-4CA2-A3D8-2C2BC14B6703}">
      <dgm:prSet/>
      <dgm:spPr/>
      <dgm:t>
        <a:bodyPr/>
        <a:lstStyle/>
        <a:p>
          <a:endParaRPr lang="en-US"/>
        </a:p>
      </dgm:t>
    </dgm:pt>
    <dgm:pt modelId="{ABCB849A-43B0-4477-AD39-BAEF7E8DC747}" type="sibTrans" cxnId="{46C1AA75-B702-4CA2-A3D8-2C2BC14B6703}">
      <dgm:prSet/>
      <dgm:spPr/>
      <dgm:t>
        <a:bodyPr/>
        <a:lstStyle/>
        <a:p>
          <a:endParaRPr lang="en-US"/>
        </a:p>
      </dgm:t>
    </dgm:pt>
    <dgm:pt modelId="{0E384CD2-4D23-4EDB-BEA9-3C3A5509EDB0}">
      <dgm:prSet phldrT="[Text]" custT="1"/>
      <dgm:spPr/>
      <dgm:t>
        <a:bodyPr/>
        <a:lstStyle/>
        <a:p>
          <a:r>
            <a:rPr lang="en-US" sz="2400" dirty="0"/>
            <a:t>Negotiate Contract Terms</a:t>
          </a:r>
        </a:p>
      </dgm:t>
    </dgm:pt>
    <dgm:pt modelId="{4E0B9AA6-34B1-4B00-B9A4-3214CB4541DB}" type="parTrans" cxnId="{0CCEC3AA-CD8E-4287-8D05-40847E65BB85}">
      <dgm:prSet/>
      <dgm:spPr/>
      <dgm:t>
        <a:bodyPr/>
        <a:lstStyle/>
        <a:p>
          <a:endParaRPr lang="en-US"/>
        </a:p>
      </dgm:t>
    </dgm:pt>
    <dgm:pt modelId="{8ADE75D2-2406-4BB7-B18E-2D853865D13F}" type="sibTrans" cxnId="{0CCEC3AA-CD8E-4287-8D05-40847E65BB85}">
      <dgm:prSet/>
      <dgm:spPr/>
      <dgm:t>
        <a:bodyPr/>
        <a:lstStyle/>
        <a:p>
          <a:endParaRPr lang="en-US"/>
        </a:p>
      </dgm:t>
    </dgm:pt>
    <dgm:pt modelId="{EC5CC910-2AE9-4767-A3F0-6DCA4A2D69D0}" type="pres">
      <dgm:prSet presAssocID="{2594F065-CD33-46A3-8A99-619709E7701B}" presName="linear" presStyleCnt="0">
        <dgm:presLayoutVars>
          <dgm:dir/>
          <dgm:animLvl val="lvl"/>
          <dgm:resizeHandles val="exact"/>
        </dgm:presLayoutVars>
      </dgm:prSet>
      <dgm:spPr/>
    </dgm:pt>
    <dgm:pt modelId="{E5A60D84-B3F6-4CF6-8777-362310758C8B}" type="pres">
      <dgm:prSet presAssocID="{1FC7EA54-CF22-4FFF-AB60-737D07C70673}" presName="parentLin" presStyleCnt="0"/>
      <dgm:spPr/>
    </dgm:pt>
    <dgm:pt modelId="{27534B4F-CD0A-421D-A477-5FC3EB5AC552}" type="pres">
      <dgm:prSet presAssocID="{1FC7EA54-CF22-4FFF-AB60-737D07C70673}" presName="parentLeftMargin" presStyleLbl="node1" presStyleIdx="0" presStyleCnt="2"/>
      <dgm:spPr/>
    </dgm:pt>
    <dgm:pt modelId="{5A488D3E-9CA0-4849-8EA2-8336A9888743}" type="pres">
      <dgm:prSet presAssocID="{1FC7EA54-CF22-4FFF-AB60-737D07C706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543087-4A59-474C-9FD7-2A6595A9A627}" type="pres">
      <dgm:prSet presAssocID="{1FC7EA54-CF22-4FFF-AB60-737D07C70673}" presName="negativeSpace" presStyleCnt="0"/>
      <dgm:spPr/>
    </dgm:pt>
    <dgm:pt modelId="{BE5E7ACC-1525-44EF-AB90-00199290F97D}" type="pres">
      <dgm:prSet presAssocID="{1FC7EA54-CF22-4FFF-AB60-737D07C70673}" presName="childText" presStyleLbl="conFgAcc1" presStyleIdx="0" presStyleCnt="2">
        <dgm:presLayoutVars>
          <dgm:bulletEnabled val="1"/>
        </dgm:presLayoutVars>
      </dgm:prSet>
      <dgm:spPr/>
    </dgm:pt>
    <dgm:pt modelId="{8BC3174D-EC1E-4981-8E1B-0905A28AC75F}" type="pres">
      <dgm:prSet presAssocID="{7CCAF2B4-77DC-4C24-9D5C-D74CD158ACB8}" presName="spaceBetweenRectangles" presStyleCnt="0"/>
      <dgm:spPr/>
    </dgm:pt>
    <dgm:pt modelId="{956D713E-6CD8-427E-93C8-ECF43D64E062}" type="pres">
      <dgm:prSet presAssocID="{B76EADE4-B38E-4ADB-A893-FE299526B396}" presName="parentLin" presStyleCnt="0"/>
      <dgm:spPr/>
    </dgm:pt>
    <dgm:pt modelId="{D9DFA7E9-4B45-48B5-9597-4289AB1DECC6}" type="pres">
      <dgm:prSet presAssocID="{B76EADE4-B38E-4ADB-A893-FE299526B396}" presName="parentLeftMargin" presStyleLbl="node1" presStyleIdx="0" presStyleCnt="2"/>
      <dgm:spPr/>
    </dgm:pt>
    <dgm:pt modelId="{C7D5D05C-51EE-4645-A0F7-A991FEADA7FE}" type="pres">
      <dgm:prSet presAssocID="{B76EADE4-B38E-4ADB-A893-FE299526B3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93324F-930F-44C3-AE3C-DA214C64523E}" type="pres">
      <dgm:prSet presAssocID="{B76EADE4-B38E-4ADB-A893-FE299526B396}" presName="negativeSpace" presStyleCnt="0"/>
      <dgm:spPr/>
    </dgm:pt>
    <dgm:pt modelId="{DC17EA6D-94CF-4060-8875-5612E4720D70}" type="pres">
      <dgm:prSet presAssocID="{B76EADE4-B38E-4ADB-A893-FE299526B3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B290604-6B9E-4F68-B2C6-EA30D5D25DFD}" type="presOf" srcId="{1FC7EA54-CF22-4FFF-AB60-737D07C70673}" destId="{27534B4F-CD0A-421D-A477-5FC3EB5AC552}" srcOrd="0" destOrd="0" presId="urn:microsoft.com/office/officeart/2005/8/layout/list1"/>
    <dgm:cxn modelId="{D7018507-97C9-45B9-944D-BA1E8CBFA262}" type="presOf" srcId="{64DE37FE-9CEA-48B5-8E72-59240D73C9EA}" destId="{BE5E7ACC-1525-44EF-AB90-00199290F97D}" srcOrd="0" destOrd="0" presId="urn:microsoft.com/office/officeart/2005/8/layout/list1"/>
    <dgm:cxn modelId="{D0092F10-DF51-490A-9528-8900A34E197A}" type="presOf" srcId="{1FC7EA54-CF22-4FFF-AB60-737D07C70673}" destId="{5A488D3E-9CA0-4849-8EA2-8336A9888743}" srcOrd="1" destOrd="0" presId="urn:microsoft.com/office/officeart/2005/8/layout/list1"/>
    <dgm:cxn modelId="{8DC65425-D6AF-41EC-BCA7-3261B9679350}" type="presOf" srcId="{B76EADE4-B38E-4ADB-A893-FE299526B396}" destId="{D9DFA7E9-4B45-48B5-9597-4289AB1DECC6}" srcOrd="0" destOrd="0" presId="urn:microsoft.com/office/officeart/2005/8/layout/list1"/>
    <dgm:cxn modelId="{BFD2562C-268A-450D-B85C-7371463E4ACB}" type="presOf" srcId="{0E384CD2-4D23-4EDB-BEA9-3C3A5509EDB0}" destId="{DC17EA6D-94CF-4060-8875-5612E4720D70}" srcOrd="0" destOrd="2" presId="urn:microsoft.com/office/officeart/2005/8/layout/list1"/>
    <dgm:cxn modelId="{6D3BC530-897E-4EEC-B372-C08189FEC561}" type="presOf" srcId="{2594F065-CD33-46A3-8A99-619709E7701B}" destId="{EC5CC910-2AE9-4767-A3F0-6DCA4A2D69D0}" srcOrd="0" destOrd="0" presId="urn:microsoft.com/office/officeart/2005/8/layout/list1"/>
    <dgm:cxn modelId="{6E3B5E46-92A4-4293-92A1-64E3211BBD4B}" type="presOf" srcId="{730A782D-3DFA-4FE4-B1C6-BEF4AD5A1E95}" destId="{DC17EA6D-94CF-4060-8875-5612E4720D70}" srcOrd="0" destOrd="0" presId="urn:microsoft.com/office/officeart/2005/8/layout/list1"/>
    <dgm:cxn modelId="{46C1AA75-B702-4CA2-A3D8-2C2BC14B6703}" srcId="{B76EADE4-B38E-4ADB-A893-FE299526B396}" destId="{C06E6147-F8BB-47DD-9609-947BBE2DAFEC}" srcOrd="1" destOrd="0" parTransId="{C9C6955A-DCEC-43EF-B6CE-F9E87B6277F1}" sibTransId="{ABCB849A-43B0-4477-AD39-BAEF7E8DC747}"/>
    <dgm:cxn modelId="{0C70E683-C37B-419A-919B-57166E6479A6}" type="presOf" srcId="{C06E6147-F8BB-47DD-9609-947BBE2DAFEC}" destId="{DC17EA6D-94CF-4060-8875-5612E4720D70}" srcOrd="0" destOrd="1" presId="urn:microsoft.com/office/officeart/2005/8/layout/list1"/>
    <dgm:cxn modelId="{1CE1129B-1361-4913-AA57-FB5B8F35A1A4}" srcId="{2594F065-CD33-46A3-8A99-619709E7701B}" destId="{1FC7EA54-CF22-4FFF-AB60-737D07C70673}" srcOrd="0" destOrd="0" parTransId="{A37B5F69-B9B7-4588-B7E0-1285B21136B6}" sibTransId="{7CCAF2B4-77DC-4C24-9D5C-D74CD158ACB8}"/>
    <dgm:cxn modelId="{B117C29D-A59A-40C1-B5BC-F4215415AD8B}" srcId="{1FC7EA54-CF22-4FFF-AB60-737D07C70673}" destId="{64DE37FE-9CEA-48B5-8E72-59240D73C9EA}" srcOrd="0" destOrd="0" parTransId="{7ACE8190-7133-4A0B-BFAA-23140064F2F9}" sibTransId="{C03A3129-ED6D-4676-8E9B-8CF415C1F3B1}"/>
    <dgm:cxn modelId="{0CCEC3AA-CD8E-4287-8D05-40847E65BB85}" srcId="{B76EADE4-B38E-4ADB-A893-FE299526B396}" destId="{0E384CD2-4D23-4EDB-BEA9-3C3A5509EDB0}" srcOrd="2" destOrd="0" parTransId="{4E0B9AA6-34B1-4B00-B9A4-3214CB4541DB}" sibTransId="{8ADE75D2-2406-4BB7-B18E-2D853865D13F}"/>
    <dgm:cxn modelId="{43D8FED2-5D23-4BC5-B82D-4F4125F84CE0}" srcId="{B76EADE4-B38E-4ADB-A893-FE299526B396}" destId="{730A782D-3DFA-4FE4-B1C6-BEF4AD5A1E95}" srcOrd="0" destOrd="0" parTransId="{2D863DF7-4F52-4213-8D91-F3A84E0A8448}" sibTransId="{9E4353C5-6594-4F42-A743-322B491A571C}"/>
    <dgm:cxn modelId="{5258C2D5-9E52-4F69-A2A6-62C1665D3B85}" srcId="{2594F065-CD33-46A3-8A99-619709E7701B}" destId="{B76EADE4-B38E-4ADB-A893-FE299526B396}" srcOrd="1" destOrd="0" parTransId="{E8DB38D1-1FFB-4D3E-B5C7-CB70E03CED87}" sibTransId="{E62C98C0-A32A-4461-A130-B28842020F11}"/>
    <dgm:cxn modelId="{C5082AF2-CBDA-475D-9581-8AC82C9CF93A}" type="presOf" srcId="{B76EADE4-B38E-4ADB-A893-FE299526B396}" destId="{C7D5D05C-51EE-4645-A0F7-A991FEADA7FE}" srcOrd="1" destOrd="0" presId="urn:microsoft.com/office/officeart/2005/8/layout/list1"/>
    <dgm:cxn modelId="{50FA51BB-FDCD-49A7-BF3C-3928EE274C41}" type="presParOf" srcId="{EC5CC910-2AE9-4767-A3F0-6DCA4A2D69D0}" destId="{E5A60D84-B3F6-4CF6-8777-362310758C8B}" srcOrd="0" destOrd="0" presId="urn:microsoft.com/office/officeart/2005/8/layout/list1"/>
    <dgm:cxn modelId="{B0D5D86D-8A49-4A80-8DE0-E83D957F5FBA}" type="presParOf" srcId="{E5A60D84-B3F6-4CF6-8777-362310758C8B}" destId="{27534B4F-CD0A-421D-A477-5FC3EB5AC552}" srcOrd="0" destOrd="0" presId="urn:microsoft.com/office/officeart/2005/8/layout/list1"/>
    <dgm:cxn modelId="{58B1E0A3-F84C-4DFD-B5E7-4B0F75BDC88C}" type="presParOf" srcId="{E5A60D84-B3F6-4CF6-8777-362310758C8B}" destId="{5A488D3E-9CA0-4849-8EA2-8336A9888743}" srcOrd="1" destOrd="0" presId="urn:microsoft.com/office/officeart/2005/8/layout/list1"/>
    <dgm:cxn modelId="{A96871F8-F7A8-444B-8120-1B9E598F16B2}" type="presParOf" srcId="{EC5CC910-2AE9-4767-A3F0-6DCA4A2D69D0}" destId="{E9543087-4A59-474C-9FD7-2A6595A9A627}" srcOrd="1" destOrd="0" presId="urn:microsoft.com/office/officeart/2005/8/layout/list1"/>
    <dgm:cxn modelId="{B0F42D82-4F5A-40C7-B2F1-6AF870A279E9}" type="presParOf" srcId="{EC5CC910-2AE9-4767-A3F0-6DCA4A2D69D0}" destId="{BE5E7ACC-1525-44EF-AB90-00199290F97D}" srcOrd="2" destOrd="0" presId="urn:microsoft.com/office/officeart/2005/8/layout/list1"/>
    <dgm:cxn modelId="{844F05E1-8458-4397-9D46-704F4287A2FE}" type="presParOf" srcId="{EC5CC910-2AE9-4767-A3F0-6DCA4A2D69D0}" destId="{8BC3174D-EC1E-4981-8E1B-0905A28AC75F}" srcOrd="3" destOrd="0" presId="urn:microsoft.com/office/officeart/2005/8/layout/list1"/>
    <dgm:cxn modelId="{70DC0666-0A58-433C-810C-6F8DA1D55516}" type="presParOf" srcId="{EC5CC910-2AE9-4767-A3F0-6DCA4A2D69D0}" destId="{956D713E-6CD8-427E-93C8-ECF43D64E062}" srcOrd="4" destOrd="0" presId="urn:microsoft.com/office/officeart/2005/8/layout/list1"/>
    <dgm:cxn modelId="{E03F6EFC-A422-4042-B92B-AA0FD5E86512}" type="presParOf" srcId="{956D713E-6CD8-427E-93C8-ECF43D64E062}" destId="{D9DFA7E9-4B45-48B5-9597-4289AB1DECC6}" srcOrd="0" destOrd="0" presId="urn:microsoft.com/office/officeart/2005/8/layout/list1"/>
    <dgm:cxn modelId="{61D0BD60-EC70-498B-8E9C-80EAD3125FB5}" type="presParOf" srcId="{956D713E-6CD8-427E-93C8-ECF43D64E062}" destId="{C7D5D05C-51EE-4645-A0F7-A991FEADA7FE}" srcOrd="1" destOrd="0" presId="urn:microsoft.com/office/officeart/2005/8/layout/list1"/>
    <dgm:cxn modelId="{2B9A9AD8-16FA-4C02-B5BA-2B8E530164DD}" type="presParOf" srcId="{EC5CC910-2AE9-4767-A3F0-6DCA4A2D69D0}" destId="{D593324F-930F-44C3-AE3C-DA214C64523E}" srcOrd="5" destOrd="0" presId="urn:microsoft.com/office/officeart/2005/8/layout/list1"/>
    <dgm:cxn modelId="{FD69224A-EEB8-4D04-B156-B6892434DE86}" type="presParOf" srcId="{EC5CC910-2AE9-4767-A3F0-6DCA4A2D69D0}" destId="{DC17EA6D-94CF-4060-8875-5612E4720D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C3037-9D71-4CD6-81BB-718D852A2B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EC25FD9-20C1-4A8D-96EF-048CCCF68812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“Can’t meet one-on-one with a potential </a:t>
          </a:r>
          <a:r>
            <a:rPr lang="en-US" b="1" dirty="0" err="1">
              <a:solidFill>
                <a:schemeClr val="tx2">
                  <a:lumMod val="50000"/>
                </a:schemeClr>
              </a:solidFill>
            </a:rPr>
            <a:t>offeror</a:t>
          </a:r>
          <a:r>
            <a:rPr lang="en-US" b="1" dirty="0">
              <a:solidFill>
                <a:schemeClr val="tx2">
                  <a:lumMod val="50000"/>
                </a:schemeClr>
              </a:solidFill>
            </a:rPr>
            <a:t>.”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C287F77C-1CD4-4FAB-9264-FEE83073C82D}" type="parTrans" cxnId="{930286E6-3DFD-480E-B546-C5C9987B2E9A}">
      <dgm:prSet/>
      <dgm:spPr/>
      <dgm:t>
        <a:bodyPr/>
        <a:lstStyle/>
        <a:p>
          <a:endParaRPr lang="en-US"/>
        </a:p>
      </dgm:t>
    </dgm:pt>
    <dgm:pt modelId="{BD90BD76-5195-4E78-8461-8825480DF000}" type="sibTrans" cxnId="{930286E6-3DFD-480E-B546-C5C9987B2E9A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48C8D150-53D8-4954-8816-F23A247980A6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>
              <a:solidFill>
                <a:schemeClr val="tx2">
                  <a:lumMod val="50000"/>
                </a:schemeClr>
              </a:solidFill>
            </a:rPr>
            <a:t>“A protest is something to be avoided at all costs – even if it means the Government limits conversations with industry.”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6225FA05-9E0C-4EAF-B831-99D48D2B1479}" type="parTrans" cxnId="{433A1214-0593-4100-8AFE-74335B48A246}">
      <dgm:prSet/>
      <dgm:spPr/>
      <dgm:t>
        <a:bodyPr/>
        <a:lstStyle/>
        <a:p>
          <a:endParaRPr lang="en-US"/>
        </a:p>
      </dgm:t>
    </dgm:pt>
    <dgm:pt modelId="{7BF1ED4E-85AA-4BB3-AE37-7D958AF20F6E}" type="sibTrans" cxnId="{433A1214-0593-4100-8AFE-74335B48A246}">
      <dgm:prSet/>
      <dgm:spPr/>
      <dgm:t>
        <a:bodyPr/>
        <a:lstStyle/>
        <a:p>
          <a:endParaRPr lang="en-US"/>
        </a:p>
      </dgm:t>
    </dgm:pt>
    <dgm:pt modelId="{C0CB91AC-333C-459D-B3F8-789E57932CFF}" type="pres">
      <dgm:prSet presAssocID="{A9EC3037-9D71-4CD6-81BB-718D852A2B44}" presName="Name0" presStyleCnt="0">
        <dgm:presLayoutVars>
          <dgm:chMax val="7"/>
          <dgm:chPref val="7"/>
          <dgm:dir/>
        </dgm:presLayoutVars>
      </dgm:prSet>
      <dgm:spPr/>
    </dgm:pt>
    <dgm:pt modelId="{7C31B7C8-4334-44A7-A871-34E59966B83E}" type="pres">
      <dgm:prSet presAssocID="{A9EC3037-9D71-4CD6-81BB-718D852A2B44}" presName="Name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34E7699-E317-4FD2-BB13-675DFD39D22E}" type="pres">
      <dgm:prSet presAssocID="{A9EC3037-9D71-4CD6-81BB-718D852A2B44}" presName="cycl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51EAD27-B3DA-4F7F-AE36-B052E5B4311E}" type="pres">
      <dgm:prSet presAssocID="{A9EC3037-9D71-4CD6-81BB-718D852A2B44}" presName="src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868970E-E4EB-4D1C-9B35-2D58E7CC2109}" type="pres">
      <dgm:prSet presAssocID="{A9EC3037-9D71-4CD6-81BB-718D852A2B44}" presName="conn" presStyleLbl="parChTrans1D2" presStyleIdx="0" presStyleCnt="1"/>
      <dgm:spPr/>
    </dgm:pt>
    <dgm:pt modelId="{6C98FE40-BEF4-4C95-B220-A5F43CF0EAF5}" type="pres">
      <dgm:prSet presAssocID="{A9EC3037-9D71-4CD6-81BB-718D852A2B44}" presName="extra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2C429BC-23B8-46A4-B668-EDCF52F03E10}" type="pres">
      <dgm:prSet presAssocID="{A9EC3037-9D71-4CD6-81BB-718D852A2B44}" presName="dst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1A22DAB-44FB-46AD-9E03-E88499585136}" type="pres">
      <dgm:prSet presAssocID="{4EC25FD9-20C1-4A8D-96EF-048CCCF68812}" presName="text_1" presStyleLbl="node1" presStyleIdx="0" presStyleCnt="2">
        <dgm:presLayoutVars>
          <dgm:bulletEnabled val="1"/>
        </dgm:presLayoutVars>
      </dgm:prSet>
      <dgm:spPr/>
    </dgm:pt>
    <dgm:pt modelId="{8A87A7AC-5AF7-4479-8BE2-F9A976146760}" type="pres">
      <dgm:prSet presAssocID="{4EC25FD9-20C1-4A8D-96EF-048CCCF68812}" presName="accent_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F0C6210E-8081-4CC9-850B-E66B1A42B217}" type="pres">
      <dgm:prSet presAssocID="{4EC25FD9-20C1-4A8D-96EF-048CCCF68812}" presName="accentRepeatNode" presStyleLbl="solidFgAcc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BD72549C-BDA9-452E-9416-C54E3D65A42D}" type="pres">
      <dgm:prSet presAssocID="{48C8D150-53D8-4954-8816-F23A247980A6}" presName="text_2" presStyleLbl="node1" presStyleIdx="1" presStyleCnt="2">
        <dgm:presLayoutVars>
          <dgm:bulletEnabled val="1"/>
        </dgm:presLayoutVars>
      </dgm:prSet>
      <dgm:spPr/>
    </dgm:pt>
    <dgm:pt modelId="{79B67A10-771E-4080-B9D2-ACE443A99ADA}" type="pres">
      <dgm:prSet presAssocID="{48C8D150-53D8-4954-8816-F23A247980A6}" presName="accent_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46F98B4-254D-4D41-9767-1F48DFCC78DD}" type="pres">
      <dgm:prSet presAssocID="{48C8D150-53D8-4954-8816-F23A247980A6}" presName="accentRepeatNode" presStyleLbl="solidFgAcc1" presStyleIdx="1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</dgm:ptLst>
  <dgm:cxnLst>
    <dgm:cxn modelId="{433A1214-0593-4100-8AFE-74335B48A246}" srcId="{A9EC3037-9D71-4CD6-81BB-718D852A2B44}" destId="{48C8D150-53D8-4954-8816-F23A247980A6}" srcOrd="1" destOrd="0" parTransId="{6225FA05-9E0C-4EAF-B831-99D48D2B1479}" sibTransId="{7BF1ED4E-85AA-4BB3-AE37-7D958AF20F6E}"/>
    <dgm:cxn modelId="{7AAB073A-02DB-4F70-930F-C73F893B8C85}" type="presOf" srcId="{48C8D150-53D8-4954-8816-F23A247980A6}" destId="{BD72549C-BDA9-452E-9416-C54E3D65A42D}" srcOrd="0" destOrd="0" presId="urn:microsoft.com/office/officeart/2008/layout/VerticalCurvedList"/>
    <dgm:cxn modelId="{3E444942-8CE2-4C8E-856F-0CCCD5E0D36E}" type="presOf" srcId="{A9EC3037-9D71-4CD6-81BB-718D852A2B44}" destId="{C0CB91AC-333C-459D-B3F8-789E57932CFF}" srcOrd="0" destOrd="0" presId="urn:microsoft.com/office/officeart/2008/layout/VerticalCurvedList"/>
    <dgm:cxn modelId="{ADA0AB86-477F-40C6-8D37-1BEF167F3352}" type="presOf" srcId="{4EC25FD9-20C1-4A8D-96EF-048CCCF68812}" destId="{71A22DAB-44FB-46AD-9E03-E88499585136}" srcOrd="0" destOrd="0" presId="urn:microsoft.com/office/officeart/2008/layout/VerticalCurvedList"/>
    <dgm:cxn modelId="{D5A0939C-D5A4-4036-8B2A-A38E1BE07033}" type="presOf" srcId="{BD90BD76-5195-4E78-8461-8825480DF000}" destId="{2868970E-E4EB-4D1C-9B35-2D58E7CC2109}" srcOrd="0" destOrd="0" presId="urn:microsoft.com/office/officeart/2008/layout/VerticalCurvedList"/>
    <dgm:cxn modelId="{930286E6-3DFD-480E-B546-C5C9987B2E9A}" srcId="{A9EC3037-9D71-4CD6-81BB-718D852A2B44}" destId="{4EC25FD9-20C1-4A8D-96EF-048CCCF68812}" srcOrd="0" destOrd="0" parTransId="{C287F77C-1CD4-4FAB-9264-FEE83073C82D}" sibTransId="{BD90BD76-5195-4E78-8461-8825480DF000}"/>
    <dgm:cxn modelId="{FF4927ED-3A5D-445D-81F1-436F37915112}" type="presParOf" srcId="{C0CB91AC-333C-459D-B3F8-789E57932CFF}" destId="{7C31B7C8-4334-44A7-A871-34E59966B83E}" srcOrd="0" destOrd="0" presId="urn:microsoft.com/office/officeart/2008/layout/VerticalCurvedList"/>
    <dgm:cxn modelId="{8F5F0453-108E-4032-AA72-53FA7983FFC9}" type="presParOf" srcId="{7C31B7C8-4334-44A7-A871-34E59966B83E}" destId="{034E7699-E317-4FD2-BB13-675DFD39D22E}" srcOrd="0" destOrd="0" presId="urn:microsoft.com/office/officeart/2008/layout/VerticalCurvedList"/>
    <dgm:cxn modelId="{7DFB8038-A398-4D9F-8965-AA80ACA87E03}" type="presParOf" srcId="{034E7699-E317-4FD2-BB13-675DFD39D22E}" destId="{851EAD27-B3DA-4F7F-AE36-B052E5B4311E}" srcOrd="0" destOrd="0" presId="urn:microsoft.com/office/officeart/2008/layout/VerticalCurvedList"/>
    <dgm:cxn modelId="{036B589D-F0BB-4435-9DCB-68E0DFF6944F}" type="presParOf" srcId="{034E7699-E317-4FD2-BB13-675DFD39D22E}" destId="{2868970E-E4EB-4D1C-9B35-2D58E7CC2109}" srcOrd="1" destOrd="0" presId="urn:microsoft.com/office/officeart/2008/layout/VerticalCurvedList"/>
    <dgm:cxn modelId="{D29EF04A-AB3E-44A6-BC58-56F14D732ADD}" type="presParOf" srcId="{034E7699-E317-4FD2-BB13-675DFD39D22E}" destId="{6C98FE40-BEF4-4C95-B220-A5F43CF0EAF5}" srcOrd="2" destOrd="0" presId="urn:microsoft.com/office/officeart/2008/layout/VerticalCurvedList"/>
    <dgm:cxn modelId="{5FEDC17B-082E-4AE1-B9C8-B39992D5E095}" type="presParOf" srcId="{034E7699-E317-4FD2-BB13-675DFD39D22E}" destId="{C2C429BC-23B8-46A4-B668-EDCF52F03E10}" srcOrd="3" destOrd="0" presId="urn:microsoft.com/office/officeart/2008/layout/VerticalCurvedList"/>
    <dgm:cxn modelId="{7201F447-7D23-4E67-A3EF-AA0FDBB00F68}" type="presParOf" srcId="{7C31B7C8-4334-44A7-A871-34E59966B83E}" destId="{71A22DAB-44FB-46AD-9E03-E88499585136}" srcOrd="1" destOrd="0" presId="urn:microsoft.com/office/officeart/2008/layout/VerticalCurvedList"/>
    <dgm:cxn modelId="{2A13DBC2-24FE-4A70-934B-9D6A95C96DC6}" type="presParOf" srcId="{7C31B7C8-4334-44A7-A871-34E59966B83E}" destId="{8A87A7AC-5AF7-4479-8BE2-F9A976146760}" srcOrd="2" destOrd="0" presId="urn:microsoft.com/office/officeart/2008/layout/VerticalCurvedList"/>
    <dgm:cxn modelId="{C92D41A9-FBAC-4CA1-8F07-D655B2B0E64C}" type="presParOf" srcId="{8A87A7AC-5AF7-4479-8BE2-F9A976146760}" destId="{F0C6210E-8081-4CC9-850B-E66B1A42B217}" srcOrd="0" destOrd="0" presId="urn:microsoft.com/office/officeart/2008/layout/VerticalCurvedList"/>
    <dgm:cxn modelId="{47A8CF42-75C1-45D3-B5F2-9ADD06DE63FD}" type="presParOf" srcId="{7C31B7C8-4334-44A7-A871-34E59966B83E}" destId="{BD72549C-BDA9-452E-9416-C54E3D65A42D}" srcOrd="3" destOrd="0" presId="urn:microsoft.com/office/officeart/2008/layout/VerticalCurvedList"/>
    <dgm:cxn modelId="{2D427AAA-9833-4BDE-9B26-C2B4217D79A0}" type="presParOf" srcId="{7C31B7C8-4334-44A7-A871-34E59966B83E}" destId="{79B67A10-771E-4080-B9D2-ACE443A99ADA}" srcOrd="4" destOrd="0" presId="urn:microsoft.com/office/officeart/2008/layout/VerticalCurvedList"/>
    <dgm:cxn modelId="{57218A96-F4C8-4B16-855F-8186A1A48883}" type="presParOf" srcId="{79B67A10-771E-4080-B9D2-ACE443A99ADA}" destId="{E46F98B4-254D-4D41-9767-1F48DFCC78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C3037-9D71-4CD6-81BB-718D852A2B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C25FD9-20C1-4A8D-96EF-048CCCF68812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/>
            <a:t>“Can’t meet one-on-one with a potential offeror.”</a:t>
          </a:r>
          <a:endParaRPr lang="en-US" dirty="0"/>
        </a:p>
      </dgm:t>
    </dgm:pt>
    <dgm:pt modelId="{C287F77C-1CD4-4FAB-9264-FEE83073C82D}" type="parTrans" cxnId="{930286E6-3DFD-480E-B546-C5C9987B2E9A}">
      <dgm:prSet/>
      <dgm:spPr/>
      <dgm:t>
        <a:bodyPr/>
        <a:lstStyle/>
        <a:p>
          <a:endParaRPr lang="en-US"/>
        </a:p>
      </dgm:t>
    </dgm:pt>
    <dgm:pt modelId="{BD90BD76-5195-4E78-8461-8825480DF000}" type="sibTrans" cxnId="{930286E6-3DFD-480E-B546-C5C9987B2E9A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48C8D150-53D8-4954-8816-F23A247980A6}">
      <dgm:prSet phldrT="[Text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“A protest is something to be avoided at all costs – even if it means the Government limits conversations with industry.”</a:t>
          </a:r>
          <a:endParaRPr lang="en-US" dirty="0"/>
        </a:p>
      </dgm:t>
    </dgm:pt>
    <dgm:pt modelId="{6225FA05-9E0C-4EAF-B831-99D48D2B1479}" type="parTrans" cxnId="{433A1214-0593-4100-8AFE-74335B48A246}">
      <dgm:prSet/>
      <dgm:spPr/>
      <dgm:t>
        <a:bodyPr/>
        <a:lstStyle/>
        <a:p>
          <a:endParaRPr lang="en-US"/>
        </a:p>
      </dgm:t>
    </dgm:pt>
    <dgm:pt modelId="{7BF1ED4E-85AA-4BB3-AE37-7D958AF20F6E}" type="sibTrans" cxnId="{433A1214-0593-4100-8AFE-74335B48A246}">
      <dgm:prSet/>
      <dgm:spPr/>
      <dgm:t>
        <a:bodyPr/>
        <a:lstStyle/>
        <a:p>
          <a:endParaRPr lang="en-US"/>
        </a:p>
      </dgm:t>
    </dgm:pt>
    <dgm:pt modelId="{C0CB91AC-333C-459D-B3F8-789E57932CFF}" type="pres">
      <dgm:prSet presAssocID="{A9EC3037-9D71-4CD6-81BB-718D852A2B44}" presName="Name0" presStyleCnt="0">
        <dgm:presLayoutVars>
          <dgm:chMax val="7"/>
          <dgm:chPref val="7"/>
          <dgm:dir/>
        </dgm:presLayoutVars>
      </dgm:prSet>
      <dgm:spPr/>
    </dgm:pt>
    <dgm:pt modelId="{7C31B7C8-4334-44A7-A871-34E59966B83E}" type="pres">
      <dgm:prSet presAssocID="{A9EC3037-9D71-4CD6-81BB-718D852A2B44}" presName="Name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34E7699-E317-4FD2-BB13-675DFD39D22E}" type="pres">
      <dgm:prSet presAssocID="{A9EC3037-9D71-4CD6-81BB-718D852A2B44}" presName="cycl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51EAD27-B3DA-4F7F-AE36-B052E5B4311E}" type="pres">
      <dgm:prSet presAssocID="{A9EC3037-9D71-4CD6-81BB-718D852A2B44}" presName="src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868970E-E4EB-4D1C-9B35-2D58E7CC2109}" type="pres">
      <dgm:prSet presAssocID="{A9EC3037-9D71-4CD6-81BB-718D852A2B44}" presName="conn" presStyleLbl="parChTrans1D2" presStyleIdx="0" presStyleCnt="1"/>
      <dgm:spPr/>
    </dgm:pt>
    <dgm:pt modelId="{6C98FE40-BEF4-4C95-B220-A5F43CF0EAF5}" type="pres">
      <dgm:prSet presAssocID="{A9EC3037-9D71-4CD6-81BB-718D852A2B44}" presName="extra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2C429BC-23B8-46A4-B668-EDCF52F03E10}" type="pres">
      <dgm:prSet presAssocID="{A9EC3037-9D71-4CD6-81BB-718D852A2B44}" presName="dst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1A22DAB-44FB-46AD-9E03-E88499585136}" type="pres">
      <dgm:prSet presAssocID="{4EC25FD9-20C1-4A8D-96EF-048CCCF68812}" presName="text_1" presStyleLbl="node1" presStyleIdx="0" presStyleCnt="2">
        <dgm:presLayoutVars>
          <dgm:bulletEnabled val="1"/>
        </dgm:presLayoutVars>
      </dgm:prSet>
      <dgm:spPr/>
    </dgm:pt>
    <dgm:pt modelId="{8A87A7AC-5AF7-4479-8BE2-F9A976146760}" type="pres">
      <dgm:prSet presAssocID="{4EC25FD9-20C1-4A8D-96EF-048CCCF68812}" presName="accent_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F0C6210E-8081-4CC9-850B-E66B1A42B217}" type="pres">
      <dgm:prSet presAssocID="{4EC25FD9-20C1-4A8D-96EF-048CCCF68812}" presName="accentRepeatNode" presStyleLbl="solidFgAcc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BD72549C-BDA9-452E-9416-C54E3D65A42D}" type="pres">
      <dgm:prSet presAssocID="{48C8D150-53D8-4954-8816-F23A247980A6}" presName="text_2" presStyleLbl="node1" presStyleIdx="1" presStyleCnt="2">
        <dgm:presLayoutVars>
          <dgm:bulletEnabled val="1"/>
        </dgm:presLayoutVars>
      </dgm:prSet>
      <dgm:spPr/>
    </dgm:pt>
    <dgm:pt modelId="{79B67A10-771E-4080-B9D2-ACE443A99ADA}" type="pres">
      <dgm:prSet presAssocID="{48C8D150-53D8-4954-8816-F23A247980A6}" presName="accent_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46F98B4-254D-4D41-9767-1F48DFCC78DD}" type="pres">
      <dgm:prSet presAssocID="{48C8D150-53D8-4954-8816-F23A247980A6}" presName="accentRepeatNode" presStyleLbl="solidFgAcc1" presStyleIdx="1" presStyleCnt="2"/>
      <dgm:spPr>
        <a:ln>
          <a:solidFill>
            <a:schemeClr val="bg1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</dgm:ptLst>
  <dgm:cxnLst>
    <dgm:cxn modelId="{433A1214-0593-4100-8AFE-74335B48A246}" srcId="{A9EC3037-9D71-4CD6-81BB-718D852A2B44}" destId="{48C8D150-53D8-4954-8816-F23A247980A6}" srcOrd="1" destOrd="0" parTransId="{6225FA05-9E0C-4EAF-B831-99D48D2B1479}" sibTransId="{7BF1ED4E-85AA-4BB3-AE37-7D958AF20F6E}"/>
    <dgm:cxn modelId="{19554C71-5B23-4032-B71E-EBB39EFF6E5D}" type="presOf" srcId="{4EC25FD9-20C1-4A8D-96EF-048CCCF68812}" destId="{71A22DAB-44FB-46AD-9E03-E88499585136}" srcOrd="0" destOrd="0" presId="urn:microsoft.com/office/officeart/2008/layout/VerticalCurvedList"/>
    <dgm:cxn modelId="{53A6A47D-E8DF-4587-B5F6-149A62A22F16}" type="presOf" srcId="{BD90BD76-5195-4E78-8461-8825480DF000}" destId="{2868970E-E4EB-4D1C-9B35-2D58E7CC2109}" srcOrd="0" destOrd="0" presId="urn:microsoft.com/office/officeart/2008/layout/VerticalCurvedList"/>
    <dgm:cxn modelId="{F698E493-CAF9-4086-A4EF-2FD6CC8CB9E8}" type="presOf" srcId="{48C8D150-53D8-4954-8816-F23A247980A6}" destId="{BD72549C-BDA9-452E-9416-C54E3D65A42D}" srcOrd="0" destOrd="0" presId="urn:microsoft.com/office/officeart/2008/layout/VerticalCurvedList"/>
    <dgm:cxn modelId="{BACD6BA1-DA1A-4415-AB5B-B9C989142E47}" type="presOf" srcId="{A9EC3037-9D71-4CD6-81BB-718D852A2B44}" destId="{C0CB91AC-333C-459D-B3F8-789E57932CFF}" srcOrd="0" destOrd="0" presId="urn:microsoft.com/office/officeart/2008/layout/VerticalCurvedList"/>
    <dgm:cxn modelId="{930286E6-3DFD-480E-B546-C5C9987B2E9A}" srcId="{A9EC3037-9D71-4CD6-81BB-718D852A2B44}" destId="{4EC25FD9-20C1-4A8D-96EF-048CCCF68812}" srcOrd="0" destOrd="0" parTransId="{C287F77C-1CD4-4FAB-9264-FEE83073C82D}" sibTransId="{BD90BD76-5195-4E78-8461-8825480DF000}"/>
    <dgm:cxn modelId="{489BF37C-03BA-4411-A872-852F14BAB643}" type="presParOf" srcId="{C0CB91AC-333C-459D-B3F8-789E57932CFF}" destId="{7C31B7C8-4334-44A7-A871-34E59966B83E}" srcOrd="0" destOrd="0" presId="urn:microsoft.com/office/officeart/2008/layout/VerticalCurvedList"/>
    <dgm:cxn modelId="{77919996-654F-49AC-A3B3-389BF1ED8836}" type="presParOf" srcId="{7C31B7C8-4334-44A7-A871-34E59966B83E}" destId="{034E7699-E317-4FD2-BB13-675DFD39D22E}" srcOrd="0" destOrd="0" presId="urn:microsoft.com/office/officeart/2008/layout/VerticalCurvedList"/>
    <dgm:cxn modelId="{4C3102A3-1413-435A-9C01-D7AA87FE818E}" type="presParOf" srcId="{034E7699-E317-4FD2-BB13-675DFD39D22E}" destId="{851EAD27-B3DA-4F7F-AE36-B052E5B4311E}" srcOrd="0" destOrd="0" presId="urn:microsoft.com/office/officeart/2008/layout/VerticalCurvedList"/>
    <dgm:cxn modelId="{1A395B9C-FA5D-4217-9383-C6C5974A8980}" type="presParOf" srcId="{034E7699-E317-4FD2-BB13-675DFD39D22E}" destId="{2868970E-E4EB-4D1C-9B35-2D58E7CC2109}" srcOrd="1" destOrd="0" presId="urn:microsoft.com/office/officeart/2008/layout/VerticalCurvedList"/>
    <dgm:cxn modelId="{1C5EA819-476F-4747-9EF7-42F5AB8AAA88}" type="presParOf" srcId="{034E7699-E317-4FD2-BB13-675DFD39D22E}" destId="{6C98FE40-BEF4-4C95-B220-A5F43CF0EAF5}" srcOrd="2" destOrd="0" presId="urn:microsoft.com/office/officeart/2008/layout/VerticalCurvedList"/>
    <dgm:cxn modelId="{7B76C746-F491-4579-8985-88B14A5CE148}" type="presParOf" srcId="{034E7699-E317-4FD2-BB13-675DFD39D22E}" destId="{C2C429BC-23B8-46A4-B668-EDCF52F03E10}" srcOrd="3" destOrd="0" presId="urn:microsoft.com/office/officeart/2008/layout/VerticalCurvedList"/>
    <dgm:cxn modelId="{1287B3F4-D3C8-4822-849D-ACB4842429DB}" type="presParOf" srcId="{7C31B7C8-4334-44A7-A871-34E59966B83E}" destId="{71A22DAB-44FB-46AD-9E03-E88499585136}" srcOrd="1" destOrd="0" presId="urn:microsoft.com/office/officeart/2008/layout/VerticalCurvedList"/>
    <dgm:cxn modelId="{ACF092F1-6A63-4E82-BEC2-E2A1DEE93B05}" type="presParOf" srcId="{7C31B7C8-4334-44A7-A871-34E59966B83E}" destId="{8A87A7AC-5AF7-4479-8BE2-F9A976146760}" srcOrd="2" destOrd="0" presId="urn:microsoft.com/office/officeart/2008/layout/VerticalCurvedList"/>
    <dgm:cxn modelId="{2F939E0E-5C56-44FC-9895-0D9092C39EC8}" type="presParOf" srcId="{8A87A7AC-5AF7-4479-8BE2-F9A976146760}" destId="{F0C6210E-8081-4CC9-850B-E66B1A42B217}" srcOrd="0" destOrd="0" presId="urn:microsoft.com/office/officeart/2008/layout/VerticalCurvedList"/>
    <dgm:cxn modelId="{73A7D855-D2A2-4125-8F57-1EDEDA432BC4}" type="presParOf" srcId="{7C31B7C8-4334-44A7-A871-34E59966B83E}" destId="{BD72549C-BDA9-452E-9416-C54E3D65A42D}" srcOrd="3" destOrd="0" presId="urn:microsoft.com/office/officeart/2008/layout/VerticalCurvedList"/>
    <dgm:cxn modelId="{70A259C0-BEFA-4D25-B4D2-457B2E4C6F69}" type="presParOf" srcId="{7C31B7C8-4334-44A7-A871-34E59966B83E}" destId="{79B67A10-771E-4080-B9D2-ACE443A99ADA}" srcOrd="4" destOrd="0" presId="urn:microsoft.com/office/officeart/2008/layout/VerticalCurvedList"/>
    <dgm:cxn modelId="{69E4A569-06A6-4999-91CD-5470BECE9405}" type="presParOf" srcId="{79B67A10-771E-4080-B9D2-ACE443A99ADA}" destId="{E46F98B4-254D-4D41-9767-1F48DFCC78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C3037-9D71-4CD6-81BB-718D852A2B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C25FD9-20C1-4A8D-96EF-048CCCF68812}">
      <dgm:prSet phldrT="[Text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“Can’t meet one-on-one with a potential </a:t>
          </a:r>
          <a:r>
            <a:rPr lang="en-US" b="1" dirty="0" err="1"/>
            <a:t>offeror</a:t>
          </a:r>
          <a:r>
            <a:rPr lang="en-US" b="1" dirty="0"/>
            <a:t>.”</a:t>
          </a:r>
          <a:endParaRPr lang="en-US" dirty="0"/>
        </a:p>
      </dgm:t>
    </dgm:pt>
    <dgm:pt modelId="{C287F77C-1CD4-4FAB-9264-FEE83073C82D}" type="parTrans" cxnId="{930286E6-3DFD-480E-B546-C5C9987B2E9A}">
      <dgm:prSet/>
      <dgm:spPr/>
      <dgm:t>
        <a:bodyPr/>
        <a:lstStyle/>
        <a:p>
          <a:endParaRPr lang="en-US"/>
        </a:p>
      </dgm:t>
    </dgm:pt>
    <dgm:pt modelId="{BD90BD76-5195-4E78-8461-8825480DF000}" type="sibTrans" cxnId="{930286E6-3DFD-480E-B546-C5C9987B2E9A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48C8D150-53D8-4954-8816-F23A247980A6}">
      <dgm:prSet phldrT="[Text]"/>
      <dgm:spPr>
        <a:solidFill>
          <a:schemeClr val="tx2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“A protest is something to be avoided at all costs – even if it means the Government limits conversations with industry.”</a:t>
          </a:r>
          <a:endParaRPr lang="en-US" dirty="0"/>
        </a:p>
      </dgm:t>
    </dgm:pt>
    <dgm:pt modelId="{6225FA05-9E0C-4EAF-B831-99D48D2B1479}" type="parTrans" cxnId="{433A1214-0593-4100-8AFE-74335B48A246}">
      <dgm:prSet/>
      <dgm:spPr/>
      <dgm:t>
        <a:bodyPr/>
        <a:lstStyle/>
        <a:p>
          <a:endParaRPr lang="en-US"/>
        </a:p>
      </dgm:t>
    </dgm:pt>
    <dgm:pt modelId="{7BF1ED4E-85AA-4BB3-AE37-7D958AF20F6E}" type="sibTrans" cxnId="{433A1214-0593-4100-8AFE-74335B48A246}">
      <dgm:prSet/>
      <dgm:spPr/>
      <dgm:t>
        <a:bodyPr/>
        <a:lstStyle/>
        <a:p>
          <a:endParaRPr lang="en-US"/>
        </a:p>
      </dgm:t>
    </dgm:pt>
    <dgm:pt modelId="{C0CB91AC-333C-459D-B3F8-789E57932CFF}" type="pres">
      <dgm:prSet presAssocID="{A9EC3037-9D71-4CD6-81BB-718D852A2B44}" presName="Name0" presStyleCnt="0">
        <dgm:presLayoutVars>
          <dgm:chMax val="7"/>
          <dgm:chPref val="7"/>
          <dgm:dir/>
        </dgm:presLayoutVars>
      </dgm:prSet>
      <dgm:spPr/>
    </dgm:pt>
    <dgm:pt modelId="{7C31B7C8-4334-44A7-A871-34E59966B83E}" type="pres">
      <dgm:prSet presAssocID="{A9EC3037-9D71-4CD6-81BB-718D852A2B44}" presName="Name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34E7699-E317-4FD2-BB13-675DFD39D22E}" type="pres">
      <dgm:prSet presAssocID="{A9EC3037-9D71-4CD6-81BB-718D852A2B44}" presName="cycl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51EAD27-B3DA-4F7F-AE36-B052E5B4311E}" type="pres">
      <dgm:prSet presAssocID="{A9EC3037-9D71-4CD6-81BB-718D852A2B44}" presName="src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868970E-E4EB-4D1C-9B35-2D58E7CC2109}" type="pres">
      <dgm:prSet presAssocID="{A9EC3037-9D71-4CD6-81BB-718D852A2B44}" presName="conn" presStyleLbl="parChTrans1D2" presStyleIdx="0" presStyleCnt="1"/>
      <dgm:spPr/>
    </dgm:pt>
    <dgm:pt modelId="{6C98FE40-BEF4-4C95-B220-A5F43CF0EAF5}" type="pres">
      <dgm:prSet presAssocID="{A9EC3037-9D71-4CD6-81BB-718D852A2B44}" presName="extra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2C429BC-23B8-46A4-B668-EDCF52F03E10}" type="pres">
      <dgm:prSet presAssocID="{A9EC3037-9D71-4CD6-81BB-718D852A2B44}" presName="dstNode" presStyleLbl="node1" presStyleIdx="0" presStyleCnt="2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1A22DAB-44FB-46AD-9E03-E88499585136}" type="pres">
      <dgm:prSet presAssocID="{4EC25FD9-20C1-4A8D-96EF-048CCCF68812}" presName="text_1" presStyleLbl="node1" presStyleIdx="0" presStyleCnt="2">
        <dgm:presLayoutVars>
          <dgm:bulletEnabled val="1"/>
        </dgm:presLayoutVars>
      </dgm:prSet>
      <dgm:spPr/>
    </dgm:pt>
    <dgm:pt modelId="{8A87A7AC-5AF7-4479-8BE2-F9A976146760}" type="pres">
      <dgm:prSet presAssocID="{4EC25FD9-20C1-4A8D-96EF-048CCCF68812}" presName="accent_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F0C6210E-8081-4CC9-850B-E66B1A42B217}" type="pres">
      <dgm:prSet presAssocID="{4EC25FD9-20C1-4A8D-96EF-048CCCF68812}" presName="accentRepeatNode" presStyleLbl="solidFgAcc1" presStyleIdx="0" presStyleCnt="2"/>
      <dgm:spPr>
        <a:ln>
          <a:solidFill>
            <a:schemeClr val="bg1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BD72549C-BDA9-452E-9416-C54E3D65A42D}" type="pres">
      <dgm:prSet presAssocID="{48C8D150-53D8-4954-8816-F23A247980A6}" presName="text_2" presStyleLbl="node1" presStyleIdx="1" presStyleCnt="2">
        <dgm:presLayoutVars>
          <dgm:bulletEnabled val="1"/>
        </dgm:presLayoutVars>
      </dgm:prSet>
      <dgm:spPr/>
    </dgm:pt>
    <dgm:pt modelId="{79B67A10-771E-4080-B9D2-ACE443A99ADA}" type="pres">
      <dgm:prSet presAssocID="{48C8D150-53D8-4954-8816-F23A247980A6}" presName="accent_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46F98B4-254D-4D41-9767-1F48DFCC78DD}" type="pres">
      <dgm:prSet presAssocID="{48C8D150-53D8-4954-8816-F23A247980A6}" presName="accentRepeatNode" presStyleLbl="solidFgAcc1" presStyleIdx="1" presStyleCnt="2"/>
      <dgm:spPr>
        <a:ln>
          <a:solidFill>
            <a:schemeClr val="tx2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</dgm:ptLst>
  <dgm:cxnLst>
    <dgm:cxn modelId="{433A1214-0593-4100-8AFE-74335B48A246}" srcId="{A9EC3037-9D71-4CD6-81BB-718D852A2B44}" destId="{48C8D150-53D8-4954-8816-F23A247980A6}" srcOrd="1" destOrd="0" parTransId="{6225FA05-9E0C-4EAF-B831-99D48D2B1479}" sibTransId="{7BF1ED4E-85AA-4BB3-AE37-7D958AF20F6E}"/>
    <dgm:cxn modelId="{05102162-B581-465D-87C8-7C7550D95B52}" type="presOf" srcId="{48C8D150-53D8-4954-8816-F23A247980A6}" destId="{BD72549C-BDA9-452E-9416-C54E3D65A42D}" srcOrd="0" destOrd="0" presId="urn:microsoft.com/office/officeart/2008/layout/VerticalCurvedList"/>
    <dgm:cxn modelId="{1A23988A-738F-4164-9A0A-C1BE042C4E3A}" type="presOf" srcId="{4EC25FD9-20C1-4A8D-96EF-048CCCF68812}" destId="{71A22DAB-44FB-46AD-9E03-E88499585136}" srcOrd="0" destOrd="0" presId="urn:microsoft.com/office/officeart/2008/layout/VerticalCurvedList"/>
    <dgm:cxn modelId="{EFDD5EB4-3F28-44FD-98C2-4D9B93C832CD}" type="presOf" srcId="{BD90BD76-5195-4E78-8461-8825480DF000}" destId="{2868970E-E4EB-4D1C-9B35-2D58E7CC2109}" srcOrd="0" destOrd="0" presId="urn:microsoft.com/office/officeart/2008/layout/VerticalCurvedList"/>
    <dgm:cxn modelId="{449CC7DD-DD2F-48B7-82B0-B283CA113102}" type="presOf" srcId="{A9EC3037-9D71-4CD6-81BB-718D852A2B44}" destId="{C0CB91AC-333C-459D-B3F8-789E57932CFF}" srcOrd="0" destOrd="0" presId="urn:microsoft.com/office/officeart/2008/layout/VerticalCurvedList"/>
    <dgm:cxn modelId="{930286E6-3DFD-480E-B546-C5C9987B2E9A}" srcId="{A9EC3037-9D71-4CD6-81BB-718D852A2B44}" destId="{4EC25FD9-20C1-4A8D-96EF-048CCCF68812}" srcOrd="0" destOrd="0" parTransId="{C287F77C-1CD4-4FAB-9264-FEE83073C82D}" sibTransId="{BD90BD76-5195-4E78-8461-8825480DF000}"/>
    <dgm:cxn modelId="{95431937-CE3A-4754-AFCC-02BA5542F73A}" type="presParOf" srcId="{C0CB91AC-333C-459D-B3F8-789E57932CFF}" destId="{7C31B7C8-4334-44A7-A871-34E59966B83E}" srcOrd="0" destOrd="0" presId="urn:microsoft.com/office/officeart/2008/layout/VerticalCurvedList"/>
    <dgm:cxn modelId="{E28B8762-F8F4-4300-975B-AE3CC28E19CC}" type="presParOf" srcId="{7C31B7C8-4334-44A7-A871-34E59966B83E}" destId="{034E7699-E317-4FD2-BB13-675DFD39D22E}" srcOrd="0" destOrd="0" presId="urn:microsoft.com/office/officeart/2008/layout/VerticalCurvedList"/>
    <dgm:cxn modelId="{B6EDE2F2-3B4C-4F7E-A42B-30987468FAD3}" type="presParOf" srcId="{034E7699-E317-4FD2-BB13-675DFD39D22E}" destId="{851EAD27-B3DA-4F7F-AE36-B052E5B4311E}" srcOrd="0" destOrd="0" presId="urn:microsoft.com/office/officeart/2008/layout/VerticalCurvedList"/>
    <dgm:cxn modelId="{451DF811-B27F-4BE0-938C-378E2F381725}" type="presParOf" srcId="{034E7699-E317-4FD2-BB13-675DFD39D22E}" destId="{2868970E-E4EB-4D1C-9B35-2D58E7CC2109}" srcOrd="1" destOrd="0" presId="urn:microsoft.com/office/officeart/2008/layout/VerticalCurvedList"/>
    <dgm:cxn modelId="{F6FCA289-21D2-4AE2-8045-2F6953251B65}" type="presParOf" srcId="{034E7699-E317-4FD2-BB13-675DFD39D22E}" destId="{6C98FE40-BEF4-4C95-B220-A5F43CF0EAF5}" srcOrd="2" destOrd="0" presId="urn:microsoft.com/office/officeart/2008/layout/VerticalCurvedList"/>
    <dgm:cxn modelId="{847BAAFF-4FFD-4E3E-B267-4043E697C94D}" type="presParOf" srcId="{034E7699-E317-4FD2-BB13-675DFD39D22E}" destId="{C2C429BC-23B8-46A4-B668-EDCF52F03E10}" srcOrd="3" destOrd="0" presId="urn:microsoft.com/office/officeart/2008/layout/VerticalCurvedList"/>
    <dgm:cxn modelId="{9DE5BE07-1E36-4DFC-ACB1-D6E2DE4B27E3}" type="presParOf" srcId="{7C31B7C8-4334-44A7-A871-34E59966B83E}" destId="{71A22DAB-44FB-46AD-9E03-E88499585136}" srcOrd="1" destOrd="0" presId="urn:microsoft.com/office/officeart/2008/layout/VerticalCurvedList"/>
    <dgm:cxn modelId="{E42E4436-E950-459F-8D75-99252E464634}" type="presParOf" srcId="{7C31B7C8-4334-44A7-A871-34E59966B83E}" destId="{8A87A7AC-5AF7-4479-8BE2-F9A976146760}" srcOrd="2" destOrd="0" presId="urn:microsoft.com/office/officeart/2008/layout/VerticalCurvedList"/>
    <dgm:cxn modelId="{473BA5E1-C4F0-45A2-AC74-38F310B4839A}" type="presParOf" srcId="{8A87A7AC-5AF7-4479-8BE2-F9A976146760}" destId="{F0C6210E-8081-4CC9-850B-E66B1A42B217}" srcOrd="0" destOrd="0" presId="urn:microsoft.com/office/officeart/2008/layout/VerticalCurvedList"/>
    <dgm:cxn modelId="{917397FB-F2E5-4677-B275-2A90870BED1C}" type="presParOf" srcId="{7C31B7C8-4334-44A7-A871-34E59966B83E}" destId="{BD72549C-BDA9-452E-9416-C54E3D65A42D}" srcOrd="3" destOrd="0" presId="urn:microsoft.com/office/officeart/2008/layout/VerticalCurvedList"/>
    <dgm:cxn modelId="{E7EAA718-9467-40AA-B7C6-F5E8E671E544}" type="presParOf" srcId="{7C31B7C8-4334-44A7-A871-34E59966B83E}" destId="{79B67A10-771E-4080-B9D2-ACE443A99ADA}" srcOrd="4" destOrd="0" presId="urn:microsoft.com/office/officeart/2008/layout/VerticalCurvedList"/>
    <dgm:cxn modelId="{D5612969-7212-40A8-B1D5-5ABACF763EDC}" type="presParOf" srcId="{79B67A10-771E-4080-B9D2-ACE443A99ADA}" destId="{E46F98B4-254D-4D41-9767-1F48DFCC78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E7ACC-1525-44EF-AB90-00199290F97D}">
      <dsp:nvSpPr>
        <dsp:cNvPr id="0" name=""/>
        <dsp:cNvSpPr/>
      </dsp:nvSpPr>
      <dsp:spPr>
        <a:xfrm>
          <a:off x="0" y="435006"/>
          <a:ext cx="7848600" cy="1119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604012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Define Requirements</a:t>
          </a:r>
        </a:p>
      </dsp:txBody>
      <dsp:txXfrm>
        <a:off x="0" y="435006"/>
        <a:ext cx="7848600" cy="1119037"/>
      </dsp:txXfrm>
    </dsp:sp>
    <dsp:sp modelId="{5A488D3E-9CA0-4849-8EA2-8336A9888743}">
      <dsp:nvSpPr>
        <dsp:cNvPr id="0" name=""/>
        <dsp:cNvSpPr/>
      </dsp:nvSpPr>
      <dsp:spPr>
        <a:xfrm>
          <a:off x="392430" y="6966"/>
          <a:ext cx="5494020" cy="856080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Agency Program Managers</a:t>
          </a:r>
        </a:p>
      </dsp:txBody>
      <dsp:txXfrm>
        <a:off x="434220" y="48756"/>
        <a:ext cx="5410440" cy="772500"/>
      </dsp:txXfrm>
    </dsp:sp>
    <dsp:sp modelId="{DC17EA6D-94CF-4060-8875-5612E4720D70}">
      <dsp:nvSpPr>
        <dsp:cNvPr id="0" name=""/>
        <dsp:cNvSpPr/>
      </dsp:nvSpPr>
      <dsp:spPr>
        <a:xfrm>
          <a:off x="0" y="2138683"/>
          <a:ext cx="784860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604012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Acquisition Strategies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Seek Opportunities for Small Business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Negotiate Contract Terms</a:t>
          </a:r>
        </a:p>
      </dsp:txBody>
      <dsp:txXfrm>
        <a:off x="0" y="2138683"/>
        <a:ext cx="7848600" cy="1918350"/>
      </dsp:txXfrm>
    </dsp:sp>
    <dsp:sp modelId="{C7D5D05C-51EE-4645-A0F7-A991FEADA7FE}">
      <dsp:nvSpPr>
        <dsp:cNvPr id="0" name=""/>
        <dsp:cNvSpPr/>
      </dsp:nvSpPr>
      <dsp:spPr>
        <a:xfrm>
          <a:off x="392430" y="1710643"/>
          <a:ext cx="5494020" cy="856080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Contracting Officers</a:t>
          </a:r>
        </a:p>
      </dsp:txBody>
      <dsp:txXfrm>
        <a:off x="434220" y="1752433"/>
        <a:ext cx="54104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970E-E4EB-4D1C-9B35-2D58E7CC2109}">
      <dsp:nvSpPr>
        <dsp:cNvPr id="0" name=""/>
        <dsp:cNvSpPr/>
      </dsp:nvSpPr>
      <dsp:spPr>
        <a:xfrm>
          <a:off x="-3503641" y="-542216"/>
          <a:ext cx="4205457" cy="4205457"/>
        </a:xfrm>
        <a:prstGeom prst="blockArc">
          <a:avLst>
            <a:gd name="adj1" fmla="val 18900000"/>
            <a:gd name="adj2" fmla="val 2700000"/>
            <a:gd name="adj3" fmla="val 5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22DAB-44FB-46AD-9E03-E88499585136}">
      <dsp:nvSpPr>
        <dsp:cNvPr id="0" name=""/>
        <dsp:cNvSpPr/>
      </dsp:nvSpPr>
      <dsp:spPr>
        <a:xfrm>
          <a:off x="573722" y="445869"/>
          <a:ext cx="6801214" cy="8916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>
                  <a:lumMod val="50000"/>
                </a:schemeClr>
              </a:solidFill>
            </a:rPr>
            <a:t>“Can’t meet one-on-one with a potential </a:t>
          </a:r>
          <a:r>
            <a:rPr lang="en-US" sz="1900" b="1" kern="1200" dirty="0" err="1">
              <a:solidFill>
                <a:schemeClr val="tx2">
                  <a:lumMod val="50000"/>
                </a:schemeClr>
              </a:solidFill>
            </a:rPr>
            <a:t>offeror</a:t>
          </a:r>
          <a:r>
            <a:rPr lang="en-US" sz="1900" b="1" kern="1200" dirty="0">
              <a:solidFill>
                <a:schemeClr val="tx2">
                  <a:lumMod val="50000"/>
                </a:schemeClr>
              </a:solidFill>
            </a:rPr>
            <a:t>.”</a:t>
          </a:r>
          <a:endParaRPr lang="en-US" sz="1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73722" y="445869"/>
        <a:ext cx="6801214" cy="891614"/>
      </dsp:txXfrm>
    </dsp:sp>
    <dsp:sp modelId="{F0C6210E-8081-4CC9-850B-E66B1A42B217}">
      <dsp:nvSpPr>
        <dsp:cNvPr id="0" name=""/>
        <dsp:cNvSpPr/>
      </dsp:nvSpPr>
      <dsp:spPr>
        <a:xfrm>
          <a:off x="16463" y="334417"/>
          <a:ext cx="1114518" cy="1114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549C-BDA9-452E-9416-C54E3D65A42D}">
      <dsp:nvSpPr>
        <dsp:cNvPr id="0" name=""/>
        <dsp:cNvSpPr/>
      </dsp:nvSpPr>
      <dsp:spPr>
        <a:xfrm>
          <a:off x="573722" y="1783540"/>
          <a:ext cx="6801214" cy="8916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>
                  <a:lumMod val="50000"/>
                </a:schemeClr>
              </a:solidFill>
            </a:rPr>
            <a:t>“A protest is something to be avoided at all costs – even if it means the Government limits conversations with industry.”</a:t>
          </a:r>
          <a:endParaRPr lang="en-US" sz="1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73722" y="1783540"/>
        <a:ext cx="6801214" cy="891614"/>
      </dsp:txXfrm>
    </dsp:sp>
    <dsp:sp modelId="{E46F98B4-254D-4D41-9767-1F48DFCC78DD}">
      <dsp:nvSpPr>
        <dsp:cNvPr id="0" name=""/>
        <dsp:cNvSpPr/>
      </dsp:nvSpPr>
      <dsp:spPr>
        <a:xfrm>
          <a:off x="16463" y="1672089"/>
          <a:ext cx="1114518" cy="1114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970E-E4EB-4D1C-9B35-2D58E7CC2109}">
      <dsp:nvSpPr>
        <dsp:cNvPr id="0" name=""/>
        <dsp:cNvSpPr/>
      </dsp:nvSpPr>
      <dsp:spPr>
        <a:xfrm>
          <a:off x="-3503641" y="-542216"/>
          <a:ext cx="4205457" cy="4205457"/>
        </a:xfrm>
        <a:prstGeom prst="blockArc">
          <a:avLst>
            <a:gd name="adj1" fmla="val 18900000"/>
            <a:gd name="adj2" fmla="val 2700000"/>
            <a:gd name="adj3" fmla="val 5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22DAB-44FB-46AD-9E03-E88499585136}">
      <dsp:nvSpPr>
        <dsp:cNvPr id="0" name=""/>
        <dsp:cNvSpPr/>
      </dsp:nvSpPr>
      <dsp:spPr>
        <a:xfrm>
          <a:off x="573722" y="445869"/>
          <a:ext cx="6801214" cy="891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“Can’t meet one-on-one with a potential offeror.”</a:t>
          </a:r>
          <a:endParaRPr lang="en-US" sz="1900" kern="1200" dirty="0"/>
        </a:p>
      </dsp:txBody>
      <dsp:txXfrm>
        <a:off x="573722" y="445869"/>
        <a:ext cx="6801214" cy="891614"/>
      </dsp:txXfrm>
    </dsp:sp>
    <dsp:sp modelId="{F0C6210E-8081-4CC9-850B-E66B1A42B217}">
      <dsp:nvSpPr>
        <dsp:cNvPr id="0" name=""/>
        <dsp:cNvSpPr/>
      </dsp:nvSpPr>
      <dsp:spPr>
        <a:xfrm>
          <a:off x="16463" y="334417"/>
          <a:ext cx="1114518" cy="111451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549C-BDA9-452E-9416-C54E3D65A42D}">
      <dsp:nvSpPr>
        <dsp:cNvPr id="0" name=""/>
        <dsp:cNvSpPr/>
      </dsp:nvSpPr>
      <dsp:spPr>
        <a:xfrm>
          <a:off x="573722" y="1783540"/>
          <a:ext cx="6801214" cy="89161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“A protest is something to be avoided at all costs – even if it means the Government limits conversations with industry.”</a:t>
          </a:r>
          <a:endParaRPr lang="en-US" sz="1900" kern="1200" dirty="0"/>
        </a:p>
      </dsp:txBody>
      <dsp:txXfrm>
        <a:off x="573722" y="1783540"/>
        <a:ext cx="6801214" cy="891614"/>
      </dsp:txXfrm>
    </dsp:sp>
    <dsp:sp modelId="{E46F98B4-254D-4D41-9767-1F48DFCC78DD}">
      <dsp:nvSpPr>
        <dsp:cNvPr id="0" name=""/>
        <dsp:cNvSpPr/>
      </dsp:nvSpPr>
      <dsp:spPr>
        <a:xfrm>
          <a:off x="16463" y="1672089"/>
          <a:ext cx="1114518" cy="111451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970E-E4EB-4D1C-9B35-2D58E7CC2109}">
      <dsp:nvSpPr>
        <dsp:cNvPr id="0" name=""/>
        <dsp:cNvSpPr/>
      </dsp:nvSpPr>
      <dsp:spPr>
        <a:xfrm>
          <a:off x="-3503641" y="-542216"/>
          <a:ext cx="4205457" cy="4205457"/>
        </a:xfrm>
        <a:prstGeom prst="blockArc">
          <a:avLst>
            <a:gd name="adj1" fmla="val 18900000"/>
            <a:gd name="adj2" fmla="val 2700000"/>
            <a:gd name="adj3" fmla="val 5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22DAB-44FB-46AD-9E03-E88499585136}">
      <dsp:nvSpPr>
        <dsp:cNvPr id="0" name=""/>
        <dsp:cNvSpPr/>
      </dsp:nvSpPr>
      <dsp:spPr>
        <a:xfrm>
          <a:off x="573722" y="445869"/>
          <a:ext cx="6801214" cy="89161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“Can’t meet one-on-one with a potential </a:t>
          </a:r>
          <a:r>
            <a:rPr lang="en-US" sz="1900" b="1" kern="1200" dirty="0" err="1"/>
            <a:t>offeror</a:t>
          </a:r>
          <a:r>
            <a:rPr lang="en-US" sz="1900" b="1" kern="1200" dirty="0"/>
            <a:t>.”</a:t>
          </a:r>
          <a:endParaRPr lang="en-US" sz="1900" kern="1200" dirty="0"/>
        </a:p>
      </dsp:txBody>
      <dsp:txXfrm>
        <a:off x="573722" y="445869"/>
        <a:ext cx="6801214" cy="891614"/>
      </dsp:txXfrm>
    </dsp:sp>
    <dsp:sp modelId="{F0C6210E-8081-4CC9-850B-E66B1A42B217}">
      <dsp:nvSpPr>
        <dsp:cNvPr id="0" name=""/>
        <dsp:cNvSpPr/>
      </dsp:nvSpPr>
      <dsp:spPr>
        <a:xfrm>
          <a:off x="16463" y="334417"/>
          <a:ext cx="1114518" cy="111451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549C-BDA9-452E-9416-C54E3D65A42D}">
      <dsp:nvSpPr>
        <dsp:cNvPr id="0" name=""/>
        <dsp:cNvSpPr/>
      </dsp:nvSpPr>
      <dsp:spPr>
        <a:xfrm>
          <a:off x="573722" y="1783540"/>
          <a:ext cx="6801214" cy="89161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71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“A protest is something to be avoided at all costs – even if it means the Government limits conversations with industry.”</a:t>
          </a:r>
          <a:endParaRPr lang="en-US" sz="1900" kern="1200" dirty="0"/>
        </a:p>
      </dsp:txBody>
      <dsp:txXfrm>
        <a:off x="573722" y="1783540"/>
        <a:ext cx="6801214" cy="891614"/>
      </dsp:txXfrm>
    </dsp:sp>
    <dsp:sp modelId="{E46F98B4-254D-4D41-9767-1F48DFCC78DD}">
      <dsp:nvSpPr>
        <dsp:cNvPr id="0" name=""/>
        <dsp:cNvSpPr/>
      </dsp:nvSpPr>
      <dsp:spPr>
        <a:xfrm>
          <a:off x="16463" y="1672089"/>
          <a:ext cx="1114518" cy="111451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F61ECB-6B42-48C0-B96F-BCA87AD03F1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48D833-1A38-4B09-BCCB-6CA30EB0C8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 Image with Federal Acquisition Institute Sea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6" name="Picture 5" descr="QR Code image of Director's information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800" dirty="0">
                <a:solidFill>
                  <a:srgbClr val="283433"/>
                </a:solidFill>
                <a:latin typeface="Franklin Gothic Book"/>
                <a:cs typeface="Franklin Gothic Book"/>
              </a:rPr>
              <a:t>Jeff Birch, </a:t>
            </a:r>
            <a:r>
              <a:rPr lang="en-US" sz="800" i="1" dirty="0">
                <a:solidFill>
                  <a:srgbClr val="283433"/>
                </a:solidFill>
                <a:latin typeface="Franklin Gothic Book"/>
                <a:cs typeface="Franklin Gothic Book"/>
              </a:rPr>
              <a:t>Acting Director</a:t>
            </a:r>
          </a:p>
          <a:p>
            <a:pPr algn="r" defTabSz="457200"/>
            <a:r>
              <a:rPr lang="en-US" sz="800" b="1" dirty="0">
                <a:solidFill>
                  <a:srgbClr val="283433"/>
                </a:solidFill>
                <a:latin typeface="Franklin Gothic Book"/>
                <a:cs typeface="Franklin Gothic Book"/>
              </a:rPr>
              <a:t>www.fai.gov</a:t>
            </a:r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  <a:p>
            <a:pPr algn="r" defTabSz="457200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  <p:extLst>
      <p:ext uri="{BB962C8B-B14F-4D97-AF65-F5344CB8AC3E}">
        <p14:creationId xmlns:p14="http://schemas.microsoft.com/office/powerpoint/2010/main" val="19195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Tx/>
              <a:buSzPct val="75000"/>
              <a:buFont typeface="Courier New"/>
              <a:buChar char="o"/>
              <a:defRPr sz="240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defTabSz="457200"/>
            <a:fld id="{43A0B55B-C253-734E-AC3A-B1468D3932F3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9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, and FAI Seal as slide watermark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Tx/>
              <a:buSzPct val="75000"/>
              <a:buFont typeface="Courier New"/>
              <a:buChar char="o"/>
              <a:defRPr sz="240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  <a:lvl2pPr marL="454025" indent="-231775">
              <a:buClrTx/>
              <a:buFont typeface="Arial"/>
              <a:buChar char="•"/>
              <a:defRPr sz="1800">
                <a:solidFill>
                  <a:schemeClr val="tx1"/>
                </a:solidFill>
                <a:latin typeface="Franklin Gothic Book"/>
                <a:cs typeface="Franklin Gothic Book"/>
              </a:defRPr>
            </a:lvl2pPr>
            <a:lvl3pPr marL="688975" indent="-228600">
              <a:buClrTx/>
              <a:buFont typeface="Arial"/>
              <a:buChar char="•"/>
              <a:defRPr sz="1800">
                <a:solidFill>
                  <a:schemeClr val="tx1"/>
                </a:solidFill>
                <a:latin typeface="Franklin Gothic Book"/>
                <a:cs typeface="Franklin Gothic Book"/>
              </a:defRPr>
            </a:lvl3pPr>
            <a:lvl4pPr marL="915988" indent="-225425">
              <a:buClrTx/>
              <a:buFont typeface="Arial"/>
              <a:buChar char="•"/>
              <a:tabLst/>
              <a:defRPr sz="1800">
                <a:solidFill>
                  <a:schemeClr val="tx1"/>
                </a:solidFill>
                <a:latin typeface="Franklin Gothic Book"/>
                <a:cs typeface="Franklin Gothic Book"/>
              </a:defRPr>
            </a:lvl4pPr>
            <a:lvl5pPr marL="1141413" indent="-228600" defTabSz="455613">
              <a:buClrTx/>
              <a:buFont typeface="Arial"/>
              <a:buChar char="•"/>
              <a:defRPr sz="1800">
                <a:solidFill>
                  <a:schemeClr val="tx1"/>
                </a:solidFill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defTabSz="457200"/>
            <a:fld id="{43A0B55B-C253-734E-AC3A-B1468D3932F3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defTabSz="457200"/>
            <a:fld id="{43A0B55B-C253-734E-AC3A-B1468D3932F3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defTabSz="457200"/>
            <a:fld id="{43A0B55B-C253-734E-AC3A-B1468D3932F3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03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43437" y="5334000"/>
            <a:ext cx="5334000" cy="914400"/>
          </a:xfrm>
        </p:spPr>
        <p:txBody>
          <a:bodyPr/>
          <a:lstStyle/>
          <a:p>
            <a:r>
              <a:rPr lang="en-US" sz="2000" dirty="0"/>
              <a:t>Al Muñoz, CFCM, PMP</a:t>
            </a:r>
          </a:p>
          <a:p>
            <a:r>
              <a:rPr lang="en-US" sz="2000" dirty="0"/>
              <a:t>US Department of Agriculture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274" y="3708996"/>
            <a:ext cx="8828726" cy="600098"/>
          </a:xfrm>
        </p:spPr>
        <p:txBody>
          <a:bodyPr anchor="t"/>
          <a:lstStyle/>
          <a:p>
            <a:r>
              <a:rPr lang="en-US" sz="3600" baseline="0" dirty="0"/>
              <a:t>Meeting the Challenge of Better Outcomes</a:t>
            </a:r>
            <a:br>
              <a:rPr lang="en-US" sz="3600" baseline="0" dirty="0"/>
            </a:br>
            <a:br>
              <a:rPr lang="en-US" sz="1050" baseline="0" dirty="0"/>
            </a:br>
            <a:r>
              <a:rPr lang="en-US" sz="2000" baseline="0" dirty="0"/>
              <a:t>February 5, 2014</a:t>
            </a:r>
            <a:br>
              <a:rPr lang="en-US" sz="2000" baseline="0" dirty="0"/>
            </a:br>
            <a:r>
              <a:rPr lang="en-US" sz="2000" baseline="0" dirty="0"/>
              <a:t>1pm – 3pm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7842" y="2438400"/>
            <a:ext cx="8828726" cy="1258403"/>
          </a:xfrm>
          <a:prstGeom prst="rect">
            <a:avLst/>
          </a:prstGeom>
        </p:spPr>
        <p:txBody>
          <a:bodyPr vert="horz" lIns="0"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baseline="6000">
                <a:solidFill>
                  <a:srgbClr val="283433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baseline="0" dirty="0"/>
              <a:t>Vendor Engagement and Negotiation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5562599" cy="1206501"/>
          </a:xfrm>
        </p:spPr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3722234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Use your business background and ask some questions: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7086600" cy="6858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Are you still buying from strangers?</a:t>
            </a:r>
          </a:p>
        </p:txBody>
      </p:sp>
    </p:spTree>
    <p:extLst>
      <p:ext uri="{BB962C8B-B14F-4D97-AF65-F5344CB8AC3E}">
        <p14:creationId xmlns:p14="http://schemas.microsoft.com/office/powerpoint/2010/main" val="26981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5562599" cy="1206501"/>
          </a:xfrm>
        </p:spPr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3722234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Use your business background and ask some questions: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7086600" cy="6858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Are you still buying from strangers?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662" y="2837370"/>
            <a:ext cx="8534400" cy="3715830"/>
          </a:xfrm>
          <a:prstGeom prst="rect">
            <a:avLst/>
          </a:prstGeom>
          <a:gradFill flip="none" rotWithShape="1">
            <a:gsLst>
              <a:gs pos="0">
                <a:srgbClr val="FBCC19">
                  <a:tint val="66000"/>
                  <a:satMod val="160000"/>
                </a:srgbClr>
              </a:gs>
              <a:gs pos="50000">
                <a:srgbClr val="FBCC19">
                  <a:tint val="44500"/>
                  <a:satMod val="160000"/>
                </a:srgbClr>
              </a:gs>
              <a:gs pos="100000">
                <a:srgbClr val="FBCC19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758966"/>
            <a:ext cx="8521262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How well do I know the vendors I buy from?</a:t>
            </a:r>
          </a:p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Large or small?  Length of time in business?  </a:t>
            </a:r>
          </a:p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How mature is the industry?  How dense or competitive is the industry?</a:t>
            </a:r>
          </a:p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How well do I know the products or services I buy?</a:t>
            </a:r>
          </a:p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New or mature products or services?  Commoditized or highly distinguishable?</a:t>
            </a:r>
          </a:p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b="1" dirty="0"/>
              <a:t>What’s the market like?  Is it highly profitable or lower-margin/high-volume?</a:t>
            </a:r>
          </a:p>
        </p:txBody>
      </p:sp>
    </p:spTree>
    <p:extLst>
      <p:ext uri="{BB962C8B-B14F-4D97-AF65-F5344CB8AC3E}">
        <p14:creationId xmlns:p14="http://schemas.microsoft.com/office/powerpoint/2010/main" val="331341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Asking these types of questions will lead to more questions that are dependent on your type of contracting and level of interest.</a:t>
            </a:r>
          </a:p>
          <a:p>
            <a:endParaRPr lang="en-US" sz="2800" dirty="0"/>
          </a:p>
          <a:p>
            <a:r>
              <a:rPr lang="en-US" sz="2800" dirty="0"/>
              <a:t>Must take the time to analyze your sector commensurate with the level of complexity and risk inherent in the products or services that you buy.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7086600" cy="6858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Most pervasive misconceptions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197363197"/>
              </p:ext>
            </p:extLst>
          </p:nvPr>
        </p:nvGraphicFramePr>
        <p:xfrm>
          <a:off x="838200" y="2822575"/>
          <a:ext cx="7391400" cy="312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625" y="3429000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0625" y="4724400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8327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14</a:t>
            </a:fld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74302373"/>
              </p:ext>
            </p:extLst>
          </p:nvPr>
        </p:nvGraphicFramePr>
        <p:xfrm>
          <a:off x="838200" y="2207200"/>
          <a:ext cx="7391400" cy="312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90625" y="2813625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0625" y="4109025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96045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86000"/>
            <a:ext cx="8001000" cy="3722234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Generally, there is no such prohibition.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Prior to solicitation, anyone, including program managers and users may meet with potential  offerors to exchange general information and conduct market research related to an acquisition.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143000" y="1476375"/>
            <a:ext cx="9517821" cy="2000250"/>
            <a:chOff x="-1143000" y="1476375"/>
            <a:chExt cx="9517821" cy="2000250"/>
          </a:xfrm>
        </p:grpSpPr>
        <p:sp>
          <p:nvSpPr>
            <p:cNvPr id="9" name="Block Arc 8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/>
            <p:cNvGrpSpPr/>
            <p:nvPr/>
          </p:nvGrpSpPr>
          <p:grpSpPr>
            <a:xfrm>
              <a:off x="1028700" y="2080194"/>
              <a:ext cx="7346121" cy="643994"/>
              <a:chOff x="414387" y="322042"/>
              <a:chExt cx="7346121" cy="64399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/>
                  <a:t>“Can’t meet one-on-one with a potential </a:t>
                </a:r>
                <a:r>
                  <a:rPr lang="en-US" sz="2400" b="1" kern="1200" dirty="0" err="1"/>
                  <a:t>offeror</a:t>
                </a:r>
                <a:r>
                  <a:rPr lang="en-US" sz="2400" b="1" kern="1200" dirty="0"/>
                  <a:t>.”</a:t>
                </a: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3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04" y="2310667"/>
            <a:ext cx="7748617" cy="3722234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Communication is more restricted during solicitation, during which time the CO is the focal point, and ends with receipt of proposals.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Any information directly affecting proposal preparation must be shared with all potential </a:t>
            </a:r>
            <a:r>
              <a:rPr lang="en-US" sz="2800" dirty="0" err="1"/>
              <a:t>offerors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16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143000" y="1476375"/>
            <a:ext cx="9517821" cy="2000250"/>
            <a:chOff x="-1143000" y="1476375"/>
            <a:chExt cx="9517821" cy="2000250"/>
          </a:xfrm>
        </p:grpSpPr>
        <p:sp>
          <p:nvSpPr>
            <p:cNvPr id="14" name="Block Arc 13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5" name="Group 14"/>
            <p:cNvGrpSpPr/>
            <p:nvPr/>
          </p:nvGrpSpPr>
          <p:grpSpPr>
            <a:xfrm>
              <a:off x="1028700" y="2080194"/>
              <a:ext cx="7346121" cy="643994"/>
              <a:chOff x="414387" y="322042"/>
              <a:chExt cx="7346121" cy="64399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/>
                  <a:t>“Can’t meet one-on-one with a potential </a:t>
                </a:r>
                <a:r>
                  <a:rPr lang="en-US" sz="2400" b="1" kern="1200" dirty="0" err="1"/>
                  <a:t>offeror</a:t>
                </a:r>
                <a:r>
                  <a:rPr lang="en-US" sz="2400" b="1" kern="1200" dirty="0"/>
                  <a:t>.”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33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04" y="2375535"/>
            <a:ext cx="7748617" cy="3722234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Keep it fair and be ethical in your engagement.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There will be some mistakes.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Good judgment comes from experience.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Experience comes from bad judgment.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17</a:t>
            </a:fld>
            <a:endParaRPr lang="en-US" dirty="0"/>
          </a:p>
        </p:txBody>
      </p:sp>
      <p:pic>
        <p:nvPicPr>
          <p:cNvPr id="9221" name="Picture 5" descr="C:\Documents and Settings\amunoz\Local Settings\Temporary Internet Files\Content.IE5\SU2375WE\MC90044189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5154" y="4648200"/>
            <a:ext cx="1905794" cy="16002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-1143000" y="1476375"/>
            <a:ext cx="9517821" cy="2000250"/>
            <a:chOff x="-1143000" y="1476375"/>
            <a:chExt cx="9517821" cy="2000250"/>
          </a:xfrm>
        </p:grpSpPr>
        <p:sp>
          <p:nvSpPr>
            <p:cNvPr id="14" name="Block Arc 13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5" name="Group 14"/>
            <p:cNvGrpSpPr/>
            <p:nvPr/>
          </p:nvGrpSpPr>
          <p:grpSpPr>
            <a:xfrm>
              <a:off x="1028700" y="2080194"/>
              <a:ext cx="7346121" cy="643994"/>
              <a:chOff x="414387" y="322042"/>
              <a:chExt cx="7346121" cy="64399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/>
                  <a:t>“Can’t meet one-on-one with a potential </a:t>
                </a:r>
                <a:r>
                  <a:rPr lang="en-US" sz="2400" b="1" kern="1200" dirty="0" err="1"/>
                  <a:t>offeror</a:t>
                </a:r>
                <a:r>
                  <a:rPr lang="en-US" sz="2400" b="1" kern="1200" dirty="0"/>
                  <a:t>.”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14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18</a:t>
            </a:fld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60198790"/>
              </p:ext>
            </p:extLst>
          </p:nvPr>
        </p:nvGraphicFramePr>
        <p:xfrm>
          <a:off x="838200" y="2207200"/>
          <a:ext cx="7391400" cy="312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90625" y="2813625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0625" y="4109025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076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3160"/>
            <a:ext cx="8077200" cy="3722234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Protests are still quite rare and not to be feared.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19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143000" y="1476375"/>
            <a:ext cx="9753600" cy="2000250"/>
            <a:chOff x="-1143000" y="1476375"/>
            <a:chExt cx="9753600" cy="2000250"/>
          </a:xfrm>
        </p:grpSpPr>
        <p:sp>
          <p:nvSpPr>
            <p:cNvPr id="18" name="Block Arc 17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9" name="Group 18"/>
            <p:cNvGrpSpPr/>
            <p:nvPr/>
          </p:nvGrpSpPr>
          <p:grpSpPr>
            <a:xfrm>
              <a:off x="1028700" y="1984944"/>
              <a:ext cx="7581900" cy="838792"/>
              <a:chOff x="414387" y="322042"/>
              <a:chExt cx="7346121" cy="64399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ctangle 22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/>
                <a:r>
                  <a:rPr lang="en-US" sz="2200" b="1" dirty="0"/>
                  <a:t>“A protest is something to be avoided at all costs – even if it means the Government limits conversations with industry.”</a:t>
                </a:r>
                <a:endParaRPr lang="en-US" sz="2200" dirty="0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16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8229600" cy="34464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Vendor Engagement</a:t>
            </a:r>
          </a:p>
          <a:p>
            <a:pPr marL="454025" lvl="1" indent="-231775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Franklin Gothic Book"/>
                <a:cs typeface="Franklin Gothic Book"/>
              </a:rPr>
              <a:t>From Myth-busters to Agency Vendor Communication Plans</a:t>
            </a:r>
          </a:p>
          <a:p>
            <a:pPr marL="454025" lvl="1" indent="-231775">
              <a:spcAft>
                <a:spcPts val="2400"/>
              </a:spcAft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Franklin Gothic Book"/>
                <a:cs typeface="Franklin Gothic Book"/>
              </a:rPr>
              <a:t>Most pervasive misconceptions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Negotiation</a:t>
            </a:r>
          </a:p>
          <a:p>
            <a:pPr marL="454025" lvl="1" indent="-231775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Franklin Gothic Book"/>
                <a:cs typeface="Franklin Gothic Book"/>
              </a:rPr>
              <a:t>Better vendor engagement for better negotiations</a:t>
            </a:r>
          </a:p>
          <a:p>
            <a:pPr marL="454025" lvl="1" indent="-231775">
              <a:spcAft>
                <a:spcPts val="2400"/>
              </a:spcAft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Franklin Gothic Book"/>
                <a:cs typeface="Franklin Gothic Book"/>
              </a:rPr>
              <a:t>Tools &amp; techniques for better negotiations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04" y="2449966"/>
            <a:ext cx="8060596" cy="3722234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2800" dirty="0"/>
              <a:t>Not communicating won’t prevent a protest.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They want answers, they aren’t getting them, and one of their only options is to file a protest.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2475" y="3962400"/>
            <a:ext cx="7639050" cy="1066800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a protest, really, other than a vendor signifying that they’re unhappy with the level of engagement?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143000" y="1476375"/>
            <a:ext cx="9753600" cy="2000250"/>
            <a:chOff x="-1143000" y="1476375"/>
            <a:chExt cx="9753600" cy="2000250"/>
          </a:xfrm>
        </p:grpSpPr>
        <p:sp>
          <p:nvSpPr>
            <p:cNvPr id="8" name="Block Arc 7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Group 8"/>
            <p:cNvGrpSpPr/>
            <p:nvPr/>
          </p:nvGrpSpPr>
          <p:grpSpPr>
            <a:xfrm>
              <a:off x="1028700" y="1984944"/>
              <a:ext cx="7581900" cy="838792"/>
              <a:chOff x="414387" y="322042"/>
              <a:chExt cx="7346121" cy="6439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 12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/>
                <a:r>
                  <a:rPr lang="en-US" sz="2200" b="1" dirty="0"/>
                  <a:t>“A protest is something to be avoided at all costs – even if it means the Government limits conversations with industry.”</a:t>
                </a:r>
                <a:endParaRPr lang="en-US" sz="2200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89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04" y="2423160"/>
            <a:ext cx="7984396" cy="3722234"/>
          </a:xfrm>
        </p:spPr>
        <p:txBody>
          <a:bodyPr/>
          <a:lstStyle/>
          <a:p>
            <a:endParaRPr lang="en-US" sz="2800" dirty="0"/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2800" dirty="0"/>
              <a:t>A much better option is a debriefing, which should be encouraged, even with the winning proposer.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Debriefs allow vendors to understand the award decision and to submit better proposals next time.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endParaRPr lang="en-US" sz="800" dirty="0"/>
          </a:p>
          <a:p>
            <a:pPr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Thorough debriefs = better future proposals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143000" y="1476375"/>
            <a:ext cx="9753600" cy="2000250"/>
            <a:chOff x="-1143000" y="1476375"/>
            <a:chExt cx="9753600" cy="2000250"/>
          </a:xfrm>
        </p:grpSpPr>
        <p:sp>
          <p:nvSpPr>
            <p:cNvPr id="6" name="Block Arc 5"/>
            <p:cNvSpPr/>
            <p:nvPr/>
          </p:nvSpPr>
          <p:spPr>
            <a:xfrm>
              <a:off x="-1143000" y="1476375"/>
              <a:ext cx="2265720" cy="2000250"/>
            </a:xfrm>
            <a:prstGeom prst="blockArc">
              <a:avLst>
                <a:gd name="adj1" fmla="val 18900000"/>
                <a:gd name="adj2" fmla="val 2700000"/>
                <a:gd name="adj3" fmla="val 710"/>
              </a:avLst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028700" y="1984944"/>
              <a:ext cx="7581900" cy="838792"/>
              <a:chOff x="414387" y="322042"/>
              <a:chExt cx="7346121" cy="64399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414387" y="322042"/>
                <a:ext cx="7346121" cy="64399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1170" tIns="60960" rIns="60960" bIns="60960" numCol="1" spcCol="1270" anchor="ctr" anchorCtr="0">
                <a:noAutofit/>
              </a:bodyPr>
              <a:lstStyle/>
              <a:p>
                <a:pPr lvl="0"/>
                <a:r>
                  <a:rPr lang="en-US" sz="2200" b="1" dirty="0"/>
                  <a:t>“A protest is something to be avoided at all costs – even if it means the Government limits conversations with industry.”</a:t>
                </a:r>
                <a:endParaRPr lang="en-US" sz="2200" dirty="0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626204" y="1999694"/>
              <a:ext cx="804992" cy="8049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819150" y="2145539"/>
              <a:ext cx="600959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03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Government contracting of the future will be about interacting with industry more meaningfully, and about designing effective solutions together…</a:t>
            </a:r>
          </a:p>
          <a:p>
            <a:endParaRPr lang="en-US" sz="2800" b="1" dirty="0"/>
          </a:p>
          <a:p>
            <a:pPr lvl="1">
              <a:buNone/>
            </a:pPr>
            <a:r>
              <a:rPr lang="en-US" sz="2800" b="1" dirty="0"/>
              <a:t>…not about buying from strangers.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3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848599" cy="1206501"/>
          </a:xfrm>
        </p:spPr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62100" y="1905000"/>
            <a:ext cx="6019800" cy="1447800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Effective vendor engagement will improve the productivity of your negotiations</a:t>
            </a:r>
          </a:p>
        </p:txBody>
      </p:sp>
    </p:spTree>
    <p:extLst>
      <p:ext uri="{BB962C8B-B14F-4D97-AF65-F5344CB8AC3E}">
        <p14:creationId xmlns:p14="http://schemas.microsoft.com/office/powerpoint/2010/main" val="134033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848599" cy="1206501"/>
          </a:xfrm>
        </p:spPr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62100" y="1905000"/>
            <a:ext cx="6019800" cy="1447800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Effective vendor engagement will improve the productivity of your negotiations</a:t>
            </a:r>
          </a:p>
        </p:txBody>
      </p:sp>
      <p:sp>
        <p:nvSpPr>
          <p:cNvPr id="6" name="Down Arrow 5"/>
          <p:cNvSpPr/>
          <p:nvPr/>
        </p:nvSpPr>
        <p:spPr>
          <a:xfrm rot="995037">
            <a:off x="1973818" y="3298601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1" y="4478090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vendor</a:t>
            </a:r>
          </a:p>
        </p:txBody>
      </p:sp>
    </p:spTree>
    <p:extLst>
      <p:ext uri="{BB962C8B-B14F-4D97-AF65-F5344CB8AC3E}">
        <p14:creationId xmlns:p14="http://schemas.microsoft.com/office/powerpoint/2010/main" val="50817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848599" cy="1206501"/>
          </a:xfrm>
        </p:spPr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62100" y="1905000"/>
            <a:ext cx="6019800" cy="1447800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Effective vendor engagement will improve the productivity of your negotiations</a:t>
            </a:r>
          </a:p>
        </p:txBody>
      </p:sp>
      <p:sp>
        <p:nvSpPr>
          <p:cNvPr id="6" name="Down Arrow 5"/>
          <p:cNvSpPr/>
          <p:nvPr/>
        </p:nvSpPr>
        <p:spPr>
          <a:xfrm rot="995037">
            <a:off x="1973818" y="3298601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3405189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1" y="4478090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vendor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8050" y="4617611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product/service</a:t>
            </a:r>
          </a:p>
        </p:txBody>
      </p:sp>
    </p:spTree>
    <p:extLst>
      <p:ext uri="{BB962C8B-B14F-4D97-AF65-F5344CB8AC3E}">
        <p14:creationId xmlns:p14="http://schemas.microsoft.com/office/powerpoint/2010/main" val="147888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848599" cy="1206501"/>
          </a:xfrm>
        </p:spPr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62100" y="1905000"/>
            <a:ext cx="6019800" cy="1447800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Effective vendor engagement will improve the productivity of your negotiations</a:t>
            </a:r>
          </a:p>
        </p:txBody>
      </p:sp>
      <p:sp>
        <p:nvSpPr>
          <p:cNvPr id="6" name="Down Arrow 5"/>
          <p:cNvSpPr/>
          <p:nvPr/>
        </p:nvSpPr>
        <p:spPr>
          <a:xfrm rot="995037">
            <a:off x="1973818" y="3298601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3405189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38408">
            <a:off x="6224254" y="3309754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1" y="4478090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vendor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8050" y="4617611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product/service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4101" y="4495799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environment which you are engaged</a:t>
            </a:r>
          </a:p>
        </p:txBody>
      </p:sp>
    </p:spTree>
    <p:extLst>
      <p:ext uri="{BB962C8B-B14F-4D97-AF65-F5344CB8AC3E}">
        <p14:creationId xmlns:p14="http://schemas.microsoft.com/office/powerpoint/2010/main" val="404737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848599" cy="1206501"/>
          </a:xfrm>
        </p:spPr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58" y="5715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Without these, your negotiations will be much more difficult!</a:t>
            </a:r>
          </a:p>
          <a:p>
            <a:pPr marL="0" indent="0">
              <a:buNone/>
            </a:pP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62100" y="1905000"/>
            <a:ext cx="6019800" cy="1447800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Effective vendor engagement will improve the productivity of your negotiations</a:t>
            </a:r>
          </a:p>
        </p:txBody>
      </p:sp>
      <p:sp>
        <p:nvSpPr>
          <p:cNvPr id="6" name="Down Arrow 5"/>
          <p:cNvSpPr/>
          <p:nvPr/>
        </p:nvSpPr>
        <p:spPr>
          <a:xfrm rot="995037">
            <a:off x="1973818" y="3298601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3405189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38408">
            <a:off x="6224254" y="3309754"/>
            <a:ext cx="914400" cy="11494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1" y="4478090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vendor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8050" y="4617611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product/service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4101" y="4495799"/>
            <a:ext cx="2247899" cy="949817"/>
          </a:xfrm>
          <a:prstGeom prst="rect">
            <a:avLst/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Know the environment which you are engaged</a:t>
            </a:r>
          </a:p>
        </p:txBody>
      </p:sp>
    </p:spTree>
    <p:extLst>
      <p:ext uri="{BB962C8B-B14F-4D97-AF65-F5344CB8AC3E}">
        <p14:creationId xmlns:p14="http://schemas.microsoft.com/office/powerpoint/2010/main" val="128640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2234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As a process, negotiation is communication through which two parties attempt to reach a mutually satisfactory result on a matter of common concern.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7086600" cy="12954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Negotiation is a discussion aimed at reaching an agreement</a:t>
            </a:r>
          </a:p>
        </p:txBody>
      </p:sp>
    </p:spTree>
    <p:extLst>
      <p:ext uri="{BB962C8B-B14F-4D97-AF65-F5344CB8AC3E}">
        <p14:creationId xmlns:p14="http://schemas.microsoft.com/office/powerpoint/2010/main" val="350737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66"/>
            <a:ext cx="8229600" cy="3722234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There are no “players” and no “sides” and no one “wins” a negotiation.</a:t>
            </a:r>
          </a:p>
          <a:p>
            <a:r>
              <a:rPr lang="en-US" sz="2800" dirty="0"/>
              <a:t>A successful negotiation is one in which the parties achieved a mutually satisfactory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7086600" cy="12954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…not a game or contest</a:t>
            </a:r>
          </a:p>
        </p:txBody>
      </p:sp>
    </p:spTree>
    <p:extLst>
      <p:ext uri="{BB962C8B-B14F-4D97-AF65-F5344CB8AC3E}">
        <p14:creationId xmlns:p14="http://schemas.microsoft.com/office/powerpoint/2010/main" val="96193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Office of Federal Procurement Policy (OFPP)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February 2, 2011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“Myth-Busting”: Addressing Misconceptions to Improve Communication with Industry during the Acquisition Process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</a:t>
            </a:fld>
            <a:endParaRPr lang="en-US" dirty="0"/>
          </a:p>
        </p:txBody>
      </p:sp>
      <p:pic>
        <p:nvPicPr>
          <p:cNvPr id="8194" name="Picture 2" descr="C:\Documents and Settings\amunoz\Local Settings\Temporary Internet Files\Content.IE5\AAJ8PYHO\MC90029954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788760"/>
            <a:ext cx="1713586" cy="1624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58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Thinking of negotiations as a contest is detrimental to the goal of achieving better outcomes.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Causes reluctance to enter into negotiations.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Allows for bad outcomes.  If you think you won, you didn’t.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8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What does a vendor do when it “loses” a negotiation?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It doesn’t.  We end up paying for it one way or another.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Quality suffers, employees suffer or the vendor simply doesn’t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31</a:t>
            </a:fld>
            <a:endParaRPr lang="en-US" dirty="0"/>
          </a:p>
        </p:txBody>
      </p:sp>
      <p:pic>
        <p:nvPicPr>
          <p:cNvPr id="1026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133600"/>
            <a:ext cx="1780337" cy="1786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629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Government has a superior bargaining position.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Leveraging that position to the detriment of the vendor will result in poor outcomes.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Because in contrast, the vendor has superior knowledge.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53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The cost of poor vendor engagement and negotiations.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The 30p “gourmet” burger.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Cost of damage repair far exceeded any profit that could have been made.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33</a:t>
            </a:fld>
            <a:endParaRPr lang="en-US" dirty="0"/>
          </a:p>
        </p:txBody>
      </p:sp>
      <p:pic>
        <p:nvPicPr>
          <p:cNvPr id="1026" name="Picture 2" descr="C:\Documents and Settings\amunoz\Local Settings\Temporary Internet Files\Content.IE5\QITUBBBG\MC9002324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895600"/>
            <a:ext cx="2104931" cy="1554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428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772400" cy="3722234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/>
              <a:t>You’re going to negotiate at some point with your vendors.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Be prepared to negotiate on every acquisition.</a:t>
            </a:r>
          </a:p>
          <a:p>
            <a:r>
              <a:rPr lang="en-US" sz="2800" dirty="0"/>
              <a:t>You’ve probably negotiated at some </a:t>
            </a:r>
          </a:p>
          <a:p>
            <a:pPr marL="228600" indent="-228600">
              <a:buNone/>
            </a:pPr>
            <a:r>
              <a:rPr lang="en-US" sz="2800" dirty="0"/>
              <a:t>	point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34</a:t>
            </a:fld>
            <a:endParaRPr lang="en-US" dirty="0"/>
          </a:p>
        </p:txBody>
      </p:sp>
      <p:pic>
        <p:nvPicPr>
          <p:cNvPr id="2054" name="Picture 6" descr="C:\Documents and Settings\amunoz\Local Settings\Temporary Internet Files\Content.IE5\SU2375WE\MC90038346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4781398"/>
            <a:ext cx="1828800" cy="161940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1905000"/>
            <a:ext cx="7086600" cy="6858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Planning for Negotiations</a:t>
            </a:r>
          </a:p>
        </p:txBody>
      </p:sp>
    </p:spTree>
    <p:extLst>
      <p:ext uri="{BB962C8B-B14F-4D97-AF65-F5344CB8AC3E}">
        <p14:creationId xmlns:p14="http://schemas.microsoft.com/office/powerpoint/2010/main" val="1067161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2234"/>
          </a:xfrm>
        </p:spPr>
        <p:txBody>
          <a:bodyPr/>
          <a:lstStyle/>
          <a:p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b="1" dirty="0"/>
              <a:t>Get the right price for the level of quality and delivery that the Government requires.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/>
              <a:t>Not to get the lowest price.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7086600" cy="68580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Objective of Negotiations</a:t>
            </a:r>
          </a:p>
        </p:txBody>
      </p:sp>
    </p:spTree>
    <p:extLst>
      <p:ext uri="{BB962C8B-B14F-4D97-AF65-F5344CB8AC3E}">
        <p14:creationId xmlns:p14="http://schemas.microsoft.com/office/powerpoint/2010/main" val="421706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Negotiating a position versus negotiating based on interests.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FAR discusses development of a pre-negotiation position and pre-negotiation objectives somewhat interchangeably.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19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A position has a static connotation, suggesting that the Government should only move from its position based on evidence provided by the vendor.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This is adversarial and distracts the negotiation team from focusing on paying the right price for the Government’s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1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contrast, by identifying those mutual interests around which the Government and its industry partners can bargain, the parties can achieve a mutually satisfactory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38</a:t>
            </a:fld>
            <a:endParaRPr lang="en-US" dirty="0"/>
          </a:p>
        </p:txBody>
      </p:sp>
      <p:pic>
        <p:nvPicPr>
          <p:cNvPr id="6147" name="Picture 3" descr="C:\Documents and Settings\amunoz\Local Settings\Temporary Internet Files\Content.IE5\SU2375WE\MP900442432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264" y="4191000"/>
            <a:ext cx="4912360" cy="2519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37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Remember, the point of negotiations is to achieve a mutually satisfactory result.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Don’t become overly focused on achieving the lowest price.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The lowest price could cost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9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48500"/>
            <a:ext cx="7467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Access to current market information is critical!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9777131"/>
              </p:ext>
            </p:extLst>
          </p:nvPr>
        </p:nvGraphicFramePr>
        <p:xfrm>
          <a:off x="609600" y="18034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478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40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04582" y="2750311"/>
            <a:ext cx="2056079" cy="1332790"/>
          </a:xfrm>
          <a:prstGeom prst="roundRect">
            <a:avLst>
              <a:gd name="adj" fmla="val 10000"/>
            </a:avLst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ounded Rectangle 6"/>
          <p:cNvSpPr/>
          <p:nvPr/>
        </p:nvSpPr>
        <p:spPr>
          <a:xfrm>
            <a:off x="1052758" y="2789347"/>
            <a:ext cx="1959727" cy="12547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42971" y="1777621"/>
            <a:ext cx="2056079" cy="1332790"/>
          </a:xfrm>
          <a:prstGeom prst="roundRect">
            <a:avLst>
              <a:gd name="adj" fmla="val 10000"/>
            </a:avLst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8"/>
          <p:cNvSpPr/>
          <p:nvPr/>
        </p:nvSpPr>
        <p:spPr>
          <a:xfrm>
            <a:off x="3591147" y="1777621"/>
            <a:ext cx="1959727" cy="12937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Focus on Objectives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1359" y="2750311"/>
            <a:ext cx="2056079" cy="1332790"/>
          </a:xfrm>
          <a:prstGeom prst="roundRect">
            <a:avLst>
              <a:gd name="adj" fmla="val 10000"/>
            </a:avLst>
          </a:prstGeom>
          <a:solidFill>
            <a:srgbClr val="F6BC1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0"/>
          <p:cNvSpPr/>
          <p:nvPr/>
        </p:nvSpPr>
        <p:spPr>
          <a:xfrm>
            <a:off x="6129535" y="2789347"/>
            <a:ext cx="1959727" cy="12547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19" name="Down Arrow 18"/>
          <p:cNvSpPr/>
          <p:nvPr/>
        </p:nvSpPr>
        <p:spPr>
          <a:xfrm rot="7727554">
            <a:off x="3154462" y="3910854"/>
            <a:ext cx="495303" cy="901592"/>
          </a:xfrm>
          <a:prstGeom prst="downArrow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3371335">
            <a:off x="5512592" y="3927097"/>
            <a:ext cx="495303" cy="901592"/>
          </a:xfrm>
          <a:prstGeom prst="downArrow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4324348" y="3213207"/>
            <a:ext cx="495303" cy="901592"/>
          </a:xfrm>
          <a:prstGeom prst="downArrow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14697" y="3766087"/>
            <a:ext cx="2514606" cy="2164705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4"/>
          <p:cNvSpPr/>
          <p:nvPr/>
        </p:nvSpPr>
        <p:spPr>
          <a:xfrm>
            <a:off x="3682953" y="4083101"/>
            <a:ext cx="1778094" cy="15306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Tools of an Effective Negotiator</a:t>
            </a:r>
          </a:p>
        </p:txBody>
      </p:sp>
    </p:spTree>
    <p:extLst>
      <p:ext uri="{BB962C8B-B14F-4D97-AF65-F5344CB8AC3E}">
        <p14:creationId xmlns:p14="http://schemas.microsoft.com/office/powerpoint/2010/main" val="351073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Effective vendor engagement to understand industry partners and the environment.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Thoroughly documented with your customer the Government’s requirement and its fair price.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Understand the objectives of the negotiation and can distinguish those objectives that must be met from those that can be reduced if needed.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Not be tied to a position.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21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Understand the limit of your own infallibility.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Be prepared, but be prepared for change.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There’s more than one way to make a burger.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5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Remember that you and your team will make mistakes along the way.</a:t>
            </a:r>
          </a:p>
          <a:p>
            <a:endParaRPr lang="en-US" sz="2800" dirty="0"/>
          </a:p>
          <a:p>
            <a:pPr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We could use more small mistakes to build upon our experience so that we’ll make fewer large mistakes in the future!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62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 and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45</a:t>
            </a:fld>
            <a:endParaRPr lang="en-US" dirty="0"/>
          </a:p>
        </p:txBody>
      </p:sp>
      <p:pic>
        <p:nvPicPr>
          <p:cNvPr id="5122" name="Picture 2" descr="C:\Documents and Settings\amunoz\Local Settings\Temporary Internet Files\Content.IE5\SU2375WE\MC90044207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1650"/>
            <a:ext cx="1930400" cy="137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56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90223" y="1956644"/>
            <a:ext cx="6763554" cy="4063007"/>
            <a:chOff x="990600" y="1832819"/>
            <a:chExt cx="6763554" cy="4063007"/>
          </a:xfrm>
        </p:grpSpPr>
        <p:grpSp>
          <p:nvGrpSpPr>
            <p:cNvPr id="6" name="Group 5"/>
            <p:cNvGrpSpPr/>
            <p:nvPr/>
          </p:nvGrpSpPr>
          <p:grpSpPr>
            <a:xfrm>
              <a:off x="3334552" y="1832819"/>
              <a:ext cx="4419601" cy="1934765"/>
              <a:chOff x="2438399" y="496"/>
              <a:chExt cx="3657600" cy="1934765"/>
            </a:xfrm>
            <a:scene3d>
              <a:camera prst="orthographicFront"/>
              <a:lightRig rig="threePt" dir="t"/>
            </a:scene3d>
          </p:grpSpPr>
          <p:sp>
            <p:nvSpPr>
              <p:cNvPr id="16" name="Right Arrow 15"/>
              <p:cNvSpPr/>
              <p:nvPr/>
            </p:nvSpPr>
            <p:spPr>
              <a:xfrm>
                <a:off x="2438399" y="496"/>
                <a:ext cx="3657600" cy="193476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p3d>
                <a:bevelT w="165100" prst="coolSlant"/>
              </a:sp3d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ight Arrow 4"/>
              <p:cNvSpPr/>
              <p:nvPr/>
            </p:nvSpPr>
            <p:spPr>
              <a:xfrm>
                <a:off x="2532006" y="402779"/>
                <a:ext cx="3082480" cy="14510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Best source of information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Market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Current Technology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Trends affecting future procurements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1851870"/>
              <a:ext cx="2343953" cy="1858714"/>
              <a:chOff x="0" y="496"/>
              <a:chExt cx="2438400" cy="1934765"/>
            </a:xfrm>
            <a:scene3d>
              <a:camera prst="orthographicFront"/>
              <a:lightRig rig="threePt" dir="t"/>
            </a:scene3d>
          </p:grpSpPr>
          <p:sp>
            <p:nvSpPr>
              <p:cNvPr id="14" name="Rounded Rectangle 13"/>
              <p:cNvSpPr/>
              <p:nvPr/>
            </p:nvSpPr>
            <p:spPr>
              <a:xfrm>
                <a:off x="0" y="496"/>
                <a:ext cx="2438400" cy="1934765"/>
              </a:xfrm>
              <a:prstGeom prst="roundRect">
                <a:avLst/>
              </a:prstGeom>
              <a:solidFill>
                <a:schemeClr val="tx2"/>
              </a:solidFill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6"/>
              <p:cNvSpPr/>
              <p:nvPr/>
            </p:nvSpPr>
            <p:spPr>
              <a:xfrm>
                <a:off x="94447" y="94943"/>
                <a:ext cx="2249506" cy="174587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/>
                  <a:t>Industry Partners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34553" y="3961061"/>
              <a:ext cx="4419601" cy="1934765"/>
              <a:chOff x="2438400" y="2128738"/>
              <a:chExt cx="3657600" cy="1934765"/>
            </a:xfrm>
            <a:scene3d>
              <a:camera prst="orthographicFront"/>
              <a:lightRig rig="threePt" dir="t"/>
            </a:scene3d>
          </p:grpSpPr>
          <p:sp>
            <p:nvSpPr>
              <p:cNvPr id="12" name="Right Arrow 11"/>
              <p:cNvSpPr/>
              <p:nvPr/>
            </p:nvSpPr>
            <p:spPr>
              <a:xfrm>
                <a:off x="2438400" y="2128738"/>
                <a:ext cx="3657600" cy="193476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p3d>
                <a:bevelT w="165100" prst="coolSlant"/>
              </a:sp3d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ight Arrow 8"/>
              <p:cNvSpPr/>
              <p:nvPr/>
            </p:nvSpPr>
            <p:spPr>
              <a:xfrm>
                <a:off x="2524125" y="2469704"/>
                <a:ext cx="2932063" cy="14510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Clear, consistent direction to the workforce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kern="1200" dirty="0"/>
                  <a:t>Criteria for identifying which acquisitions must include vendor input in the pre-award phase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90600" y="3980112"/>
              <a:ext cx="2343953" cy="1858714"/>
              <a:chOff x="0" y="2128738"/>
              <a:chExt cx="2438400" cy="1934765"/>
            </a:xfrm>
            <a:scene3d>
              <a:camera prst="orthographicFront"/>
              <a:lightRig rig="threePt" dir="t"/>
            </a:scene3d>
          </p:grpSpPr>
          <p:sp>
            <p:nvSpPr>
              <p:cNvPr id="10" name="Rounded Rectangle 9"/>
              <p:cNvSpPr/>
              <p:nvPr/>
            </p:nvSpPr>
            <p:spPr>
              <a:xfrm>
                <a:off x="0" y="2128738"/>
                <a:ext cx="2438400" cy="1934765"/>
              </a:xfrm>
              <a:prstGeom prst="roundRect">
                <a:avLst/>
              </a:prstGeom>
              <a:solidFill>
                <a:schemeClr val="tx2"/>
              </a:solidFill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ounded Rectangle 10"/>
              <p:cNvSpPr/>
              <p:nvPr/>
            </p:nvSpPr>
            <p:spPr>
              <a:xfrm>
                <a:off x="49545" y="2223185"/>
                <a:ext cx="2343953" cy="174587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/>
                  <a:t>Agency Vendor Communication Plans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7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Productive interactions between industry and agency officials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Government clearly understands the marketplace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Award a contract or order for an effective solution at a reasonable price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Especially important for complex, high-risk procurements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5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OFPP Memo, May 7, 2012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“Myth-Busting 2”: Addressing Misconceptions and Further Improving Communication During the Acquisition Process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Focused on Industry Misconceptions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8</a:t>
            </a:fld>
            <a:endParaRPr lang="en-US" dirty="0"/>
          </a:p>
        </p:txBody>
      </p:sp>
      <p:pic>
        <p:nvPicPr>
          <p:cNvPr id="5" name="Picture 2" descr="C:\Documents and Settings\amunoz\Local Settings\Temporary Internet Files\Content.IE5\AAJ8PYHO\MC90029954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343400"/>
            <a:ext cx="1942186" cy="1841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332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5166"/>
            <a:ext cx="8229600" cy="3722234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Key take-away: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5400" b="1" i="1" dirty="0">
                <a:solidFill>
                  <a:srgbClr val="FF0000"/>
                </a:solidFill>
              </a:rPr>
              <a:t>Stop buying from strangers!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3A0B55B-C253-734E-AC3A-B1468D3932F3}" type="slidenum">
              <a:rPr lang="en-US" smtClean="0"/>
              <a:pPr defTabSz="45720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1572</Words>
  <Application>Microsoft Office PowerPoint</Application>
  <PresentationFormat>On-screen Show (4:3)</PresentationFormat>
  <Paragraphs>275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Courier New</vt:lpstr>
      <vt:lpstr>Franklin Gothic Book</vt:lpstr>
      <vt:lpstr>Franklin Gothic Demi</vt:lpstr>
      <vt:lpstr>Office Theme</vt:lpstr>
      <vt:lpstr>Meeting the Challenge of Better Outcomes  February 5, 2014 1pm – 3pm</vt:lpstr>
      <vt:lpstr>Agenda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</vt:lpstr>
      <vt:lpstr>Vendor Engagement and Negotiation</vt:lpstr>
      <vt:lpstr>Vendor Engagement and Negotiation</vt:lpstr>
      <vt:lpstr>Vendor Engagement and Negotiation</vt:lpstr>
      <vt:lpstr>Vendor Engagement and Negotiation</vt:lpstr>
      <vt:lpstr>Vendor Engagement and 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Negotiation</vt:lpstr>
      <vt:lpstr>Vendor Engagement and Negotiation</vt:lpstr>
      <vt:lpstr>Vendor Engagement and Negotiation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JayaRawat</cp:lastModifiedBy>
  <cp:revision>230</cp:revision>
  <cp:lastPrinted>2012-11-28T21:16:04Z</cp:lastPrinted>
  <dcterms:created xsi:type="dcterms:W3CDTF">2012-11-21T13:39:28Z</dcterms:created>
  <dcterms:modified xsi:type="dcterms:W3CDTF">2021-12-06T19:23:22Z</dcterms:modified>
</cp:coreProperties>
</file>