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handoutMasterIdLst>
    <p:handoutMasterId r:id="rId32"/>
  </p:handoutMasterIdLst>
  <p:sldIdLst>
    <p:sldId id="256" r:id="rId2"/>
    <p:sldId id="264" r:id="rId3"/>
    <p:sldId id="263" r:id="rId4"/>
    <p:sldId id="265" r:id="rId5"/>
    <p:sldId id="266" r:id="rId6"/>
    <p:sldId id="267" r:id="rId7"/>
    <p:sldId id="282" r:id="rId8"/>
    <p:sldId id="283" r:id="rId9"/>
    <p:sldId id="269" r:id="rId10"/>
    <p:sldId id="271" r:id="rId11"/>
    <p:sldId id="272" r:id="rId12"/>
    <p:sldId id="273" r:id="rId13"/>
    <p:sldId id="274" r:id="rId14"/>
    <p:sldId id="275" r:id="rId15"/>
    <p:sldId id="276" r:id="rId16"/>
    <p:sldId id="277" r:id="rId17"/>
    <p:sldId id="278" r:id="rId18"/>
    <p:sldId id="279" r:id="rId19"/>
    <p:sldId id="280" r:id="rId20"/>
    <p:sldId id="281" r:id="rId21"/>
    <p:sldId id="284" r:id="rId22"/>
    <p:sldId id="285" r:id="rId23"/>
    <p:sldId id="286" r:id="rId24"/>
    <p:sldId id="288" r:id="rId25"/>
    <p:sldId id="289" r:id="rId26"/>
    <p:sldId id="290" r:id="rId27"/>
    <p:sldId id="291" r:id="rId28"/>
    <p:sldId id="293" r:id="rId29"/>
    <p:sldId id="292" r:id="rId30"/>
  </p:sldIdLst>
  <p:sldSz cx="9144000" cy="6858000" type="screen4x3"/>
  <p:notesSz cx="7188200" cy="9448800"/>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8F84"/>
    <a:srgbClr val="FBCC19"/>
    <a:srgbClr val="F6BC1C"/>
    <a:srgbClr val="B8821B"/>
    <a:srgbClr val="283433"/>
    <a:srgbClr val="0B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2" autoAdjust="0"/>
    <p:restoredTop sz="97388" autoAdjust="0"/>
  </p:normalViewPr>
  <p:slideViewPr>
    <p:cSldViewPr snapToGrid="0" snapToObjects="1">
      <p:cViewPr varScale="1">
        <p:scale>
          <a:sx n="85" d="100"/>
          <a:sy n="85" d="100"/>
        </p:scale>
        <p:origin x="14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14887" cy="472440"/>
          </a:xfrm>
          <a:prstGeom prst="rect">
            <a:avLst/>
          </a:prstGeom>
        </p:spPr>
        <p:txBody>
          <a:bodyPr vert="horz" lIns="95061" tIns="47531" rIns="95061" bIns="47531" rtlCol="0"/>
          <a:lstStyle>
            <a:lvl1pPr algn="l">
              <a:defRPr sz="1200"/>
            </a:lvl1pPr>
          </a:lstStyle>
          <a:p>
            <a:endParaRPr lang="en-US"/>
          </a:p>
        </p:txBody>
      </p:sp>
      <p:sp>
        <p:nvSpPr>
          <p:cNvPr id="3" name="Date Placeholder 2"/>
          <p:cNvSpPr>
            <a:spLocks noGrp="1"/>
          </p:cNvSpPr>
          <p:nvPr>
            <p:ph type="dt" sz="quarter" idx="1"/>
          </p:nvPr>
        </p:nvSpPr>
        <p:spPr>
          <a:xfrm>
            <a:off x="4071650" y="0"/>
            <a:ext cx="3114887" cy="472440"/>
          </a:xfrm>
          <a:prstGeom prst="rect">
            <a:avLst/>
          </a:prstGeom>
        </p:spPr>
        <p:txBody>
          <a:bodyPr vert="horz" lIns="95061" tIns="47531" rIns="95061" bIns="47531" rtlCol="0"/>
          <a:lstStyle>
            <a:lvl1pPr algn="r">
              <a:defRPr sz="1200"/>
            </a:lvl1pPr>
          </a:lstStyle>
          <a:p>
            <a:fld id="{4B3BCBDC-22B3-CA42-915A-3C1E6407FA50}" type="datetime1">
              <a:rPr lang="en-US"/>
              <a:pPr/>
              <a:t>10/7/2015</a:t>
            </a:fld>
            <a:endParaRPr lang="en-US"/>
          </a:p>
        </p:txBody>
      </p:sp>
      <p:sp>
        <p:nvSpPr>
          <p:cNvPr id="4" name="Footer Placeholder 3"/>
          <p:cNvSpPr>
            <a:spLocks noGrp="1"/>
          </p:cNvSpPr>
          <p:nvPr>
            <p:ph type="ftr" sz="quarter" idx="2"/>
          </p:nvPr>
        </p:nvSpPr>
        <p:spPr>
          <a:xfrm>
            <a:off x="0" y="8974720"/>
            <a:ext cx="3114887" cy="472440"/>
          </a:xfrm>
          <a:prstGeom prst="rect">
            <a:avLst/>
          </a:prstGeom>
        </p:spPr>
        <p:txBody>
          <a:bodyPr vert="horz" lIns="95061" tIns="47531" rIns="95061" bIns="47531" rtlCol="0" anchor="b"/>
          <a:lstStyle>
            <a:lvl1pPr algn="l">
              <a:defRPr sz="1200"/>
            </a:lvl1pPr>
          </a:lstStyle>
          <a:p>
            <a:endParaRPr lang="en-US"/>
          </a:p>
        </p:txBody>
      </p:sp>
      <p:sp>
        <p:nvSpPr>
          <p:cNvPr id="5" name="Slide Number Placeholder 4"/>
          <p:cNvSpPr>
            <a:spLocks noGrp="1"/>
          </p:cNvSpPr>
          <p:nvPr>
            <p:ph type="sldNum" sz="quarter" idx="3"/>
          </p:nvPr>
        </p:nvSpPr>
        <p:spPr>
          <a:xfrm>
            <a:off x="4071650" y="8974720"/>
            <a:ext cx="3114887" cy="472440"/>
          </a:xfrm>
          <a:prstGeom prst="rect">
            <a:avLst/>
          </a:prstGeom>
        </p:spPr>
        <p:txBody>
          <a:bodyPr vert="horz" lIns="95061" tIns="47531" rIns="95061" bIns="47531" rtlCol="0" anchor="b"/>
          <a:lstStyle>
            <a:lvl1pPr algn="r">
              <a:defRPr sz="1200"/>
            </a:lvl1pPr>
          </a:lstStyle>
          <a:p>
            <a:fld id="{C7DDEB67-BC8F-364D-972B-CDDF3E97D57C}" type="slidenum">
              <a:rPr/>
              <a:pPr/>
              <a:t>‹#›</a:t>
            </a:fld>
            <a:endParaRPr lang="en-US"/>
          </a:p>
        </p:txBody>
      </p:sp>
    </p:spTree>
    <p:extLst>
      <p:ext uri="{BB962C8B-B14F-4D97-AF65-F5344CB8AC3E}">
        <p14:creationId xmlns:p14="http://schemas.microsoft.com/office/powerpoint/2010/main" val="30665905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14887" cy="472440"/>
          </a:xfrm>
          <a:prstGeom prst="rect">
            <a:avLst/>
          </a:prstGeom>
        </p:spPr>
        <p:txBody>
          <a:bodyPr vert="horz" lIns="95061" tIns="47531" rIns="95061" bIns="47531" rtlCol="0"/>
          <a:lstStyle>
            <a:lvl1pPr algn="l">
              <a:defRPr sz="1200"/>
            </a:lvl1pPr>
          </a:lstStyle>
          <a:p>
            <a:endParaRPr lang="en-US"/>
          </a:p>
        </p:txBody>
      </p:sp>
      <p:sp>
        <p:nvSpPr>
          <p:cNvPr id="3" name="Date Placeholder 2"/>
          <p:cNvSpPr>
            <a:spLocks noGrp="1"/>
          </p:cNvSpPr>
          <p:nvPr>
            <p:ph type="dt" idx="1"/>
          </p:nvPr>
        </p:nvSpPr>
        <p:spPr>
          <a:xfrm>
            <a:off x="4071650" y="0"/>
            <a:ext cx="3114887" cy="472440"/>
          </a:xfrm>
          <a:prstGeom prst="rect">
            <a:avLst/>
          </a:prstGeom>
        </p:spPr>
        <p:txBody>
          <a:bodyPr vert="horz" lIns="95061" tIns="47531" rIns="95061" bIns="47531" rtlCol="0"/>
          <a:lstStyle>
            <a:lvl1pPr algn="r">
              <a:defRPr sz="1200"/>
            </a:lvl1pPr>
          </a:lstStyle>
          <a:p>
            <a:fld id="{CAAC620E-D33B-1F4E-9540-040AB481C6DD}" type="datetime1">
              <a:rPr lang="en-US"/>
              <a:pPr/>
              <a:t>10/7/2015</a:t>
            </a:fld>
            <a:endParaRPr lang="en-US"/>
          </a:p>
        </p:txBody>
      </p:sp>
      <p:sp>
        <p:nvSpPr>
          <p:cNvPr id="4" name="Slide Image Placeholder 3"/>
          <p:cNvSpPr>
            <a:spLocks noGrp="1" noRot="1" noChangeAspect="1"/>
          </p:cNvSpPr>
          <p:nvPr>
            <p:ph type="sldImg" idx="2"/>
          </p:nvPr>
        </p:nvSpPr>
        <p:spPr>
          <a:xfrm>
            <a:off x="1231900" y="708025"/>
            <a:ext cx="4724400" cy="3543300"/>
          </a:xfrm>
          <a:prstGeom prst="rect">
            <a:avLst/>
          </a:prstGeom>
          <a:noFill/>
          <a:ln w="12700">
            <a:solidFill>
              <a:prstClr val="black"/>
            </a:solidFill>
          </a:ln>
        </p:spPr>
        <p:txBody>
          <a:bodyPr vert="horz" lIns="95061" tIns="47531" rIns="95061" bIns="47531" rtlCol="0" anchor="ctr"/>
          <a:lstStyle/>
          <a:p>
            <a:endParaRPr lang="en-US"/>
          </a:p>
        </p:txBody>
      </p:sp>
      <p:sp>
        <p:nvSpPr>
          <p:cNvPr id="5" name="Notes Placeholder 4"/>
          <p:cNvSpPr>
            <a:spLocks noGrp="1"/>
          </p:cNvSpPr>
          <p:nvPr>
            <p:ph type="body" sz="quarter" idx="3"/>
          </p:nvPr>
        </p:nvSpPr>
        <p:spPr>
          <a:xfrm>
            <a:off x="718820" y="4488180"/>
            <a:ext cx="5750560" cy="4251960"/>
          </a:xfrm>
          <a:prstGeom prst="rect">
            <a:avLst/>
          </a:prstGeom>
        </p:spPr>
        <p:txBody>
          <a:bodyPr vert="horz" lIns="95061" tIns="47531" rIns="95061" bIns="475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74720"/>
            <a:ext cx="3114887" cy="472440"/>
          </a:xfrm>
          <a:prstGeom prst="rect">
            <a:avLst/>
          </a:prstGeom>
        </p:spPr>
        <p:txBody>
          <a:bodyPr vert="horz" lIns="95061" tIns="47531" rIns="95061" bIns="47531" rtlCol="0" anchor="b"/>
          <a:lstStyle>
            <a:lvl1pPr algn="l">
              <a:defRPr sz="1200"/>
            </a:lvl1pPr>
          </a:lstStyle>
          <a:p>
            <a:endParaRPr lang="en-US"/>
          </a:p>
        </p:txBody>
      </p:sp>
      <p:sp>
        <p:nvSpPr>
          <p:cNvPr id="7" name="Slide Number Placeholder 6"/>
          <p:cNvSpPr>
            <a:spLocks noGrp="1"/>
          </p:cNvSpPr>
          <p:nvPr>
            <p:ph type="sldNum" sz="quarter" idx="5"/>
          </p:nvPr>
        </p:nvSpPr>
        <p:spPr>
          <a:xfrm>
            <a:off x="4071650" y="8974720"/>
            <a:ext cx="3114887" cy="472440"/>
          </a:xfrm>
          <a:prstGeom prst="rect">
            <a:avLst/>
          </a:prstGeom>
        </p:spPr>
        <p:txBody>
          <a:bodyPr vert="horz" lIns="95061" tIns="47531" rIns="95061" bIns="47531" rtlCol="0" anchor="b"/>
          <a:lstStyle>
            <a:lvl1pPr algn="r">
              <a:defRPr sz="1200"/>
            </a:lvl1pPr>
          </a:lstStyle>
          <a:p>
            <a:fld id="{DA33036D-F6A6-DE42-B789-2A212C3C5920}" type="slidenum">
              <a:rPr lang="en-US" smtClean="0"/>
              <a:pPr/>
              <a:t>‹#›</a:t>
            </a:fld>
            <a:endParaRPr lang="en-US"/>
          </a:p>
        </p:txBody>
      </p:sp>
    </p:spTree>
    <p:extLst>
      <p:ext uri="{BB962C8B-B14F-4D97-AF65-F5344CB8AC3E}">
        <p14:creationId xmlns:p14="http://schemas.microsoft.com/office/powerpoint/2010/main" val="29258177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4</a:t>
            </a:fld>
            <a:endParaRPr lang="en-US"/>
          </a:p>
        </p:txBody>
      </p:sp>
    </p:spTree>
    <p:extLst>
      <p:ext uri="{BB962C8B-B14F-4D97-AF65-F5344CB8AC3E}">
        <p14:creationId xmlns:p14="http://schemas.microsoft.com/office/powerpoint/2010/main" val="11825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Key components to building trust (i.e., Covey’s Speed of Trust)</a:t>
            </a:r>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9</a:t>
            </a:fld>
            <a:endParaRPr lang="en-US"/>
          </a:p>
        </p:txBody>
      </p:sp>
    </p:spTree>
    <p:extLst>
      <p:ext uri="{BB962C8B-B14F-4D97-AF65-F5344CB8AC3E}">
        <p14:creationId xmlns:p14="http://schemas.microsoft.com/office/powerpoint/2010/main" val="2360215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11</a:t>
            </a:fld>
            <a:endParaRPr lang="en-US"/>
          </a:p>
        </p:txBody>
      </p:sp>
    </p:spTree>
    <p:extLst>
      <p:ext uri="{BB962C8B-B14F-4D97-AF65-F5344CB8AC3E}">
        <p14:creationId xmlns:p14="http://schemas.microsoft.com/office/powerpoint/2010/main" val="2715156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12</a:t>
            </a:fld>
            <a:endParaRPr lang="en-US"/>
          </a:p>
        </p:txBody>
      </p:sp>
    </p:spTree>
    <p:extLst>
      <p:ext uri="{BB962C8B-B14F-4D97-AF65-F5344CB8AC3E}">
        <p14:creationId xmlns:p14="http://schemas.microsoft.com/office/powerpoint/2010/main" val="2020684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0" name="Picture 9" descr="Cover Image with Federal Acquisition Institute Seal"/>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711200" y="4209143"/>
            <a:ext cx="7534729" cy="616857"/>
          </a:xfrm>
          <a:prstGeom prst="rect">
            <a:avLst/>
          </a:prstGeom>
        </p:spPr>
        <p:txBody>
          <a:bodyPr vert="horz" lIns="0"/>
          <a:lstStyle>
            <a:lvl1pPr algn="l">
              <a:defRPr sz="4800" baseline="6000">
                <a:solidFill>
                  <a:srgbClr val="283433"/>
                </a:solidFill>
                <a:latin typeface="Cambria"/>
                <a:cs typeface="Cambria"/>
              </a:defRPr>
            </a:lvl1pPr>
          </a:lstStyle>
          <a:p>
            <a:r>
              <a:rPr lang="en-US" dirty="0" smtClean="0"/>
              <a:t>Click to Edit Master Title Style</a:t>
            </a:r>
            <a:endParaRPr lang="en-US" dirty="0"/>
          </a:p>
        </p:txBody>
      </p:sp>
      <p:sp>
        <p:nvSpPr>
          <p:cNvPr id="7" name="Content Placeholder 6"/>
          <p:cNvSpPr>
            <a:spLocks noGrp="1"/>
          </p:cNvSpPr>
          <p:nvPr>
            <p:ph sz="quarter" idx="10" hasCustomPrompt="1"/>
          </p:nvPr>
        </p:nvSpPr>
        <p:spPr>
          <a:xfrm>
            <a:off x="711200" y="4744361"/>
            <a:ext cx="7534729" cy="399143"/>
          </a:xfrm>
          <a:prstGeom prst="rect">
            <a:avLst/>
          </a:prstGeom>
        </p:spPr>
        <p:txBody>
          <a:bodyPr vert="horz" lIns="0"/>
          <a:lstStyle>
            <a:lvl1pPr>
              <a:buNone/>
              <a:defRPr sz="2000">
                <a:solidFill>
                  <a:srgbClr val="283433"/>
                </a:solidFill>
                <a:latin typeface="Franklin Gothic Book"/>
                <a:cs typeface="Franklin Gothic Book"/>
              </a:defRPr>
            </a:lvl1pPr>
          </a:lstStyle>
          <a:p>
            <a:pPr lvl="0"/>
            <a:r>
              <a:rPr lang="en-US" dirty="0" smtClean="0"/>
              <a:t>Click to Edit Subhead</a:t>
            </a:r>
          </a:p>
        </p:txBody>
      </p:sp>
      <p:sp>
        <p:nvSpPr>
          <p:cNvPr id="8" name="Content Placeholder 6"/>
          <p:cNvSpPr>
            <a:spLocks noGrp="1"/>
          </p:cNvSpPr>
          <p:nvPr>
            <p:ph sz="quarter" idx="11" hasCustomPrompt="1"/>
          </p:nvPr>
        </p:nvSpPr>
        <p:spPr>
          <a:xfrm>
            <a:off x="711201" y="5578935"/>
            <a:ext cx="2082800" cy="335643"/>
          </a:xfrm>
          <a:prstGeom prst="rect">
            <a:avLst/>
          </a:prstGeom>
          <a:effectLst/>
        </p:spPr>
        <p:txBody>
          <a:bodyPr vert="horz" lIns="0"/>
          <a:lstStyle>
            <a:lvl1pPr>
              <a:buNone/>
              <a:defRPr sz="1400" baseline="0">
                <a:solidFill>
                  <a:srgbClr val="B8821B"/>
                </a:solidFill>
                <a:latin typeface="Franklin Gothic Book"/>
                <a:cs typeface="Franklin Gothic Book"/>
              </a:defRPr>
            </a:lvl1pPr>
          </a:lstStyle>
          <a:p>
            <a:pPr lvl="0"/>
            <a:r>
              <a:rPr lang="en-US" dirty="0" smtClean="0"/>
              <a:t>Click to edit date</a:t>
            </a:r>
          </a:p>
        </p:txBody>
      </p:sp>
      <p:pic>
        <p:nvPicPr>
          <p:cNvPr id="6" name="Picture 5" descr="QR Code image of FAIi website http://www.fai.gov"/>
          <p:cNvPicPr>
            <a:picLocks noChangeAspect="1"/>
          </p:cNvPicPr>
          <p:nvPr userDrawn="1"/>
        </p:nvPicPr>
        <p:blipFill>
          <a:blip r:embed="rId3"/>
          <a:stretch>
            <a:fillRect/>
          </a:stretch>
        </p:blipFill>
        <p:spPr>
          <a:xfrm>
            <a:off x="8300354" y="5524500"/>
            <a:ext cx="544285" cy="544285"/>
          </a:xfrm>
          <a:prstGeom prst="rect">
            <a:avLst/>
          </a:prstGeom>
        </p:spPr>
      </p:pic>
      <p:sp>
        <p:nvSpPr>
          <p:cNvPr id="9" name="TextBox 8"/>
          <p:cNvSpPr txBox="1"/>
          <p:nvPr userDrawn="1"/>
        </p:nvSpPr>
        <p:spPr>
          <a:xfrm>
            <a:off x="5633352" y="5606139"/>
            <a:ext cx="2540000" cy="461665"/>
          </a:xfrm>
          <a:prstGeom prst="rect">
            <a:avLst/>
          </a:prstGeom>
          <a:noFill/>
        </p:spPr>
        <p:txBody>
          <a:bodyPr wrap="square" rtlCol="0">
            <a:spAutoFit/>
          </a:bodyPr>
          <a:lstStyle/>
          <a:p>
            <a:pPr algn="r"/>
            <a:r>
              <a:rPr lang="en-US" sz="800" kern="1200" dirty="0">
                <a:solidFill>
                  <a:srgbClr val="283433"/>
                </a:solidFill>
                <a:latin typeface="Franklin Gothic Book"/>
                <a:ea typeface="+mn-ea"/>
                <a:cs typeface="Franklin Gothic Book"/>
              </a:rPr>
              <a:t>Donna M. Jenkins, </a:t>
            </a:r>
            <a:r>
              <a:rPr lang="en-US" sz="800" i="1" kern="1200" dirty="0">
                <a:solidFill>
                  <a:srgbClr val="283433"/>
                </a:solidFill>
                <a:latin typeface="Franklin Gothic Book"/>
                <a:ea typeface="+mn-ea"/>
                <a:cs typeface="Franklin Gothic Book"/>
              </a:rPr>
              <a:t>Director</a:t>
            </a:r>
          </a:p>
          <a:p>
            <a:pPr algn="r"/>
            <a:r>
              <a:rPr lang="en-US" sz="800" b="1" kern="1200" dirty="0">
                <a:solidFill>
                  <a:srgbClr val="283433"/>
                </a:solidFill>
                <a:latin typeface="Franklin Gothic Book"/>
                <a:ea typeface="+mn-ea"/>
                <a:cs typeface="Franklin Gothic Book"/>
              </a:rPr>
              <a:t>www.fai.gov</a:t>
            </a:r>
            <a:endParaRPr lang="en-US" sz="800" kern="1200" dirty="0">
              <a:solidFill>
                <a:srgbClr val="283433"/>
              </a:solidFill>
              <a:latin typeface="Franklin Gothic Book"/>
              <a:ea typeface="+mn-ea"/>
              <a:cs typeface="Franklin Gothic Book"/>
            </a:endParaRPr>
          </a:p>
          <a:p>
            <a:pPr algn="r"/>
            <a:endParaRPr lang="en-US" sz="800" dirty="0">
              <a:solidFill>
                <a:srgbClr val="283433"/>
              </a:solidFill>
              <a:latin typeface="Franklin Gothic Book"/>
              <a:cs typeface="Franklin Gothic Book"/>
            </a:endParaRPr>
          </a:p>
        </p:txBody>
      </p:sp>
      <p:sp>
        <p:nvSpPr>
          <p:cNvPr id="11" name="Content Placeholder 10"/>
          <p:cNvSpPr>
            <a:spLocks noGrp="1"/>
          </p:cNvSpPr>
          <p:nvPr>
            <p:ph sz="quarter" idx="12" hasCustomPrompt="1"/>
          </p:nvPr>
        </p:nvSpPr>
        <p:spPr>
          <a:xfrm>
            <a:off x="711200" y="5253038"/>
            <a:ext cx="3597275" cy="334960"/>
          </a:xfrm>
          <a:prstGeom prst="rect">
            <a:avLst/>
          </a:prstGeom>
        </p:spPr>
        <p:txBody>
          <a:bodyPr vert="horz" lIns="0" tIns="0" rIns="0" bIns="0"/>
          <a:lstStyle>
            <a:lvl1pPr>
              <a:buNone/>
              <a:defRPr sz="1400" baseline="0">
                <a:solidFill>
                  <a:srgbClr val="283433"/>
                </a:solidFill>
                <a:latin typeface="Franklin Gothic Demi"/>
                <a:cs typeface="Franklin Gothic Demi"/>
              </a:defRPr>
            </a:lvl1pPr>
          </a:lstStyle>
          <a:p>
            <a:pPr lvl="0"/>
            <a:r>
              <a:rPr lang="en-US"/>
              <a:t>Click to Add presenter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7" name="Title 6"/>
          <p:cNvSpPr>
            <a:spLocks noGrp="1"/>
          </p:cNvSpPr>
          <p:nvPr>
            <p:ph type="title" hasCustomPrompt="1"/>
          </p:nvPr>
        </p:nvSpPr>
        <p:spPr>
          <a:xfrm>
            <a:off x="457200" y="1051560"/>
            <a:ext cx="7589157" cy="747660"/>
          </a:xfrm>
          <a:prstGeom prst="rect">
            <a:avLst/>
          </a:prstGeom>
        </p:spPr>
        <p:txBody>
          <a:bodyPr vert="horz"/>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10" name="Content Placeholder 9"/>
          <p:cNvSpPr>
            <a:spLocks noGrp="1"/>
          </p:cNvSpPr>
          <p:nvPr>
            <p:ph sz="quarter" idx="10"/>
          </p:nvPr>
        </p:nvSpPr>
        <p:spPr>
          <a:xfrm>
            <a:off x="457200" y="1986471"/>
            <a:ext cx="7988300" cy="3446463"/>
          </a:xfrm>
          <a:prstGeom prst="rect">
            <a:avLst/>
          </a:prstGeom>
        </p:spPr>
        <p:txBody>
          <a:bodyPr vert="horz"/>
          <a:lstStyle>
            <a:lvl1pPr marL="227013" indent="-227013">
              <a:buClr>
                <a:srgbClr val="F6BC1C"/>
              </a:buClr>
              <a:buSzPct val="75000"/>
              <a:buFont typeface="Courier New"/>
              <a:buChar char="o"/>
              <a:defRPr sz="2400">
                <a:solidFill>
                  <a:schemeClr val="bg1"/>
                </a:solidFill>
                <a:latin typeface="Franklin Gothic Book"/>
                <a:cs typeface="Franklin Gothic Book"/>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4" descr="Slide banner with FAI Seal, and FAI Seal as slide watermark"/>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423160"/>
            <a:ext cx="8229600" cy="3722234"/>
          </a:xfrm>
          <a:prstGeom prst="rect">
            <a:avLst/>
          </a:prstGeom>
        </p:spPr>
        <p:txBody>
          <a:bodyPr/>
          <a:lstStyle>
            <a:lvl1pPr marL="227013" indent="-227013">
              <a:buClr>
                <a:srgbClr val="F6BC1C"/>
              </a:buClr>
              <a:buSzPct val="75000"/>
              <a:buFont typeface="Courier New"/>
              <a:buChar char="o"/>
              <a:defRPr sz="2400">
                <a:latin typeface="Franklin Gothic Book"/>
                <a:cs typeface="Franklin Gothic Book"/>
              </a:defRPr>
            </a:lvl1pPr>
            <a:lvl2pPr marL="454025" indent="-231775">
              <a:buClr>
                <a:srgbClr val="FBCC19"/>
              </a:buClr>
              <a:buFont typeface="Arial"/>
              <a:buChar char="•"/>
              <a:defRPr sz="1800">
                <a:latin typeface="Franklin Gothic Book"/>
                <a:cs typeface="Franklin Gothic Book"/>
              </a:defRPr>
            </a:lvl2pPr>
            <a:lvl3pPr marL="688975" indent="-228600">
              <a:buClr>
                <a:srgbClr val="F6BC1C"/>
              </a:buClr>
              <a:buFont typeface="Arial"/>
              <a:buChar char="•"/>
              <a:defRPr sz="1800">
                <a:latin typeface="Franklin Gothic Book"/>
                <a:cs typeface="Franklin Gothic Book"/>
              </a:defRPr>
            </a:lvl3pPr>
            <a:lvl4pPr marL="915988" indent="-225425">
              <a:buClr>
                <a:srgbClr val="F6BC1C"/>
              </a:buClr>
              <a:buFont typeface="Arial"/>
              <a:buChar char="•"/>
              <a:tabLst/>
              <a:defRPr sz="1800">
                <a:latin typeface="Franklin Gothic Book"/>
                <a:cs typeface="Franklin Gothic Book"/>
              </a:defRPr>
            </a:lvl4pPr>
            <a:lvl5pPr marL="1141413" indent="-228600" defTabSz="455613">
              <a:buClr>
                <a:srgbClr val="F6BC1C"/>
              </a:buClr>
              <a:buFont typeface="Arial"/>
              <a:buChar char="•"/>
              <a:defRPr sz="1800">
                <a:latin typeface="Franklin Gothic Book"/>
                <a:cs typeface="Franklin Gothic Book"/>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5"/>
          <p:cNvSpPr>
            <a:spLocks noGrp="1"/>
          </p:cNvSpPr>
          <p:nvPr>
            <p:ph type="sldNum" sz="quarter" idx="12"/>
          </p:nvPr>
        </p:nvSpPr>
        <p:spPr>
          <a:xfrm>
            <a:off x="8629644" y="6383563"/>
            <a:ext cx="350156" cy="365125"/>
          </a:xfrm>
          <a:prstGeom prst="rect">
            <a:avLst/>
          </a:prstGeom>
        </p:spPr>
        <p:txBody>
          <a:bodyPr anchor="b"/>
          <a:lstStyle>
            <a:lvl1pPr algn="ctr">
              <a:defRPr sz="1000">
                <a:solidFill>
                  <a:srgbClr val="283433"/>
                </a:solidFill>
                <a:latin typeface="Franklin Gothic Book"/>
                <a:cs typeface="Franklin Gothic Book"/>
              </a:defRPr>
            </a:lvl1pPr>
          </a:lstStyle>
          <a:p>
            <a:fld id="{43A0B55B-C253-734E-AC3A-B1468D3932F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5" name="Picture 4"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423160"/>
            <a:ext cx="8229600" cy="3722234"/>
          </a:xfrm>
          <a:prstGeom prst="rect">
            <a:avLst/>
          </a:prstGeom>
        </p:spPr>
        <p:txBody>
          <a:bodyPr/>
          <a:lstStyle>
            <a:lvl1pPr marL="227013" indent="-227013">
              <a:buClr>
                <a:srgbClr val="F6BC1C"/>
              </a:buClr>
              <a:buSzPct val="75000"/>
              <a:buFont typeface="Courier New"/>
              <a:buChar char="o"/>
              <a:defRPr sz="2400">
                <a:latin typeface="Franklin Gothic Book"/>
                <a:cs typeface="Franklin Gothic Book"/>
              </a:defRPr>
            </a:lvl1pPr>
            <a:lvl2pPr marL="454025" indent="-231775">
              <a:buClr>
                <a:srgbClr val="FBCC19"/>
              </a:buClr>
              <a:buFont typeface="Arial"/>
              <a:buChar char="•"/>
              <a:defRPr sz="1800">
                <a:latin typeface="Franklin Gothic Book"/>
                <a:cs typeface="Franklin Gothic Book"/>
              </a:defRPr>
            </a:lvl2pPr>
            <a:lvl3pPr marL="688975" indent="-228600">
              <a:buClr>
                <a:srgbClr val="F6BC1C"/>
              </a:buClr>
              <a:buFont typeface="Arial"/>
              <a:buChar char="•"/>
              <a:defRPr sz="1800">
                <a:latin typeface="Franklin Gothic Book"/>
                <a:cs typeface="Franklin Gothic Book"/>
              </a:defRPr>
            </a:lvl3pPr>
            <a:lvl4pPr marL="915988" indent="-225425">
              <a:buClr>
                <a:srgbClr val="F6BC1C"/>
              </a:buClr>
              <a:buFont typeface="Arial"/>
              <a:buChar char="•"/>
              <a:tabLst/>
              <a:defRPr sz="1800">
                <a:latin typeface="Franklin Gothic Book"/>
                <a:cs typeface="Franklin Gothic Book"/>
              </a:defRPr>
            </a:lvl4pPr>
            <a:lvl5pPr marL="1141413" indent="-228600" defTabSz="455613">
              <a:buClr>
                <a:srgbClr val="F6BC1C"/>
              </a:buClr>
              <a:buFont typeface="Arial"/>
              <a:buChar char="•"/>
              <a:defRPr sz="1800">
                <a:latin typeface="Franklin Gothic Book"/>
                <a:cs typeface="Franklin Gothic Book"/>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Slide Number Placeholder 5"/>
          <p:cNvSpPr>
            <a:spLocks noGrp="1"/>
          </p:cNvSpPr>
          <p:nvPr>
            <p:ph type="sldNum" sz="quarter" idx="12"/>
          </p:nvPr>
        </p:nvSpPr>
        <p:spPr>
          <a:xfrm>
            <a:off x="8629644" y="6383563"/>
            <a:ext cx="350156" cy="365125"/>
          </a:xfrm>
          <a:prstGeom prst="rect">
            <a:avLst/>
          </a:prstGeom>
        </p:spPr>
        <p:txBody>
          <a:bodyPr anchor="b"/>
          <a:lstStyle>
            <a:lvl1pPr algn="ctr">
              <a:defRPr sz="1000">
                <a:solidFill>
                  <a:srgbClr val="283433"/>
                </a:solidFill>
                <a:latin typeface="Franklin Gothic Book"/>
                <a:cs typeface="Franklin Gothic Book"/>
              </a:defRPr>
            </a:lvl1pPr>
          </a:lstStyle>
          <a:p>
            <a:fld id="{43A0B55B-C253-734E-AC3A-B1468D3932F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Slide banner with FAI Seal"/>
          <p:cNvPicPr>
            <a:picLocks noChangeAspect="1"/>
          </p:cNvPicPr>
          <p:nvPr userDrawn="1"/>
        </p:nvPicPr>
        <p:blipFill>
          <a:blip r:embed="rId2"/>
          <a:stretch>
            <a:fillRect/>
          </a:stretch>
        </p:blipFill>
        <p:spPr>
          <a:xfrm>
            <a:off x="0" y="0"/>
            <a:ext cx="9144000" cy="6858000"/>
          </a:xfrm>
          <a:prstGeom prst="rect">
            <a:avLst/>
          </a:prstGeom>
        </p:spPr>
      </p:pic>
      <p:sp>
        <p:nvSpPr>
          <p:cNvPr id="3" name="Title 1"/>
          <p:cNvSpPr>
            <a:spLocks noGrp="1"/>
          </p:cNvSpPr>
          <p:nvPr>
            <p:ph type="title" hasCustomPrompt="1"/>
          </p:nvPr>
        </p:nvSpPr>
        <p:spPr>
          <a:xfrm>
            <a:off x="457201" y="1052285"/>
            <a:ext cx="5562599" cy="1206501"/>
          </a:xfrm>
          <a:prstGeom prst="rect">
            <a:avLst/>
          </a:prstGeom>
        </p:spPr>
        <p:txBody>
          <a:bodyPr/>
          <a:lstStyle>
            <a:lvl1pPr algn="l">
              <a:lnSpc>
                <a:spcPts val="4000"/>
              </a:lnSpc>
              <a:defRPr sz="3600">
                <a:solidFill>
                  <a:srgbClr val="8D8F84"/>
                </a:solidFill>
                <a:latin typeface="Cambria"/>
                <a:cs typeface="Cambria"/>
              </a:defRPr>
            </a:lvl1pPr>
          </a:lstStyle>
          <a:p>
            <a:r>
              <a:rPr lang="en-US" dirty="0" smtClean="0"/>
              <a:t>Click to Edit Master Title Style</a:t>
            </a:r>
            <a:endParaRPr lang="en-US" dirty="0"/>
          </a:p>
        </p:txBody>
      </p:sp>
      <p:sp>
        <p:nvSpPr>
          <p:cNvPr id="6" name="Table Placeholder 5"/>
          <p:cNvSpPr>
            <a:spLocks noGrp="1"/>
          </p:cNvSpPr>
          <p:nvPr>
            <p:ph type="tbl" sz="quarter" idx="10"/>
          </p:nvPr>
        </p:nvSpPr>
        <p:spPr>
          <a:xfrm>
            <a:off x="457200" y="2566988"/>
            <a:ext cx="8215313" cy="3819525"/>
          </a:xfrm>
          <a:prstGeom prst="rect">
            <a:avLst/>
          </a:prstGeom>
        </p:spPr>
        <p:txBody>
          <a:bodyPr vert="horz"/>
          <a:lstStyle>
            <a:lvl1pPr>
              <a:buNone/>
              <a:defRPr sz="1600">
                <a:solidFill>
                  <a:srgbClr val="283433"/>
                </a:solidFill>
                <a:latin typeface="Franklin Gothic Book"/>
                <a:cs typeface="Franklin Gothic Book"/>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3" r:id="rId4"/>
    <p:sldLayoutId id="2147483652"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notesSlide" Target="../notesSlides/notesSlide4.xml"/><Relationship Id="rId7"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p:cNvSpPr>
            <a:spLocks noGrp="1"/>
          </p:cNvSpPr>
          <p:nvPr>
            <p:ph type="title"/>
          </p:nvPr>
        </p:nvSpPr>
        <p:spPr>
          <a:xfrm>
            <a:off x="711200" y="3675743"/>
            <a:ext cx="7534729" cy="616857"/>
          </a:xfrm>
        </p:spPr>
        <p:txBody>
          <a:bodyPr>
            <a:normAutofit fontScale="90000"/>
          </a:bodyPr>
          <a:lstStyle/>
          <a:p>
            <a:r>
              <a:rPr lang="en-US" dirty="0" smtClean="0">
                <a:solidFill>
                  <a:schemeClr val="tx1"/>
                </a:solidFill>
              </a:rPr>
              <a:t>Acquisition Learning Seminar: </a:t>
            </a:r>
            <a:br>
              <a:rPr lang="en-US" dirty="0" smtClean="0">
                <a:solidFill>
                  <a:schemeClr val="tx1"/>
                </a:solidFill>
              </a:rPr>
            </a:br>
            <a:r>
              <a:rPr lang="en-US" dirty="0" smtClean="0">
                <a:solidFill>
                  <a:schemeClr val="tx1"/>
                </a:solidFill>
              </a:rPr>
              <a:t>Customer Engagement</a:t>
            </a:r>
            <a:endParaRPr lang="en-US" dirty="0">
              <a:solidFill>
                <a:schemeClr val="tx1"/>
              </a:solidFill>
            </a:endParaRPr>
          </a:p>
        </p:txBody>
      </p:sp>
      <p:sp>
        <p:nvSpPr>
          <p:cNvPr id="34" name="Content Placeholder 33"/>
          <p:cNvSpPr>
            <a:spLocks noGrp="1"/>
          </p:cNvSpPr>
          <p:nvPr>
            <p:ph sz="quarter" idx="11"/>
          </p:nvPr>
        </p:nvSpPr>
        <p:spPr/>
        <p:txBody>
          <a:bodyPr/>
          <a:lstStyle/>
          <a:p>
            <a:r>
              <a:rPr lang="en-US" dirty="0" smtClean="0">
                <a:solidFill>
                  <a:schemeClr val="tx1"/>
                </a:solidFill>
              </a:rPr>
              <a:t>2014, April 9</a:t>
            </a:r>
            <a:endParaRPr lang="en-US" dirty="0">
              <a:solidFill>
                <a:schemeClr val="tx1"/>
              </a:solidFill>
            </a:endParaRPr>
          </a:p>
        </p:txBody>
      </p:sp>
      <p:sp>
        <p:nvSpPr>
          <p:cNvPr id="7" name="Content Placeholder 6"/>
          <p:cNvSpPr>
            <a:spLocks noGrp="1"/>
          </p:cNvSpPr>
          <p:nvPr>
            <p:ph sz="quarter" idx="12"/>
          </p:nvPr>
        </p:nvSpPr>
        <p:spPr/>
        <p:txBody>
          <a:bodyPr/>
          <a:lstStyle/>
          <a:p>
            <a:r>
              <a:rPr lang="en-US" dirty="0" smtClean="0"/>
              <a:t>Karl Alvarez, Stacy Cook, Lawrence Williams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10</a:t>
            </a:fld>
            <a:endParaRPr lang="en-US" dirty="0"/>
          </a:p>
        </p:txBody>
      </p:sp>
      <p:sp>
        <p:nvSpPr>
          <p:cNvPr id="10" name="Title 1"/>
          <p:cNvSpPr>
            <a:spLocks noGrp="1"/>
          </p:cNvSpPr>
          <p:nvPr>
            <p:ph type="title"/>
          </p:nvPr>
        </p:nvSpPr>
        <p:spPr>
          <a:xfrm>
            <a:off x="457200" y="1051560"/>
            <a:ext cx="7589157" cy="747660"/>
          </a:xfrm>
        </p:spPr>
        <p:txBody>
          <a:bodyPr/>
          <a:lstStyle/>
          <a:p>
            <a:r>
              <a:rPr lang="en-US" dirty="0" smtClean="0">
                <a:solidFill>
                  <a:schemeClr val="tx1"/>
                </a:solidFill>
              </a:rPr>
              <a:t>Question 2</a:t>
            </a:r>
            <a:endParaRPr lang="en-US" dirty="0">
              <a:solidFill>
                <a:schemeClr val="tx1"/>
              </a:solidFill>
            </a:endParaRPr>
          </a:p>
        </p:txBody>
      </p:sp>
      <p:sp>
        <p:nvSpPr>
          <p:cNvPr id="6"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endParaRPr lang="en-US" dirty="0">
              <a:solidFill>
                <a:schemeClr val="tx1"/>
              </a:solidFill>
            </a:endParaRPr>
          </a:p>
        </p:txBody>
      </p:sp>
      <p:sp>
        <p:nvSpPr>
          <p:cNvPr id="7" name="TextBox 6"/>
          <p:cNvSpPr txBox="1"/>
          <p:nvPr/>
        </p:nvSpPr>
        <p:spPr>
          <a:xfrm>
            <a:off x="502175" y="1960042"/>
            <a:ext cx="8127469" cy="2308324"/>
          </a:xfrm>
          <a:prstGeom prst="rect">
            <a:avLst/>
          </a:prstGeom>
          <a:noFill/>
        </p:spPr>
        <p:txBody>
          <a:bodyPr wrap="square" rtlCol="0">
            <a:spAutoFit/>
          </a:bodyPr>
          <a:lstStyle/>
          <a:p>
            <a:r>
              <a:rPr lang="en-US" sz="3600" dirty="0">
                <a:latin typeface="Franklin Gothic Book" pitchFamily="34" charset="0"/>
              </a:rPr>
              <a:t>What are a few strategies that acquisition professionals can use to enhance responsiveness, assurance, and/or empathy?</a:t>
            </a:r>
          </a:p>
        </p:txBody>
      </p:sp>
    </p:spTree>
    <p:extLst>
      <p:ext uri="{BB962C8B-B14F-4D97-AF65-F5344CB8AC3E}">
        <p14:creationId xmlns:p14="http://schemas.microsoft.com/office/powerpoint/2010/main" val="1160303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11</a:t>
            </a:fld>
            <a:endParaRPr lang="en-US" dirty="0"/>
          </a:p>
        </p:txBody>
      </p:sp>
      <p:pic>
        <p:nvPicPr>
          <p:cNvPr id="8" name="Picture 4" descr="https://cdn2.content.compendiumblog.com/uploads/user/25a790f2-df75-4d30-a344-1107012e1c1f/a04102d2-9132-441b-86c1-c62dfa52f306/Image/7506ed2660001640fc4d670fbc0106ca/listening_istock_000011817723xsmall.jpg"/>
          <p:cNvPicPr>
            <a:picLocks noChangeAspect="1" noChangeArrowheads="1"/>
          </p:cNvPicPr>
          <p:nvPr/>
        </p:nvPicPr>
        <p:blipFill>
          <a:blip r:embed="rId4"/>
          <a:srcRect l="52325"/>
          <a:stretch>
            <a:fillRect/>
          </a:stretch>
        </p:blipFill>
        <p:spPr bwMode="auto">
          <a:xfrm flipH="1">
            <a:off x="0" y="2809800"/>
            <a:ext cx="3177311" cy="3991923"/>
          </a:xfrm>
          <a:prstGeom prst="rect">
            <a:avLst/>
          </a:prstGeom>
          <a:noFill/>
        </p:spPr>
      </p:pic>
      <p:pic>
        <p:nvPicPr>
          <p:cNvPr id="9" name="Picture 4" descr="https://cdn2.content.compendiumblog.com/uploads/user/25a790f2-df75-4d30-a344-1107012e1c1f/a04102d2-9132-441b-86c1-c62dfa52f306/Image/7506ed2660001640fc4d670fbc0106ca/listening_istock_000011817723xsmall.jpg"/>
          <p:cNvPicPr>
            <a:picLocks noChangeAspect="1" noChangeArrowheads="1"/>
          </p:cNvPicPr>
          <p:nvPr/>
        </p:nvPicPr>
        <p:blipFill>
          <a:blip r:embed="rId4"/>
          <a:srcRect r="58714"/>
          <a:stretch>
            <a:fillRect/>
          </a:stretch>
        </p:blipFill>
        <p:spPr bwMode="auto">
          <a:xfrm flipH="1">
            <a:off x="6392472" y="1439871"/>
            <a:ext cx="2751528" cy="3991924"/>
          </a:xfrm>
          <a:prstGeom prst="rect">
            <a:avLst/>
          </a:prstGeom>
          <a:noFill/>
        </p:spPr>
      </p:pic>
      <p:sp>
        <p:nvSpPr>
          <p:cNvPr id="12" name="TextBox 11"/>
          <p:cNvSpPr txBox="1"/>
          <p:nvPr/>
        </p:nvSpPr>
        <p:spPr>
          <a:xfrm>
            <a:off x="1757333" y="2639318"/>
            <a:ext cx="4537909" cy="1015663"/>
          </a:xfrm>
          <a:prstGeom prst="rect">
            <a:avLst/>
          </a:prstGeom>
          <a:noFill/>
        </p:spPr>
        <p:txBody>
          <a:bodyPr wrap="none" rtlCol="0">
            <a:spAutoFit/>
          </a:bodyPr>
          <a:lstStyle/>
          <a:p>
            <a:r>
              <a:rPr lang="en-US" sz="3000" dirty="0" smtClean="0">
                <a:latin typeface="Franklin Gothic Book" pitchFamily="34" charset="0"/>
              </a:rPr>
              <a:t>Most people </a:t>
            </a:r>
            <a:r>
              <a:rPr lang="en-US" sz="3000" b="1" u="sng" dirty="0" smtClean="0">
                <a:latin typeface="Franklin Gothic Book" pitchFamily="34" charset="0"/>
              </a:rPr>
              <a:t>speak</a:t>
            </a:r>
            <a:r>
              <a:rPr lang="en-US" sz="3000" dirty="0" smtClean="0">
                <a:latin typeface="Franklin Gothic Book" pitchFamily="34" charset="0"/>
              </a:rPr>
              <a:t> at </a:t>
            </a:r>
            <a:br>
              <a:rPr lang="en-US" sz="3000" dirty="0" smtClean="0">
                <a:latin typeface="Franklin Gothic Book" pitchFamily="34" charset="0"/>
              </a:rPr>
            </a:br>
            <a:r>
              <a:rPr lang="en-US" sz="3000" dirty="0" smtClean="0">
                <a:latin typeface="Franklin Gothic Book" pitchFamily="34" charset="0"/>
              </a:rPr>
              <a:t>125-150 words per minute</a:t>
            </a:r>
          </a:p>
        </p:txBody>
      </p:sp>
      <p:sp>
        <p:nvSpPr>
          <p:cNvPr id="13" name="TextBox 12"/>
          <p:cNvSpPr txBox="1"/>
          <p:nvPr/>
        </p:nvSpPr>
        <p:spPr>
          <a:xfrm>
            <a:off x="2970003" y="4511378"/>
            <a:ext cx="3769109" cy="1015663"/>
          </a:xfrm>
          <a:prstGeom prst="rect">
            <a:avLst/>
          </a:prstGeom>
          <a:noFill/>
        </p:spPr>
        <p:txBody>
          <a:bodyPr wrap="none" rtlCol="0">
            <a:spAutoFit/>
          </a:bodyPr>
          <a:lstStyle/>
          <a:p>
            <a:r>
              <a:rPr lang="en-US" sz="3000" dirty="0">
                <a:latin typeface="Franklin Gothic Book" pitchFamily="34" charset="0"/>
              </a:rPr>
              <a:t>Most people </a:t>
            </a:r>
            <a:r>
              <a:rPr lang="en-US" sz="3000" b="1" u="sng" dirty="0">
                <a:latin typeface="Franklin Gothic Book" pitchFamily="34" charset="0"/>
              </a:rPr>
              <a:t>listen</a:t>
            </a:r>
            <a:r>
              <a:rPr lang="en-US" sz="3000" dirty="0">
                <a:latin typeface="Franklin Gothic Book" pitchFamily="34" charset="0"/>
              </a:rPr>
              <a:t> at </a:t>
            </a:r>
            <a:br>
              <a:rPr lang="en-US" sz="3000" dirty="0">
                <a:latin typeface="Franklin Gothic Book" pitchFamily="34" charset="0"/>
              </a:rPr>
            </a:br>
            <a:r>
              <a:rPr lang="en-US" sz="3000" dirty="0">
                <a:latin typeface="Franklin Gothic Book" pitchFamily="34" charset="0"/>
              </a:rPr>
              <a:t>450 words per minute</a:t>
            </a:r>
          </a:p>
        </p:txBody>
      </p:sp>
      <p:sp>
        <p:nvSpPr>
          <p:cNvPr id="11" name="Title 1"/>
          <p:cNvSpPr>
            <a:spLocks noGrp="1"/>
          </p:cNvSpPr>
          <p:nvPr>
            <p:ph type="title"/>
          </p:nvPr>
        </p:nvSpPr>
        <p:spPr>
          <a:xfrm>
            <a:off x="457200" y="1051560"/>
            <a:ext cx="7589157" cy="747660"/>
          </a:xfrm>
        </p:spPr>
        <p:txBody>
          <a:bodyPr/>
          <a:lstStyle/>
          <a:p>
            <a:r>
              <a:rPr lang="en-US" dirty="0" smtClean="0">
                <a:solidFill>
                  <a:schemeClr val="tx1"/>
                </a:solidFill>
              </a:rPr>
              <a:t>About Listening</a:t>
            </a:r>
            <a:endParaRPr lang="en-US" dirty="0">
              <a:solidFill>
                <a:schemeClr val="tx1"/>
              </a:solidFill>
            </a:endParaRPr>
          </a:p>
        </p:txBody>
      </p:sp>
    </p:spTree>
    <p:custDataLst>
      <p:tags r:id="rId1"/>
    </p:custDataLst>
    <p:extLst>
      <p:ext uri="{BB962C8B-B14F-4D97-AF65-F5344CB8AC3E}">
        <p14:creationId xmlns:p14="http://schemas.microsoft.com/office/powerpoint/2010/main" val="1160303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12</a:t>
            </a:fld>
            <a:endParaRPr lang="en-US" dirty="0"/>
          </a:p>
        </p:txBody>
      </p:sp>
      <p:sp>
        <p:nvSpPr>
          <p:cNvPr id="10" name="Title 1"/>
          <p:cNvSpPr>
            <a:spLocks noGrp="1"/>
          </p:cNvSpPr>
          <p:nvPr>
            <p:ph type="title"/>
          </p:nvPr>
        </p:nvSpPr>
        <p:spPr>
          <a:xfrm>
            <a:off x="457200" y="813260"/>
            <a:ext cx="7589157" cy="747660"/>
          </a:xfrm>
        </p:spPr>
        <p:txBody>
          <a:bodyPr/>
          <a:lstStyle/>
          <a:p>
            <a:r>
              <a:rPr lang="en-US" dirty="0" smtClean="0">
                <a:solidFill>
                  <a:schemeClr val="tx1"/>
                </a:solidFill>
              </a:rPr>
              <a:t>Ladder of Inference</a:t>
            </a:r>
            <a:endParaRPr lang="en-US" dirty="0">
              <a:solidFill>
                <a:schemeClr val="tx1"/>
              </a:solidFill>
            </a:endParaRPr>
          </a:p>
        </p:txBody>
      </p:sp>
      <p:cxnSp>
        <p:nvCxnSpPr>
          <p:cNvPr id="20" name="Straight Connector 19"/>
          <p:cNvCxnSpPr/>
          <p:nvPr/>
        </p:nvCxnSpPr>
        <p:spPr>
          <a:xfrm flipH="1">
            <a:off x="2267018" y="6341513"/>
            <a:ext cx="3840480" cy="0"/>
          </a:xfrm>
          <a:prstGeom prst="line">
            <a:avLst/>
          </a:prstGeom>
          <a:ln w="762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H="1">
            <a:off x="2436671" y="5624423"/>
            <a:ext cx="3520440" cy="0"/>
          </a:xfrm>
          <a:prstGeom prst="line">
            <a:avLst/>
          </a:prstGeom>
          <a:ln w="762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flipH="1">
            <a:off x="2606645" y="4813540"/>
            <a:ext cx="3138547" cy="0"/>
          </a:xfrm>
          <a:prstGeom prst="line">
            <a:avLst/>
          </a:prstGeom>
          <a:ln w="762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flipH="1">
            <a:off x="2759046" y="4037162"/>
            <a:ext cx="2834640" cy="0"/>
          </a:xfrm>
          <a:prstGeom prst="line">
            <a:avLst/>
          </a:prstGeom>
          <a:ln w="762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H="1">
            <a:off x="2968952" y="3191774"/>
            <a:ext cx="2468880" cy="0"/>
          </a:xfrm>
          <a:prstGeom prst="line">
            <a:avLst/>
          </a:prstGeom>
          <a:ln w="76200"/>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flipH="1">
            <a:off x="3072792" y="2398143"/>
            <a:ext cx="2194560" cy="0"/>
          </a:xfrm>
          <a:prstGeom prst="line">
            <a:avLst/>
          </a:prstGeom>
          <a:ln w="76200"/>
        </p:spPr>
        <p:style>
          <a:lnRef idx="3">
            <a:schemeClr val="dk1"/>
          </a:lnRef>
          <a:fillRef idx="0">
            <a:schemeClr val="dk1"/>
          </a:fillRef>
          <a:effectRef idx="2">
            <a:schemeClr val="dk1"/>
          </a:effectRef>
          <a:fontRef idx="minor">
            <a:schemeClr val="tx1"/>
          </a:fontRef>
        </p:style>
      </p:cxnSp>
      <p:pic>
        <p:nvPicPr>
          <p:cNvPr id="25602" name="Picture 2" descr="http://silodrome.com/wp-content/uploads/2012/02/Minox-Leica-M3-Digital-Camera-Mini-1024x1024.jpg"/>
          <p:cNvPicPr>
            <a:picLocks noChangeAspect="1" noChangeArrowheads="1"/>
          </p:cNvPicPr>
          <p:nvPr/>
        </p:nvPicPr>
        <p:blipFill>
          <a:blip r:embed="rId4"/>
          <a:srcRect t="24311"/>
          <a:stretch>
            <a:fillRect/>
          </a:stretch>
        </p:blipFill>
        <p:spPr bwMode="auto">
          <a:xfrm>
            <a:off x="6127085" y="5624423"/>
            <a:ext cx="1002968" cy="759140"/>
          </a:xfrm>
          <a:prstGeom prst="rect">
            <a:avLst/>
          </a:prstGeom>
          <a:noFill/>
        </p:spPr>
      </p:pic>
      <p:sp>
        <p:nvSpPr>
          <p:cNvPr id="25604" name="AutoShape 4" descr="data:image/jpeg;base64,/9j/4AAQSkZJRgABAQAAAQABAAD/2wCEAAkGBw8PDg8PEA8SDg4OEBYQDg8QEBMQEA8UFBQYFyARFRQYHSggGCYlHBMVIj0hJykrMC4yGh8zODMsQygtLysBCgoKDg0OGxAQGywmICYsLy8sMiwsLCwsNDQsLCwsLCwsLCwsLCwsLC8sLCwsLDQsLCwsLCwsLDIsLCwwLCwsLP/AABEIAPAA0gMBEQACEQEDEQH/xAAcAAEAAgIDAQAAAAAAAAAAAAAAAQcGCAMEBQL/xABBEAABAwICBwQHBwIEBwAAAAABAAIDBBEFQQYHEiExUWETInGBFCMyQlKRwTNDcoKSobEkYlOistEVFkRjwuHw/8QAGwEBAAIDAQEAAAAAAAAAAAAAAAEFAgQGAwf/xAAzEQEAAgECAwQJBQEBAQEBAAAAAQIDBBEFEjEhQVFhEyKBkaGxwdHwBhQyceFC8XIjFf/aAAwDAQACEQMRAD8AvFAQEBAQEEOcACSQABck7gAMyhEbql0s1qybbosPDWsaSPSXt2nO6sYdwHU3vyC0cuqnpR1Oi4DXaL6jr4R9Z+zEf+fsW2tr019/wx2/Ts2Xh+4yeK1//k6Pbbkj4/dk2Aa2qhhDa2ITs4GWIBko6lvsu8Bsr2pq5j+Su1X6fx27cM7T4T2x9/mtXB8Xp6yITU8rZYzuNtxafhc072noVu1vFo3hzGfT5MF+TJG0u8sniICAgICAgICAgICAgICAgICAgICAgxDWrXugwmfZOy6dzYLjk43cPNrXDzXhqbbY5WvBsUZNXXfu7fd0+KgVVu6ESIPU0dx6ow+cTQP2Twew72St+F4z/kZLPHktSd4a2q0eLU05Mkf14x/S/wDRXSODEqcTRd1w3TRE3dE7keYORz+YFpjyRkjeHCa3RZNJk5L+yfH873tL0aYgICAgICAgIMV0s07o8Ouwnt6kcIIyLtP/AHHcGfuei8cmetP7Wei4Vm1XbHZXxn6eP52qrxjWRidQ47M3oseTIAGkeLz3r+Y8Fo21N7eTpsHBdLijtjmnz+3RxYLrCxKmeCZ3VMd+9HOdsEdHe03yPkUpqL1792Wo4PpcsbRXlnxjs+HRcuiWlVPicO3F3JGW7aBx78ZP+oHI/wAcFv4ssZI3hyOu0GTSX5bdO6fF7y9WkICAgICAgIMC10MJwxh+GpYT+l4+q1tX/D2rzgE7aqf/AJn6KPVa7QRKVCRB6+i+kE2HVLZ4t49mWMmzZWZtPLocivTHkmlt4amt0VNVinHf2T4S2KwrEYqqCOohdtxSt2mnPkWkZEEEW6K2raLRvD57nw3w5Jx3jth21k8hAQEBAQQ5wAJJAAFyTuAAzKERv2QqbTrWYSX02Hus0d2SrHF3MRcvxfLIrRzanup73U8N4JEbZNRH9V+/29/gq1ziSSSSSbkneSTmVpOmiIiNoQgIPQwDGJaGpjqYTZzD3m37sjTxY7oR9Dks6Xmlt4a+q01NRinHfv8Ah5tksJxCOqp4qiI3jmYHt5i/Fp6g3HkratotG8PnubDbDknHbrDtrJ5CAgICAgIMU1o0xkweqsLmPYkHg2Rtz+naXhqI3xytODX5dZTfv3j4NflVO+EBEpRIgz/VPpR6NUehyu/p6p3qyeEcvAeTtw8dnqtrS5eWeWekqDjvD/TY/TUj1q9fOP8AOvvXYrJxQgICAg46idkbHSPcGMYC573GzWgZkngomdu2WVa2tMVrG8ypDWBp8+uLqenJjogbE8H1FvedmG8m+Z5Cuz6ib9lejs+GcIrp4jJl7b/L/fP3eeCrWXYiBAQEF0ak64voZ4Sb9hNdnRsgvb9QcfNWOktvWYcf+oMUVz1vHfHy/IWKtpQCAgICAgIOpi9GKimngP30L4/1NI+qxtHNWYeuDJ6LLW/hMT7mr5Ftx3EcQqV9NgRkKBKJEEhE7NgtXukX/EKJrnuvUQWjqOZIG6T8wF/G/JW2DLz083z3i2h/a6iYiPVntj7ez5bMnXuqxAQcVTUMiY6SRwZGwFz3uNmtAzJUTMRG8sqUte0VrG8yozWBpw/EHmGEmOiYdzeDpyPff05N8zv4VmfPN+yOjuOF8Krpa89+28/Dyj6ywta64QpQIgRAg56KjlnkEcMb5ZHcGMaXOPWwUxWZnaGGTLTHXmvMRHmvjVpo1Jh9G4TWE87+0kaCD2YAsGEjcTxPmrPT45pXt6uI4vra6rNvT+MRtH3ZcvdVCAgICAgICDXHTmg9HxOsiy7UyN/DIBIB5bVvJU+evLkmH0XhmX0ukpby293Z9HhryWAiUokQFAyTQHSE4fWse4+ol9XUDLZJ3Pt/ad/hcZr3wZfR337lbxXQ/utPNY/lHbH29rYQEEXG8HeCM1bvnSUHDV1McMb5ZHiOOMbT3uNg0DNRMxEbyzx47ZLRWsbzKi9PtNpMReYorx0bD3WcHSke+/6DJVmfPOSdo6O64Vwqukrz37bz8PKPqw5ay3FKEIhClAjF38DweeuqGU8DdqR/Enc1jRxe45Af+hckBZUpN52h4anU49PjnJkns/OyGwWiei9PhsPZxDakdYzTuHflP0Aybl1NybXHijHG0OE1uuyau/Nfp3R3R/vm9xejSEBAQEBAQEBBT+uzD9mppqkDdLGYnG268ZuLnqH/AOVV+sr2xZ2H6bzb474p7p39/wD58VbLSdMKEpRIgIkQXbqn0i9JpPRZHXnpAA2/F8XBp/L7P6eas9Ll5q8s9YcLx/Q+hzelr/G3z7/f197NayqjhjfLK8Rxxjae9xsAFtTMRG8qPHjtktFKRvMqK0800kxGTs47x0cZ7jOBkI+8f9BkqvPnnJO0dHecK4VXSV5rdt56z4eUMRWuuEIhCMUKUCIctJSyTSMiiaZJJHBrGDi4nJZREzO0PLJeuOs3tO0Q2D0H0VjwymDNz6iQB1RKPePwN6C/nvOatcOKMdfNwXEdfbV5d/8AmOkfnfLJF6q8QEBAQEBAQEBBh+tXDe3wuVwF30zmzttyB2XfJrnHyWvqq82OfJccCz+i1lYnpbs+3xhQyqX0BKJSgIkQEHqaNYw+hq4qllzsOs9vxsO5zPl+9jks8WSaWi0NTW6SuqwWxW7+nlPdP53PX060ykxGTYZeOjjPq483n/Ef16ZfMr1z55yTtHRpcL4VTR15rdt56z4eUfnaxNa63EQhShCMUKUIRC6NVOh/o0Qrp2/1MzfUtdxhjOdsi4fIbsyFY6bDyxzT1cZxviPpr+gxz6sdfOftHz9ixFtufEBAQEBAQEBAQEHFV07ZY3xPF2SMcx45hwsR8iomN42lnjvNLRavWJ3ayV9I6CaWF/twyOjd4tJH0VHaOWdn1LDkjLjrevSYife4FD1SoSICJEBECCFKEIgRCFLFCIZxqv0S9Nn9Jmbelp3cDwmkG8M6gbifIZlbWmw88809IUPG+I/t8foqT61vhHj9l5KzcQICAgICAgICAgICAgovWxh3Y4m94HdqY2yjle2wR82X81Vauu2Tfxd9+n8/pNJFZ61mY+sfP4MNWqvREpRIgICAiEIhClCEQhGL0MAweWuqY6aL2pD3nWuI2ji8+A+gzXpjpN7csNXV6mmmxTlv3fGfBsbhGGxUlPHTwt2Y4m7I5nMuPUm581cVrFY2h84z5758k5L9ZdxZPEQEBAQEBAQEBAQEBBW2uug2qemqBxikdE7wkF7nwMf7rS1tfVizqP0xm2y3xeMb+7/1UarXaCJSoSIkQEQIIUoQjFClCEYr01Y6L+g0vbSttVVIDn34xs4tj6cz1sMla6bFyV3nrLgeN8Q/c5uSk+rX4z3z9v8AWaLZUogICAgICAgICAgICAgxvWLR9thVW3NjBKDy7Nwef2aR5rw1Nd8crTg2X0etxz4zt7+z5tflTvpKVCUoyFAICkQiBEPlSxFKGaartGfTKrt5G3pqUhxuN0knFrOtuJ8hmtrS4ue289IUHHdf+3w+jpPrW+Ed8/SP8XkrRwYgICAgICAgICAgICAgIOCugEsMsR4SRuYfzNI+qi0bxMPTFfkvW8d0xPuaxKgfWkoySoSIkQEQhShCMUFShzUVJJPLHDG3aklcGMaMyTZTWJtO0PHNlripN7ztEdstjNG8GZQ0kVMzfsDvu+N53uf5n5CwyV3jpFKxWHzLW6q2qzWy27+nlHdD01m1RAQEBAQEBAQEBAQEBAQEGs2LsDamoaNwbNIB4B5VDf8AlL6xpZ3w0mfCPk6qwbD6RkKEiApQgohCli+VLFaWp3R728Qkbzjpr/J0g/0/qW/o8X/c+xyH6k13TTUnzt9I+vuWmrByIgICAgICAgICAgICAgICDzdIMahoad9RMe63cxo9qR54Mb1NvLeclhkyRjrzS2tHo8mqyxix+3yjxlrjPMZHue72nuLneJN/qqOZ3nd9Tx0ilYrHSOx8hYvSEoySoSIIRCCpYoKli7WEYc+qqIqeP25nhoPwjNx8Bc+SzpWbWisNfU564MVstukR+e9shh1FHTwxwRi0cTAxo6AcT1zV3WsVjaHy3NmtmyTkv1md3ZWTyEBAQEBAQEBAQEBAQEBBwV9ZHTxPmleI4o27T3HID+fDNRa0VjeXpixXy3jHSN5nooHTLSeTEqjtDdkEd208R91p949TYX8hkqfPmnJbfufR+F8OposXLHbaes/ndDwV4LSEhQyhKMkqEiCEQgqWKCpYrK1MYQHST1jh9mOxiP8Ac4XcfIbI/MVv6KnbNnJ/qfVbVpgjv7Z9nT47+5bKsXGCAgICAgICAgICAgICAgh7g0EkgAC5JNgAMyUTETM7Qo7WLpia+XsISRRxO7uXbuH3h6ch552FVqc/PO0dHfcF4VGlp6TJ/Ofh5ff83wwLVXyVDJKhL6RkKEiApQgohCliurU9I04Y4Di2oeH+JDTf5EK10c//AJ+1wH6lrMazee+sbfFnK23PiAgICAgICAgICAgICAgqPWjpp2pdQUz/AFTTaqkaftHD7pp5DPmd3Ab67VZ9/Ur7XY8C4VyRGozR2/8AMeHn/fh4fKtVouqSiUqGSUZJUJESICIQpQhGKx9S+J7M9RSuO6Zglj/EzcQPEOv+Vb2ivtM1cr+p9PzY6Zo7p2n29Pj81uqycWICAgICAgICAgICAgIK61n6aejtdRUz7VDxaeRp3wNPug5OI+Q6kW09Tn5Y5a9XR8E4V6a0Z8serHSPGftHxU4FWu1SEZJUMkolKhKUZCgEBSIRAiHewHE3UlXBUt3mGQOIHvN4Ob5tJHmvTHfktFmprNPGowWxT3x/58WycEzZGNew7THtDmOHAgi4PyKu4neN4fLrVmtprbrD7UsRAQEBAQEBAQEBAQYhrC0xbh0PZxkOrJm+qbx7JvDtXD+BmfArXz5vRxtHVb8J4ZOrvzW/hHXz8o+qh5JHPc5znFznEuc5xJc4k3JJPEqqntd9WIrG0dEKGaUSlQySiREpUJESICIEEKUIRiurVFjnb0ZpXm8tIbNvxMTrkfI3Hhsq00mTmryz3OE/UOj9FqPS16W+cdff197PFtufEBAQEBAQEBAQEHh6X6SRYbTGZ/ekd3YIr2Mj/oBxJ/3C8suWMdd5bug0V9Xl5K9O+fCPzo16xPEJaqeSeZ23LK7ac79gAMgAALdFU2tNp3l9CwYaYccY6RtEOssXslGSVCUoySoSIlKJEBAQEQhEIUoe1ofjhoK2Ko39nfYmaPejdx+W4+IC9cOTkvEtDiWkjVae2Pv6x/cfmzYuKRr2tc0hzXAOa4bwQRcEK5jtfNbVms7T1fSIEBAQEBAQEBB1MUxGKlgkqJnbEUTdpx/YADMkkC3VY2tFY3l64cN814x0jeZa76V6RS4jVOnk7rfZhivcRMyb1OZOZ8gqnLkm9t5fQdDo6aXFFK9e+fGXjrzbqVDJKJFCUoySiUqEvaw3ResqaWarii2oYePxSW47A97Zz/a69a4b2rNoaObiWnw5q4b27Z90eG/hv3PFXk3xARAghShCIEQuHVDpN2sJoJXetgG1ATxfFmz8pPyI5Ky0mXeOSXF/qDQejv8AuKR2T1/vx9vz/tY63HNiAgICAgICAgojWbpea+fsIXXo6d3dIO6Z/AyeA3geZz3Vuozc87R0dtwfh37fH6S8evPwjw+7CQtZdpUJSjJKhKUSKGSUSyLQrRaTEqjYF2U8djUSj3Qfdb1Nj4ccl7YcM5LeSt4nxGmixb9bT0j6z5Qv+ipI4ImRRMEccbQ1jRwAH/3FW9YisbQ+d5clst5ved5nqq/WXoLs7ddSM7u91TC0ezzlYOXMZcedtDU6f/uvtdZwTjO+2nzz/wDM/Sfoq9aLqxARCEBEIUodjDa+SmmjnidsyxODmHwyPMEbrdVlW01neHjnxUzY5x3jslsdo3jMddSxVMe4PHfbe5jeNxYfA/MWOauMd4vXmh831mltps04rd3xjul6azawgICAgICCuNbelnYRegQutNO287hxjiPu+Lv48QtTU5eWOWHQcE4f6W/p7x2R085/z5/0plV7rxEiJSoZJRKVCUol6WjuCzV9SynhHedvc4+zGwcXu6C/mSBms8eOb25Ya+r1dNLinJf/ANnwbDYBg0NDTsp4RZrN7nH2pHHi9x5n/YZK3x0ildofOtXqsmpyzkydZ+HlD0Vm1hBT2snQXsC+tpGeoPenhaPsT8bR8PT3fD2a7U6fl9avR2fBeMel2wZ59bunx8p8/n/fWuFpOlEEIgUiEQhGKyNSmKObVT0hN45Y+1A+F7CBuHUO/wAoW7o7etNXN/qPBE4q5e+J29k/nxXGrBx4gICAgIOljWJMpKaapfvbDGX24FxHBo8TYeaxvblrMvbT4ZzZa4698taMSr5KmeSeV21LM4vecrnIcgOFuQVPa02neX0XDiripGOnSHWUPQQESlQyESlEuxQ0kk8rIYmGSWR2yxjeJP08ckrWbTtDDJlpipN7ztENgtC9F48NpwwWfPJZ1RLb23fCOgubeZzVvhxRjrt3vn3EeIX1mXmn+MdI/O+WQr1V4gIIIBFjvB3EHgUOimNZGg3opdV0rf6VxvLGP+nJzH9pPyVbqNPy+tXo7Xg3F/TxGHNPrd0+P+/NXy1HRCIQiEIgUoXDqc0dMUL6+QWfUDs4Acowd7vzOA8m9VYaTHtHNLj/ANQa3nvGCvSO2f7/AM/OiyluOcEBAQEBB1sSomVEEsEgvHMwseM7OFrjqotWLRtL0xZbYrxevWJ3a1Y7hUlFUy00vtxOtfgHt4h46EWKp70mltpfRNNqK6jFGSvSfzZ0Fi9xAQEZJUJfTGlxAAJJNgALkk5AITMRG8r01b6Gigi7edoNZM3eOPYMP3YPPmfLK5s9Ph5I3nq4fi/E/wB1fkp/CPjPj9mbLZUogICAg+ZGBwLXAOa4EOaRcEHIjNExMxO8KP1jaEmgeaiBpdRSO4byadx9xx5E8D5HIms1GDkneOjuOEcVjU19Hk/nHx8/78ff/WDrVXiFKEIh7WiGBOxCtipxcMPfmcPcjbxP7gDqQvTFj57bNLX6uNLgnJ39I/tsdBC2NjY2NDWMaGMaNwa1osAPIK3iNuyHzu1ptM2t1lyKWIgICAgICDA9a2ivplP6VC29TStNwBvli4lvUt3keYzWtqcXNHNHWF3wXX+gyeivPq2+E/70lRyrXaCAgICMlv6rNCOyDa+qZ61wvSxOH2YP3rhzOQy48Tu39Ng29ezkuNcU598GKez/AKnx8v68fH52ctxzYgICAgICDiqadkrHRyND43tLXscLhwORCiYiY2llS9qWi1Z2mFD6wNDX4bL2kd30crvVv4mM/wCG8/wc/mqzPhnHO8dHdcL4pXV05bdl46+fnH1YgtdbiIXvqr0b9Dou2kbaoqwHvvxZH7rOm43PjbJWmmx8ld56y4bjWt/cZ+Sv8a9nt75/PqzVbCmEBAQEBAQEBBRmtLRL0Ko9JhbakqXcBwhlO8s6A7yPMZBVupxcs80dHacG4h6fH6K8+tX4x+dWCrWXYgILK1YaDds5lfVM9Q07VPC4fbEfeOHwjIZ+HHc0+Df1rOd4xxXkicGKe3vnw8o8/l/fS41vuSEBAQEBAQEBBwV1HFPE+GZgkikGy9juBH08clExFo2lnjyWx3i9J2mFEadaDzYc8yM2paNx7strmK59iS3DlfgenBVmbBOPtjo7jhvFaaqOW3Zfw8fOHxq20c9Prhtt2qamtJPfg74Yz+Ig+QKafHz27ekJ4vrf22D1Z9a3ZH1n2fNsCrRwYgICAgICAgICDqYth0VXBJTzN2opW7LhmMw4ciCAQeixtWLRtL1w5r4ckZKT2w1y0mwGXD6p9PLvt3o5ALNlYeDx8uGRBCqcmOaW2l9A0erpqsUZK+2PCfB5SwbSwNW2ghrHNq6ptqRpvGw7jUEf+IPz4c1tafBzetbooeLcVjDE4sU+t3z4f78l2NaAAALACwA3ADkrFx0zulAQEBAQEBAQEBBD2ggggEEWIIuCDkQiYnbth1qDDoKdpbBDHA1x2nNiY1gJ5kAKK1ivSGeXNkyzvktM/wBzu7Sl5iAgICAgICAgICDHdN9Fo8Tptg2ZPHd1PKR7LjxaehsL+RyXlmxRkrt3t/h+utpMnN/zPWPzvhgGherGV0va4gzs4o3d2n2g50xGbi07m/ufDjq4tNO+917xDjlIry6ed5nv8Pf3/Jb7GBoDWgNa0ANaBYADIDJb7lJmZneX0iBAQEBAQEBAQEBAQEBAQEBAQEBA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06" name="AutoShape 6" descr="data:image/jpeg;base64,/9j/4AAQSkZJRgABAQAAAQABAAD/2wCEAAkGBw8PDg8PEA8SDg4OEBYQDg8QEBMQEA8UFBQYFyARFRQYHSggGCYlHBMVIj0hJykrMC4yGh8zODMsQygtLysBCgoKDg0OGxAQGywmICYsLy8sMiwsLCwsNDQsLCwsLCwsLCwsLCwsLC8sLCwsLDQsLCwsLCwsLDIsLCwwLCwsLP/AABEIAPAA0gMBEQACEQEDEQH/xAAcAAEAAgIDAQAAAAAAAAAAAAAAAQcGCAMEBQL/xABBEAABAwICBwQHBwIEBwAAAAABAAIDBBEFQQYHEiExUWETInGBFCMyQlKRwTNDcoKSobEkYlOistEVFkRjwuHw/8QAGwEBAAIDAQEAAAAAAAAAAAAAAAEFAgQGAwf/xAAzEQEAAgECAwQJBQEBAQEBAAAAAQIDBBEFEjEhQVFhEyKBkaGxwdHwBhQyceFC8XIjFf/aAAwDAQACEQMRAD8AvFAQEBAQEEOcACSQABck7gAMyhEbql0s1qybbosPDWsaSPSXt2nO6sYdwHU3vyC0cuqnpR1Oi4DXaL6jr4R9Z+zEf+fsW2tr019/wx2/Ts2Xh+4yeK1//k6Pbbkj4/dk2Aa2qhhDa2ITs4GWIBko6lvsu8Bsr2pq5j+Su1X6fx27cM7T4T2x9/mtXB8Xp6yITU8rZYzuNtxafhc072noVu1vFo3hzGfT5MF+TJG0u8sniICAgICAgICAgICAgICAgICAgICAgxDWrXugwmfZOy6dzYLjk43cPNrXDzXhqbbY5WvBsUZNXXfu7fd0+KgVVu6ESIPU0dx6ow+cTQP2Twew72St+F4z/kZLPHktSd4a2q0eLU05Mkf14x/S/wDRXSODEqcTRd1w3TRE3dE7keYORz+YFpjyRkjeHCa3RZNJk5L+yfH873tL0aYgICAgICAgIMV0s07o8Ouwnt6kcIIyLtP/AHHcGfuei8cmetP7Wei4Vm1XbHZXxn6eP52qrxjWRidQ47M3oseTIAGkeLz3r+Y8Fo21N7eTpsHBdLijtjmnz+3RxYLrCxKmeCZ3VMd+9HOdsEdHe03yPkUpqL1792Wo4PpcsbRXlnxjs+HRcuiWlVPicO3F3JGW7aBx78ZP+oHI/wAcFv4ssZI3hyOu0GTSX5bdO6fF7y9WkICAgICAgIMC10MJwxh+GpYT+l4+q1tX/D2rzgE7aqf/AJn6KPVa7QRKVCRB6+i+kE2HVLZ4t49mWMmzZWZtPLocivTHkmlt4amt0VNVinHf2T4S2KwrEYqqCOohdtxSt2mnPkWkZEEEW6K2raLRvD57nw3w5Jx3jth21k8hAQEBAQQ5wAJJAAFyTuAAzKERv2QqbTrWYSX02Hus0d2SrHF3MRcvxfLIrRzanup73U8N4JEbZNRH9V+/29/gq1ziSSSSSbkneSTmVpOmiIiNoQgIPQwDGJaGpjqYTZzD3m37sjTxY7oR9Dks6Xmlt4a+q01NRinHfv8Ah5tksJxCOqp4qiI3jmYHt5i/Fp6g3HkratotG8PnubDbDknHbrDtrJ5CAgICAgIMU1o0xkweqsLmPYkHg2Rtz+naXhqI3xytODX5dZTfv3j4NflVO+EBEpRIgz/VPpR6NUehyu/p6p3qyeEcvAeTtw8dnqtrS5eWeWekqDjvD/TY/TUj1q9fOP8AOvvXYrJxQgICAg46idkbHSPcGMYC573GzWgZkngomdu2WVa2tMVrG8ypDWBp8+uLqenJjogbE8H1FvedmG8m+Z5Cuz6ib9lejs+GcIrp4jJl7b/L/fP3eeCrWXYiBAQEF0ak64voZ4Sb9hNdnRsgvb9QcfNWOktvWYcf+oMUVz1vHfHy/IWKtpQCAgICAgIOpi9GKimngP30L4/1NI+qxtHNWYeuDJ6LLW/hMT7mr5Ftx3EcQqV9NgRkKBKJEEhE7NgtXukX/EKJrnuvUQWjqOZIG6T8wF/G/JW2DLz083z3i2h/a6iYiPVntj7ez5bMnXuqxAQcVTUMiY6SRwZGwFz3uNmtAzJUTMRG8sqUte0VrG8yozWBpw/EHmGEmOiYdzeDpyPff05N8zv4VmfPN+yOjuOF8Krpa89+28/Dyj6ywta64QpQIgRAg56KjlnkEcMb5ZHcGMaXOPWwUxWZnaGGTLTHXmvMRHmvjVpo1Jh9G4TWE87+0kaCD2YAsGEjcTxPmrPT45pXt6uI4vra6rNvT+MRtH3ZcvdVCAgICAgICDXHTmg9HxOsiy7UyN/DIBIB5bVvJU+evLkmH0XhmX0ukpby293Z9HhryWAiUokQFAyTQHSE4fWse4+ol9XUDLZJ3Pt/ad/hcZr3wZfR337lbxXQ/utPNY/lHbH29rYQEEXG8HeCM1bvnSUHDV1McMb5ZHiOOMbT3uNg0DNRMxEbyzx47ZLRWsbzKi9PtNpMReYorx0bD3WcHSke+/6DJVmfPOSdo6O64Vwqukrz37bz8PKPqw5ay3FKEIhClAjF38DweeuqGU8DdqR/Enc1jRxe45Af+hckBZUpN52h4anU49PjnJkns/OyGwWiei9PhsPZxDakdYzTuHflP0Aybl1NybXHijHG0OE1uuyau/Nfp3R3R/vm9xejSEBAQEBAQEBBT+uzD9mppqkDdLGYnG268ZuLnqH/AOVV+sr2xZ2H6bzb474p7p39/wD58VbLSdMKEpRIgIkQXbqn0i9JpPRZHXnpAA2/F8XBp/L7P6eas9Ll5q8s9YcLx/Q+hzelr/G3z7/f197NayqjhjfLK8Rxxjae9xsAFtTMRG8qPHjtktFKRvMqK0800kxGTs47x0cZ7jOBkI+8f9BkqvPnnJO0dHecK4VXSV5rdt56z4eUMRWuuEIhCMUKUCIctJSyTSMiiaZJJHBrGDi4nJZREzO0PLJeuOs3tO0Q2D0H0VjwymDNz6iQB1RKPePwN6C/nvOatcOKMdfNwXEdfbV5d/8AmOkfnfLJF6q8QEBAQEBAQEBBh+tXDe3wuVwF30zmzttyB2XfJrnHyWvqq82OfJccCz+i1lYnpbs+3xhQyqX0BKJSgIkQEHqaNYw+hq4qllzsOs9vxsO5zPl+9jks8WSaWi0NTW6SuqwWxW7+nlPdP53PX060ykxGTYZeOjjPq483n/Ef16ZfMr1z55yTtHRpcL4VTR15rdt56z4eUfnaxNa63EQhShCMUKUIRC6NVOh/o0Qrp2/1MzfUtdxhjOdsi4fIbsyFY6bDyxzT1cZxviPpr+gxz6sdfOftHz9ixFtufEBAQEBAQEBAQEHFV07ZY3xPF2SMcx45hwsR8iomN42lnjvNLRavWJ3ayV9I6CaWF/twyOjd4tJH0VHaOWdn1LDkjLjrevSYife4FD1SoSICJEBECCFKEIgRCFLFCIZxqv0S9Nn9Jmbelp3cDwmkG8M6gbifIZlbWmw88809IUPG+I/t8foqT61vhHj9l5KzcQICAgICAgICAgICAgovWxh3Y4m94HdqY2yjle2wR82X81Vauu2Tfxd9+n8/pNJFZ61mY+sfP4MNWqvREpRIgICAiEIhClCEQhGL0MAweWuqY6aL2pD3nWuI2ji8+A+gzXpjpN7csNXV6mmmxTlv3fGfBsbhGGxUlPHTwt2Y4m7I5nMuPUm581cVrFY2h84z5758k5L9ZdxZPEQEBAQEBAQEBAQEBBW2uug2qemqBxikdE7wkF7nwMf7rS1tfVizqP0xm2y3xeMb+7/1UarXaCJSoSIkQEQIIUoQjFClCEYr01Y6L+g0vbSttVVIDn34xs4tj6cz1sMla6bFyV3nrLgeN8Q/c5uSk+rX4z3z9v8AWaLZUogICAgICAgICAgICAgxvWLR9thVW3NjBKDy7Nwef2aR5rw1Nd8crTg2X0etxz4zt7+z5tflTvpKVCUoyFAICkQiBEPlSxFKGaartGfTKrt5G3pqUhxuN0knFrOtuJ8hmtrS4ue289IUHHdf+3w+jpPrW+Ed8/SP8XkrRwYgICAgICAgICAgICAgIOCugEsMsR4SRuYfzNI+qi0bxMPTFfkvW8d0xPuaxKgfWkoySoSIkQEQhShCMUFShzUVJJPLHDG3aklcGMaMyTZTWJtO0PHNlripN7ztEdstjNG8GZQ0kVMzfsDvu+N53uf5n5CwyV3jpFKxWHzLW6q2qzWy27+nlHdD01m1RAQEBAQEBAQEBAQEBAQEGs2LsDamoaNwbNIB4B5VDf8AlL6xpZ3w0mfCPk6qwbD6RkKEiApQgohCli+VLFaWp3R728Qkbzjpr/J0g/0/qW/o8X/c+xyH6k13TTUnzt9I+vuWmrByIgICAgICAgICAgICAgICDzdIMahoad9RMe63cxo9qR54Mb1NvLeclhkyRjrzS2tHo8mqyxix+3yjxlrjPMZHue72nuLneJN/qqOZ3nd9Tx0ilYrHSOx8hYvSEoySoSIIRCCpYoKli7WEYc+qqIqeP25nhoPwjNx8Bc+SzpWbWisNfU564MVstukR+e9shh1FHTwxwRi0cTAxo6AcT1zV3WsVjaHy3NmtmyTkv1md3ZWTyEBAQEBAQEBAQEBAQEBBwV9ZHTxPmleI4o27T3HID+fDNRa0VjeXpixXy3jHSN5nooHTLSeTEqjtDdkEd208R91p949TYX8hkqfPmnJbfufR+F8OposXLHbaes/ndDwV4LSEhQyhKMkqEiCEQgqWKCpYrK1MYQHST1jh9mOxiP8Ac4XcfIbI/MVv6KnbNnJ/qfVbVpgjv7Z9nT47+5bKsXGCAgICAgICAgICAgICAgh7g0EkgAC5JNgAMyUTETM7Qo7WLpia+XsISRRxO7uXbuH3h6ch552FVqc/PO0dHfcF4VGlp6TJ/Ofh5ff83wwLVXyVDJKhL6RkKEiApQgohCliurU9I04Y4Di2oeH+JDTf5EK10c//AJ+1wH6lrMazee+sbfFnK23PiAgICAgICAgICAgICAgqPWjpp2pdQUz/AFTTaqkaftHD7pp5DPmd3Ab67VZ9/Ur7XY8C4VyRGozR2/8AMeHn/fh4fKtVouqSiUqGSUZJUJESICIQpQhGKx9S+J7M9RSuO6Zglj/EzcQPEOv+Vb2ivtM1cr+p9PzY6Zo7p2n29Pj81uqycWICAgICAgICAgICAgIK61n6aejtdRUz7VDxaeRp3wNPug5OI+Q6kW09Tn5Y5a9XR8E4V6a0Z8serHSPGftHxU4FWu1SEZJUMkolKhKUZCgEBSIRAiHewHE3UlXBUt3mGQOIHvN4Ob5tJHmvTHfktFmprNPGowWxT3x/58WycEzZGNew7THtDmOHAgi4PyKu4neN4fLrVmtprbrD7UsRAQEBAQEBAQEBAQYhrC0xbh0PZxkOrJm+qbx7JvDtXD+BmfArXz5vRxtHVb8J4ZOrvzW/hHXz8o+qh5JHPc5znFznEuc5xJc4k3JJPEqqntd9WIrG0dEKGaUSlQySiREpUJESICIEEKUIRiurVFjnb0ZpXm8tIbNvxMTrkfI3Hhsq00mTmryz3OE/UOj9FqPS16W+cdff197PFtufEBAQEBAQEBAQEHh6X6SRYbTGZ/ekd3YIr2Mj/oBxJ/3C8suWMdd5bug0V9Xl5K9O+fCPzo16xPEJaqeSeZ23LK7ac79gAMgAALdFU2tNp3l9CwYaYccY6RtEOssXslGSVCUoySoSIlKJEBAQEQhEIUoe1ofjhoK2Ko39nfYmaPejdx+W4+IC9cOTkvEtDiWkjVae2Pv6x/cfmzYuKRr2tc0hzXAOa4bwQRcEK5jtfNbVms7T1fSIEBAQEBAQEBB1MUxGKlgkqJnbEUTdpx/YADMkkC3VY2tFY3l64cN814x0jeZa76V6RS4jVOnk7rfZhivcRMyb1OZOZ8gqnLkm9t5fQdDo6aXFFK9e+fGXjrzbqVDJKJFCUoySiUqEvaw3ResqaWarii2oYePxSW47A97Zz/a69a4b2rNoaObiWnw5q4b27Z90eG/hv3PFXk3xARAghShCIEQuHVDpN2sJoJXetgG1ATxfFmz8pPyI5Ky0mXeOSXF/qDQejv8AuKR2T1/vx9vz/tY63HNiAgICAgICAgojWbpea+fsIXXo6d3dIO6Z/AyeA3geZz3Vuozc87R0dtwfh37fH6S8evPwjw+7CQtZdpUJSjJKhKUSKGSUSyLQrRaTEqjYF2U8djUSj3Qfdb1Nj4ccl7YcM5LeSt4nxGmixb9bT0j6z5Qv+ipI4ImRRMEccbQ1jRwAH/3FW9YisbQ+d5clst5ved5nqq/WXoLs7ddSM7u91TC0ezzlYOXMZcedtDU6f/uvtdZwTjO+2nzz/wDM/Sfoq9aLqxARCEBEIUodjDa+SmmjnidsyxODmHwyPMEbrdVlW01neHjnxUzY5x3jslsdo3jMddSxVMe4PHfbe5jeNxYfA/MWOauMd4vXmh831mltps04rd3xjul6azawgICAgICCuNbelnYRegQutNO287hxjiPu+Lv48QtTU5eWOWHQcE4f6W/p7x2R085/z5/0plV7rxEiJSoZJRKVCUol6WjuCzV9SynhHedvc4+zGwcXu6C/mSBms8eOb25Ya+r1dNLinJf/ANnwbDYBg0NDTsp4RZrN7nH2pHHi9x5n/YZK3x0ildofOtXqsmpyzkydZ+HlD0Vm1hBT2snQXsC+tpGeoPenhaPsT8bR8PT3fD2a7U6fl9avR2fBeMel2wZ59bunx8p8/n/fWuFpOlEEIgUiEQhGKyNSmKObVT0hN45Y+1A+F7CBuHUO/wAoW7o7etNXN/qPBE4q5e+J29k/nxXGrBx4gICAgIOljWJMpKaapfvbDGX24FxHBo8TYeaxvblrMvbT4ZzZa4698taMSr5KmeSeV21LM4vecrnIcgOFuQVPa02neX0XDiripGOnSHWUPQQESlQyESlEuxQ0kk8rIYmGSWR2yxjeJP08ckrWbTtDDJlpipN7ztENgtC9F48NpwwWfPJZ1RLb23fCOgubeZzVvhxRjrt3vn3EeIX1mXmn+MdI/O+WQr1V4gIIIBFjvB3EHgUOimNZGg3opdV0rf6VxvLGP+nJzH9pPyVbqNPy+tXo7Xg3F/TxGHNPrd0+P+/NXy1HRCIQiEIgUoXDqc0dMUL6+QWfUDs4Acowd7vzOA8m9VYaTHtHNLj/ANQa3nvGCvSO2f7/AM/OiyluOcEBAQEBB1sSomVEEsEgvHMwseM7OFrjqotWLRtL0xZbYrxevWJ3a1Y7hUlFUy00vtxOtfgHt4h46EWKp70mltpfRNNqK6jFGSvSfzZ0Fi9xAQEZJUJfTGlxAAJJNgALkk5AITMRG8r01b6Gigi7edoNZM3eOPYMP3YPPmfLK5s9Ph5I3nq4fi/E/wB1fkp/CPjPj9mbLZUogICAg+ZGBwLXAOa4EOaRcEHIjNExMxO8KP1jaEmgeaiBpdRSO4byadx9xx5E8D5HIms1GDkneOjuOEcVjU19Hk/nHx8/78ff/WDrVXiFKEIh7WiGBOxCtipxcMPfmcPcjbxP7gDqQvTFj57bNLX6uNLgnJ39I/tsdBC2NjY2NDWMaGMaNwa1osAPIK3iNuyHzu1ptM2t1lyKWIgICAgICDA9a2ivplP6VC29TStNwBvli4lvUt3keYzWtqcXNHNHWF3wXX+gyeivPq2+E/70lRyrXaCAgICMlv6rNCOyDa+qZ61wvSxOH2YP3rhzOQy48Tu39Ng29ezkuNcU598GKez/AKnx8v68fH52ctxzYgICAgICDiqadkrHRyND43tLXscLhwORCiYiY2llS9qWi1Z2mFD6wNDX4bL2kd30crvVv4mM/wCG8/wc/mqzPhnHO8dHdcL4pXV05bdl46+fnH1YgtdbiIXvqr0b9Dou2kbaoqwHvvxZH7rOm43PjbJWmmx8ld56y4bjWt/cZ+Sv8a9nt75/PqzVbCmEBAQEBAQEBBRmtLRL0Ko9JhbakqXcBwhlO8s6A7yPMZBVupxcs80dHacG4h6fH6K8+tX4x+dWCrWXYgILK1YaDds5lfVM9Q07VPC4fbEfeOHwjIZ+HHc0+Df1rOd4xxXkicGKe3vnw8o8/l/fS41vuSEBAQEBAQEBBwV1HFPE+GZgkikGy9juBH08clExFo2lnjyWx3i9J2mFEadaDzYc8yM2paNx7strmK59iS3DlfgenBVmbBOPtjo7jhvFaaqOW3Zfw8fOHxq20c9Prhtt2qamtJPfg74Yz+Ig+QKafHz27ekJ4vrf22D1Z9a3ZH1n2fNsCrRwYgICAgICAgICDqYth0VXBJTzN2opW7LhmMw4ciCAQeixtWLRtL1w5r4ckZKT2w1y0mwGXD6p9PLvt3o5ALNlYeDx8uGRBCqcmOaW2l9A0erpqsUZK+2PCfB5SwbSwNW2ghrHNq6ptqRpvGw7jUEf+IPz4c1tafBzetbooeLcVjDE4sU+t3z4f78l2NaAAALACwA3ADkrFx0zulAQEBAQEBAQEBBD2ggggEEWIIuCDkQiYnbth1qDDoKdpbBDHA1x2nNiY1gJ5kAKK1ivSGeXNkyzvktM/wBzu7Sl5iAgICAgICAgICDHdN9Fo8Tptg2ZPHd1PKR7LjxaehsL+RyXlmxRkrt3t/h+utpMnN/zPWPzvhgGherGV0va4gzs4o3d2n2g50xGbi07m/ufDjq4tNO+917xDjlIry6ed5nv8Pf3/Jb7GBoDWgNa0ANaBYADIDJb7lJmZneX0iBAQEBAQEBAQEBAQEBAQEBAQEBA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08" name="AutoShape 8" descr="http://upload.wikimedia.org/wikipedia/en/f/fb/Yes_check.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10" name="Picture 10" descr="http://img4.wikia.nocookie.net/__cb20080219162455/inciclopedia/images/6/63/No_check.png"/>
          <p:cNvPicPr>
            <a:picLocks noChangeAspect="1" noChangeArrowheads="1"/>
          </p:cNvPicPr>
          <p:nvPr/>
        </p:nvPicPr>
        <p:blipFill>
          <a:blip r:embed="rId5"/>
          <a:srcRect/>
          <a:stretch>
            <a:fillRect/>
          </a:stretch>
        </p:blipFill>
        <p:spPr bwMode="auto">
          <a:xfrm>
            <a:off x="6626787" y="5090660"/>
            <a:ext cx="336917" cy="261111"/>
          </a:xfrm>
          <a:prstGeom prst="rect">
            <a:avLst/>
          </a:prstGeom>
          <a:noFill/>
        </p:spPr>
      </p:pic>
      <p:sp>
        <p:nvSpPr>
          <p:cNvPr id="25612" name="AutoShape 12" descr="http://upload.wikimedia.org/wikipedia/en/f/fb/Yes_check.sv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14" name="Picture 14" descr="http://upload.wikimedia.org/wikipedia/commons/thumb/6/62/Yes_check_rtl.svg/600px-Yes_check_rtl.svg.png"/>
          <p:cNvPicPr>
            <a:picLocks noChangeAspect="1" noChangeArrowheads="1"/>
          </p:cNvPicPr>
          <p:nvPr/>
        </p:nvPicPr>
        <p:blipFill>
          <a:blip r:embed="rId6"/>
          <a:srcRect/>
          <a:stretch>
            <a:fillRect/>
          </a:stretch>
        </p:blipFill>
        <p:spPr bwMode="auto">
          <a:xfrm flipH="1">
            <a:off x="6032546" y="5090660"/>
            <a:ext cx="274320" cy="274320"/>
          </a:xfrm>
          <a:prstGeom prst="rect">
            <a:avLst/>
          </a:prstGeom>
          <a:noFill/>
        </p:spPr>
      </p:pic>
      <p:pic>
        <p:nvPicPr>
          <p:cNvPr id="32" name="Picture 14" descr="http://upload.wikimedia.org/wikipedia/commons/thumb/6/62/Yes_check_rtl.svg/600px-Yes_check_rtl.svg.png"/>
          <p:cNvPicPr>
            <a:picLocks noChangeAspect="1" noChangeArrowheads="1"/>
          </p:cNvPicPr>
          <p:nvPr/>
        </p:nvPicPr>
        <p:blipFill>
          <a:blip r:embed="rId6"/>
          <a:srcRect/>
          <a:stretch>
            <a:fillRect/>
          </a:stretch>
        </p:blipFill>
        <p:spPr bwMode="auto">
          <a:xfrm flipH="1">
            <a:off x="6292507" y="5090660"/>
            <a:ext cx="274320" cy="274320"/>
          </a:xfrm>
          <a:prstGeom prst="rect">
            <a:avLst/>
          </a:prstGeom>
          <a:noFill/>
        </p:spPr>
      </p:pic>
      <p:pic>
        <p:nvPicPr>
          <p:cNvPr id="33" name="Picture 10" descr="http://img4.wikia.nocookie.net/__cb20080219162455/inciclopedia/images/6/63/No_check.png"/>
          <p:cNvPicPr>
            <a:picLocks noChangeAspect="1" noChangeArrowheads="1"/>
          </p:cNvPicPr>
          <p:nvPr/>
        </p:nvPicPr>
        <p:blipFill>
          <a:blip r:embed="rId5"/>
          <a:srcRect/>
          <a:stretch>
            <a:fillRect/>
          </a:stretch>
        </p:blipFill>
        <p:spPr bwMode="auto">
          <a:xfrm>
            <a:off x="6959067" y="5090660"/>
            <a:ext cx="336917" cy="261111"/>
          </a:xfrm>
          <a:prstGeom prst="rect">
            <a:avLst/>
          </a:prstGeom>
          <a:noFill/>
        </p:spPr>
      </p:pic>
      <p:sp>
        <p:nvSpPr>
          <p:cNvPr id="25616" name="AutoShape 16" descr="data:image/jpeg;base64,/9j/4AAQSkZJRgABAQAAAQABAAD/2wBDAAkGBwgHBgkIBwgKCgkLDRYPDQwMDRsUFRAWIB0iIiAdHx8kKDQsJCYxJx8fLT0tMTU3Ojo6Iys/RD84QzQ5Ojf/2wBDAQoKCg0MDRoPDxo3JR8lNzc3Nzc3Nzc3Nzc3Nzc3Nzc3Nzc3Nzc3Nzc3Nzc3Nzc3Nzc3Nzc3Nzc3Nzc3Nzc3Nzf/wAARCAEpAKoDASIAAhEBAxEB/8QAHAABAAIDAQEBAAAAAAAAAAAAAAIDBAYHBQgB/8QARBAAAgEDAQMIBwQHBgcAAAAAAAECAwQFEQYhMQcSE0FRYXGBIiMyQpGxwRRicqEVJDNSgpLRNUOi0vDxFiU0lLLC4f/EABoBAQACAwEAAAAAAAAAAAAAAAAEBQEDBgL/xAAtEQACAgIABQIFBAMBAAAAAAAAAQIDBBEFEiExQRNRIjJhgbFxkaHRFBXBI//aAAwDAQACEQMRAD8A7iAAAAAADFyOQtMZayub6vGjSj1y4t9iXFvuRzTaPb+9vnOhiVKzt3u6T+9kvH3fLf3m+nHsufwroRsjLqx18b6+x0LMbQYvDR/5heU6c9NVSXpTf8K3+ZpOU5UJb44rH6bt1S6l/wCsf8xz2pKU5ynOTlKT1lJvVt9rK2WleBXH5upS28Vun8nwo9++242iu3LXISowfuUIRhp4PTX8zxq2Wydb9tkbyp+O4nL5sxmQZKVUI9kiI77ZfNJ/uflSc5vWcpSfbJ6kqd5dUf2NzXp/gqNfIgyDMtIRk112ena7T56zlzqGXvV3TrOa+EtUbFjOVLN2vNjfUba9glvbXRTfmt3+E0dkWap0Vz7xJFeTbDtJnbcNyk4DIuNO5qTx9V7tLlaQ/nW5Lx0NwpzhUhGdOUZwktVKL1TR8wM9TBbSZbAVOdjLuUKeusqE/Spy8Y/VaPvIVuAu8GWFPEX2sX7H0aDSdk+UXG5qULW/SsL6WiSnL1dR/dl1Pufbu1N2K6dcq3qSLOFkZrcXsAA8HsAAAAAAHj7SbQ2mAtekresrzXqqCe+T7X2LvP3aXO0MFYOtV0nWnqqNLXfN/wBF1v8AqceyV9cZG7qXV5UdSrUerb4LuXYidiYjtfNL5fyVfEOILHXJD5vwSzWXvczdu4v6vOkt0ILdGC7IrqPNZZIgy7UVFaXY5lzlOXNJ7ZWyDLGQYPSK2QZYyDMGxFbIsmyDMGxEGRZNkGYPaIMiybIsHtEGtdzN92H5RLjEOFjm51Lmw10hWesqlBfOUe7iurXcjQ2RZqsrjZHlkjfVbKqW4s+orevSuaFOvb1IVaNSKlCpCWsZJ8Gn1osOF8nm2lTZ26jY305TxNaW9Pe7eT9+P3e1ea36p9zhKM4RnCSlGS1Uk9U12lLfQ6ZafYvaL43R2j9ABoNwMe/vKGPs6t3dT5tKlHWT+i73wMg5pyg5t3t7+jreX6vbS9Y0906n/wA4eOpvxqHdZy+PJEzcqOLS5vv4/U13O5W4zOQnd3O7XdCCeqhHqSPMZbIrZ0cYqK0uxxcpynJyk9tlbIMsZBg9IrZBljK2YNiIMgybIMwbEQZBljIMwbEQZBk2RYPaIMgybIswe0QZFk2RZg9oidV5IdqnNLZ2/qauKcrKcnxS3un5LVru1W7RHKidtcVrO5pXNrUdOvRmp05r3ZJ6pmq6pWwcWSKLnVPmPqQHmbNZilnsHaZKilHpoenBe5NbpR8mmemUDTT0y/TTW0eVtNlFiMPWuItdM/QpJ/vvh8N78jjs25NuTbb3tt72bdyh5F3OUhZQfq7WO/vm97+C0/M1Jl9gU+nVzPuzkOL5XrZHIu0en38lTIMsZCRNK1FbK5FrK5GDYitkGWMgzBsRWyDNt2f2FyeYjGvX/UrWW9Tqx1lJd0fq9PM3nHcn+As1F1qFS7qL3q9R6fyrRfFEO3Mqret7f0LKjh99q3rS+pxZkWfQH/DGB00/Q1h/28dfkeXk+T7Z++jLo7adpUfCdvNrT+F6x/I0riNbfVMlvhViXSSZxBkGbXtVsTksApXC0u7Fca9OOjh+OPV4714GqsmQnGa3F7IM651y5ZrTIMiyTIs9GERZBk2RZg9ogz8ZJkWD2jp3IpmHC5vsNVl6NSP2miuyS0jNea5r8mdaPm3ZHI/orafGXuqUadxGM23olCXoyfwkz6SKfOhy2b9y6wbOarT8HFspWdzkbqu3r0lacvi2YcjJu6ToXNai+NOco/B6GPIv4pJLRw023Nt99lUiEixkGD0ipkGWMgzBsRXo20km2+CR0zYvYmnaRp5DMUlO69qlQlvVLsbXXL5ePDB5ONnI15rM3kE4QlpbRfByXGfk9y79exHSCozcp79OH3Oj4ZgrlV1i/T+wACrLwAAA/JRjOLjNKUWtGmtU0cb5RtkFhK6yGOptY+tLSUFwoTfV+F9XZw7DspjZKxoZKwr2V3DnUa8HCS+q71xRvx7nTPfjyR8iiN0OV9/B81sizLyVnVx9/c2Vf9pb1ZU5PTTXR6arufExGX6e1tHOaaemRZFkmRZgyiDPwkyLB7RCS5yafBrQ+lsHlaV7hMfd1ZqM69tTqSTfByim/mfNbN2xu0/2bHWtDpNOiowhpr2JIhZlTsS0WGDYouWzYdtse7HOVaijpSufWwfe/aXx3+aNdkdg2gw9HNWDt6j5lSL51Kp+7L+nacqyePusbcyt7ylKnNcH1SXan1okYWQra1F90UnFcGVFzsivhl/D9jAZBljIMmFYiqRk4nH1cpk7eyo686rNJte7HrfktWV0aFW5rwoW9OVSrN6RhBats6nsZsysJbyuLrmyvqy0lpvVOP7qfzf9N8XKyFTD6+CzwMOWTYunwrv/AEbDa29K0tqVvQioUqUFCEV1JFoBzrezsktdEAAAAAAAAAcL5TKSpbZ37i/bVObXY+ZFfTXzNVZ7+295G/2sydxT9npujT7eYlDX/CeCzoqU1XFP2RzF7Tuk17sgyLJMizYeEQZ+MkyLMHpEWetQwdatQp1Y66TipLd2o8lnd9m9nYVNncXOrFRnKzouUWt6fMWpGybnUk0TcSlWt7NxKLyztr6i6N3Qp1qb92a108OwvBSJtPaLppNaZql1sFiq03KjUuaH3YzUkvitfzKqXJ9jYyTq3V1NL3U4xT/I3AG//Lv1rmZE/wBfi736aMHF4fH4qDjYWsKTftT4yl4ye8zgDRKTk9tkqMYwXLFaQABg9AAAAAAA8PbLNxwOAuLpSSuJro7dds3wflvfke1OcacJTqSUYRTcpSeiS7WcN262je0WW51FtWVvrC3i1pr2zfjovJLvJOLR6s+vZdyJmZCpr+r7GssgyxkGXxziIMiyTIswe0RZFkmRZg9otsbSd/fW1lTek7mrClF6a6OTS1/M+nqcI06cYQWkYpJLsSOI8kmKd/tSruSbpWFN1G+rny1jFP8AxP8AhO4FTnz3NR9i54fDVbl7gAEAngAAAAAAAAAAAAA0LlD2vdjCeJxdXS6ktK9aL30k/dT/AHn29Xjw2VVStlyxNV10aYOcjzOUra37Q54XG1fVRel1Vi/ba9xPsXX8O3XnLJtEWX9VUaocsTmL75Xz55FbIsmyLNh4RWyLJsgzB7RFkJbk2+BNm48mWzDzeYV7dQ1sLKalLXhUqcYx8tzfkus12TVcXJm+mt2TUUdH5N8DLBbN0lXhzbu6fT1k+MdV6MfJaeeptQBz85ucnJ+To4RUIqK8AAHk9AAAAAAAAAAAwc1lKGHxta+uX6FNborjOT4RXizKTk9IxKSim32PF262njgrLoLWSeQrxfRrj0ceHPa+Xf4M41UlKc5TnKUpybcpSerbfFtmZlb+4yl9WvbufOq1ZavTgl1Jdy4GEzoMbHVMNefJyuXlvIs34XYrZBljIM3kdEGQZNkWYPaIMgybMrE4u8zGQpWOPpdJXqeSiuuUn1Jdv10RhtJbZtinJ6RZs7g7vaHJ07GyWje+pVa1jSh1yf8ATrZ9A4bF2uGxtCwsYc2jRjoteMn1yfe3vMLZTZy02axitbb1laekq9drR1JfRLqXV4tt+0UeVkerLS7I6DExlTHb7sAAiksAAAAAAAAAAAAHJOUTOvJ5X7FQnra2bcd3CdThJ+XBefab9tnmHhsHWrUpaXFX1VHuk+vyWr+BxZotOH0bbsf2KTi+VypUx89WVsgyxkGWpRIrZBljIMwbEVsgyxk7W1r3t1StbSlKrXqy5sIR4t/66zD6GyKbekSxmNu8tfUrKwpOpXqPcupLrbfUl2nctkdmLTZqw6KjpUuamjr3DW+b7F2RXUvqQ2N2Xt9m7Dm+jUvaqTr1kuL/AHY/dX58TYSlysp2vlj2/J0WHiKlc0vm/AABCJwAAAAAAAAAAAAAKrqvC1ta1xVekKUJTk+5LVhLYb11Zy7lJyTvM4rSD9VZx5vjN6OT+S8magzIuq07m4q3FV61Ks3Ob729WY8jpqq1XBQ9jiL7ndbKx+SDK2WMgz2eUVsiybIMwbEQkde5NtllirJZO9h+vXMPQjJb6NN9Xi+L8l266XyeYFZnOKrcQ51pZ6VKifCUvdj8Vr4JrrO1FXn36/8AOP3LzhmN09aX2/sAAqy5AAAAAAAAAAAAAAABr+3dy7bZe75r0lU5tNeDa1/LU2A0/lPk1g7eKftXUdf5ZG/GjzXRX1IubPkx5tezOXsrkWMgzpDi0VsgyxkGYNiK2QZYzIxVk8jlLSyWvr60YPTik3vfktWeW0ltm2CcmkvJ1/k9xaxmzNs5R0rXX6xU/i9leUdPPU2U/IxUYqMUlFLRJdR+nMzm5ycn5Oyrgq4KK8AAHk9gAAAAAAAAAAAAAAA1LlMpOeApTS/Z3MW/DmyXzaNtPH2vtHe7OX1KKblGn0kUlv1i+d9NDdjy5bYv6kbMhz484r2ZxhkGWMgzpTiEVsgyyRBmDaitm1cmNn9p2phWafNtqM6mvVq/RX/k/gaszpnJLYunYXt/JNOtUVOOvZFatrzl+RFzJ8lMvr0LDh1fPkR+nU34AHPnVgAAAAAAAAAAAAAAAAAANJrR70AAcZ2qw08NlqtDmv7PNudCXU4vq8Vw/wBzxWdwzeHtc1ZO2u4vdvhUj7UH2o5fmdkMtjJyaoSuqHVVoR527vjxXy7y9xcyNkVGb0/ycrn8NnVNzrW4v+DXJFbLaicJOM1zZLc09zRkWOKyGRlGNjZ16/OeilCD5vnLgvNkxtJbZXQjKT0ltmFSpVK9anRowc6tSShCK4ybeiR3fAY2OIw9rYQabpQ0nJe9J75P4tmu7GbGLD1Ff5FwqXunoQjvjS17+uX+u83Ipc3JVrUY9kdPw3DlRFzn3f8ACAAIBaAAAAAAAAAAAAAAAAAAAAAAAAH44xb1cU33o/QAAAAAAAAAAAAAAAAAAAAAAAAAAAY9/eUbCzq3VzPm0qUdZP6LvfAyk29Iw2kts/by7t7G3lcXdaFGjHjOb0RpGW5SqFGbhi7KVZL+9rS5i8o8X56Gp7R5y6zd26txJxpRfqqKfowX1fa/9jwahcU8PjFbs6s53I4vOcuWnovfybTU5S89rqqVgu7opf5jMx/KtcQlGOVxtOcdfSnbScWvCMtdfijQKhjVDdLEpa1ynivOyE98x9D4HaHGZ+g6uMuY1HH26T3Th4x+vA9Q+ZrG/usZeU7ywrzoXFN6xnD5PtXc9x3jYnaejtPiunSjTvKOkLmivdl1Nfde/TzXUVmTiur4o9UXWLlq7o+jNhABDJgAAAAAAAAAAAAAAAAAAND5SshLnW+OhLSOnS1O/ior5/kb4cp26nKe0t2pPdFQS7lzE/qydw+Cldt+FsqeM2uvF0vLS/7/AMNYqmJUMuqYlQvWcvWYtQxqhk1DGqHhk2BRM2Lk5zEsPtZZtzaoXclbVo9T5z0i/KXN39mvaa7Mq6advJV6T0qUnz4vsa3o1WRU4uL8k2iThNSR9TgA5w6QAAAAAAAAAAAAAAAAAAHMuUS1dHOKvp6NxSjLXta9F/kl8Tpp4O2OGeYxTVGOt1QbnS+92x8/mkSsO1VXJvs+hX8Tx3kYzjHuuqOQVTEqGXWTjJxkmmno01vTMSodCzkqzFqGNUMmoY1Q8MmQKJmVgbCWUzthYxhz1XuIRlH7uvpPyjq/IxZnUOSDZmcJS2gvabjzounZxkuKftVPou7ndTRGvsVdbZYYtTssSOpAAoDoQAAAAAAAAAAAAAAAAAAAADUtrNjaWXlK7sJQoXj3yT9ir49j7/8Ac5hlsVf4uo4ZC0q0HropSXovwktz8md8KL7/AKSr+EnUZtla5X1RW5PDKrpc66M+dKhCha3F7WVCzoVa9V8IUoOUvgjYM9/bsPxHWtkv7KiTr8r04KWu5AxsFTm4uXY0TZHkyqzq07zaRKFKL1jZRlq5/ja3Jdy49bXA6pCEacIwhFRjFaRjFaJLsJAqLbp2vci8pphVHliAAajaAAAAAAAAA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18" name="Picture 18" descr="http://bordeaux-undiscovered.co.uk/blog/wp-content/uploads/2014/01/health-2.png"/>
          <p:cNvPicPr>
            <a:picLocks noChangeAspect="1" noChangeArrowheads="1"/>
          </p:cNvPicPr>
          <p:nvPr/>
        </p:nvPicPr>
        <p:blipFill>
          <a:blip r:embed="rId7"/>
          <a:srcRect/>
          <a:stretch>
            <a:fillRect/>
          </a:stretch>
        </p:blipFill>
        <p:spPr bwMode="auto">
          <a:xfrm>
            <a:off x="5870186" y="4187062"/>
            <a:ext cx="444639" cy="444639"/>
          </a:xfrm>
          <a:prstGeom prst="rect">
            <a:avLst/>
          </a:prstGeom>
          <a:noFill/>
        </p:spPr>
      </p:pic>
      <p:pic>
        <p:nvPicPr>
          <p:cNvPr id="36" name="Picture 18" descr="http://bordeaux-undiscovered.co.uk/blog/wp-content/uploads/2014/01/health-2.png"/>
          <p:cNvPicPr>
            <a:picLocks noChangeAspect="1" noChangeArrowheads="1"/>
          </p:cNvPicPr>
          <p:nvPr/>
        </p:nvPicPr>
        <p:blipFill>
          <a:blip r:embed="rId7"/>
          <a:srcRect/>
          <a:stretch>
            <a:fillRect/>
          </a:stretch>
        </p:blipFill>
        <p:spPr bwMode="auto">
          <a:xfrm>
            <a:off x="6157496" y="4187952"/>
            <a:ext cx="444639" cy="444639"/>
          </a:xfrm>
          <a:prstGeom prst="rect">
            <a:avLst/>
          </a:prstGeom>
          <a:noFill/>
        </p:spPr>
      </p:pic>
      <p:sp>
        <p:nvSpPr>
          <p:cNvPr id="25620" name="AutoShape 20" descr="data:image/jpeg;base64,/9j/4AAQSkZJRgABAQAAAQABAAD/2wCEAAkGBw0NDQ0NDA0NDA0NDQwNDQwNDA8NDQ0OFBEWFhQSFBQYHCggGBolGxUWJDEhJSkrLi4uGB8zODMsNygtLisBCgoKDg0OGxAQFywcHBwsLCwsLCwsLCwsLCwsLCwsLCwsLCwsLCwsLCwsLCwsLCwsLCwsLSwsLCwsKywsLCw3LP/AABEIAQcAwAMBEQACEQEDEQH/xAAcAAEBAAIDAQEAAAAAAAAAAAAAAQYHAwQFCAL/xAA/EAACAgEBAwkGAwQKAwAAAAAAAQIDBBEFEiEGBxMiMUFRYXFSgZGhscEyQnIUM7LRIyRDU2JjdJKi8RU0gv/EABoBAQACAwEAAAAAAAAAAAAAAAADBAECBQb/xAAnEQEAAgIBAwMEAwEAAAAAAAAAAQIDESEEEjEFQVETIjJxM0JhFP/aAAwDAQACEQMRAD8A3gBQIAAAUAAAAAAAAAAAAAAAAAAAAACAAAAABQAAAAAAAAAAAAAAAAAAAAAIAAAAAFAAAAAAAAAflzS7Wl6sxuGdTKp69hnbGjUCgAAAAAAAAAACAUABAKBAAAABx5N8KoSsskoQgnKUn2JGJtFY3LalLXt21jcy11tflhk5c5V4TdFK4O3+0kvt6HOv1Fsk6p4en6X0nHiiLZuZ+PZ4tmI58bbrrJd8nY2YjHM+ZX4rSOIrGnkZG1snBu0x8q5acdN9tejXYIm1Z4lBm6bFeOasy5Lc5UbJRp2iowb0UcmCe7r/AI13epax5t+XD6n0/t+7G2PGSaTTTT0aa4posuU/QAAAAAAAAAAAAAAEAAAKBANbc4u2pXXRwKX1YNO1r81ncvRHN6vLNrdkPUei9HFa/Xt7+HlUVKuKhHu7fUzjr2w6drd07dTa2cqK2/zPhFeYtOmGD5N8pScpPVt6sjhBezq/tLTN4VrS21zS8p7JKOz8l6qcJ2YdjevCL61X3XvLeK3tLj9dg198NpE7mgEAoAAAAAQAAAAAKAAAAOntbNjjY918uyuDl6vuXxNMlu2sylwYpy5IpHu03s7euusvnxk5Sk2++Unqzk4o7rTaXupiKY4pHs9OT01b7uJaRML23m9Na/ZjwiQzO5aXs8W6RtEKl5dKT4m+kFpZVsbJlirZl0XpOGZGS/Q3xXoSxxqUWaO7FO30bF6pPxWpbefAKBAKAAAAIAAAAKAAAAAGFc5+f0eLXQnxunvP9MOP10KXW31Xt+Xa9Ew9+Wbz/Vh2zatyqPjLrP3kGKNVekyTuzr7ey+ipaT60+C9De86aMJtkR1hVvZ0siZLCraX5wsd3WQrj2yfyN4jaPyyZV/tG0MTEq4quyqC09pyWpvPMxDTPbVZfRcVokvBJFp59+gAAAAAAAIAAAAKAAAAIBqjnCyun2iqU9VVGFenm+tL6o5fVT3ZdfD1vo2Ls6fv+XGlokvDgSxGl5iHKLK37XFdkOHvIrTuWl51DwbZG1YU7y6NstWbwr2l7WyILHosyprrS6lKfe33ksRqNleI2zfmc2FK7Jnn2rWNKag3+a6X8lr8jbFXc9zndZl1HbHu3MWHMAAAAAAAAIAAAAKAAAAPzOSim32JNv3GJZiNzppRXPIzrrnx3rLbPjLh8jk1+7JNnucNIx4K1/x2s29V1zm+5P4k9p1DLAr7HJtvtb1Iqq+WXRvkSwp3lx4OM7rYVr8z4+S7zesIvMvbtqlmZVWHjrejBqqEV3z7GzeeZ01yXisPoTk7sivAxKsav8i1lL2pv8TLNY1DhZLze0y9My0AIAAoAAAAgAAAAoEAoEYHl8qMrocDKs7H0U4r1ktF9SLNbVJlZ6PH9TPWP9al2JDqzn4y0XuOfhj3e1v4iHV5UZGkI1p/ier9Da8o58MSsYrCnezoXy1ZJCraXq7O/q+NZf8A2lv9HT4+bJY4hiOI22bzOcmtyMto3R60t6FGv/Kf2+JJirxtyusy89raRMoqAAAQCgAAACAAAAABQIAYGIc5uTuYKhrxttivck2VOrn7NfLrej07s+/iGE7Mhu0w81vfHiQY41V6a/MsW5QZG/fLjwj1UaW5siyTw8S6RLEKN5dXHpdtkYR4uckjeI2gnnhk2z9nS2htDHwaf3dbVeq4pJLWcvkzfW50jz5Oyu30Ng4sKKq6alpCqEYRXkkWYcK0zady7BlhAKAAAAAAABAAAABQAAABrjnYv1liUrwnJr1aS+5Q6yeYh6D0Ov5WeJZJV1N90IfRGPFXbnywHInvSlJ97bIq+VbJLz8mRMp3l29kLoq7slrjGO5V52SJI4hHHjbbXM1sDoqLM+1f0l/VqbXFQ/M/e/oTY6+7ldZk3PbDZRKpAFAAQABQAAAAAgAABQAAABqnnCs6TasK+1VxqWnr1vujn9Rzl09T6PXWDfy8XlFduY8l3zaiYv4dGWFWMxWFPJLzrnq9CVUsyLB2bPIvwtnVrrSnCVnlKb1bfotTfXOkea/ZTb6MwMSGPTVRWtIVQjCK8ktC1EacG0907dgMAAAAAAAAAABAAFAgFAAADA0/ygn0m2cmXsza/wBsIx+xzb85Zl6/06NdNVj/ACtu41w8E5MX+Fm88MWufA2rChklx7KqVl8XL8ENbJ/pjxJKoI8tpczeynddk7TtXe66tfF9vwWi95Njjnbnddk/rDbZM5wAAAAAAAAAAAIAAAAAFAAQDTEpdJtDMn/mWfxs5sc3l7Tpo1hrH+MX5R272TP/AA6RMTzZnJLwcqXAkhQyS58GDjjzcV18icaIeO72y+xJEcIvEPo3khslYGz8fG00lGClZ52S4y+vyLNY1DhZr995l7JsjAKAAAQABQAAABAAAABQIBQPzY9It+CbMSzHlpPZkt6zJm++evzbOdTzL2+PjHDEM+zftsl4zk/mYjygyy8nKlx0JoUbyzXkHsf9q2ph48lrXiQWRctOG8mpaP3uKJaxuVbq79tG/Sw4qgAAACMAAAoAAAAgAAAAoAABwZstKbX4V2P4RZi3hvj/ADj9w0ns+e7RkT8N9/I5tPEva1/GGG2S7X4maKuWXWxK1ZkQi/w72sv0ri/oTQpz5bk5mNn605W0JrrZNrhBv+7i/wCf0J8ce7l9bk3btbKJVEAAAAAAAAAAAAABAAACgAAHU2s9MbIfhRd/AzW/4ykxfyV/cNHKe7g3vxbXx0OdX8XtP6sTufA3oo5ZcWDwjfZ37nRx/VN6fTUlhW3rl9L8ldmLCwMXG00ddUd79b4y+bZZrGocHLbuvMvWNmgAAAAAAAAAAAAACAAAACgAOltv/wBTJ/0938DNb/jKXB/JX9w0RlT0wJL2rUjnR+L2VvxYxlPgSVUMkvd5CbN/aszAoktY2ZEsixf5da7/AC1TJqxypdRbtxy+jSy4igQCgAAACAUAAAAAIAAAAKAAAdLba/qmV/p7v4Ga3/GUuH+Sv7fPudkR/ZYV6re6aTa79NDnR4eutb7WPZk+BNHhRyTy2jzNbO3sq/Ia4Y2NVjxfhOfWkT44czrrcRDbxM5qgAAAABAAACgAAACAAKAAAAAH4trU4yjJaxknGS8U1o0CJmJ3DXm0OanGnKUqLXFNtqFilJLy1TIvpQu1628eXkXcz8pPhdXHzUp8PczH0m3/AGTPszzkTyYhsnFdEbHdOyx222taOUtEkvRJElY1CrlyzknbITZEAAAAAAAAAAAAAAAAAAAAAARgAKAAAAAAAAAAAAAAAAAAAAAAAAQCSkktW0l4t6IMxEz4dOe2MSL0eTSn4dJE076/KWOnyz4rLnozKbf3dtc/0zTNotEtLY7V8xpzmWgAAAAAAAAAAAAAAAAAAAAABj/KrlPTs6Gj0svktYVJ9i9qXgiHLmin7Xek6K3UT8Q1TtLbe0Nozetk3HX8MerXEoWte8vSYejxYq6iHUlsG+S1lZo/KTH0pWoiPh5lWTkY1jStmpRfapMzHdX3V8tKW4mGb8l+cm2uUas7W2vs3+HSR/mWceafEuN1Pp8TzThtfFya7oRtqlGcJrWMovVNFqJ2401ms6lzGWAAAAAAAAAAAgFAAAAAAB09q50MWi2+f4a4uXq+5fE1tbtjaTFjnJeKx7tI5mRbn5Mp2SblZJyk/Zj4LyOZO725ewwYq46RWIeulXRX3QhFE8RFYTTLHNp8oZSbjT1Y9m93s0m/witdj9t8m229W+1mqG1n7wpV2ydc3uyl+CfhLwNqxtpM7bB5reU08fJ/8fky0hZLdhq/wW92nk/5FjFbXEuT1uDcd0ezcJZclQAAAAAgAABQAAAAAAAAGD862Y68SqpPTprXr5xgtfq0Vupn7dOl6ZSJyzM+zWuxLkruL06r7Stjh6WJdTlBtV2y3IPqR/5MzadtLXeLqYiqvazisZv2ops6m9o+D0aeqERppN3vZl7hbi5UHpKShLVcOtF9pJPHLXLETD6Q2dkdNRTd/eVVz+MUy1Hh560anTsmWAAAAAAAAABAKAAAAAADW/PHF9HhS7lLIi/VqGn0ZW6iOIdT0ydWlqiVrXY9Crp25s6k58TbSObPw7DeIRWs4bLDfSG1nV3+I017nflmytjTXol0XBNd5meS1uH07yfqdeFiQl2xxqYv13EWY8OHeful6JlqAAAAAAAgFAAAAAAAAAYnzmbMeTs2yUFrPHkrkl2uK4S+T+RFlruFrpMnZk/bQd0tGVNO93cOnZM2iEc2cbsN4hFNnFNtmyKZcehiSGT8gNhz2htCipJ7inGy5+zVFpy+PZ7zNI3KPNk7a7fTEUlwXBLgl5FlyX6AAAAAAAAAAIBQAAAAAAfmcFJNNJpppp9jT7gNC85HI+zZ90rqYuWHbJuMkteik3+7l9mV7006nT9RuNSwJ9ppELXcuhvENJl+WjLR2NmbMvy7o049crbJvRRitf8ApGNbYteKxy+iOQPJGvZOPo9J5NujusXYvCEfJE1a6c3Lk75/xlJsiUAAAAAIBQIBQAAAAAAAAADiyKK7YSrthGyE01KE4qUZLzTBE6a45Qc0WLdJ2YNzxW+PRTj0lXueuq+ZpNIWadTaPLFrOaHaalpGzGkva32vk0Y7Ev8A0w9PZXM1Y2nm5cYx74UQcpP/AOn2fARRpbqfhsrk9yawtmw3MSmMG11rX1rZ+svt2G8REK1rzby9cy1UAAAAAIBQAAAAAAAAAAAAAAIBQAAAAAAAAAAAAAQCgAAAAAAAAAAAAAAAIBQAAAAAAAAEYFAgFAAAAAAAAAQCgAAAAAAAQCgAAAAAAg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22" name="Picture 22" descr="http://www.theinkprosblog.com/wp-content/uploads/2013/07/main.exclamation-point.jpg"/>
          <p:cNvPicPr>
            <a:picLocks noChangeAspect="1" noChangeArrowheads="1"/>
          </p:cNvPicPr>
          <p:nvPr/>
        </p:nvPicPr>
        <p:blipFill>
          <a:blip r:embed="rId8"/>
          <a:srcRect/>
          <a:stretch>
            <a:fillRect/>
          </a:stretch>
        </p:blipFill>
        <p:spPr bwMode="auto">
          <a:xfrm>
            <a:off x="5685879" y="3317780"/>
            <a:ext cx="482504" cy="659422"/>
          </a:xfrm>
          <a:prstGeom prst="rect">
            <a:avLst/>
          </a:prstGeom>
          <a:noFill/>
        </p:spPr>
      </p:pic>
      <p:pic>
        <p:nvPicPr>
          <p:cNvPr id="39" name="Picture 22" descr="http://www.theinkprosblog.com/wp-content/uploads/2013/07/main.exclamation-point.jpg"/>
          <p:cNvPicPr>
            <a:picLocks noChangeAspect="1" noChangeArrowheads="1"/>
          </p:cNvPicPr>
          <p:nvPr/>
        </p:nvPicPr>
        <p:blipFill>
          <a:blip r:embed="rId8"/>
          <a:srcRect/>
          <a:stretch>
            <a:fillRect/>
          </a:stretch>
        </p:blipFill>
        <p:spPr bwMode="auto">
          <a:xfrm>
            <a:off x="6043593" y="3317780"/>
            <a:ext cx="482504" cy="659422"/>
          </a:xfrm>
          <a:prstGeom prst="rect">
            <a:avLst/>
          </a:prstGeom>
          <a:noFill/>
        </p:spPr>
      </p:pic>
      <p:sp>
        <p:nvSpPr>
          <p:cNvPr id="25624" name="AutoShape 24" descr="data:image/jpeg;base64,/9j/4AAQSkZJRgABAQAAAQABAAD/2wCEAAkGBwgHEhUUBxQWFhQXGRoZGBgXGR8bFhgeIhceGSEaHh8bHSkgHx0oHRwcITIiKSotLi4wGR8zODMtNygtLi0BCgoKBQUFDgUFDisZExkrKysrKysrKysrKysrKysrKysrKysrKysrKysrKysrKysrKysrKysrKysrKysrKysrK//AABEIAOoA1wMBIgACEQEDEQH/xAAcAAEAAgMBAQEAAAAAAAAAAAAABwgEBQYDAgH/xABFEAABAwIDBQUEBggFAwUAAAABAAIDBBEFBiEHEjFBURMiYXGBCDKRoSNCUmJykhQVM4KisbLBJENTwvA1k+Elg6PD0v/EABQBAQAAAAAAAAAAAAAAAAAAAAD/xAAUEQEAAAAAAAAAAAAAAAAAAAAA/9oADAMBAAIRAxEAPwCcUREBERAREQEWNiFfR4awyYhIyOMcXPcGtHqVGmP7c8uUBLcKZJUuH1h9HGT0u7vfw2QSoir3W7fsbef8BSwMH3y9/wDSWL4pNvmYGn/GU1M4dGb7D8S938kFh0UR4Ht5wSqIbjEEsBP1mkSsHibAO+DSu1xPP2XKCjdWMnZJENGiNwLnPIuIwOIcehtYXJ0CDd4rilDg8TpsUkbHG3i5xsPLxJ5AalQxmzbw+5ZlSEW/1ZhqfwsB06gk/uhRjnXOOK5xmMmJOswfs4gfo4x4Dm7q7ifIAD8yjkzHM3PLcHju0GzpHd2Jnm7r4C58EH1ime814qb1tZMb8mu7Nv5Y7N+S0MtTUTG8z3OPUkk/NT9gWwXCIADjk8krubY7Rx+WoLj53C6ZmyHIzBb9Fv5yy3/rQVroMy47h1v0CqnZbgGyOA+F7LvMtbb8x4cQMZDKmPncBko8nNFj6tN+qkbFdiGU6wf4LtoHctx+831ElyfQhRXnPZFmDLYdJS2qYBxdGD2jR1czU28QSBxNkE95OzzgWcG3wqS0gF3RP7srfG19R4i4XSqkdDW1OHyNloXuZIw3a5ps4HwIVltk+0mPN7OwxTdbVsF9NGzNH1mjk4c2+o0uAEjIiICIiAiIgIiICIiAiIgLito+0XDslMDbdrUvF2RA2sPtvPJvzPLmRsNoGbafJ1I6eUBzz3ImfbeRpf7o4nwHUhVLxTEavFpXzYi8vlkO85x4k/2A4ADQAABBn5nzRjGaZe0xmUvOu63hGwdGtGg8+JtqSvLAsu4zmB27g0EkpHEtHdb5uPdb6lSdsu2Q/rVrKrNIIhOscGodIOTnkatb0A1PHQcZ6oqOmoGNjoWNjY0Wa1gDWjyAQVvoth2b6gAz/o8X3XyEuH5GuHzXrVbCs1wi8L6Z/gHuBP5mAfNWSRBTfMGUcwZc/wCtU8kY+1YOZ5b7SW38LrSK8EsUc7S2YBzSLEEXBHQg8Qozx7YjlrE5e0o3SU4Ju5kdiz90OHd8uHQBBEuyvIEudJy6pu2liI7Rw0LjxEbT1PM8h5hWgw3D6TC4mxYcxscbBZrWiwH/AJ8eJWNl3AsPy5Aynwpu7Gy/E3cSTcuceZJ/5YBbJAREQEREEK7ZNl8UrX12XGBr23dPE0aPHORg5OHEjnqeN96EMMr6rCpWTUDiySNwc1w5EfzHIjmFdlVS2vZXZlfEHtpW7sMo7WIDg0EkFg8nA2HQtQWQyTmSDNdHFUwWBcLPaPqPGjm/HUeBBW9VZtjm0GkycZ48Y3zDIA9u4N4h404XHFp43+oFK1NtoyVN+0lkZ+KJx/oDkEhotRguZ8Cx3/pFTFKbX3WuG+B4tPeHwW3QEREBERAREQERYuK1jcOglmfwjje8+TWl39kFaduGZHY7iLo4jeKmvE3oXf5jvPeG75MC9NimS48z1RlxFt6ensXA8JHn3WdCBbeI8gdHKPJ5pKhznzG7nEucepJuT8VanY3g7MHwmnsO9MO2cepfq3+DcHog7ZERAREQEREBERAREQEREBRdt6ypWY/SxTYWwySU7nXa0XcWOAuQBqSC1unQlSiiCl8GXsbqL9hS1Drcd2J5t8GrzrMFxagF66nmjHV8bmj5hXUX4QDxQUfY90ZBjJBBuCNCD1CkrJO2PHMCLWY0TVQaDvH6Zo6tefe8nfEKZ80bNcr5kBNRCI5T/mwgMffqbDdd6gqvuf8AZ5i+SnXqPpadxsyZos0n7LhcljvDUHkTrYLP5dx/DMyQibB5A9h0NveabX3XDi12vA9QeBWzVPck5uxHJ1QJsPN2mwkjJsyRvQ9CNbO5HqCQbZYDjFFj9PHUYa7ejkFx1HItPQg3BHgg2CIiAiLU5mzFhmV4HT4u/dYNABq97uTWjm4/+TYAlBtlHO03PmWqajqqYVDHzyRSRtZHd9nFpbZxbdrdTwJuoez5tRxvNZcyBxgprm0bCQXjh9I4e9+H3eGhtdcPBDLUODYGlzjoGtFyT0AGpQeauflYRNoqUU/uCCLdtwt2bbfJVoy/spzdjLm71O6GM8XzdzdHXdPfPlZWgwmgjwuCKCC5bFGyNpPGzWho+QQZaIiAiIgIiICIiAiIgIiICIiAiIgLGxGhpcTifFXsD43gtc08CD/zjyWSiCo20jJ82TKx0WroX9+F55tv7pPDebwPodLhdj7P2a3YfUuoqp30U93R34NlA/3NFvNreqkTbngDMYwx8rBeSmPatPPd4PHlu979wKtOHVs2GyxzUps+N7XtPi0hw+YQXaReFDVR1sbJIfde1r2+TgCPkUQeeK4jS4TDJPXu3Y42lzj0A/meQHMqpmfc31ucqp01USIxcQx30jb/APo8SeZ8AAJN9ovM729lQUp0I7Wa3PWzG/IuI/AosyNlmfNtZHTQXDT3pHD6jB7zvPkPEhBt9nOzrEc6v3v2VM02fKRxP2GDm75DnyBshlbKGB5VZu4PC1ptZ0h1lf8AicdfQWHQLZYThtJg8McGHNDI42hrWjkP7k8STqSSVloCIiAiIgIiICIiAiIgIiICIiAiIgIiICIiDAx6mZWU08cmofFI0+RYQqVq5eca5uG0NVK/6kMhHnuGw9TYKmiC32zaUzYVRE/6EY+Dd3+yL3yFSvo8No2SizhBFcdCWAkfEogq7tGxJ2LYnWSu/wBZzR+Fn0bf4WhS/wCzjgrYKaeqkHelf2bT9xgBNvAucQfwBQFVSPme50nEuJPmTdWk2IsazBqXd59qT/3noO6REQEREBERAREQEREBERAREQEREBERAREQEREEQe0PmZlJTMoYD35iHyDpG03F/wATwLfgKhLKOCvzFWQU0f8AmvAcRxDR3nH0aCfRSN7QmXMQhqxWgF0EjWMLuPZuFxunoCNQeu8uCyJmebKNZHUxN3gLte3S7mHiATwPMHqOlwguExrWABugGgReGH1tPiUTJaJwdHI0Oa4cwRcIgpxmmiOHVlTERbcmkaPIPIHyVg/Z+xJlZhfZj3oJXtI8HHtAfK7iP3So39oDAHYZiAqIx9HUtDvAPaA1w+G6794rF2IZsZlyu7KsdaGptGTya+/ccfC5LT+K54ILPIiICIiAiIgIiICIiAiIgIiICIiAiIgIiICIiDExbDaTGIZIMQaHxyNLXA9PDoRxB5EAqoOcMvz5XrJaap13Hd1322HVrvUEX6G45K5Kgv2k8JaDS1UYFzvQvPM277P/ALPkgz/Z0zG6phmoqg6xHtYhz3HHvAeAeQf/AHEUa7IMX/U2KRPcbMc2Rr/EdmXD+JrfgiCxG0XKkWcKJ8BsJB34XH6rwDa/gblp8DfkqlVtJUUEj4qxpZIxxa5p4gg2IV3FGu1fZjFmwfpGE2ZVtFjfRswHBrujxwDvQ6WLQ0eyParBUsZR5nfuyts2KZx0kHAMeTwfyDj73PX3pmVJcQoarDJHRYgx0cjDZzXCxB/5rfmuwyhtUzJlgNja8TQiwEctzujo1wO83y1A6ILVIoqy3txwPFHsjxSJ9O5xA3iQ+IE6au0IF+e7Yc+qlVAREQEREBERAREQEREBERAREQEREBERAUU+0du/q6G/H9Jbb/tSKVlB/tKYsy1LSsIvd0zxzA9xh9fpPgghTDzKJG9h72tvgf7Iuo2TYR+usThjcLtDZHO8AI3AH8xaPVEFs0REGgzZk3A82s3cYiBcBZsje7Kzyd08DceCgraFshqcqwyVVFO2SnZu7weC2Ubz2sFrAtdq4XPd8lZRcftdpTWYPWNbyYH/AJJGyf7UFTQCeCu7SR9ixjSb2aBfrYWVIgSOCu1h9THWxRyQm7Xsa8HqC0EfIoMhERAREQEREBERAREQEREBERAREQERYmKYlRYRG6XE5Gxxt4uebDy8SeQGpQeldWU+HxvlrXBkbGlznHgABclVBzxmOXNdbLUyXDXG0bT9Rg0aOl7am3MldTtW2mTZud2GF7zKNpvro6Yjg5w5NHJvqdbBvK5LyvW5uqmU9DoDrI+1xGzm4/yA5kgIJc9nLLroWTV1QPf+ii/CDd58i4NH7hRS/hGG0uDwxwUDd2ONoa0eA5nqTxJ5klfiDMREQFi4rQxYnDLDP7srHMd5OaWn+aykQUkr6SbD5ZIqkWfG9zHDo5ri0/MKzGw7MbMbw1kTz9LTfROHPd4xut03e75sKj32gcouoagV1G36OazZbfVkAsD5OaPi09Vw2z/N1Tk2rbPDd0Z7srPtsP8AuHEHqOhKC3yLBwTF6HHYWT4W8PjeLgj5gjkRwIPBZyAiIgIiwMbxnDsBhdNi8jY428XHr0AGpPgBdBnouXytn/LeanmPCJryAX3HtLHEdW7w73pw5rqEBERAREQFFe2jaJXZV7OnwMtbPI0ve8gOMbb2bYEWuSDqeG7w1uJFx3F6LAYJKjEnbscYuTzPRo6uJsAOpVQc14/VZmqpams0dIdG3uGNAs1o8gAL8+PNB2+C7bs10GmIdlUN577Ax/kDHYfFpXSs9oMW+koNfCfQ/wDxafNcPlrZVmPMlK2qoOyDHFwa2Rxa9wGm8O6Ra9xqR7q/ZNkGeWGzaUO8RNFb5vBQdJiu3zGZxbC6aKLxe50hHl7ov5gqNcfzJjOY37+NzvlI4AmzW/haLNb6BdvQbEM3VNv0nsIhz35LkfkDv5rvctbC8FoCH45K+ocPqAdnF62JcfiPJBDGTcm4xnCXcwth3Ae/K4ERM8zzPRo1Plcqz+SMn4bk2DssOF3OsZJD78jup6Acm8vEkk7uhoqXD2NjoGNjjbo1rAGtHkAvdAREQEREBERBh4xhlHjMMkGItD45Glrh/cdCDqDyIBVVNoWRsQyXPuzAvgcT2UttHD7J6PHMeo0Vt1iYrhlDjETocUjbJG7i1wuPPwI5EahBUrJmdcZydJvYU/uE9+J2sb/Mcj94WPpop4yxtnyxi4AxImllPESax38HgWt+INXD512HV9KTJlN3ax8exeQJW+DXHuuHHjY8OKifEsMr8KfuYnFJE/7MjS0/McPFBcqjxjC64b1FPFIOrJGuHyK/K3GsKoBeunhjHV8jWj5lUrRBZfNO2nLeEgtwkmql5Bl2xA+LyNR+EH0UD5vzfjGb5e0xd9wPcjbpHGPutvx6k3J010C1mF4ViOLv3MLiklf0jaXEeJsNB4lS3krYbVTlsmbnbjND2MZu8+D3DRo8G3OvEIIgoKypw6RktC8skYQ5rmmxBCsRs92w4bjYbDmItgqNAHnSGU9b8GO8Dp0OthrtouxiCtBmyeGxyBveg4MfYaFhJ7rvA6Hjca3gnEKCswyQx4jG+ORvFrwWuHof5oLsgh2rV+qneA50zJl4WwiqkY3kwkOjHkx4LR8F1cO2/OEYs8wO8THr/C4BBZlaLNObsEyrHv4zKGm12xjWV/4W8T58BzIVcsU2tZ0xEEfpHZtPKJjWH81t4ehXF1NRPVOL6pznvdqXOJc4+ZOpQdZtGz/iGdpR2n0dOw/RxA+m+4/Wfb0A0HEk+ezjJVXnSpDG3bAwgzSfZb9kffdwHqeSz8gbL8ZzYWyTgwUuhMrxYvHH6Np978Xu8dSRZWKw6jwDJFM2ON0dPC360jw3edzc5ziLuOnyA5BBt6OlgoY2R0jQ1jGhrWjg0AWAHovZc9DnnKczt2Oupr8P2rRf4my37HtkAMZBB4EagoPpERAREQEREBERAREQEREBeFXSU1c0srWMkYeLXtDmnzBFl7og5io2e5PqDeShgH4WBn9Nl+0+z7J9N+zoac/iYH/1XXTIg8qWlp6RobSMaxo4NaA1o9BovVEQFqsey5g2YmbmNQMlHAFw7zfwuHeb6ELaogiLF9guCVJJwqolhv8AVcBI0eXuut5krQP9n+vHuVsZHjG4f7ip8RBB9B7PzQb4jWkjpHFY/mc8/wAl3WW9lmU8vkOjh7aQah853yD1DbBgPiG3XbIg4vahnqLJNODCA+oluIWH3Rbi91vqi405kgdSK5RQ5oz/AFB3BLVTHUknutHmbMY3w0C3m3HEpcQxaZrz3YQyNg6DcDz/ABOcp82aZcp8tYfBHE0do9jZJXc3PcLm56C+6PABBAtbsbznSs3xCx9tS1kjS/4G1/IXWDkjPeN5Gm3bvdCHES077gDXvWB9x4N/XiCrYqDvaNy7SxthroAGyOf2Mlvr90uY4+IDXC/QjoEEy4PilJjUEc+Hu3o5GhzT/Y9CDcEciCsxRB7N+KyVNJUU8hJEMjXN8BIDoP3mOP7xUvoCIiAiIgIiICIiAiIgIiICIiAiIgIiICIiAiIgq9t1wqbDsVle8dydrJGG2nuhjh57zSfUKcNleaqTM9DF2bh20TGxzM+sHAWDrfZcBcHhxHEFe20XJNJnam7OQhkzLuhktfdJ4g/ddYX8geSrXiGGZoyDUXlEtPINGyMJDXj7rho5ptqPiEFv1BHtEZoparsqGjcHOjf2spGu67dLWs87OcSOWi4Or2n51rGFk1Y8NIsd1rGO/Mxod81mZB2aYzm+RslWHRUpN3TPFnPHH6MH3ifte6NeJ0ISZ7OWEPpKKaokFu3kAb4tjBF/zOeP3VLaxsOoabDImQ0LQ2ONoa1o5AC3/CslAREQEREBERAREQEREBERAREQEREBERAREQEREBfE0Uc4LZ2hzTxDhcHzBX2iDWwYBgtO7ep6aBrvtNiYD8QLrkdqO0mDJbRFRtElU8Xa0+5G3gHPtqbm9mi17HUc5AVYainZmrMr4sWN2Oq3scOrIiWhnq1gb6oPuLO21LFgZqE1Lo7kgxU4MQ14AtjINuGpJ0XW7OtstTUzMps3Bt3kMbOBu2cTYCRo0AJ03ha2lxa5E1xRshAbCA1oAAAFgANAABwCr77RmDUVDU089KA187X9oBoCWFtnnxIfYn7oQWFRaTJFXNX4fSSVRu98ERcTxJ3Bc+vH1W7QEREBERAREQEREBERAREQEREBERAREQEREBERAVedtGVsSy9XfrLCN4Rve15e3jDKCNTpoHEAgnmSOl7DL5kYyUESAEEWIIuCOhCCE8M2/RNi/wDVKRxmA4xvAjebce8Lt8u8uIe/MG2DER3d1osO7fs6eK97kni7j4uPQaDM2hYZQUmJtZSQxsZve61jWt+AFlYTLFBR4fTRtoI2RtLQSGNDQSRxs0DXxQZuH0cOHxRxUosyNjWNHQNAaB8AshEQERE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26" name="AutoShape 26" descr="data:image/jpeg;base64,/9j/4AAQSkZJRgABAQAAAQABAAD/2wCEAAkGBwgHEhUUBxQWFhQXGRoZGBgXGR8bFhgeIhceGSEaHh8bHSkgHx0oHRwcITIiKSotLi4wGR8zODMtNygtLi0BCgoKBQUFDgUFDisZExkrKysrKysrKysrKysrKysrKysrKysrKysrKysrKysrKysrKysrKysrKysrKysrKysrK//AABEIAOoA1wMBIgACEQEDEQH/xAAcAAEAAgMBAQEAAAAAAAAAAAAABwgEBQYDAgH/xABFEAABAwIDBQUEBggFAwUAAAABAAIDBBEFBiEHEjFBURMiYXGBCDKRoSNCUmJykhQVM4KisbLBJENTwvA1k+Elg6PD0v/EABQBAQAAAAAAAAAAAAAAAAAAAAD/xAAUEQEAAAAAAAAAAAAAAAAAAAAA/9oADAMBAAIRAxEAPwCcUREBERAREQEWNiFfR4awyYhIyOMcXPcGtHqVGmP7c8uUBLcKZJUuH1h9HGT0u7vfw2QSoir3W7fsbef8BSwMH3y9/wDSWL4pNvmYGn/GU1M4dGb7D8S938kFh0UR4Ht5wSqIbjEEsBP1mkSsHibAO+DSu1xPP2XKCjdWMnZJENGiNwLnPIuIwOIcehtYXJ0CDd4rilDg8TpsUkbHG3i5xsPLxJ5AalQxmzbw+5ZlSEW/1ZhqfwsB06gk/uhRjnXOOK5xmMmJOswfs4gfo4x4Dm7q7ifIAD8yjkzHM3PLcHju0GzpHd2Jnm7r4C58EH1ime814qb1tZMb8mu7Nv5Y7N+S0MtTUTG8z3OPUkk/NT9gWwXCIADjk8krubY7Rx+WoLj53C6ZmyHIzBb9Fv5yy3/rQVroMy47h1v0CqnZbgGyOA+F7LvMtbb8x4cQMZDKmPncBko8nNFj6tN+qkbFdiGU6wf4LtoHctx+831ElyfQhRXnPZFmDLYdJS2qYBxdGD2jR1czU28QSBxNkE95OzzgWcG3wqS0gF3RP7srfG19R4i4XSqkdDW1OHyNloXuZIw3a5ps4HwIVltk+0mPN7OwxTdbVsF9NGzNH1mjk4c2+o0uAEjIiICIiAiIgIiICIiAiIgLito+0XDslMDbdrUvF2RA2sPtvPJvzPLmRsNoGbafJ1I6eUBzz3ImfbeRpf7o4nwHUhVLxTEavFpXzYi8vlkO85x4k/2A4ADQAABBn5nzRjGaZe0xmUvOu63hGwdGtGg8+JtqSvLAsu4zmB27g0EkpHEtHdb5uPdb6lSdsu2Q/rVrKrNIIhOscGodIOTnkatb0A1PHQcZ6oqOmoGNjoWNjY0Wa1gDWjyAQVvoth2b6gAz/o8X3XyEuH5GuHzXrVbCs1wi8L6Z/gHuBP5mAfNWSRBTfMGUcwZc/wCtU8kY+1YOZ5b7SW38LrSK8EsUc7S2YBzSLEEXBHQg8Qozx7YjlrE5e0o3SU4Ju5kdiz90OHd8uHQBBEuyvIEudJy6pu2liI7Rw0LjxEbT1PM8h5hWgw3D6TC4mxYcxscbBZrWiwH/AJ8eJWNl3AsPy5Aynwpu7Gy/E3cSTcuceZJ/5YBbJAREQEREEK7ZNl8UrX12XGBr23dPE0aPHORg5OHEjnqeN96EMMr6rCpWTUDiySNwc1w5EfzHIjmFdlVS2vZXZlfEHtpW7sMo7WIDg0EkFg8nA2HQtQWQyTmSDNdHFUwWBcLPaPqPGjm/HUeBBW9VZtjm0GkycZ48Y3zDIA9u4N4h404XHFp43+oFK1NtoyVN+0lkZ+KJx/oDkEhotRguZ8Cx3/pFTFKbX3WuG+B4tPeHwW3QEREBERAREQERYuK1jcOglmfwjje8+TWl39kFaduGZHY7iLo4jeKmvE3oXf5jvPeG75MC9NimS48z1RlxFt6ensXA8JHn3WdCBbeI8gdHKPJ5pKhznzG7nEucepJuT8VanY3g7MHwmnsO9MO2cepfq3+DcHog7ZERAREQEREBERAREQEREBRdt6ypWY/SxTYWwySU7nXa0XcWOAuQBqSC1unQlSiiCl8GXsbqL9hS1Drcd2J5t8GrzrMFxagF66nmjHV8bmj5hXUX4QDxQUfY90ZBjJBBuCNCD1CkrJO2PHMCLWY0TVQaDvH6Zo6tefe8nfEKZ80bNcr5kBNRCI5T/mwgMffqbDdd6gqvuf8AZ5i+SnXqPpadxsyZos0n7LhcljvDUHkTrYLP5dx/DMyQibB5A9h0NveabX3XDi12vA9QeBWzVPck5uxHJ1QJsPN2mwkjJsyRvQ9CNbO5HqCQbZYDjFFj9PHUYa7ejkFx1HItPQg3BHgg2CIiAiLU5mzFhmV4HT4u/dYNABq97uTWjm4/+TYAlBtlHO03PmWqajqqYVDHzyRSRtZHd9nFpbZxbdrdTwJuoez5tRxvNZcyBxgprm0bCQXjh9I4e9+H3eGhtdcPBDLUODYGlzjoGtFyT0AGpQeauflYRNoqUU/uCCLdtwt2bbfJVoy/spzdjLm71O6GM8XzdzdHXdPfPlZWgwmgjwuCKCC5bFGyNpPGzWho+QQZaIiAiIgIiICIiAiIgIiICIiAiIgLGxGhpcTifFXsD43gtc08CD/zjyWSiCo20jJ82TKx0WroX9+F55tv7pPDebwPodLhdj7P2a3YfUuoqp30U93R34NlA/3NFvNreqkTbngDMYwx8rBeSmPatPPd4PHlu979wKtOHVs2GyxzUps+N7XtPi0hw+YQXaReFDVR1sbJIfde1r2+TgCPkUQeeK4jS4TDJPXu3Y42lzj0A/meQHMqpmfc31ucqp01USIxcQx30jb/APo8SeZ8AAJN9ovM729lQUp0I7Wa3PWzG/IuI/AosyNlmfNtZHTQXDT3pHD6jB7zvPkPEhBt9nOzrEc6v3v2VM02fKRxP2GDm75DnyBshlbKGB5VZu4PC1ptZ0h1lf8AicdfQWHQLZYThtJg8McGHNDI42hrWjkP7k8STqSSVloCIiAiIgIiICIiAiIgIiICIiAiIgIiICIiDAx6mZWU08cmofFI0+RYQqVq5eca5uG0NVK/6kMhHnuGw9TYKmiC32zaUzYVRE/6EY+Dd3+yL3yFSvo8No2SizhBFcdCWAkfEogq7tGxJ2LYnWSu/wBZzR+Fn0bf4WhS/wCzjgrYKaeqkHelf2bT9xgBNvAucQfwBQFVSPme50nEuJPmTdWk2IsazBqXd59qT/3noO6REQEREBERAREQEREBERAREQEREBERAREQEREEQe0PmZlJTMoYD35iHyDpG03F/wATwLfgKhLKOCvzFWQU0f8AmvAcRxDR3nH0aCfRSN7QmXMQhqxWgF0EjWMLuPZuFxunoCNQeu8uCyJmebKNZHUxN3gLte3S7mHiATwPMHqOlwguExrWABugGgReGH1tPiUTJaJwdHI0Oa4cwRcIgpxmmiOHVlTERbcmkaPIPIHyVg/Z+xJlZhfZj3oJXtI8HHtAfK7iP3So39oDAHYZiAqIx9HUtDvAPaA1w+G6794rF2IZsZlyu7KsdaGptGTya+/ccfC5LT+K54ILPIiICIiAiIgIiICIiAiIgIiICIiAiIgIiICIiDExbDaTGIZIMQaHxyNLXA9PDoRxB5EAqoOcMvz5XrJaap13Hd1322HVrvUEX6G45K5Kgv2k8JaDS1UYFzvQvPM277P/ALPkgz/Z0zG6phmoqg6xHtYhz3HHvAeAeQf/AHEUa7IMX/U2KRPcbMc2Rr/EdmXD+JrfgiCxG0XKkWcKJ8BsJB34XH6rwDa/gblp8DfkqlVtJUUEj4qxpZIxxa5p4gg2IV3FGu1fZjFmwfpGE2ZVtFjfRswHBrujxwDvQ6WLQ0eyParBUsZR5nfuyts2KZx0kHAMeTwfyDj73PX3pmVJcQoarDJHRYgx0cjDZzXCxB/5rfmuwyhtUzJlgNja8TQiwEctzujo1wO83y1A6ILVIoqy3txwPFHsjxSJ9O5xA3iQ+IE6au0IF+e7Yc+qlVAREQEREBERAREQEREBERAREQEREBERAUU+0du/q6G/H9Jbb/tSKVlB/tKYsy1LSsIvd0zxzA9xh9fpPgghTDzKJG9h72tvgf7Iuo2TYR+usThjcLtDZHO8AI3AH8xaPVEFs0REGgzZk3A82s3cYiBcBZsje7Kzyd08DceCgraFshqcqwyVVFO2SnZu7weC2Ubz2sFrAtdq4XPd8lZRcftdpTWYPWNbyYH/AJJGyf7UFTQCeCu7SR9ixjSb2aBfrYWVIgSOCu1h9THWxRyQm7Xsa8HqC0EfIoMhERAREQEREBERAREQEREBERAREQERYmKYlRYRG6XE5Gxxt4uebDy8SeQGpQeldWU+HxvlrXBkbGlznHgABclVBzxmOXNdbLUyXDXG0bT9Rg0aOl7am3MldTtW2mTZud2GF7zKNpvro6Yjg5w5NHJvqdbBvK5LyvW5uqmU9DoDrI+1xGzm4/yA5kgIJc9nLLroWTV1QPf+ii/CDd58i4NH7hRS/hGG0uDwxwUDd2ONoa0eA5nqTxJ5klfiDMREQFi4rQxYnDLDP7srHMd5OaWn+aykQUkr6SbD5ZIqkWfG9zHDo5ri0/MKzGw7MbMbw1kTz9LTfROHPd4xut03e75sKj32gcouoagV1G36OazZbfVkAsD5OaPi09Vw2z/N1Tk2rbPDd0Z7srPtsP8AuHEHqOhKC3yLBwTF6HHYWT4W8PjeLgj5gjkRwIPBZyAiIgIiwMbxnDsBhdNi8jY428XHr0AGpPgBdBnouXytn/LeanmPCJryAX3HtLHEdW7w73pw5rqEBERAREQFFe2jaJXZV7OnwMtbPI0ve8gOMbb2bYEWuSDqeG7w1uJFx3F6LAYJKjEnbscYuTzPRo6uJsAOpVQc14/VZmqpams0dIdG3uGNAs1o8gAL8+PNB2+C7bs10GmIdlUN577Ax/kDHYfFpXSs9oMW+koNfCfQ/wDxafNcPlrZVmPMlK2qoOyDHFwa2Rxa9wGm8O6Ra9xqR7q/ZNkGeWGzaUO8RNFb5vBQdJiu3zGZxbC6aKLxe50hHl7ov5gqNcfzJjOY37+NzvlI4AmzW/haLNb6BdvQbEM3VNv0nsIhz35LkfkDv5rvctbC8FoCH45K+ocPqAdnF62JcfiPJBDGTcm4xnCXcwth3Ae/K4ERM8zzPRo1Plcqz+SMn4bk2DssOF3OsZJD78jup6Acm8vEkk7uhoqXD2NjoGNjjbo1rAGtHkAvdAREQEREBERBh4xhlHjMMkGItD45Glrh/cdCDqDyIBVVNoWRsQyXPuzAvgcT2UttHD7J6PHMeo0Vt1iYrhlDjETocUjbJG7i1wuPPwI5EahBUrJmdcZydJvYU/uE9+J2sb/Mcj94WPpop4yxtnyxi4AxImllPESax38HgWt+INXD512HV9KTJlN3ax8exeQJW+DXHuuHHjY8OKifEsMr8KfuYnFJE/7MjS0/McPFBcqjxjC64b1FPFIOrJGuHyK/K3GsKoBeunhjHV8jWj5lUrRBZfNO2nLeEgtwkmql5Bl2xA+LyNR+EH0UD5vzfjGb5e0xd9wPcjbpHGPutvx6k3J010C1mF4ViOLv3MLiklf0jaXEeJsNB4lS3krYbVTlsmbnbjND2MZu8+D3DRo8G3OvEIIgoKypw6RktC8skYQ5rmmxBCsRs92w4bjYbDmItgqNAHnSGU9b8GO8Dp0OthrtouxiCtBmyeGxyBveg4MfYaFhJ7rvA6Hjca3gnEKCswyQx4jG+ORvFrwWuHof5oLsgh2rV+qneA50zJl4WwiqkY3kwkOjHkx4LR8F1cO2/OEYs8wO8THr/C4BBZlaLNObsEyrHv4zKGm12xjWV/4W8T58BzIVcsU2tZ0xEEfpHZtPKJjWH81t4ehXF1NRPVOL6pznvdqXOJc4+ZOpQdZtGz/iGdpR2n0dOw/RxA+m+4/Wfb0A0HEk+ezjJVXnSpDG3bAwgzSfZb9kffdwHqeSz8gbL8ZzYWyTgwUuhMrxYvHH6Np978Xu8dSRZWKw6jwDJFM2ON0dPC360jw3edzc5ziLuOnyA5BBt6OlgoY2R0jQ1jGhrWjg0AWAHovZc9DnnKczt2Oupr8P2rRf4my37HtkAMZBB4EagoPpERAREQEREBERAREQEREBeFXSU1c0srWMkYeLXtDmnzBFl7og5io2e5PqDeShgH4WBn9Nl+0+z7J9N+zoac/iYH/1XXTIg8qWlp6RobSMaxo4NaA1o9BovVEQFqsey5g2YmbmNQMlHAFw7zfwuHeb6ELaogiLF9guCVJJwqolhv8AVcBI0eXuut5krQP9n+vHuVsZHjG4f7ip8RBB9B7PzQb4jWkjpHFY/mc8/wAl3WW9lmU8vkOjh7aQah853yD1DbBgPiG3XbIg4vahnqLJNODCA+oluIWH3Rbi91vqi405kgdSK5RQ5oz/AFB3BLVTHUknutHmbMY3w0C3m3HEpcQxaZrz3YQyNg6DcDz/ABOcp82aZcp8tYfBHE0do9jZJXc3PcLm56C+6PABBAtbsbznSs3xCx9tS1kjS/4G1/IXWDkjPeN5Gm3bvdCHES077gDXvWB9x4N/XiCrYqDvaNy7SxthroAGyOf2Mlvr90uY4+IDXC/QjoEEy4PilJjUEc+Hu3o5GhzT/Y9CDcEciCsxRB7N+KyVNJUU8hJEMjXN8BIDoP3mOP7xUvoCIiAiIgIiICIiAiIgIiICIiAiIgIiICIiAiIgq9t1wqbDsVle8dydrJGG2nuhjh57zSfUKcNleaqTM9DF2bh20TGxzM+sHAWDrfZcBcHhxHEFe20XJNJnam7OQhkzLuhktfdJ4g/ddYX8geSrXiGGZoyDUXlEtPINGyMJDXj7rho5ptqPiEFv1BHtEZoparsqGjcHOjf2spGu67dLWs87OcSOWi4Or2n51rGFk1Y8NIsd1rGO/Mxod81mZB2aYzm+RslWHRUpN3TPFnPHH6MH3ifte6NeJ0ISZ7OWEPpKKaokFu3kAb4tjBF/zOeP3VLaxsOoabDImQ0LQ2ONoa1o5AC3/CslAREQEREBERAREQEREBERAREQEREBERAREQEREBfE0Uc4LZ2hzTxDhcHzBX2iDWwYBgtO7ep6aBrvtNiYD8QLrkdqO0mDJbRFRtElU8Xa0+5G3gHPtqbm9mi17HUc5AVYainZmrMr4sWN2Oq3scOrIiWhnq1gb6oPuLO21LFgZqE1Lo7kgxU4MQ14AtjINuGpJ0XW7OtstTUzMps3Bt3kMbOBu2cTYCRo0AJ03ha2lxa5E1xRshAbCA1oAAAFgANAABwCr77RmDUVDU089KA187X9oBoCWFtnnxIfYn7oQWFRaTJFXNX4fSSVRu98ERcTxJ3Bc+vH1W7QEREBERAREQEREBERAREQEREBERAREQEREBERAVedtGVsSy9XfrLCN4Rve15e3jDKCNTpoHEAgnmSOl7DL5kYyUESAEEWIIuCOhCCE8M2/RNi/wDVKRxmA4xvAjebce8Lt8u8uIe/MG2DER3d1osO7fs6eK97kni7j4uPQaDM2hYZQUmJtZSQxsZve61jWt+AFlYTLFBR4fTRtoI2RtLQSGNDQSRxs0DXxQZuH0cOHxRxUosyNjWNHQNAaB8AshEQEREH/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28" name="Picture 28" descr="http://www.clker.com/cliparts/j/q/9/3/c/Z/thought-cloud-md.png"/>
          <p:cNvPicPr>
            <a:picLocks noChangeAspect="1" noChangeArrowheads="1"/>
          </p:cNvPicPr>
          <p:nvPr/>
        </p:nvPicPr>
        <p:blipFill>
          <a:blip r:embed="rId9"/>
          <a:srcRect/>
          <a:stretch>
            <a:fillRect/>
          </a:stretch>
        </p:blipFill>
        <p:spPr bwMode="auto">
          <a:xfrm>
            <a:off x="5593686" y="2398143"/>
            <a:ext cx="804395" cy="696423"/>
          </a:xfrm>
          <a:prstGeom prst="rect">
            <a:avLst/>
          </a:prstGeom>
          <a:noFill/>
        </p:spPr>
      </p:pic>
      <p:pic>
        <p:nvPicPr>
          <p:cNvPr id="25630" name="Picture 30" descr="https://cdn2.iconfinder.com/data/icons/ios-7-icons/50/down3-512.png"/>
          <p:cNvPicPr>
            <a:picLocks noChangeAspect="1" noChangeArrowheads="1"/>
          </p:cNvPicPr>
          <p:nvPr/>
        </p:nvPicPr>
        <p:blipFill>
          <a:blip r:embed="rId10"/>
          <a:srcRect/>
          <a:stretch>
            <a:fillRect/>
          </a:stretch>
        </p:blipFill>
        <p:spPr bwMode="auto">
          <a:xfrm rot="15715979" flipH="1">
            <a:off x="5388083" y="1305913"/>
            <a:ext cx="832007" cy="868679"/>
          </a:xfrm>
          <a:prstGeom prst="rect">
            <a:avLst/>
          </a:prstGeom>
          <a:noFill/>
        </p:spPr>
      </p:pic>
      <p:sp>
        <p:nvSpPr>
          <p:cNvPr id="44" name="Curved Left Arrow 43"/>
          <p:cNvSpPr/>
          <p:nvPr/>
        </p:nvSpPr>
        <p:spPr>
          <a:xfrm rot="20903599">
            <a:off x="5715848" y="2604614"/>
            <a:ext cx="997804" cy="2865098"/>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5" name="TextBox 44"/>
          <p:cNvSpPr txBox="1"/>
          <p:nvPr/>
        </p:nvSpPr>
        <p:spPr>
          <a:xfrm>
            <a:off x="6693094" y="3317780"/>
            <a:ext cx="1205779" cy="461665"/>
          </a:xfrm>
          <a:prstGeom prst="rect">
            <a:avLst/>
          </a:prstGeom>
          <a:noFill/>
        </p:spPr>
        <p:txBody>
          <a:bodyPr wrap="none" rtlCol="0">
            <a:spAutoFit/>
          </a:bodyPr>
          <a:lstStyle/>
          <a:p>
            <a:r>
              <a:rPr lang="en-US" sz="2400" b="1" dirty="0" smtClean="0">
                <a:latin typeface="Franklin Gothic Book" pitchFamily="34" charset="0"/>
              </a:rPr>
              <a:t>Choices</a:t>
            </a:r>
            <a:endParaRPr lang="en-US" sz="2400" b="1" dirty="0">
              <a:latin typeface="Franklin Gothic Book" pitchFamily="34" charset="0"/>
            </a:endParaRPr>
          </a:p>
        </p:txBody>
      </p:sp>
      <p:sp>
        <p:nvSpPr>
          <p:cNvPr id="46" name="Curved Left Arrow 45"/>
          <p:cNvSpPr/>
          <p:nvPr/>
        </p:nvSpPr>
        <p:spPr>
          <a:xfrm rot="20903599">
            <a:off x="5830428" y="1826016"/>
            <a:ext cx="1288930" cy="4329240"/>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7" name="TextBox 46"/>
          <p:cNvSpPr txBox="1"/>
          <p:nvPr/>
        </p:nvSpPr>
        <p:spPr>
          <a:xfrm>
            <a:off x="6963704" y="2632901"/>
            <a:ext cx="1489510" cy="461665"/>
          </a:xfrm>
          <a:prstGeom prst="rect">
            <a:avLst/>
          </a:prstGeom>
          <a:noFill/>
        </p:spPr>
        <p:txBody>
          <a:bodyPr wrap="none" rtlCol="0">
            <a:spAutoFit/>
          </a:bodyPr>
          <a:lstStyle/>
          <a:p>
            <a:r>
              <a:rPr lang="en-US" sz="2400" b="1" dirty="0" smtClean="0">
                <a:latin typeface="Franklin Gothic Book" pitchFamily="34" charset="0"/>
              </a:rPr>
              <a:t>Situations</a:t>
            </a:r>
            <a:endParaRPr lang="en-US" sz="2400" b="1" dirty="0">
              <a:latin typeface="Franklin Gothic Book" pitchFamily="34" charset="0"/>
            </a:endParaRPr>
          </a:p>
        </p:txBody>
      </p:sp>
      <p:sp>
        <p:nvSpPr>
          <p:cNvPr id="48" name="TextBox 47"/>
          <p:cNvSpPr txBox="1"/>
          <p:nvPr/>
        </p:nvSpPr>
        <p:spPr>
          <a:xfrm>
            <a:off x="155575" y="2032736"/>
            <a:ext cx="1847557" cy="1200329"/>
          </a:xfrm>
          <a:prstGeom prst="rect">
            <a:avLst/>
          </a:prstGeom>
          <a:noFill/>
        </p:spPr>
        <p:txBody>
          <a:bodyPr wrap="none" rtlCol="0">
            <a:spAutoFit/>
          </a:bodyPr>
          <a:lstStyle/>
          <a:p>
            <a:r>
              <a:rPr lang="en-US" b="1" dirty="0" smtClean="0"/>
              <a:t>Strategy 1: </a:t>
            </a:r>
          </a:p>
          <a:p>
            <a:r>
              <a:rPr lang="en-US" dirty="0" smtClean="0"/>
              <a:t>Question Your </a:t>
            </a:r>
            <a:br>
              <a:rPr lang="en-US" dirty="0" smtClean="0"/>
            </a:br>
            <a:r>
              <a:rPr lang="en-US" dirty="0" smtClean="0"/>
              <a:t>Assumptions and </a:t>
            </a:r>
          </a:p>
          <a:p>
            <a:r>
              <a:rPr lang="en-US" dirty="0" smtClean="0"/>
              <a:t>Conclusions</a:t>
            </a:r>
            <a:endParaRPr lang="en-US" dirty="0"/>
          </a:p>
        </p:txBody>
      </p:sp>
      <p:sp>
        <p:nvSpPr>
          <p:cNvPr id="49" name="TextBox 48"/>
          <p:cNvSpPr txBox="1"/>
          <p:nvPr/>
        </p:nvSpPr>
        <p:spPr>
          <a:xfrm>
            <a:off x="155448" y="3613211"/>
            <a:ext cx="1980607" cy="646331"/>
          </a:xfrm>
          <a:prstGeom prst="rect">
            <a:avLst/>
          </a:prstGeom>
          <a:noFill/>
        </p:spPr>
        <p:txBody>
          <a:bodyPr wrap="none" rtlCol="0">
            <a:spAutoFit/>
          </a:bodyPr>
          <a:lstStyle/>
          <a:p>
            <a:r>
              <a:rPr lang="en-US" b="1" dirty="0" smtClean="0"/>
              <a:t>Strategy 2: </a:t>
            </a:r>
          </a:p>
          <a:p>
            <a:r>
              <a:rPr lang="en-US" dirty="0" smtClean="0"/>
              <a:t>Seek Contrary Data</a:t>
            </a:r>
            <a:endParaRPr lang="en-US" dirty="0"/>
          </a:p>
        </p:txBody>
      </p:sp>
      <p:sp>
        <p:nvSpPr>
          <p:cNvPr id="50" name="Rectangle 49"/>
          <p:cNvSpPr/>
          <p:nvPr/>
        </p:nvSpPr>
        <p:spPr>
          <a:xfrm>
            <a:off x="0" y="1397765"/>
            <a:ext cx="9144000" cy="512064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TextBox 17"/>
          <p:cNvSpPr txBox="1"/>
          <p:nvPr/>
        </p:nvSpPr>
        <p:spPr>
          <a:xfrm>
            <a:off x="2804353" y="1740253"/>
            <a:ext cx="2707151" cy="4601260"/>
          </a:xfrm>
          <a:prstGeom prst="rect">
            <a:avLst/>
          </a:prstGeom>
          <a:noFill/>
        </p:spPr>
        <p:txBody>
          <a:bodyPr wrap="none" rtlCol="0">
            <a:spAutoFit/>
          </a:bodyPr>
          <a:lstStyle/>
          <a:p>
            <a:pPr algn="ctr">
              <a:spcAft>
                <a:spcPts val="3000"/>
              </a:spcAft>
            </a:pPr>
            <a:r>
              <a:rPr lang="en-US" sz="2800" dirty="0" smtClean="0">
                <a:latin typeface="Franklin Gothic Book" pitchFamily="34" charset="0"/>
              </a:rPr>
              <a:t>Actions</a:t>
            </a:r>
          </a:p>
          <a:p>
            <a:pPr algn="ctr">
              <a:spcAft>
                <a:spcPts val="3000"/>
              </a:spcAft>
            </a:pPr>
            <a:r>
              <a:rPr lang="en-US" sz="2800" dirty="0" smtClean="0">
                <a:latin typeface="Franklin Gothic Book" pitchFamily="34" charset="0"/>
              </a:rPr>
              <a:t>Beliefs</a:t>
            </a:r>
          </a:p>
          <a:p>
            <a:pPr algn="ctr">
              <a:spcAft>
                <a:spcPts val="3000"/>
              </a:spcAft>
            </a:pPr>
            <a:r>
              <a:rPr lang="en-US" sz="2800" dirty="0" smtClean="0">
                <a:latin typeface="Franklin Gothic Book" pitchFamily="34" charset="0"/>
              </a:rPr>
              <a:t>Conclusions</a:t>
            </a:r>
          </a:p>
          <a:p>
            <a:pPr algn="ctr">
              <a:spcAft>
                <a:spcPts val="3000"/>
              </a:spcAft>
            </a:pPr>
            <a:r>
              <a:rPr lang="en-US" sz="2800" dirty="0" smtClean="0">
                <a:latin typeface="Franklin Gothic Book" pitchFamily="34" charset="0"/>
              </a:rPr>
              <a:t>Assumptions</a:t>
            </a:r>
          </a:p>
          <a:p>
            <a:pPr algn="ctr">
              <a:spcAft>
                <a:spcPts val="3000"/>
              </a:spcAft>
            </a:pPr>
            <a:r>
              <a:rPr lang="en-US" sz="2800" dirty="0" smtClean="0">
                <a:latin typeface="Franklin Gothic Book" pitchFamily="34" charset="0"/>
              </a:rPr>
              <a:t>Selected Data</a:t>
            </a:r>
          </a:p>
          <a:p>
            <a:pPr algn="ctr">
              <a:spcAft>
                <a:spcPts val="3000"/>
              </a:spcAft>
            </a:pPr>
            <a:r>
              <a:rPr lang="en-US" sz="2800" dirty="0" smtClean="0">
                <a:latin typeface="Franklin Gothic Book" pitchFamily="34" charset="0"/>
              </a:rPr>
              <a:t>Observable Data</a:t>
            </a:r>
            <a:endParaRPr lang="en-US" sz="2800" dirty="0">
              <a:latin typeface="Franklin Gothic Book" pitchFamily="34" charset="0"/>
            </a:endParaRPr>
          </a:p>
        </p:txBody>
      </p:sp>
      <p:cxnSp>
        <p:nvCxnSpPr>
          <p:cNvPr id="15" name="Straight Connector 14"/>
          <p:cNvCxnSpPr/>
          <p:nvPr/>
        </p:nvCxnSpPr>
        <p:spPr>
          <a:xfrm flipH="1" flipV="1">
            <a:off x="5124086" y="1740253"/>
            <a:ext cx="1002999" cy="4846320"/>
          </a:xfrm>
          <a:prstGeom prst="line">
            <a:avLst/>
          </a:prstGeom>
          <a:ln w="76200"/>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V="1">
            <a:off x="2232512" y="1720123"/>
            <a:ext cx="1005840" cy="4937760"/>
          </a:xfrm>
          <a:prstGeom prst="line">
            <a:avLst/>
          </a:prstGeom>
          <a:ln w="76200"/>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1160303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560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614"/>
                                        </p:tgtEl>
                                        <p:attrNameLst>
                                          <p:attrName>style.visibility</p:attrName>
                                        </p:attrNameLst>
                                      </p:cBhvr>
                                      <p:to>
                                        <p:strVal val="visible"/>
                                      </p:to>
                                    </p:set>
                                    <p:animEffect transition="in" filter="fade">
                                      <p:cBhvr>
                                        <p:cTn id="25" dur="500"/>
                                        <p:tgtEl>
                                          <p:spTgt spid="25614"/>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5610"/>
                                        </p:tgtEl>
                                        <p:attrNameLst>
                                          <p:attrName>style.visibility</p:attrName>
                                        </p:attrNameLst>
                                      </p:cBhvr>
                                      <p:to>
                                        <p:strVal val="visible"/>
                                      </p:to>
                                    </p:set>
                                    <p:animEffect transition="in" filter="fade">
                                      <p:cBhvr>
                                        <p:cTn id="34" dur="500"/>
                                        <p:tgtEl>
                                          <p:spTgt spid="25610"/>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561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62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left)">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562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left)">
                                      <p:cBhvr>
                                        <p:cTn id="74" dur="500"/>
                                        <p:tgtEl>
                                          <p:spTgt spid="28"/>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56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25602"/>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5610"/>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5614"/>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32"/>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33"/>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5618"/>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36"/>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5622"/>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39"/>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5628"/>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5630"/>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44"/>
                                        </p:tgtEl>
                                        <p:attrNameLst>
                                          <p:attrName>style.visibility</p:attrName>
                                        </p:attrNameLst>
                                      </p:cBhvr>
                                      <p:to>
                                        <p:strVal val="visible"/>
                                      </p:to>
                                    </p:set>
                                    <p:animEffect transition="in" filter="wipe(up)">
                                      <p:cBhvr>
                                        <p:cTn id="107" dur="500"/>
                                        <p:tgtEl>
                                          <p:spTgt spid="44"/>
                                        </p:tgtEl>
                                      </p:cBhvr>
                                    </p:animEffect>
                                  </p:childTnLst>
                                </p:cTn>
                              </p:par>
                              <p:par>
                                <p:cTn id="108" presetID="1" presetClass="entr" presetSubtype="0"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44"/>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45"/>
                                        </p:tgtEl>
                                        <p:attrNameLst>
                                          <p:attrName>style.visibility</p:attrName>
                                        </p:attrNameLst>
                                      </p:cBhvr>
                                      <p:to>
                                        <p:strVal val="hidden"/>
                                      </p:to>
                                    </p:set>
                                  </p:childTnLst>
                                </p:cTn>
                              </p:par>
                            </p:childTnLst>
                          </p:cTn>
                        </p:par>
                        <p:par>
                          <p:cTn id="116" fill="hold">
                            <p:stCondLst>
                              <p:cond delay="0"/>
                            </p:stCondLst>
                            <p:childTnLst>
                              <p:par>
                                <p:cTn id="117" presetID="22" presetClass="entr" presetSubtype="1" fill="hold" grpId="0" nodeType="afterEffect">
                                  <p:stCondLst>
                                    <p:cond delay="0"/>
                                  </p:stCondLst>
                                  <p:childTnLst>
                                    <p:set>
                                      <p:cBhvr>
                                        <p:cTn id="118" dur="1" fill="hold">
                                          <p:stCondLst>
                                            <p:cond delay="0"/>
                                          </p:stCondLst>
                                        </p:cTn>
                                        <p:tgtEl>
                                          <p:spTgt spid="46"/>
                                        </p:tgtEl>
                                        <p:attrNameLst>
                                          <p:attrName>style.visibility</p:attrName>
                                        </p:attrNameLst>
                                      </p:cBhvr>
                                      <p:to>
                                        <p:strVal val="visible"/>
                                      </p:to>
                                    </p:set>
                                    <p:animEffect transition="in" filter="wipe(up)">
                                      <p:cBhvr>
                                        <p:cTn id="119" dur="500"/>
                                        <p:tgtEl>
                                          <p:spTgt spid="46"/>
                                        </p:tgtEl>
                                      </p:cBhvr>
                                    </p:animEffect>
                                  </p:childTnLst>
                                </p:cTn>
                              </p:par>
                              <p:par>
                                <p:cTn id="120" presetID="1" presetClass="entr" presetSubtype="0" fill="hold" grpId="0" nodeType="withEffect">
                                  <p:stCondLst>
                                    <p:cond delay="0"/>
                                  </p:stCondLst>
                                  <p:childTnLst>
                                    <p:set>
                                      <p:cBhvr>
                                        <p:cTn id="121" dur="1" fill="hold">
                                          <p:stCondLst>
                                            <p:cond delay="0"/>
                                          </p:stCondLst>
                                        </p:cTn>
                                        <p:tgtEl>
                                          <p:spTgt spid="47"/>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46"/>
                                        </p:tgtEl>
                                        <p:attrNameLst>
                                          <p:attrName>style.visibility</p:attrName>
                                        </p:attrNameLst>
                                      </p:cBhvr>
                                      <p:to>
                                        <p:strVal val="hidden"/>
                                      </p:to>
                                    </p:set>
                                  </p:childTnLst>
                                </p:cTn>
                              </p:par>
                              <p:par>
                                <p:cTn id="126" presetID="1" presetClass="exit" presetSubtype="0" fill="hold" grpId="1" nodeType="withEffect">
                                  <p:stCondLst>
                                    <p:cond delay="0"/>
                                  </p:stCondLst>
                                  <p:childTnLst>
                                    <p:set>
                                      <p:cBhvr>
                                        <p:cTn id="127" dur="1" fill="hold">
                                          <p:stCondLst>
                                            <p:cond delay="0"/>
                                          </p:stCondLst>
                                        </p:cTn>
                                        <p:tgtEl>
                                          <p:spTgt spid="47"/>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48"/>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p:bldP spid="45" grpId="1"/>
      <p:bldP spid="46" grpId="0" animBg="1"/>
      <p:bldP spid="46" grpId="1" animBg="1"/>
      <p:bldP spid="47" grpId="0"/>
      <p:bldP spid="47" grpId="1"/>
      <p:bldP spid="48" grpId="0"/>
      <p:bldP spid="49" grpId="0"/>
      <p:bldP spid="5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13</a:t>
            </a:fld>
            <a:endParaRPr lang="en-US" dirty="0"/>
          </a:p>
        </p:txBody>
      </p:sp>
      <p:sp>
        <p:nvSpPr>
          <p:cNvPr id="11" name="Content Placeholder 2"/>
          <p:cNvSpPr>
            <a:spLocks noGrp="1"/>
          </p:cNvSpPr>
          <p:nvPr>
            <p:ph sz="quarter" idx="4294967295"/>
          </p:nvPr>
        </p:nvSpPr>
        <p:spPr>
          <a:xfrm>
            <a:off x="457200" y="1891558"/>
            <a:ext cx="7988300" cy="4136389"/>
          </a:xfrm>
          <a:prstGeom prst="rect">
            <a:avLst/>
          </a:prstGeom>
        </p:spPr>
        <p:txBody>
          <a:bodyPr/>
          <a:lstStyle/>
          <a:p>
            <a:pPr marL="346075" indent="-346075">
              <a:spcBef>
                <a:spcPts val="600"/>
              </a:spcBef>
              <a:buSzPct val="75000"/>
              <a:buFont typeface="Courier New"/>
              <a:buChar char="o"/>
            </a:pPr>
            <a:r>
              <a:rPr lang="en-US" sz="2800" dirty="0">
                <a:latin typeface="Franklin Gothic Book"/>
                <a:cs typeface="Franklin Gothic Book"/>
              </a:rPr>
              <a:t>Give your full attention</a:t>
            </a:r>
          </a:p>
          <a:p>
            <a:pPr marL="346075" indent="-346075">
              <a:spcBef>
                <a:spcPts val="600"/>
              </a:spcBef>
              <a:buSzPct val="75000"/>
              <a:buFont typeface="Courier New"/>
              <a:buChar char="o"/>
            </a:pPr>
            <a:r>
              <a:rPr lang="en-US" sz="2800" dirty="0">
                <a:latin typeface="Franklin Gothic Book"/>
                <a:cs typeface="Franklin Gothic Book"/>
              </a:rPr>
              <a:t>Paraphrase to confirm understanding</a:t>
            </a:r>
          </a:p>
          <a:p>
            <a:pPr marL="346075" indent="-346075">
              <a:spcBef>
                <a:spcPts val="600"/>
              </a:spcBef>
              <a:buSzPct val="75000"/>
              <a:buFont typeface="Courier New"/>
              <a:buChar char="o"/>
            </a:pPr>
            <a:r>
              <a:rPr lang="en-US" sz="2800" dirty="0">
                <a:latin typeface="Franklin Gothic Book"/>
                <a:cs typeface="Franklin Gothic Book"/>
              </a:rPr>
              <a:t>Project sincerity verbally and nonverbally</a:t>
            </a:r>
          </a:p>
          <a:p>
            <a:pPr marL="346075" indent="-346075">
              <a:spcBef>
                <a:spcPts val="600"/>
              </a:spcBef>
              <a:buSzPct val="75000"/>
              <a:buFont typeface="Courier New"/>
              <a:buChar char="o"/>
            </a:pPr>
            <a:r>
              <a:rPr lang="en-US" sz="2800" dirty="0">
                <a:latin typeface="Franklin Gothic Book"/>
                <a:cs typeface="Franklin Gothic Book"/>
              </a:rPr>
              <a:t>Respond with empathy</a:t>
            </a:r>
          </a:p>
          <a:p>
            <a:pPr marL="346075" indent="-346075">
              <a:spcBef>
                <a:spcPts val="600"/>
              </a:spcBef>
              <a:buSzPct val="75000"/>
              <a:buFont typeface="Courier New"/>
              <a:buChar char="o"/>
            </a:pPr>
            <a:r>
              <a:rPr lang="en-US" sz="2800" dirty="0">
                <a:latin typeface="Franklin Gothic Book"/>
                <a:cs typeface="Franklin Gothic Book"/>
              </a:rPr>
              <a:t>Ask close-ended and open-ended </a:t>
            </a:r>
            <a:r>
              <a:rPr lang="en-US" sz="2800" dirty="0" smtClean="0">
                <a:latin typeface="Franklin Gothic Book"/>
                <a:cs typeface="Franklin Gothic Book"/>
              </a:rPr>
              <a:t>questions</a:t>
            </a:r>
          </a:p>
          <a:p>
            <a:pPr marL="746125" lvl="1" indent="-346075">
              <a:spcBef>
                <a:spcPts val="600"/>
              </a:spcBef>
              <a:buSzPct val="75000"/>
              <a:buFont typeface="Courier New"/>
              <a:buChar char="o"/>
            </a:pPr>
            <a:r>
              <a:rPr lang="en-US" sz="2200" b="1" i="1" dirty="0" smtClean="0">
                <a:latin typeface="Franklin Gothic Book"/>
                <a:cs typeface="Franklin Gothic Book"/>
              </a:rPr>
              <a:t>Close-ended</a:t>
            </a:r>
            <a:r>
              <a:rPr lang="en-US" sz="2200" dirty="0" smtClean="0">
                <a:latin typeface="Franklin Gothic Book"/>
                <a:cs typeface="Franklin Gothic Book"/>
              </a:rPr>
              <a:t> questions are “yes or no” questions; good for clarifying facts</a:t>
            </a:r>
          </a:p>
          <a:p>
            <a:pPr marL="746125" lvl="1" indent="-346075">
              <a:spcBef>
                <a:spcPts val="600"/>
              </a:spcBef>
              <a:buSzPct val="75000"/>
              <a:buFont typeface="Courier New"/>
              <a:buChar char="o"/>
            </a:pPr>
            <a:r>
              <a:rPr lang="en-US" sz="2200" b="1" i="1" dirty="0" smtClean="0">
                <a:latin typeface="Franklin Gothic Book"/>
                <a:cs typeface="Franklin Gothic Book"/>
              </a:rPr>
              <a:t>Open-ended</a:t>
            </a:r>
            <a:r>
              <a:rPr lang="en-US" sz="2200" dirty="0" smtClean="0">
                <a:latin typeface="Franklin Gothic Book"/>
                <a:cs typeface="Franklin Gothic Book"/>
              </a:rPr>
              <a:t> questions have many possible answers; help you to understand the “why” behind someone’s thinking</a:t>
            </a:r>
          </a:p>
          <a:p>
            <a:pPr marL="227013" indent="-227013">
              <a:buSzPct val="75000"/>
              <a:buFont typeface="Courier New"/>
              <a:buChar char="o"/>
            </a:pPr>
            <a:endParaRPr lang="en-US" sz="2400" dirty="0" smtClean="0">
              <a:latin typeface="Franklin Gothic Book"/>
              <a:cs typeface="Franklin Gothic Book"/>
            </a:endParaRPr>
          </a:p>
          <a:p>
            <a:endParaRPr lang="en-US" dirty="0">
              <a:solidFill>
                <a:schemeClr val="tx1"/>
              </a:solidFill>
            </a:endParaRPr>
          </a:p>
        </p:txBody>
      </p:sp>
      <p:sp>
        <p:nvSpPr>
          <p:cNvPr id="5"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schemeClr val="tx1"/>
                </a:solidFill>
              </a:rPr>
              <a:t>To Listen Well…</a:t>
            </a:r>
            <a:endParaRPr lang="en-US" dirty="0">
              <a:solidFill>
                <a:schemeClr val="tx1"/>
              </a:solidFill>
            </a:endParaRPr>
          </a:p>
        </p:txBody>
      </p:sp>
    </p:spTree>
    <p:extLst>
      <p:ext uri="{BB962C8B-B14F-4D97-AF65-F5344CB8AC3E}">
        <p14:creationId xmlns:p14="http://schemas.microsoft.com/office/powerpoint/2010/main" val="1160303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14</a:t>
            </a:fld>
            <a:endParaRPr lang="en-US" dirty="0"/>
          </a:p>
        </p:txBody>
      </p:sp>
      <p:sp>
        <p:nvSpPr>
          <p:cNvPr id="10" name="Title 1"/>
          <p:cNvSpPr>
            <a:spLocks noGrp="1"/>
          </p:cNvSpPr>
          <p:nvPr>
            <p:ph type="title"/>
          </p:nvPr>
        </p:nvSpPr>
        <p:spPr>
          <a:xfrm>
            <a:off x="457200" y="1051560"/>
            <a:ext cx="7589157" cy="747660"/>
          </a:xfrm>
        </p:spPr>
        <p:txBody>
          <a:bodyPr/>
          <a:lstStyle/>
          <a:p>
            <a:r>
              <a:rPr lang="en-US" dirty="0" smtClean="0">
                <a:solidFill>
                  <a:schemeClr val="tx1"/>
                </a:solidFill>
              </a:rPr>
              <a:t>Question 3</a:t>
            </a:r>
            <a:endParaRPr lang="en-US" dirty="0">
              <a:solidFill>
                <a:schemeClr val="tx1"/>
              </a:solidFill>
            </a:endParaRPr>
          </a:p>
        </p:txBody>
      </p:sp>
      <p:sp>
        <p:nvSpPr>
          <p:cNvPr id="7" name="TextBox 6"/>
          <p:cNvSpPr txBox="1"/>
          <p:nvPr/>
        </p:nvSpPr>
        <p:spPr>
          <a:xfrm>
            <a:off x="502175" y="1960042"/>
            <a:ext cx="8127469" cy="2862322"/>
          </a:xfrm>
          <a:prstGeom prst="rect">
            <a:avLst/>
          </a:prstGeom>
          <a:noFill/>
        </p:spPr>
        <p:txBody>
          <a:bodyPr wrap="square" rtlCol="0">
            <a:spAutoFit/>
          </a:bodyPr>
          <a:lstStyle/>
          <a:p>
            <a:pPr>
              <a:spcAft>
                <a:spcPts val="600"/>
              </a:spcAft>
            </a:pPr>
            <a:r>
              <a:rPr lang="en-US" sz="3600" dirty="0">
                <a:latin typeface="Franklin Gothic Book" pitchFamily="34" charset="0"/>
              </a:rPr>
              <a:t>Can you describe a time when you were able to avoid problems by using some of these techniques? </a:t>
            </a:r>
            <a:r>
              <a:rPr lang="en-US" sz="3600" dirty="0" smtClean="0">
                <a:latin typeface="Franklin Gothic Book" pitchFamily="34" charset="0"/>
              </a:rPr>
              <a:t>What </a:t>
            </a:r>
            <a:r>
              <a:rPr lang="en-US" sz="3600" dirty="0">
                <a:latin typeface="Franklin Gothic Book" pitchFamily="34" charset="0"/>
              </a:rPr>
              <a:t>did you (or the other person) do really well and what questions did they ask?</a:t>
            </a:r>
          </a:p>
        </p:txBody>
      </p:sp>
    </p:spTree>
    <p:extLst>
      <p:ext uri="{BB962C8B-B14F-4D97-AF65-F5344CB8AC3E}">
        <p14:creationId xmlns:p14="http://schemas.microsoft.com/office/powerpoint/2010/main" val="1160303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15</a:t>
            </a:fld>
            <a:endParaRPr lang="en-US" dirty="0"/>
          </a:p>
        </p:txBody>
      </p:sp>
      <p:sp>
        <p:nvSpPr>
          <p:cNvPr id="27650" name="AutoShape 2" descr="http://download.shutterstock.com/gatekeeper/W3siZSI6MTM5NjUxOTM1NCwiYyI6Il9waG90b19zZXNzaW9uX2lkIiwiZGMiOiJpZGxfMzg4MjczMyIsInAiOiJ2MXwxODc0Nzk0fDM4ODI3MzMiLCJrIjoicGhvdG8vMzg4MjczMy9odWdlLmpwZyIsIm0iOiIxIiwiZCI6InNodXR0ZXJzdG9jay1tZWRpYSJ9LCJxNld6QWdJWkhlWTI0L0RkbUdUQ1pkUlRkSzAiXQ/shutterstock_388273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shutterstock_3882733.jpg"/>
          <p:cNvPicPr>
            <a:picLocks noChangeAspect="1"/>
          </p:cNvPicPr>
          <p:nvPr/>
        </p:nvPicPr>
        <p:blipFill>
          <a:blip r:embed="rId2"/>
          <a:stretch>
            <a:fillRect/>
          </a:stretch>
        </p:blipFill>
        <p:spPr>
          <a:xfrm>
            <a:off x="0" y="2379306"/>
            <a:ext cx="9144000" cy="4478694"/>
          </a:xfrm>
          <a:prstGeom prst="rect">
            <a:avLst/>
          </a:prstGeom>
        </p:spPr>
      </p:pic>
      <p:sp>
        <p:nvSpPr>
          <p:cNvPr id="9" name="TextBox 8"/>
          <p:cNvSpPr txBox="1"/>
          <p:nvPr/>
        </p:nvSpPr>
        <p:spPr>
          <a:xfrm>
            <a:off x="993858" y="2056140"/>
            <a:ext cx="2164375" cy="646331"/>
          </a:xfrm>
          <a:prstGeom prst="rect">
            <a:avLst/>
          </a:prstGeom>
          <a:noFill/>
        </p:spPr>
        <p:txBody>
          <a:bodyPr wrap="none" rtlCol="0">
            <a:spAutoFit/>
          </a:bodyPr>
          <a:lstStyle/>
          <a:p>
            <a:r>
              <a:rPr lang="en-US" sz="3600" b="1" dirty="0" smtClean="0">
                <a:latin typeface="Franklin Gothic Book" pitchFamily="34" charset="0"/>
              </a:rPr>
              <a:t>No I can’t!</a:t>
            </a:r>
            <a:endParaRPr lang="en-US" sz="3600" b="1" dirty="0">
              <a:latin typeface="Franklin Gothic Book" pitchFamily="34" charset="0"/>
            </a:endParaRPr>
          </a:p>
        </p:txBody>
      </p:sp>
      <p:sp>
        <p:nvSpPr>
          <p:cNvPr id="12" name="TextBox 11"/>
          <p:cNvSpPr txBox="1"/>
          <p:nvPr/>
        </p:nvSpPr>
        <p:spPr>
          <a:xfrm>
            <a:off x="5913131" y="2057400"/>
            <a:ext cx="2587440" cy="646331"/>
          </a:xfrm>
          <a:prstGeom prst="rect">
            <a:avLst/>
          </a:prstGeom>
          <a:noFill/>
        </p:spPr>
        <p:txBody>
          <a:bodyPr wrap="none" rtlCol="0">
            <a:spAutoFit/>
          </a:bodyPr>
          <a:lstStyle/>
          <a:p>
            <a:r>
              <a:rPr lang="en-US" sz="3600" b="1" dirty="0" smtClean="0">
                <a:latin typeface="Franklin Gothic Book" pitchFamily="34" charset="0"/>
              </a:rPr>
              <a:t>Yes you can!</a:t>
            </a:r>
            <a:endParaRPr lang="en-US" sz="3600" b="1" dirty="0">
              <a:latin typeface="Franklin Gothic Book" pitchFamily="34" charset="0"/>
            </a:endParaRPr>
          </a:p>
        </p:txBody>
      </p:sp>
    </p:spTree>
    <p:extLst>
      <p:ext uri="{BB962C8B-B14F-4D97-AF65-F5344CB8AC3E}">
        <p14:creationId xmlns:p14="http://schemas.microsoft.com/office/powerpoint/2010/main" val="1160303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16</a:t>
            </a:fld>
            <a:endParaRPr lang="en-US" dirty="0"/>
          </a:p>
        </p:txBody>
      </p:sp>
      <p:sp>
        <p:nvSpPr>
          <p:cNvPr id="11" name="Content Placeholder 2"/>
          <p:cNvSpPr>
            <a:spLocks noGrp="1"/>
          </p:cNvSpPr>
          <p:nvPr>
            <p:ph sz="quarter" idx="4294967295"/>
          </p:nvPr>
        </p:nvSpPr>
        <p:spPr>
          <a:xfrm>
            <a:off x="457200" y="1918193"/>
            <a:ext cx="7988300" cy="3816594"/>
          </a:xfrm>
          <a:prstGeom prst="rect">
            <a:avLst/>
          </a:prstGeom>
        </p:spPr>
        <p:txBody>
          <a:bodyPr/>
          <a:lstStyle/>
          <a:p>
            <a:pPr marL="346075" indent="-346075">
              <a:spcBef>
                <a:spcPts val="600"/>
              </a:spcBef>
              <a:buSzPct val="75000"/>
              <a:buFont typeface="Courier New"/>
              <a:buChar char="o"/>
            </a:pPr>
            <a:r>
              <a:rPr lang="en-US" sz="2600" dirty="0">
                <a:latin typeface="Franklin Gothic Book"/>
                <a:cs typeface="Franklin Gothic Book"/>
              </a:rPr>
              <a:t>Customer: “Why do I have to do it this way</a:t>
            </a:r>
            <a:r>
              <a:rPr lang="en-US" sz="2600" dirty="0" smtClean="0">
                <a:latin typeface="Franklin Gothic Book"/>
                <a:cs typeface="Franklin Gothic Book"/>
              </a:rPr>
              <a:t>?”</a:t>
            </a:r>
          </a:p>
          <a:p>
            <a:pPr marL="346075" indent="0">
              <a:spcBef>
                <a:spcPts val="0"/>
              </a:spcBef>
              <a:spcAft>
                <a:spcPts val="1800"/>
              </a:spcAft>
              <a:buSzPct val="75000"/>
              <a:buNone/>
            </a:pPr>
            <a:r>
              <a:rPr lang="en-US" sz="2600" i="1" dirty="0">
                <a:latin typeface="Franklin Gothic Book"/>
                <a:cs typeface="Franklin Gothic Book"/>
              </a:rPr>
              <a:t>Response: “It’s the law.”</a:t>
            </a:r>
          </a:p>
          <a:p>
            <a:pPr marL="346075" indent="-346075">
              <a:spcBef>
                <a:spcPts val="0"/>
              </a:spcBef>
              <a:spcAft>
                <a:spcPts val="1800"/>
              </a:spcAft>
              <a:buSzPct val="75000"/>
              <a:buFont typeface="Courier New"/>
              <a:buChar char="o"/>
            </a:pPr>
            <a:r>
              <a:rPr lang="en-US" sz="2600" dirty="0">
                <a:latin typeface="Franklin Gothic Book"/>
                <a:cs typeface="Franklin Gothic Book"/>
              </a:rPr>
              <a:t>Customer: “Do you know where I can find a good explanation for this regulation?” </a:t>
            </a:r>
            <a:br>
              <a:rPr lang="en-US" sz="2600" dirty="0">
                <a:latin typeface="Franklin Gothic Book"/>
                <a:cs typeface="Franklin Gothic Book"/>
              </a:rPr>
            </a:br>
            <a:r>
              <a:rPr lang="en-US" sz="2600" i="1" dirty="0">
                <a:latin typeface="Franklin Gothic Book"/>
                <a:cs typeface="Franklin Gothic Book"/>
              </a:rPr>
              <a:t>Response: “No.”</a:t>
            </a:r>
          </a:p>
          <a:p>
            <a:pPr marL="346075" indent="-346075">
              <a:spcBef>
                <a:spcPts val="600"/>
              </a:spcBef>
              <a:buSzPct val="75000"/>
              <a:buFont typeface="Courier New"/>
              <a:buChar char="o"/>
            </a:pPr>
            <a:r>
              <a:rPr lang="en-US" sz="2600" dirty="0">
                <a:latin typeface="Franklin Gothic Book"/>
                <a:cs typeface="Franklin Gothic Book"/>
              </a:rPr>
              <a:t>Customer: “What options do we have here?”</a:t>
            </a:r>
            <a:br>
              <a:rPr lang="en-US" sz="2600" dirty="0">
                <a:latin typeface="Franklin Gothic Book"/>
                <a:cs typeface="Franklin Gothic Book"/>
              </a:rPr>
            </a:br>
            <a:r>
              <a:rPr lang="en-US" sz="2600" i="1" dirty="0">
                <a:latin typeface="Franklin Gothic Book"/>
                <a:cs typeface="Franklin Gothic Book"/>
              </a:rPr>
              <a:t>Response: “I don’t know.”</a:t>
            </a:r>
          </a:p>
          <a:p>
            <a:pPr marL="227013" indent="-227013">
              <a:buSzPct val="75000"/>
              <a:buFont typeface="Courier New"/>
              <a:buChar char="o"/>
            </a:pPr>
            <a:endParaRPr lang="en-US" sz="2400" dirty="0" smtClean="0">
              <a:latin typeface="Franklin Gothic Book"/>
              <a:cs typeface="Franklin Gothic Book"/>
            </a:endParaRPr>
          </a:p>
          <a:p>
            <a:pPr marL="227013" indent="-227013">
              <a:buSzPct val="75000"/>
              <a:buFont typeface="Courier New"/>
              <a:buChar char="o"/>
            </a:pPr>
            <a:endParaRPr lang="en-US" sz="2400" dirty="0" smtClean="0">
              <a:latin typeface="Franklin Gothic Book"/>
              <a:cs typeface="Franklin Gothic Book"/>
            </a:endParaRPr>
          </a:p>
          <a:p>
            <a:endParaRPr lang="en-US" sz="2400" dirty="0">
              <a:solidFill>
                <a:schemeClr val="tx1"/>
              </a:solidFill>
            </a:endParaRPr>
          </a:p>
        </p:txBody>
      </p:sp>
      <p:sp>
        <p:nvSpPr>
          <p:cNvPr id="5"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schemeClr val="tx1"/>
                </a:solidFill>
              </a:rPr>
              <a:t>Why are these negative?</a:t>
            </a:r>
            <a:endParaRPr lang="en-US" dirty="0">
              <a:solidFill>
                <a:schemeClr val="tx1"/>
              </a:solidFill>
            </a:endParaRPr>
          </a:p>
        </p:txBody>
      </p:sp>
    </p:spTree>
    <p:extLst>
      <p:ext uri="{BB962C8B-B14F-4D97-AF65-F5344CB8AC3E}">
        <p14:creationId xmlns:p14="http://schemas.microsoft.com/office/powerpoint/2010/main" val="1160303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17</a:t>
            </a:fld>
            <a:endParaRPr lang="en-US" dirty="0"/>
          </a:p>
        </p:txBody>
      </p:sp>
      <p:sp>
        <p:nvSpPr>
          <p:cNvPr id="11" name="Content Placeholder 2"/>
          <p:cNvSpPr>
            <a:spLocks noGrp="1"/>
          </p:cNvSpPr>
          <p:nvPr>
            <p:ph sz="quarter" idx="4294967295"/>
          </p:nvPr>
        </p:nvSpPr>
        <p:spPr>
          <a:xfrm>
            <a:off x="457200" y="1962583"/>
            <a:ext cx="7988300" cy="3816594"/>
          </a:xfrm>
          <a:prstGeom prst="rect">
            <a:avLst/>
          </a:prstGeom>
        </p:spPr>
        <p:txBody>
          <a:bodyPr/>
          <a:lstStyle/>
          <a:p>
            <a:pPr marL="346075" indent="-346075">
              <a:spcBef>
                <a:spcPts val="1200"/>
              </a:spcBef>
              <a:buSzPct val="75000"/>
              <a:buFont typeface="Courier New"/>
              <a:buChar char="o"/>
            </a:pPr>
            <a:r>
              <a:rPr lang="en-US" sz="2600" dirty="0">
                <a:latin typeface="Franklin Gothic Book"/>
                <a:cs typeface="Franklin Gothic Book"/>
              </a:rPr>
              <a:t>Negative: “You didn’t complete the form properly.” </a:t>
            </a:r>
          </a:p>
          <a:p>
            <a:pPr marL="346075" indent="-346075">
              <a:spcBef>
                <a:spcPts val="1200"/>
              </a:spcBef>
              <a:buSzPct val="75000"/>
              <a:buFont typeface="Courier New"/>
              <a:buChar char="o"/>
            </a:pPr>
            <a:r>
              <a:rPr lang="en-US" sz="2600" dirty="0">
                <a:latin typeface="Franklin Gothic Book"/>
                <a:cs typeface="Franklin Gothic Book"/>
              </a:rPr>
              <a:t>Positive: “Let me help you with that part so we can get this done the right away.”</a:t>
            </a:r>
          </a:p>
          <a:p>
            <a:pPr marL="227013" indent="-227013">
              <a:buSzPct val="75000"/>
              <a:buFont typeface="Courier New"/>
              <a:buChar char="o"/>
            </a:pPr>
            <a:endParaRPr lang="en-US" sz="2400" dirty="0" smtClean="0">
              <a:latin typeface="Franklin Gothic Book"/>
              <a:cs typeface="Franklin Gothic Book"/>
            </a:endParaRPr>
          </a:p>
          <a:p>
            <a:pPr marL="227013" indent="-227013">
              <a:buSzPct val="75000"/>
              <a:buFont typeface="Courier New"/>
              <a:buChar char="o"/>
            </a:pPr>
            <a:endParaRPr lang="en-US" sz="2400" dirty="0" smtClean="0">
              <a:latin typeface="Franklin Gothic Book"/>
              <a:cs typeface="Franklin Gothic Book"/>
            </a:endParaRPr>
          </a:p>
          <a:p>
            <a:endParaRPr lang="en-US" sz="2400" dirty="0">
              <a:solidFill>
                <a:schemeClr val="tx1"/>
              </a:solidFill>
            </a:endParaRPr>
          </a:p>
        </p:txBody>
      </p:sp>
      <p:sp>
        <p:nvSpPr>
          <p:cNvPr id="5" name="Rounded Rectangle 4"/>
          <p:cNvSpPr/>
          <p:nvPr/>
        </p:nvSpPr>
        <p:spPr>
          <a:xfrm>
            <a:off x="2214797" y="3831036"/>
            <a:ext cx="4714406" cy="190375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800" b="1" dirty="0" smtClean="0">
                <a:solidFill>
                  <a:schemeClr val="tx1"/>
                </a:solidFill>
                <a:latin typeface="Franklin Gothic Book" pitchFamily="34" charset="0"/>
              </a:rPr>
              <a:t>Good customer service means being generous with your expertise. </a:t>
            </a:r>
            <a:endParaRPr lang="en-US" sz="2800" b="1" dirty="0">
              <a:solidFill>
                <a:schemeClr val="tx1"/>
              </a:solidFill>
              <a:latin typeface="Franklin Gothic Book" pitchFamily="34" charset="0"/>
            </a:endParaRPr>
          </a:p>
        </p:txBody>
      </p:sp>
      <p:sp>
        <p:nvSpPr>
          <p:cNvPr id="7"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schemeClr val="tx1"/>
                </a:solidFill>
              </a:rPr>
              <a:t>Positive Language</a:t>
            </a:r>
            <a:endParaRPr lang="en-US" dirty="0">
              <a:solidFill>
                <a:schemeClr val="tx1"/>
              </a:solidFill>
            </a:endParaRPr>
          </a:p>
        </p:txBody>
      </p:sp>
    </p:spTree>
    <p:custDataLst>
      <p:tags r:id="rId1"/>
    </p:custDataLst>
    <p:extLst>
      <p:ext uri="{BB962C8B-B14F-4D97-AF65-F5344CB8AC3E}">
        <p14:creationId xmlns:p14="http://schemas.microsoft.com/office/powerpoint/2010/main" val="1160303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18</a:t>
            </a:fld>
            <a:endParaRPr lang="en-US" dirty="0"/>
          </a:p>
        </p:txBody>
      </p:sp>
      <p:sp>
        <p:nvSpPr>
          <p:cNvPr id="11" name="Content Placeholder 2"/>
          <p:cNvSpPr>
            <a:spLocks noGrp="1"/>
          </p:cNvSpPr>
          <p:nvPr>
            <p:ph sz="quarter" idx="4294967295"/>
          </p:nvPr>
        </p:nvSpPr>
        <p:spPr>
          <a:xfrm>
            <a:off x="457200" y="1953705"/>
            <a:ext cx="7988300" cy="3816594"/>
          </a:xfrm>
          <a:prstGeom prst="rect">
            <a:avLst/>
          </a:prstGeom>
        </p:spPr>
        <p:txBody>
          <a:bodyPr/>
          <a:lstStyle/>
          <a:p>
            <a:pPr marL="346075" indent="-346075">
              <a:spcBef>
                <a:spcPts val="1200"/>
              </a:spcBef>
              <a:buSzPct val="75000"/>
              <a:buFont typeface="Courier New"/>
              <a:buChar char="o"/>
            </a:pPr>
            <a:r>
              <a:rPr lang="en-US" sz="2600" b="1" dirty="0">
                <a:latin typeface="Franklin Gothic Book"/>
                <a:cs typeface="Franklin Gothic Book"/>
              </a:rPr>
              <a:t>Listen</a:t>
            </a:r>
            <a:r>
              <a:rPr lang="en-US" sz="2600" dirty="0">
                <a:latin typeface="Franklin Gothic Book"/>
                <a:cs typeface="Franklin Gothic Book"/>
              </a:rPr>
              <a:t> to the other person, even though you know you may not be able to say yes</a:t>
            </a:r>
          </a:p>
          <a:p>
            <a:pPr marL="346075" indent="-346075">
              <a:spcBef>
                <a:spcPts val="1200"/>
              </a:spcBef>
              <a:buSzPct val="75000"/>
              <a:buFont typeface="Courier New"/>
              <a:buChar char="o"/>
            </a:pPr>
            <a:r>
              <a:rPr lang="en-US" sz="2600" b="1" dirty="0">
                <a:latin typeface="Franklin Gothic Book"/>
                <a:cs typeface="Franklin Gothic Book"/>
              </a:rPr>
              <a:t>Cushion</a:t>
            </a:r>
            <a:r>
              <a:rPr lang="en-US" sz="2600" dirty="0">
                <a:latin typeface="Franklin Gothic Book"/>
                <a:cs typeface="Franklin Gothic Book"/>
              </a:rPr>
              <a:t> your reply, “I know this is important to you” or “I wish we could get that done for you”</a:t>
            </a:r>
          </a:p>
          <a:p>
            <a:pPr marL="346075" indent="-346075">
              <a:spcBef>
                <a:spcPts val="1200"/>
              </a:spcBef>
              <a:buSzPct val="75000"/>
              <a:buFont typeface="Courier New"/>
              <a:buChar char="o"/>
            </a:pPr>
            <a:r>
              <a:rPr lang="en-US" sz="2600" dirty="0">
                <a:latin typeface="Franklin Gothic Book"/>
                <a:cs typeface="Franklin Gothic Book"/>
              </a:rPr>
              <a:t>Say what you </a:t>
            </a:r>
            <a:r>
              <a:rPr lang="en-US" sz="2600" b="1" dirty="0">
                <a:latin typeface="Franklin Gothic Book"/>
                <a:cs typeface="Franklin Gothic Book"/>
              </a:rPr>
              <a:t>can do</a:t>
            </a:r>
            <a:r>
              <a:rPr lang="en-US" sz="2600" dirty="0">
                <a:latin typeface="Franklin Gothic Book"/>
                <a:cs typeface="Franklin Gothic Book"/>
              </a:rPr>
              <a:t>, “We can look at using another vehicle to accomplish that” </a:t>
            </a:r>
          </a:p>
        </p:txBody>
      </p:sp>
      <p:sp>
        <p:nvSpPr>
          <p:cNvPr id="5"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schemeClr val="tx1"/>
                </a:solidFill>
              </a:rPr>
              <a:t>How to Say No (when you must)</a:t>
            </a:r>
            <a:endParaRPr lang="en-US" dirty="0">
              <a:solidFill>
                <a:schemeClr val="tx1"/>
              </a:solidFill>
            </a:endParaRPr>
          </a:p>
        </p:txBody>
      </p:sp>
    </p:spTree>
    <p:extLst>
      <p:ext uri="{BB962C8B-B14F-4D97-AF65-F5344CB8AC3E}">
        <p14:creationId xmlns:p14="http://schemas.microsoft.com/office/powerpoint/2010/main" val="1160303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19</a:t>
            </a:fld>
            <a:endParaRPr lang="en-US" dirty="0"/>
          </a:p>
        </p:txBody>
      </p:sp>
      <p:sp>
        <p:nvSpPr>
          <p:cNvPr id="10" name="Title 1"/>
          <p:cNvSpPr>
            <a:spLocks noGrp="1"/>
          </p:cNvSpPr>
          <p:nvPr>
            <p:ph type="title"/>
          </p:nvPr>
        </p:nvSpPr>
        <p:spPr>
          <a:xfrm>
            <a:off x="457200" y="1051560"/>
            <a:ext cx="7589157" cy="747660"/>
          </a:xfrm>
        </p:spPr>
        <p:txBody>
          <a:bodyPr/>
          <a:lstStyle/>
          <a:p>
            <a:r>
              <a:rPr lang="en-US" dirty="0" smtClean="0">
                <a:solidFill>
                  <a:schemeClr val="tx1"/>
                </a:solidFill>
              </a:rPr>
              <a:t>Question 4</a:t>
            </a:r>
            <a:endParaRPr lang="en-US" dirty="0">
              <a:solidFill>
                <a:schemeClr val="tx1"/>
              </a:solidFill>
            </a:endParaRPr>
          </a:p>
        </p:txBody>
      </p:sp>
      <p:sp>
        <p:nvSpPr>
          <p:cNvPr id="7" name="TextBox 6"/>
          <p:cNvSpPr txBox="1"/>
          <p:nvPr/>
        </p:nvSpPr>
        <p:spPr>
          <a:xfrm>
            <a:off x="502175" y="1960042"/>
            <a:ext cx="8411006" cy="1200329"/>
          </a:xfrm>
          <a:prstGeom prst="rect">
            <a:avLst/>
          </a:prstGeom>
          <a:noFill/>
        </p:spPr>
        <p:txBody>
          <a:bodyPr wrap="square" rtlCol="0">
            <a:spAutoFit/>
          </a:bodyPr>
          <a:lstStyle/>
          <a:p>
            <a:r>
              <a:rPr lang="en-US" sz="3600" dirty="0">
                <a:latin typeface="Franklin Gothic Book" pitchFamily="34" charset="0"/>
              </a:rPr>
              <a:t>How have you worked with </a:t>
            </a:r>
            <a:r>
              <a:rPr lang="en-US" sz="3600" dirty="0" smtClean="0">
                <a:latin typeface="Franklin Gothic Book" pitchFamily="34" charset="0"/>
              </a:rPr>
              <a:t>your customers </a:t>
            </a:r>
            <a:r>
              <a:rPr lang="en-US" sz="3600" dirty="0">
                <a:latin typeface="Franklin Gothic Book" pitchFamily="34" charset="0"/>
              </a:rPr>
              <a:t>to “get to yes”?</a:t>
            </a:r>
          </a:p>
        </p:txBody>
      </p:sp>
    </p:spTree>
    <p:extLst>
      <p:ext uri="{BB962C8B-B14F-4D97-AF65-F5344CB8AC3E}">
        <p14:creationId xmlns:p14="http://schemas.microsoft.com/office/powerpoint/2010/main" val="1160303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2</a:t>
            </a:fld>
            <a:endParaRPr lang="en-US" dirty="0"/>
          </a:p>
        </p:txBody>
      </p:sp>
      <p:sp>
        <p:nvSpPr>
          <p:cNvPr id="11" name="Content Placeholder 2"/>
          <p:cNvSpPr>
            <a:spLocks noGrp="1"/>
          </p:cNvSpPr>
          <p:nvPr>
            <p:ph sz="quarter" idx="4294967295"/>
          </p:nvPr>
        </p:nvSpPr>
        <p:spPr>
          <a:xfrm>
            <a:off x="457200" y="1785023"/>
            <a:ext cx="7988300" cy="3816594"/>
          </a:xfrm>
          <a:prstGeom prst="rect">
            <a:avLst/>
          </a:prstGeom>
        </p:spPr>
        <p:txBody>
          <a:bodyPr/>
          <a:lstStyle/>
          <a:p>
            <a:pPr marL="227013" indent="-227013">
              <a:buSzPct val="75000"/>
              <a:buFont typeface="Courier New"/>
              <a:buChar char="o"/>
            </a:pPr>
            <a:r>
              <a:rPr lang="en-US" sz="2400" dirty="0" smtClean="0">
                <a:latin typeface="Franklin Gothic Book"/>
                <a:cs typeface="Franklin Gothic Book"/>
              </a:rPr>
              <a:t>Panel structure</a:t>
            </a:r>
          </a:p>
          <a:p>
            <a:pPr marL="627063" lvl="1" indent="-227013">
              <a:buSzPct val="75000"/>
              <a:buFont typeface="Courier New"/>
              <a:buChar char="o"/>
            </a:pPr>
            <a:r>
              <a:rPr lang="en-US" sz="2000" dirty="0" smtClean="0">
                <a:latin typeface="Franklin Gothic Book"/>
                <a:cs typeface="Franklin Gothic Book"/>
              </a:rPr>
              <a:t>Moderator introduces topic and provides some of the theory around good customer service</a:t>
            </a:r>
          </a:p>
          <a:p>
            <a:pPr marL="627063" lvl="1" indent="-227013">
              <a:buSzPct val="75000"/>
              <a:buFont typeface="Courier New"/>
              <a:buChar char="o"/>
            </a:pPr>
            <a:r>
              <a:rPr lang="en-US" sz="2000" dirty="0" smtClean="0">
                <a:latin typeface="Franklin Gothic Book"/>
                <a:cs typeface="Franklin Gothic Book"/>
              </a:rPr>
              <a:t>Panelists offer real-world perspectives on the topic and specific examples from both the contracting and program side</a:t>
            </a:r>
          </a:p>
          <a:p>
            <a:pPr marL="627063" lvl="1" indent="-227013">
              <a:buSzPct val="75000"/>
              <a:buFont typeface="Courier New"/>
              <a:buChar char="o"/>
            </a:pPr>
            <a:r>
              <a:rPr lang="en-US" sz="2000" dirty="0" smtClean="0">
                <a:latin typeface="Franklin Gothic Book"/>
                <a:cs typeface="Franklin Gothic Book"/>
              </a:rPr>
              <a:t>At the end of the presentation (~75 minutes), panelists will respond to questions from the group</a:t>
            </a:r>
          </a:p>
          <a:p>
            <a:pPr marL="227013" indent="-227013">
              <a:buSzPct val="75000"/>
              <a:buFont typeface="Courier New"/>
              <a:buChar char="o"/>
            </a:pPr>
            <a:r>
              <a:rPr lang="en-US" sz="2400" dirty="0" smtClean="0">
                <a:latin typeface="Franklin Gothic Book"/>
                <a:cs typeface="Franklin Gothic Book"/>
              </a:rPr>
              <a:t>At any time, you can submit questions via the survey link to the right of your screen</a:t>
            </a:r>
          </a:p>
          <a:p>
            <a:pPr marL="227013" indent="-227013">
              <a:buSzPct val="75000"/>
              <a:buFont typeface="Courier New"/>
              <a:buChar char="o"/>
            </a:pPr>
            <a:r>
              <a:rPr lang="en-US" sz="2400" dirty="0" smtClean="0">
                <a:latin typeface="Franklin Gothic Book"/>
                <a:cs typeface="Franklin Gothic Book"/>
              </a:rPr>
              <a:t>The presentation materials will be posted on the FAI.gov website following the Seminar</a:t>
            </a:r>
          </a:p>
          <a:p>
            <a:pPr marL="227013" indent="-227013">
              <a:buSzPct val="75000"/>
              <a:buFont typeface="Courier New"/>
              <a:buChar char="o"/>
            </a:pPr>
            <a:endParaRPr lang="en-US" sz="2400" dirty="0" smtClean="0">
              <a:latin typeface="Franklin Gothic Book"/>
              <a:cs typeface="Franklin Gothic Book"/>
            </a:endParaRPr>
          </a:p>
          <a:p>
            <a:endParaRPr lang="en-US" dirty="0">
              <a:solidFill>
                <a:schemeClr val="tx1"/>
              </a:solidFill>
            </a:endParaRPr>
          </a:p>
        </p:txBody>
      </p:sp>
      <p:sp>
        <p:nvSpPr>
          <p:cNvPr id="6" name="Title 1"/>
          <p:cNvSpPr>
            <a:spLocks noGrp="1"/>
          </p:cNvSpPr>
          <p:nvPr>
            <p:ph type="title"/>
          </p:nvPr>
        </p:nvSpPr>
        <p:spPr>
          <a:xfrm>
            <a:off x="457200" y="1051560"/>
            <a:ext cx="7589157" cy="747660"/>
          </a:xfrm>
        </p:spPr>
        <p:txBody>
          <a:bodyPr/>
          <a:lstStyle/>
          <a:p>
            <a:r>
              <a:rPr lang="en-US" dirty="0" smtClean="0">
                <a:solidFill>
                  <a:schemeClr val="tx1"/>
                </a:solidFill>
              </a:rPr>
              <a:t>Format for Today</a:t>
            </a:r>
            <a:endParaRPr lang="en-US" dirty="0">
              <a:solidFill>
                <a:schemeClr val="tx1"/>
              </a:solidFill>
            </a:endParaRPr>
          </a:p>
        </p:txBody>
      </p:sp>
    </p:spTree>
    <p:extLst>
      <p:ext uri="{BB962C8B-B14F-4D97-AF65-F5344CB8AC3E}">
        <p14:creationId xmlns:p14="http://schemas.microsoft.com/office/powerpoint/2010/main" val="1160303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20</a:t>
            </a:fld>
            <a:endParaRPr lang="en-US" dirty="0"/>
          </a:p>
        </p:txBody>
      </p:sp>
      <p:sp>
        <p:nvSpPr>
          <p:cNvPr id="5"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schemeClr val="tx1"/>
                </a:solidFill>
              </a:rPr>
              <a:t>Question and Answer</a:t>
            </a:r>
            <a:endParaRPr lang="en-US" dirty="0">
              <a:solidFill>
                <a:schemeClr val="tx1"/>
              </a:solidFill>
            </a:endParaRPr>
          </a:p>
        </p:txBody>
      </p:sp>
      <p:sp>
        <p:nvSpPr>
          <p:cNvPr id="6" name="TextBox 5"/>
          <p:cNvSpPr txBox="1"/>
          <p:nvPr/>
        </p:nvSpPr>
        <p:spPr>
          <a:xfrm>
            <a:off x="502175" y="1960042"/>
            <a:ext cx="8411006" cy="1200329"/>
          </a:xfrm>
          <a:prstGeom prst="rect">
            <a:avLst/>
          </a:prstGeom>
          <a:noFill/>
        </p:spPr>
        <p:txBody>
          <a:bodyPr wrap="square" rtlCol="0">
            <a:spAutoFit/>
          </a:bodyPr>
          <a:lstStyle/>
          <a:p>
            <a:r>
              <a:rPr lang="en-US" sz="3600" dirty="0" smtClean="0">
                <a:latin typeface="Franklin Gothic Book" pitchFamily="34" charset="0"/>
              </a:rPr>
              <a:t>We will answer questions submitted by viewers following a short break!</a:t>
            </a:r>
            <a:endParaRPr lang="en-US" sz="3600" dirty="0">
              <a:latin typeface="Franklin Gothic Book" pitchFamily="34" charset="0"/>
            </a:endParaRPr>
          </a:p>
        </p:txBody>
      </p:sp>
    </p:spTree>
    <p:extLst>
      <p:ext uri="{BB962C8B-B14F-4D97-AF65-F5344CB8AC3E}">
        <p14:creationId xmlns:p14="http://schemas.microsoft.com/office/powerpoint/2010/main" val="1160303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21</a:t>
            </a:fld>
            <a:endParaRPr lang="en-US" dirty="0"/>
          </a:p>
        </p:txBody>
      </p:sp>
      <p:sp>
        <p:nvSpPr>
          <p:cNvPr id="6" name="TextBox 5"/>
          <p:cNvSpPr txBox="1"/>
          <p:nvPr/>
        </p:nvSpPr>
        <p:spPr>
          <a:xfrm>
            <a:off x="502175" y="1960042"/>
            <a:ext cx="8411006" cy="584775"/>
          </a:xfrm>
          <a:prstGeom prst="rect">
            <a:avLst/>
          </a:prstGeom>
          <a:noFill/>
        </p:spPr>
        <p:txBody>
          <a:bodyPr wrap="square" rtlCol="0">
            <a:spAutoFit/>
          </a:bodyPr>
          <a:lstStyle/>
          <a:p>
            <a:r>
              <a:rPr lang="en-US" sz="3200" i="1" dirty="0" smtClean="0">
                <a:latin typeface="Franklin Gothic Book" pitchFamily="34" charset="0"/>
              </a:rPr>
              <a:t>Viewer Question #1:</a:t>
            </a:r>
            <a:endParaRPr lang="en-US" sz="3200" i="1" dirty="0">
              <a:latin typeface="Franklin Gothic Book" pitchFamily="34" charset="0"/>
            </a:endParaRPr>
          </a:p>
        </p:txBody>
      </p:sp>
      <p:sp>
        <p:nvSpPr>
          <p:cNvPr id="7"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schemeClr val="tx1"/>
                </a:solidFill>
              </a:rPr>
              <a:t>Question and Answer</a:t>
            </a:r>
            <a:endParaRPr lang="en-US" dirty="0">
              <a:solidFill>
                <a:schemeClr val="tx1"/>
              </a:solidFill>
            </a:endParaRPr>
          </a:p>
        </p:txBody>
      </p:sp>
      <p:sp>
        <p:nvSpPr>
          <p:cNvPr id="8" name="TextBox 7"/>
          <p:cNvSpPr txBox="1"/>
          <p:nvPr/>
        </p:nvSpPr>
        <p:spPr>
          <a:xfrm>
            <a:off x="502175" y="2825460"/>
            <a:ext cx="8411006" cy="1815882"/>
          </a:xfrm>
          <a:prstGeom prst="rect">
            <a:avLst/>
          </a:prstGeom>
          <a:noFill/>
        </p:spPr>
        <p:txBody>
          <a:bodyPr wrap="square" rtlCol="0">
            <a:spAutoFit/>
          </a:bodyPr>
          <a:lstStyle/>
          <a:p>
            <a:r>
              <a:rPr lang="en-US" sz="2800" b="1" dirty="0" smtClean="0">
                <a:latin typeface="Franklin Gothic Book" pitchFamily="34" charset="0"/>
              </a:rPr>
              <a:t>Any general guidelines or methods for helping less experienced or less knowledgeable customers find a “solution” when they themselves are not 100% clear on what they need?</a:t>
            </a:r>
            <a:endParaRPr lang="en-US" sz="2800" b="1" dirty="0">
              <a:latin typeface="Franklin Gothic Book" pitchFamily="34" charset="0"/>
            </a:endParaRPr>
          </a:p>
        </p:txBody>
      </p:sp>
    </p:spTree>
    <p:extLst>
      <p:ext uri="{BB962C8B-B14F-4D97-AF65-F5344CB8AC3E}">
        <p14:creationId xmlns:p14="http://schemas.microsoft.com/office/powerpoint/2010/main" val="40878172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22</a:t>
            </a:fld>
            <a:endParaRPr lang="en-US" dirty="0"/>
          </a:p>
        </p:txBody>
      </p:sp>
      <p:sp>
        <p:nvSpPr>
          <p:cNvPr id="6" name="TextBox 5"/>
          <p:cNvSpPr txBox="1"/>
          <p:nvPr/>
        </p:nvSpPr>
        <p:spPr>
          <a:xfrm>
            <a:off x="502175" y="1960042"/>
            <a:ext cx="8411006" cy="584775"/>
          </a:xfrm>
          <a:prstGeom prst="rect">
            <a:avLst/>
          </a:prstGeom>
          <a:noFill/>
        </p:spPr>
        <p:txBody>
          <a:bodyPr wrap="square" rtlCol="0">
            <a:spAutoFit/>
          </a:bodyPr>
          <a:lstStyle/>
          <a:p>
            <a:r>
              <a:rPr lang="en-US" sz="3200" i="1" dirty="0" smtClean="0">
                <a:latin typeface="Franklin Gothic Book" pitchFamily="34" charset="0"/>
              </a:rPr>
              <a:t>Viewer Question #2:</a:t>
            </a:r>
            <a:endParaRPr lang="en-US" sz="3200" i="1" dirty="0">
              <a:latin typeface="Franklin Gothic Book" pitchFamily="34" charset="0"/>
            </a:endParaRPr>
          </a:p>
        </p:txBody>
      </p:sp>
      <p:sp>
        <p:nvSpPr>
          <p:cNvPr id="7"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schemeClr val="tx1"/>
                </a:solidFill>
              </a:rPr>
              <a:t>Question and Answer</a:t>
            </a:r>
            <a:endParaRPr lang="en-US" dirty="0">
              <a:solidFill>
                <a:schemeClr val="tx1"/>
              </a:solidFill>
            </a:endParaRPr>
          </a:p>
        </p:txBody>
      </p:sp>
      <p:sp>
        <p:nvSpPr>
          <p:cNvPr id="8" name="TextBox 7"/>
          <p:cNvSpPr txBox="1"/>
          <p:nvPr/>
        </p:nvSpPr>
        <p:spPr>
          <a:xfrm>
            <a:off x="502175" y="2825460"/>
            <a:ext cx="8411006" cy="3970318"/>
          </a:xfrm>
          <a:prstGeom prst="rect">
            <a:avLst/>
          </a:prstGeom>
          <a:noFill/>
        </p:spPr>
        <p:txBody>
          <a:bodyPr wrap="square" rtlCol="0">
            <a:spAutoFit/>
          </a:bodyPr>
          <a:lstStyle/>
          <a:p>
            <a:r>
              <a:rPr lang="en-US" sz="2800" b="1" dirty="0" smtClean="0">
                <a:latin typeface="Franklin Gothic Book" pitchFamily="34" charset="0"/>
              </a:rPr>
              <a:t>Do you feel the trust and respect that you display to your external customers is just as important to your internal customers and workforce?</a:t>
            </a:r>
          </a:p>
          <a:p>
            <a:endParaRPr lang="en-US" sz="2800" b="1" dirty="0" smtClean="0">
              <a:latin typeface="Franklin Gothic Book" pitchFamily="34" charset="0"/>
            </a:endParaRPr>
          </a:p>
          <a:p>
            <a:endParaRPr lang="en-US" sz="2800" b="1" dirty="0" smtClean="0">
              <a:latin typeface="Franklin Gothic Book" pitchFamily="34" charset="0"/>
            </a:endParaRPr>
          </a:p>
          <a:p>
            <a:endParaRPr lang="en-US" sz="2800" b="1" dirty="0">
              <a:latin typeface="Franklin Gothic Book" pitchFamily="34" charset="0"/>
            </a:endParaRPr>
          </a:p>
          <a:p>
            <a:r>
              <a:rPr lang="en-US" sz="2800" b="1" dirty="0">
                <a:latin typeface="Franklin Gothic Book" pitchFamily="34" charset="0"/>
              </a:rPr>
              <a:t>What happens when the trust has been broken? What is the best way to begin mending the relationship(s)?</a:t>
            </a:r>
          </a:p>
          <a:p>
            <a:endParaRPr lang="en-US" sz="2800" b="1" dirty="0">
              <a:latin typeface="Franklin Gothic Book" pitchFamily="34" charset="0"/>
            </a:endParaRPr>
          </a:p>
        </p:txBody>
      </p:sp>
      <p:sp>
        <p:nvSpPr>
          <p:cNvPr id="9" name="TextBox 8"/>
          <p:cNvSpPr txBox="1"/>
          <p:nvPr/>
        </p:nvSpPr>
        <p:spPr>
          <a:xfrm>
            <a:off x="499459" y="4594395"/>
            <a:ext cx="8411006" cy="584775"/>
          </a:xfrm>
          <a:prstGeom prst="rect">
            <a:avLst/>
          </a:prstGeom>
          <a:noFill/>
        </p:spPr>
        <p:txBody>
          <a:bodyPr wrap="square" rtlCol="0">
            <a:spAutoFit/>
          </a:bodyPr>
          <a:lstStyle/>
          <a:p>
            <a:r>
              <a:rPr lang="en-US" sz="3200" i="1" dirty="0" smtClean="0">
                <a:latin typeface="Franklin Gothic Book" pitchFamily="34" charset="0"/>
              </a:rPr>
              <a:t>Viewer Question #3:</a:t>
            </a:r>
            <a:endParaRPr lang="en-US" sz="3200" i="1" dirty="0">
              <a:latin typeface="Franklin Gothic Book" pitchFamily="34" charset="0"/>
            </a:endParaRPr>
          </a:p>
        </p:txBody>
      </p:sp>
    </p:spTree>
    <p:extLst>
      <p:ext uri="{BB962C8B-B14F-4D97-AF65-F5344CB8AC3E}">
        <p14:creationId xmlns:p14="http://schemas.microsoft.com/office/powerpoint/2010/main" val="5304706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23</a:t>
            </a:fld>
            <a:endParaRPr lang="en-US" dirty="0"/>
          </a:p>
        </p:txBody>
      </p:sp>
      <p:sp>
        <p:nvSpPr>
          <p:cNvPr id="6" name="TextBox 5"/>
          <p:cNvSpPr txBox="1"/>
          <p:nvPr/>
        </p:nvSpPr>
        <p:spPr>
          <a:xfrm>
            <a:off x="502175" y="1960042"/>
            <a:ext cx="8411006" cy="584775"/>
          </a:xfrm>
          <a:prstGeom prst="rect">
            <a:avLst/>
          </a:prstGeom>
          <a:noFill/>
        </p:spPr>
        <p:txBody>
          <a:bodyPr wrap="square" rtlCol="0">
            <a:spAutoFit/>
          </a:bodyPr>
          <a:lstStyle/>
          <a:p>
            <a:r>
              <a:rPr lang="en-US" sz="3200" i="1" dirty="0" smtClean="0">
                <a:latin typeface="Franklin Gothic Book" pitchFamily="34" charset="0"/>
              </a:rPr>
              <a:t>Viewer Question #4:</a:t>
            </a:r>
            <a:endParaRPr lang="en-US" sz="3200" i="1" dirty="0">
              <a:latin typeface="Franklin Gothic Book" pitchFamily="34" charset="0"/>
            </a:endParaRPr>
          </a:p>
        </p:txBody>
      </p:sp>
      <p:sp>
        <p:nvSpPr>
          <p:cNvPr id="7"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schemeClr val="tx1"/>
                </a:solidFill>
              </a:rPr>
              <a:t>Question and Answer</a:t>
            </a:r>
            <a:endParaRPr lang="en-US" dirty="0">
              <a:solidFill>
                <a:schemeClr val="tx1"/>
              </a:solidFill>
            </a:endParaRPr>
          </a:p>
        </p:txBody>
      </p:sp>
      <p:sp>
        <p:nvSpPr>
          <p:cNvPr id="8" name="TextBox 7"/>
          <p:cNvSpPr txBox="1"/>
          <p:nvPr/>
        </p:nvSpPr>
        <p:spPr>
          <a:xfrm>
            <a:off x="502175" y="2825460"/>
            <a:ext cx="8411006" cy="2246769"/>
          </a:xfrm>
          <a:prstGeom prst="rect">
            <a:avLst/>
          </a:prstGeom>
          <a:noFill/>
        </p:spPr>
        <p:txBody>
          <a:bodyPr wrap="square" rtlCol="0">
            <a:spAutoFit/>
          </a:bodyPr>
          <a:lstStyle/>
          <a:p>
            <a:r>
              <a:rPr lang="en-US" sz="2800" b="1" dirty="0" smtClean="0">
                <a:latin typeface="Franklin Gothic Book" pitchFamily="34" charset="0"/>
              </a:rPr>
              <a:t>How have you dealt with customers consistently making the same errors/asking the same questions/asking for the same templates?</a:t>
            </a:r>
          </a:p>
          <a:p>
            <a:endParaRPr lang="en-US" sz="2800" b="1" dirty="0">
              <a:latin typeface="Franklin Gothic Book" pitchFamily="34" charset="0"/>
            </a:endParaRPr>
          </a:p>
          <a:p>
            <a:endParaRPr lang="en-US" sz="2800" b="1" dirty="0">
              <a:latin typeface="Franklin Gothic Book" pitchFamily="34" charset="0"/>
            </a:endParaRPr>
          </a:p>
        </p:txBody>
      </p:sp>
    </p:spTree>
    <p:extLst>
      <p:ext uri="{BB962C8B-B14F-4D97-AF65-F5344CB8AC3E}">
        <p14:creationId xmlns:p14="http://schemas.microsoft.com/office/powerpoint/2010/main" val="18564449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24</a:t>
            </a:fld>
            <a:endParaRPr lang="en-US" dirty="0"/>
          </a:p>
        </p:txBody>
      </p:sp>
      <p:sp>
        <p:nvSpPr>
          <p:cNvPr id="6" name="TextBox 5"/>
          <p:cNvSpPr txBox="1"/>
          <p:nvPr/>
        </p:nvSpPr>
        <p:spPr>
          <a:xfrm>
            <a:off x="502175" y="1960042"/>
            <a:ext cx="8411006" cy="584775"/>
          </a:xfrm>
          <a:prstGeom prst="rect">
            <a:avLst/>
          </a:prstGeom>
          <a:noFill/>
        </p:spPr>
        <p:txBody>
          <a:bodyPr wrap="square" rtlCol="0">
            <a:spAutoFit/>
          </a:bodyPr>
          <a:lstStyle/>
          <a:p>
            <a:r>
              <a:rPr lang="en-US" sz="3200" i="1" dirty="0" smtClean="0">
                <a:latin typeface="Franklin Gothic Book" pitchFamily="34" charset="0"/>
              </a:rPr>
              <a:t>Viewer Question #5:</a:t>
            </a:r>
            <a:endParaRPr lang="en-US" sz="3200" i="1" dirty="0">
              <a:latin typeface="Franklin Gothic Book" pitchFamily="34" charset="0"/>
            </a:endParaRPr>
          </a:p>
        </p:txBody>
      </p:sp>
      <p:sp>
        <p:nvSpPr>
          <p:cNvPr id="7"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schemeClr val="tx1"/>
                </a:solidFill>
              </a:rPr>
              <a:t>Question and Answer</a:t>
            </a:r>
            <a:endParaRPr lang="en-US" dirty="0">
              <a:solidFill>
                <a:schemeClr val="tx1"/>
              </a:solidFill>
            </a:endParaRPr>
          </a:p>
        </p:txBody>
      </p:sp>
      <p:sp>
        <p:nvSpPr>
          <p:cNvPr id="8" name="TextBox 7"/>
          <p:cNvSpPr txBox="1"/>
          <p:nvPr/>
        </p:nvSpPr>
        <p:spPr>
          <a:xfrm>
            <a:off x="502175" y="2825460"/>
            <a:ext cx="8411006" cy="3539430"/>
          </a:xfrm>
          <a:prstGeom prst="rect">
            <a:avLst/>
          </a:prstGeom>
          <a:noFill/>
        </p:spPr>
        <p:txBody>
          <a:bodyPr wrap="square" rtlCol="0">
            <a:spAutoFit/>
          </a:bodyPr>
          <a:lstStyle/>
          <a:p>
            <a:r>
              <a:rPr lang="en-US" sz="2800" b="1" dirty="0" smtClean="0">
                <a:latin typeface="Franklin Gothic Book" pitchFamily="34" charset="0"/>
              </a:rPr>
              <a:t>As a Contracting Officer who strives to provide excellent customer service, I find that I have also created an environment where a lack of planning on the program office’s part and the ensuing “emergency” is brought to me because they know I can get the issue resolved. How do you recommend balancing providing excellent customer service without being taken advantage of?</a:t>
            </a:r>
            <a:endParaRPr lang="en-US" sz="2800" b="1" dirty="0">
              <a:latin typeface="Franklin Gothic Book" pitchFamily="34" charset="0"/>
            </a:endParaRPr>
          </a:p>
        </p:txBody>
      </p:sp>
    </p:spTree>
    <p:extLst>
      <p:ext uri="{BB962C8B-B14F-4D97-AF65-F5344CB8AC3E}">
        <p14:creationId xmlns:p14="http://schemas.microsoft.com/office/powerpoint/2010/main" val="25895326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25</a:t>
            </a:fld>
            <a:endParaRPr lang="en-US" dirty="0"/>
          </a:p>
        </p:txBody>
      </p:sp>
      <p:sp>
        <p:nvSpPr>
          <p:cNvPr id="6" name="TextBox 5"/>
          <p:cNvSpPr txBox="1"/>
          <p:nvPr/>
        </p:nvSpPr>
        <p:spPr>
          <a:xfrm>
            <a:off x="502175" y="1960042"/>
            <a:ext cx="8411006" cy="584775"/>
          </a:xfrm>
          <a:prstGeom prst="rect">
            <a:avLst/>
          </a:prstGeom>
          <a:noFill/>
        </p:spPr>
        <p:txBody>
          <a:bodyPr wrap="square" rtlCol="0">
            <a:spAutoFit/>
          </a:bodyPr>
          <a:lstStyle/>
          <a:p>
            <a:r>
              <a:rPr lang="en-US" sz="3200" i="1" dirty="0" smtClean="0">
                <a:latin typeface="Franklin Gothic Book" pitchFamily="34" charset="0"/>
              </a:rPr>
              <a:t>Viewer Question #6:</a:t>
            </a:r>
            <a:endParaRPr lang="en-US" sz="3200" i="1" dirty="0">
              <a:latin typeface="Franklin Gothic Book" pitchFamily="34" charset="0"/>
            </a:endParaRPr>
          </a:p>
        </p:txBody>
      </p:sp>
      <p:sp>
        <p:nvSpPr>
          <p:cNvPr id="7"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schemeClr val="tx1"/>
                </a:solidFill>
              </a:rPr>
              <a:t>Question and Answer</a:t>
            </a:r>
            <a:endParaRPr lang="en-US" dirty="0">
              <a:solidFill>
                <a:schemeClr val="tx1"/>
              </a:solidFill>
            </a:endParaRPr>
          </a:p>
        </p:txBody>
      </p:sp>
      <p:sp>
        <p:nvSpPr>
          <p:cNvPr id="8" name="TextBox 7"/>
          <p:cNvSpPr txBox="1"/>
          <p:nvPr/>
        </p:nvSpPr>
        <p:spPr>
          <a:xfrm>
            <a:off x="502175" y="2825460"/>
            <a:ext cx="8411006" cy="2246769"/>
          </a:xfrm>
          <a:prstGeom prst="rect">
            <a:avLst/>
          </a:prstGeom>
          <a:noFill/>
        </p:spPr>
        <p:txBody>
          <a:bodyPr wrap="square" rtlCol="0">
            <a:spAutoFit/>
          </a:bodyPr>
          <a:lstStyle/>
          <a:p>
            <a:r>
              <a:rPr lang="en-US" sz="2800" b="1" dirty="0" smtClean="0">
                <a:latin typeface="Franklin Gothic Book" pitchFamily="34" charset="0"/>
              </a:rPr>
              <a:t>Lawrence, during your answer to the question that asked “what are a few strategies that acquisition professionals can use to enhance responsiveness, assurance, and/or empathy”, how did you get the customer to “calm down” in this example?</a:t>
            </a:r>
            <a:endParaRPr lang="en-US" sz="2800" b="1" dirty="0">
              <a:latin typeface="Franklin Gothic Book" pitchFamily="34" charset="0"/>
            </a:endParaRPr>
          </a:p>
        </p:txBody>
      </p:sp>
    </p:spTree>
    <p:extLst>
      <p:ext uri="{BB962C8B-B14F-4D97-AF65-F5344CB8AC3E}">
        <p14:creationId xmlns:p14="http://schemas.microsoft.com/office/powerpoint/2010/main" val="36987680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26</a:t>
            </a:fld>
            <a:endParaRPr lang="en-US" dirty="0"/>
          </a:p>
        </p:txBody>
      </p:sp>
      <p:sp>
        <p:nvSpPr>
          <p:cNvPr id="6" name="TextBox 5"/>
          <p:cNvSpPr txBox="1"/>
          <p:nvPr/>
        </p:nvSpPr>
        <p:spPr>
          <a:xfrm>
            <a:off x="502175" y="1960042"/>
            <a:ext cx="8411006" cy="584775"/>
          </a:xfrm>
          <a:prstGeom prst="rect">
            <a:avLst/>
          </a:prstGeom>
          <a:noFill/>
        </p:spPr>
        <p:txBody>
          <a:bodyPr wrap="square" rtlCol="0">
            <a:spAutoFit/>
          </a:bodyPr>
          <a:lstStyle/>
          <a:p>
            <a:r>
              <a:rPr lang="en-US" sz="3200" i="1" dirty="0" smtClean="0">
                <a:latin typeface="Franklin Gothic Book" pitchFamily="34" charset="0"/>
              </a:rPr>
              <a:t>Viewer Question #7:</a:t>
            </a:r>
            <a:endParaRPr lang="en-US" sz="3200" i="1" dirty="0">
              <a:latin typeface="Franklin Gothic Book" pitchFamily="34" charset="0"/>
            </a:endParaRPr>
          </a:p>
        </p:txBody>
      </p:sp>
      <p:sp>
        <p:nvSpPr>
          <p:cNvPr id="7"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schemeClr val="tx1"/>
                </a:solidFill>
              </a:rPr>
              <a:t>Question and Answer</a:t>
            </a:r>
            <a:endParaRPr lang="en-US" dirty="0">
              <a:solidFill>
                <a:schemeClr val="tx1"/>
              </a:solidFill>
            </a:endParaRPr>
          </a:p>
        </p:txBody>
      </p:sp>
      <p:sp>
        <p:nvSpPr>
          <p:cNvPr id="8" name="TextBox 7"/>
          <p:cNvSpPr txBox="1"/>
          <p:nvPr/>
        </p:nvSpPr>
        <p:spPr>
          <a:xfrm>
            <a:off x="502175" y="2825460"/>
            <a:ext cx="8411006" cy="1384995"/>
          </a:xfrm>
          <a:prstGeom prst="rect">
            <a:avLst/>
          </a:prstGeom>
          <a:noFill/>
        </p:spPr>
        <p:txBody>
          <a:bodyPr wrap="square" rtlCol="0">
            <a:spAutoFit/>
          </a:bodyPr>
          <a:lstStyle/>
          <a:p>
            <a:r>
              <a:rPr lang="en-US" sz="2800" b="1" dirty="0" smtClean="0">
                <a:latin typeface="Franklin Gothic Book" pitchFamily="34" charset="0"/>
              </a:rPr>
              <a:t>How critical is impression management in a kick-off meeting with a new customer given that they may fall into the ladder of inference trap?</a:t>
            </a:r>
            <a:endParaRPr lang="en-US" sz="2800" b="1" dirty="0">
              <a:latin typeface="Franklin Gothic Book" pitchFamily="34" charset="0"/>
            </a:endParaRPr>
          </a:p>
        </p:txBody>
      </p:sp>
    </p:spTree>
    <p:extLst>
      <p:ext uri="{BB962C8B-B14F-4D97-AF65-F5344CB8AC3E}">
        <p14:creationId xmlns:p14="http://schemas.microsoft.com/office/powerpoint/2010/main" val="19436999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27</a:t>
            </a:fld>
            <a:endParaRPr lang="en-US" dirty="0"/>
          </a:p>
        </p:txBody>
      </p:sp>
      <p:sp>
        <p:nvSpPr>
          <p:cNvPr id="6" name="TextBox 5"/>
          <p:cNvSpPr txBox="1"/>
          <p:nvPr/>
        </p:nvSpPr>
        <p:spPr>
          <a:xfrm>
            <a:off x="502175" y="1960042"/>
            <a:ext cx="8411006" cy="584775"/>
          </a:xfrm>
          <a:prstGeom prst="rect">
            <a:avLst/>
          </a:prstGeom>
          <a:noFill/>
        </p:spPr>
        <p:txBody>
          <a:bodyPr wrap="square" rtlCol="0">
            <a:spAutoFit/>
          </a:bodyPr>
          <a:lstStyle/>
          <a:p>
            <a:r>
              <a:rPr lang="en-US" sz="3200" i="1" dirty="0" smtClean="0">
                <a:latin typeface="Franklin Gothic Book" pitchFamily="34" charset="0"/>
              </a:rPr>
              <a:t>Viewer Question #8:</a:t>
            </a:r>
            <a:endParaRPr lang="en-US" sz="3200" i="1" dirty="0">
              <a:latin typeface="Franklin Gothic Book" pitchFamily="34" charset="0"/>
            </a:endParaRPr>
          </a:p>
        </p:txBody>
      </p:sp>
      <p:sp>
        <p:nvSpPr>
          <p:cNvPr id="7"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schemeClr val="tx1"/>
                </a:solidFill>
              </a:rPr>
              <a:t>Question and Answer</a:t>
            </a:r>
            <a:endParaRPr lang="en-US" dirty="0">
              <a:solidFill>
                <a:schemeClr val="tx1"/>
              </a:solidFill>
            </a:endParaRPr>
          </a:p>
        </p:txBody>
      </p:sp>
      <p:sp>
        <p:nvSpPr>
          <p:cNvPr id="8" name="TextBox 7"/>
          <p:cNvSpPr txBox="1"/>
          <p:nvPr/>
        </p:nvSpPr>
        <p:spPr>
          <a:xfrm>
            <a:off x="502175" y="2825460"/>
            <a:ext cx="8411006" cy="2246769"/>
          </a:xfrm>
          <a:prstGeom prst="rect">
            <a:avLst/>
          </a:prstGeom>
          <a:noFill/>
        </p:spPr>
        <p:txBody>
          <a:bodyPr wrap="square" rtlCol="0">
            <a:spAutoFit/>
          </a:bodyPr>
          <a:lstStyle/>
          <a:p>
            <a:r>
              <a:rPr lang="en-US" sz="2800" b="1" dirty="0" smtClean="0">
                <a:latin typeface="Franklin Gothic Book" pitchFamily="34" charset="0"/>
              </a:rPr>
              <a:t>It seems to me that many people listen to reply rather than listen to understand. Do you think good customer service is the ability to balance between thinking about the customer’s thoughts while also feeling or monitoring the customer’s issue?</a:t>
            </a:r>
            <a:endParaRPr lang="en-US" sz="2800" b="1" dirty="0">
              <a:latin typeface="Franklin Gothic Book" pitchFamily="34" charset="0"/>
            </a:endParaRPr>
          </a:p>
        </p:txBody>
      </p:sp>
    </p:spTree>
    <p:extLst>
      <p:ext uri="{BB962C8B-B14F-4D97-AF65-F5344CB8AC3E}">
        <p14:creationId xmlns:p14="http://schemas.microsoft.com/office/powerpoint/2010/main" val="2314871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28</a:t>
            </a:fld>
            <a:endParaRPr lang="en-US" dirty="0"/>
          </a:p>
        </p:txBody>
      </p:sp>
      <p:sp>
        <p:nvSpPr>
          <p:cNvPr id="6" name="TextBox 5"/>
          <p:cNvSpPr txBox="1"/>
          <p:nvPr/>
        </p:nvSpPr>
        <p:spPr>
          <a:xfrm>
            <a:off x="502175" y="1960042"/>
            <a:ext cx="8411006" cy="584775"/>
          </a:xfrm>
          <a:prstGeom prst="rect">
            <a:avLst/>
          </a:prstGeom>
          <a:noFill/>
        </p:spPr>
        <p:txBody>
          <a:bodyPr wrap="square" rtlCol="0">
            <a:spAutoFit/>
          </a:bodyPr>
          <a:lstStyle/>
          <a:p>
            <a:r>
              <a:rPr lang="en-US" sz="3200" i="1" dirty="0" smtClean="0">
                <a:latin typeface="Franklin Gothic Book" pitchFamily="34" charset="0"/>
              </a:rPr>
              <a:t>Viewer Question #9:</a:t>
            </a:r>
            <a:endParaRPr lang="en-US" sz="3200" i="1" dirty="0">
              <a:latin typeface="Franklin Gothic Book" pitchFamily="34" charset="0"/>
            </a:endParaRPr>
          </a:p>
        </p:txBody>
      </p:sp>
      <p:sp>
        <p:nvSpPr>
          <p:cNvPr id="7"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schemeClr val="tx1"/>
                </a:solidFill>
              </a:rPr>
              <a:t>Question and Answer</a:t>
            </a:r>
            <a:endParaRPr lang="en-US" dirty="0">
              <a:solidFill>
                <a:schemeClr val="tx1"/>
              </a:solidFill>
            </a:endParaRPr>
          </a:p>
        </p:txBody>
      </p:sp>
      <p:sp>
        <p:nvSpPr>
          <p:cNvPr id="8" name="TextBox 7"/>
          <p:cNvSpPr txBox="1"/>
          <p:nvPr/>
        </p:nvSpPr>
        <p:spPr>
          <a:xfrm>
            <a:off x="502175" y="2825460"/>
            <a:ext cx="8411006" cy="954107"/>
          </a:xfrm>
          <a:prstGeom prst="rect">
            <a:avLst/>
          </a:prstGeom>
          <a:noFill/>
        </p:spPr>
        <p:txBody>
          <a:bodyPr wrap="square" rtlCol="0">
            <a:spAutoFit/>
          </a:bodyPr>
          <a:lstStyle/>
          <a:p>
            <a:r>
              <a:rPr lang="en-US" sz="2800" b="1" dirty="0" smtClean="0">
                <a:latin typeface="Franklin Gothic Book" pitchFamily="34" charset="0"/>
              </a:rPr>
              <a:t>How can you best serve a forceful customer in wanting to do things his/her way rather than follow policies?</a:t>
            </a:r>
            <a:endParaRPr lang="en-US" sz="2800" b="1" dirty="0">
              <a:latin typeface="Franklin Gothic Book" pitchFamily="34" charset="0"/>
            </a:endParaRPr>
          </a:p>
        </p:txBody>
      </p:sp>
    </p:spTree>
    <p:extLst>
      <p:ext uri="{BB962C8B-B14F-4D97-AF65-F5344CB8AC3E}">
        <p14:creationId xmlns:p14="http://schemas.microsoft.com/office/powerpoint/2010/main" val="1616099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29</a:t>
            </a:fld>
            <a:endParaRPr lang="en-US" dirty="0"/>
          </a:p>
        </p:txBody>
      </p:sp>
      <p:sp>
        <p:nvSpPr>
          <p:cNvPr id="6" name="TextBox 5"/>
          <p:cNvSpPr txBox="1"/>
          <p:nvPr/>
        </p:nvSpPr>
        <p:spPr>
          <a:xfrm>
            <a:off x="502175" y="1960042"/>
            <a:ext cx="8411006" cy="584775"/>
          </a:xfrm>
          <a:prstGeom prst="rect">
            <a:avLst/>
          </a:prstGeom>
          <a:noFill/>
        </p:spPr>
        <p:txBody>
          <a:bodyPr wrap="square" rtlCol="0">
            <a:spAutoFit/>
          </a:bodyPr>
          <a:lstStyle/>
          <a:p>
            <a:r>
              <a:rPr lang="en-US" sz="3200" i="1" dirty="0" smtClean="0">
                <a:latin typeface="Franklin Gothic Book" pitchFamily="34" charset="0"/>
              </a:rPr>
              <a:t>Viewer Question #10:</a:t>
            </a:r>
            <a:endParaRPr lang="en-US" sz="3200" i="1" dirty="0">
              <a:latin typeface="Franklin Gothic Book" pitchFamily="34" charset="0"/>
            </a:endParaRPr>
          </a:p>
        </p:txBody>
      </p:sp>
      <p:sp>
        <p:nvSpPr>
          <p:cNvPr id="7"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schemeClr val="tx1"/>
                </a:solidFill>
              </a:rPr>
              <a:t>Question and Answer</a:t>
            </a:r>
            <a:endParaRPr lang="en-US" dirty="0">
              <a:solidFill>
                <a:schemeClr val="tx1"/>
              </a:solidFill>
            </a:endParaRPr>
          </a:p>
        </p:txBody>
      </p:sp>
      <p:sp>
        <p:nvSpPr>
          <p:cNvPr id="8" name="TextBox 7"/>
          <p:cNvSpPr txBox="1"/>
          <p:nvPr/>
        </p:nvSpPr>
        <p:spPr>
          <a:xfrm>
            <a:off x="502175" y="2825460"/>
            <a:ext cx="8411006" cy="1384995"/>
          </a:xfrm>
          <a:prstGeom prst="rect">
            <a:avLst/>
          </a:prstGeom>
          <a:noFill/>
        </p:spPr>
        <p:txBody>
          <a:bodyPr wrap="square" rtlCol="0">
            <a:spAutoFit/>
          </a:bodyPr>
          <a:lstStyle/>
          <a:p>
            <a:r>
              <a:rPr lang="en-US" sz="2800" b="1" dirty="0" smtClean="0">
                <a:latin typeface="Franklin Gothic Book" pitchFamily="34" charset="0"/>
              </a:rPr>
              <a:t>How valid/helpful do you think it is to give your customers an anonymous customer satisfaction survey?</a:t>
            </a:r>
            <a:endParaRPr lang="en-US" sz="2800" b="1" dirty="0">
              <a:latin typeface="Franklin Gothic Book" pitchFamily="34" charset="0"/>
            </a:endParaRPr>
          </a:p>
        </p:txBody>
      </p:sp>
    </p:spTree>
    <p:extLst>
      <p:ext uri="{BB962C8B-B14F-4D97-AF65-F5344CB8AC3E}">
        <p14:creationId xmlns:p14="http://schemas.microsoft.com/office/powerpoint/2010/main" val="2687609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3</a:t>
            </a:fld>
            <a:endParaRPr lang="en-US" dirty="0"/>
          </a:p>
        </p:txBody>
      </p:sp>
      <p:sp>
        <p:nvSpPr>
          <p:cNvPr id="10" name="Title 1"/>
          <p:cNvSpPr>
            <a:spLocks noGrp="1"/>
          </p:cNvSpPr>
          <p:nvPr>
            <p:ph type="title"/>
          </p:nvPr>
        </p:nvSpPr>
        <p:spPr>
          <a:xfrm>
            <a:off x="457200" y="1051560"/>
            <a:ext cx="7589157" cy="747660"/>
          </a:xfrm>
        </p:spPr>
        <p:txBody>
          <a:bodyPr/>
          <a:lstStyle/>
          <a:p>
            <a:r>
              <a:rPr lang="en-US" dirty="0" smtClean="0">
                <a:solidFill>
                  <a:schemeClr val="tx1"/>
                </a:solidFill>
              </a:rPr>
              <a:t>Question 1</a:t>
            </a:r>
            <a:endParaRPr lang="en-US" dirty="0">
              <a:solidFill>
                <a:schemeClr val="tx1"/>
              </a:solidFill>
            </a:endParaRPr>
          </a:p>
        </p:txBody>
      </p:sp>
      <p:sp>
        <p:nvSpPr>
          <p:cNvPr id="5" name="TextBox 4"/>
          <p:cNvSpPr txBox="1"/>
          <p:nvPr/>
        </p:nvSpPr>
        <p:spPr>
          <a:xfrm>
            <a:off x="502175" y="1960042"/>
            <a:ext cx="8127469" cy="1754326"/>
          </a:xfrm>
          <a:prstGeom prst="rect">
            <a:avLst/>
          </a:prstGeom>
          <a:noFill/>
        </p:spPr>
        <p:txBody>
          <a:bodyPr wrap="square" rtlCol="0">
            <a:spAutoFit/>
          </a:bodyPr>
          <a:lstStyle/>
          <a:p>
            <a:r>
              <a:rPr lang="en-US" sz="3600" dirty="0" smtClean="0">
                <a:latin typeface="Franklin Gothic Book" pitchFamily="34" charset="0"/>
              </a:rPr>
              <a:t>Based on your experiences, can you describe some of the impacts of fantastic customer service?</a:t>
            </a:r>
            <a:endParaRPr lang="en-US" sz="3600" dirty="0">
              <a:latin typeface="Franklin Gothic Book" pitchFamily="34" charset="0"/>
            </a:endParaRPr>
          </a:p>
        </p:txBody>
      </p:sp>
    </p:spTree>
    <p:extLst>
      <p:ext uri="{BB962C8B-B14F-4D97-AF65-F5344CB8AC3E}">
        <p14:creationId xmlns:p14="http://schemas.microsoft.com/office/powerpoint/2010/main" val="1160303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4</a:t>
            </a:fld>
            <a:endParaRPr lang="en-US" dirty="0"/>
          </a:p>
        </p:txBody>
      </p:sp>
      <p:sp>
        <p:nvSpPr>
          <p:cNvPr id="11" name="Content Placeholder 2"/>
          <p:cNvSpPr>
            <a:spLocks noGrp="1"/>
          </p:cNvSpPr>
          <p:nvPr>
            <p:ph sz="quarter" idx="4294967295"/>
          </p:nvPr>
        </p:nvSpPr>
        <p:spPr>
          <a:xfrm>
            <a:off x="457200" y="2140143"/>
            <a:ext cx="7988300" cy="4607814"/>
          </a:xfrm>
          <a:prstGeom prst="rect">
            <a:avLst/>
          </a:prstGeom>
        </p:spPr>
        <p:txBody>
          <a:bodyPr anchor="t"/>
          <a:lstStyle/>
          <a:p>
            <a:pPr algn="ctr">
              <a:spcBef>
                <a:spcPts val="1800"/>
              </a:spcBef>
              <a:buNone/>
              <a:defRPr/>
            </a:pPr>
            <a:r>
              <a:rPr lang="en-US" altLang="en-US" sz="3600" dirty="0" smtClean="0">
                <a:latin typeface="Franklin Gothic Book" pitchFamily="34" charset="0"/>
              </a:rPr>
              <a:t>What </a:t>
            </a:r>
            <a:r>
              <a:rPr lang="en-US" altLang="en-US" sz="3600" dirty="0">
                <a:latin typeface="Franklin Gothic Book" pitchFamily="34" charset="0"/>
              </a:rPr>
              <a:t>customers </a:t>
            </a:r>
            <a:r>
              <a:rPr lang="en-US" altLang="en-US" sz="3600" b="1" i="1" u="sng" dirty="0" smtClean="0">
                <a:solidFill>
                  <a:schemeClr val="tx2"/>
                </a:solidFill>
                <a:latin typeface="Franklin Gothic Book" pitchFamily="34" charset="0"/>
              </a:rPr>
              <a:t>want</a:t>
            </a:r>
            <a:r>
              <a:rPr lang="en-US" altLang="en-US" sz="3600" i="1" dirty="0">
                <a:solidFill>
                  <a:schemeClr val="tx2"/>
                </a:solidFill>
                <a:latin typeface="Franklin Gothic Book" pitchFamily="34" charset="0"/>
              </a:rPr>
              <a:t> </a:t>
            </a:r>
            <a:r>
              <a:rPr lang="en-US" altLang="en-US" sz="3600" dirty="0" smtClean="0">
                <a:latin typeface="Franklin Gothic Book" pitchFamily="34" charset="0"/>
              </a:rPr>
              <a:t>compared </a:t>
            </a:r>
            <a:r>
              <a:rPr lang="en-US" altLang="en-US" sz="3600" dirty="0">
                <a:latin typeface="Franklin Gothic Book" pitchFamily="34" charset="0"/>
              </a:rPr>
              <a:t>with </a:t>
            </a:r>
            <a:r>
              <a:rPr lang="en-US" altLang="en-US" sz="3600" dirty="0" smtClean="0">
                <a:latin typeface="Franklin Gothic Book" pitchFamily="34" charset="0"/>
              </a:rPr>
              <a:t>what </a:t>
            </a:r>
            <a:r>
              <a:rPr lang="en-US" altLang="en-US" sz="3600" dirty="0">
                <a:latin typeface="Franklin Gothic Book" pitchFamily="34" charset="0"/>
              </a:rPr>
              <a:t>customers </a:t>
            </a:r>
            <a:r>
              <a:rPr lang="en-US" altLang="en-US" sz="3600" b="1" i="1" u="sng" dirty="0" smtClean="0">
                <a:solidFill>
                  <a:schemeClr val="tx2"/>
                </a:solidFill>
                <a:latin typeface="Franklin Gothic Book" pitchFamily="34" charset="0"/>
              </a:rPr>
              <a:t>get</a:t>
            </a:r>
            <a:r>
              <a:rPr lang="en-US" altLang="en-US" sz="3600" i="1" dirty="0" smtClean="0">
                <a:solidFill>
                  <a:schemeClr val="tx2"/>
                </a:solidFill>
                <a:latin typeface="Franklin Gothic Book" pitchFamily="34" charset="0"/>
              </a:rPr>
              <a:t> </a:t>
            </a:r>
            <a:r>
              <a:rPr lang="en-US" altLang="en-US" sz="3600" dirty="0" smtClean="0">
                <a:latin typeface="Franklin Gothic Book" pitchFamily="34" charset="0"/>
              </a:rPr>
              <a:t>=</a:t>
            </a:r>
            <a:endParaRPr lang="en-US" altLang="en-US" sz="3600" dirty="0">
              <a:latin typeface="Franklin Gothic Book" pitchFamily="34" charset="0"/>
            </a:endParaRPr>
          </a:p>
          <a:p>
            <a:pPr algn="ctr">
              <a:spcBef>
                <a:spcPts val="1800"/>
              </a:spcBef>
              <a:buNone/>
              <a:defRPr/>
            </a:pPr>
            <a:r>
              <a:rPr lang="en-US" altLang="en-US" sz="4000" b="1" dirty="0" smtClean="0">
                <a:solidFill>
                  <a:srgbClr val="FF9900"/>
                </a:solidFill>
                <a:latin typeface="Franklin Gothic Book" pitchFamily="34" charset="0"/>
              </a:rPr>
              <a:t>Opinion of Service Quality</a:t>
            </a:r>
            <a:endParaRPr lang="en-US" altLang="en-US" sz="4000" b="1" dirty="0" smtClean="0">
              <a:solidFill>
                <a:srgbClr val="CCCC00"/>
              </a:solidFill>
              <a:latin typeface="Franklin Gothic Book" pitchFamily="34" charset="0"/>
            </a:endParaRPr>
          </a:p>
        </p:txBody>
      </p:sp>
      <p:sp>
        <p:nvSpPr>
          <p:cNvPr id="5"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schemeClr val="tx1"/>
                </a:solidFill>
              </a:rPr>
              <a:t>Customer Perceptions</a:t>
            </a:r>
            <a:endParaRPr lang="en-US" dirty="0">
              <a:solidFill>
                <a:schemeClr val="tx1"/>
              </a:solidFill>
            </a:endParaRPr>
          </a:p>
        </p:txBody>
      </p:sp>
    </p:spTree>
    <p:extLst>
      <p:ext uri="{BB962C8B-B14F-4D97-AF65-F5344CB8AC3E}">
        <p14:creationId xmlns:p14="http://schemas.microsoft.com/office/powerpoint/2010/main" val="1160303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5</a:t>
            </a:fld>
            <a:endParaRPr lang="en-US" dirty="0"/>
          </a:p>
        </p:txBody>
      </p:sp>
      <p:sp>
        <p:nvSpPr>
          <p:cNvPr id="11" name="Content Placeholder 2"/>
          <p:cNvSpPr>
            <a:spLocks noGrp="1"/>
          </p:cNvSpPr>
          <p:nvPr>
            <p:ph sz="quarter" idx="4294967295"/>
          </p:nvPr>
        </p:nvSpPr>
        <p:spPr>
          <a:xfrm>
            <a:off x="474956" y="1951959"/>
            <a:ext cx="8296182" cy="3816594"/>
          </a:xfrm>
          <a:prstGeom prst="rect">
            <a:avLst/>
          </a:prstGeom>
        </p:spPr>
        <p:txBody>
          <a:bodyPr/>
          <a:lstStyle/>
          <a:p>
            <a:pPr>
              <a:spcBef>
                <a:spcPts val="1200"/>
              </a:spcBef>
              <a:buSzPct val="75000"/>
              <a:buFont typeface="Courier New" pitchFamily="49" charset="0"/>
              <a:buChar char="o"/>
            </a:pPr>
            <a:r>
              <a:rPr lang="en-US" sz="2800" b="1" dirty="0" smtClean="0">
                <a:latin typeface="Franklin Gothic Book"/>
                <a:cs typeface="Franklin Gothic Book"/>
              </a:rPr>
              <a:t>Expected Service – </a:t>
            </a:r>
            <a:r>
              <a:rPr lang="en-US" sz="2400" dirty="0" smtClean="0">
                <a:latin typeface="Franklin Gothic Book"/>
                <a:cs typeface="Franklin Gothic Book"/>
              </a:rPr>
              <a:t>What you want is what you get</a:t>
            </a:r>
          </a:p>
          <a:p>
            <a:pPr>
              <a:spcBef>
                <a:spcPts val="1200"/>
              </a:spcBef>
              <a:buSzPct val="75000"/>
              <a:buFont typeface="Courier New" pitchFamily="49" charset="0"/>
              <a:buChar char="o"/>
            </a:pPr>
            <a:r>
              <a:rPr lang="en-US" sz="2800" b="1" dirty="0" smtClean="0">
                <a:latin typeface="Franklin Gothic Book"/>
                <a:cs typeface="Franklin Gothic Book"/>
              </a:rPr>
              <a:t>Accepted Service</a:t>
            </a:r>
            <a:r>
              <a:rPr lang="en-US" sz="2800" dirty="0">
                <a:latin typeface="Franklin Gothic Book"/>
                <a:cs typeface="Franklin Gothic Book"/>
              </a:rPr>
              <a:t> </a:t>
            </a:r>
            <a:r>
              <a:rPr lang="en-US" sz="2800" dirty="0" smtClean="0">
                <a:latin typeface="Franklin Gothic Book"/>
                <a:cs typeface="Franklin Gothic Book"/>
              </a:rPr>
              <a:t>– </a:t>
            </a:r>
            <a:r>
              <a:rPr lang="en-US" sz="2400" dirty="0" smtClean="0">
                <a:latin typeface="Franklin Gothic Book"/>
                <a:cs typeface="Franklin Gothic Book"/>
              </a:rPr>
              <a:t>What </a:t>
            </a:r>
            <a:r>
              <a:rPr lang="en-US" sz="2400" dirty="0">
                <a:latin typeface="Franklin Gothic Book"/>
                <a:cs typeface="Franklin Gothic Book"/>
              </a:rPr>
              <a:t>you get is what you’ll take</a:t>
            </a:r>
          </a:p>
          <a:p>
            <a:pPr>
              <a:spcBef>
                <a:spcPts val="1200"/>
              </a:spcBef>
              <a:buSzPct val="75000"/>
              <a:buFont typeface="Courier New" pitchFamily="49" charset="0"/>
              <a:buChar char="o"/>
            </a:pPr>
            <a:r>
              <a:rPr lang="en-US" sz="2800" b="1" dirty="0" smtClean="0">
                <a:latin typeface="Franklin Gothic Book"/>
                <a:cs typeface="Franklin Gothic Book"/>
              </a:rPr>
              <a:t>Rejected Service</a:t>
            </a:r>
            <a:r>
              <a:rPr lang="en-US" sz="2800" dirty="0">
                <a:latin typeface="Franklin Gothic Book"/>
                <a:cs typeface="Franklin Gothic Book"/>
              </a:rPr>
              <a:t> </a:t>
            </a:r>
            <a:r>
              <a:rPr lang="en-US" sz="2800" dirty="0" smtClean="0">
                <a:latin typeface="Franklin Gothic Book"/>
                <a:cs typeface="Franklin Gothic Book"/>
              </a:rPr>
              <a:t>– </a:t>
            </a:r>
            <a:r>
              <a:rPr lang="en-US" sz="2400" dirty="0" smtClean="0">
                <a:latin typeface="Franklin Gothic Book"/>
                <a:cs typeface="Franklin Gothic Book"/>
              </a:rPr>
              <a:t>What </a:t>
            </a:r>
            <a:r>
              <a:rPr lang="en-US" sz="2400" dirty="0">
                <a:latin typeface="Franklin Gothic Book"/>
                <a:cs typeface="Franklin Gothic Book"/>
              </a:rPr>
              <a:t>you get is not what you want</a:t>
            </a:r>
          </a:p>
          <a:p>
            <a:pPr>
              <a:spcBef>
                <a:spcPts val="1200"/>
              </a:spcBef>
              <a:buSzPct val="75000"/>
              <a:buFont typeface="Courier New" pitchFamily="49" charset="0"/>
              <a:buChar char="o"/>
            </a:pPr>
            <a:r>
              <a:rPr lang="en-US" sz="2800" b="1" dirty="0" smtClean="0">
                <a:latin typeface="Franklin Gothic Book"/>
                <a:cs typeface="Franklin Gothic Book"/>
              </a:rPr>
              <a:t>Fantastic Service </a:t>
            </a:r>
            <a:r>
              <a:rPr lang="en-US" sz="2800" dirty="0" smtClean="0">
                <a:latin typeface="Franklin Gothic Book"/>
                <a:cs typeface="Franklin Gothic Book"/>
              </a:rPr>
              <a:t>–</a:t>
            </a:r>
            <a:r>
              <a:rPr lang="en-US" sz="2800" dirty="0">
                <a:latin typeface="Franklin Gothic Book"/>
                <a:cs typeface="Franklin Gothic Book"/>
              </a:rPr>
              <a:t> </a:t>
            </a:r>
            <a:r>
              <a:rPr lang="en-US" sz="2400" dirty="0" smtClean="0">
                <a:latin typeface="Franklin Gothic Book"/>
                <a:cs typeface="Franklin Gothic Book"/>
              </a:rPr>
              <a:t>What </a:t>
            </a:r>
            <a:r>
              <a:rPr lang="en-US" sz="2400" dirty="0">
                <a:latin typeface="Franklin Gothic Book"/>
                <a:cs typeface="Franklin Gothic Book"/>
              </a:rPr>
              <a:t>you get goes above and beyond</a:t>
            </a:r>
          </a:p>
          <a:p>
            <a:pPr>
              <a:spcBef>
                <a:spcPts val="600"/>
              </a:spcBef>
              <a:spcAft>
                <a:spcPts val="1200"/>
              </a:spcAft>
              <a:buNone/>
            </a:pPr>
            <a:endParaRPr lang="en-US" sz="2800" dirty="0">
              <a:solidFill>
                <a:schemeClr val="tx1"/>
              </a:solidFill>
            </a:endParaRPr>
          </a:p>
        </p:txBody>
      </p:sp>
      <p:sp>
        <p:nvSpPr>
          <p:cNvPr id="8"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schemeClr val="tx1"/>
                </a:solidFill>
              </a:rPr>
              <a:t>Levels of Service</a:t>
            </a:r>
            <a:endParaRPr lang="en-US" dirty="0">
              <a:solidFill>
                <a:schemeClr val="tx1"/>
              </a:solidFill>
            </a:endParaRPr>
          </a:p>
        </p:txBody>
      </p:sp>
    </p:spTree>
    <p:extLst>
      <p:ext uri="{BB962C8B-B14F-4D97-AF65-F5344CB8AC3E}">
        <p14:creationId xmlns:p14="http://schemas.microsoft.com/office/powerpoint/2010/main" val="1160303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sz="quarter" idx="4294967295"/>
          </p:nvPr>
        </p:nvSpPr>
        <p:spPr>
          <a:xfrm>
            <a:off x="474956" y="1953705"/>
            <a:ext cx="7988300" cy="3816594"/>
          </a:xfrm>
          <a:prstGeom prst="rect">
            <a:avLst/>
          </a:prstGeom>
        </p:spPr>
        <p:txBody>
          <a:bodyPr/>
          <a:lstStyle/>
          <a:p>
            <a:pPr marL="346075" indent="-346075">
              <a:spcBef>
                <a:spcPts val="600"/>
              </a:spcBef>
              <a:buSzPct val="75000"/>
              <a:buFont typeface="Courier New"/>
              <a:buChar char="o"/>
            </a:pPr>
            <a:r>
              <a:rPr lang="en-US" sz="2800" b="1" dirty="0" smtClean="0">
                <a:latin typeface="Franklin Gothic Book"/>
                <a:cs typeface="Franklin Gothic Book"/>
              </a:rPr>
              <a:t>Reliability</a:t>
            </a:r>
            <a:r>
              <a:rPr lang="en-US" sz="2800" dirty="0" smtClean="0">
                <a:latin typeface="Franklin Gothic Book"/>
                <a:cs typeface="Franklin Gothic Book"/>
              </a:rPr>
              <a:t> – </a:t>
            </a:r>
            <a:r>
              <a:rPr lang="en-US" sz="2400" dirty="0" smtClean="0">
                <a:latin typeface="Franklin Gothic Book"/>
                <a:cs typeface="Franklin Gothic Book"/>
              </a:rPr>
              <a:t>Deliver what is promised</a:t>
            </a:r>
          </a:p>
          <a:p>
            <a:pPr marL="346075" indent="-346075">
              <a:spcBef>
                <a:spcPts val="600"/>
              </a:spcBef>
              <a:buSzPct val="75000"/>
              <a:buFont typeface="Courier New"/>
              <a:buChar char="o"/>
            </a:pPr>
            <a:r>
              <a:rPr lang="en-US" sz="2800" b="1" dirty="0" smtClean="0">
                <a:latin typeface="Franklin Gothic Book"/>
                <a:cs typeface="Franklin Gothic Book"/>
              </a:rPr>
              <a:t>Responsiveness</a:t>
            </a:r>
            <a:r>
              <a:rPr lang="en-US" sz="2800" dirty="0" smtClean="0">
                <a:latin typeface="Franklin Gothic Book"/>
                <a:cs typeface="Franklin Gothic Book"/>
              </a:rPr>
              <a:t> – </a:t>
            </a:r>
            <a:r>
              <a:rPr lang="en-US" sz="2400" dirty="0" smtClean="0">
                <a:latin typeface="Franklin Gothic Book"/>
                <a:cs typeface="Franklin Gothic Book"/>
              </a:rPr>
              <a:t>Do it promptly and within agreed upon timelines</a:t>
            </a:r>
          </a:p>
          <a:p>
            <a:pPr marL="346075" indent="-346075">
              <a:spcBef>
                <a:spcPts val="600"/>
              </a:spcBef>
              <a:buSzPct val="75000"/>
              <a:buFont typeface="Courier New"/>
              <a:buChar char="o"/>
            </a:pPr>
            <a:r>
              <a:rPr lang="en-US" sz="2800" b="1" dirty="0" smtClean="0">
                <a:latin typeface="Franklin Gothic Book"/>
                <a:cs typeface="Franklin Gothic Book"/>
              </a:rPr>
              <a:t>Assurance</a:t>
            </a:r>
            <a:r>
              <a:rPr lang="en-US" sz="2800" dirty="0" smtClean="0">
                <a:latin typeface="Franklin Gothic Book"/>
                <a:cs typeface="Franklin Gothic Book"/>
              </a:rPr>
              <a:t> – </a:t>
            </a:r>
            <a:r>
              <a:rPr lang="en-US" sz="2400" dirty="0" smtClean="0">
                <a:latin typeface="Franklin Gothic Book"/>
                <a:cs typeface="Franklin Gothic Book"/>
              </a:rPr>
              <a:t>Know how to do it and project competence</a:t>
            </a:r>
          </a:p>
          <a:p>
            <a:pPr marL="346075" indent="-346075">
              <a:spcBef>
                <a:spcPts val="600"/>
              </a:spcBef>
              <a:buSzPct val="75000"/>
              <a:buFont typeface="Courier New"/>
              <a:buChar char="o"/>
            </a:pPr>
            <a:r>
              <a:rPr lang="en-US" sz="2800" b="1" dirty="0" smtClean="0">
                <a:latin typeface="Franklin Gothic Book"/>
                <a:cs typeface="Franklin Gothic Book"/>
              </a:rPr>
              <a:t>Empathy</a:t>
            </a:r>
            <a:r>
              <a:rPr lang="en-US" sz="2800" dirty="0" smtClean="0">
                <a:latin typeface="Franklin Gothic Book"/>
                <a:cs typeface="Franklin Gothic Book"/>
              </a:rPr>
              <a:t> – </a:t>
            </a:r>
            <a:r>
              <a:rPr lang="en-US" sz="2400" dirty="0" smtClean="0">
                <a:latin typeface="Franklin Gothic Book"/>
                <a:cs typeface="Franklin Gothic Book"/>
              </a:rPr>
              <a:t>Do it with respect and understanding</a:t>
            </a:r>
          </a:p>
          <a:p>
            <a:pPr marL="227013" indent="-227013">
              <a:buSzPct val="75000"/>
              <a:buFont typeface="Courier New"/>
              <a:buChar char="o"/>
            </a:pPr>
            <a:endParaRPr lang="en-US" sz="2800" dirty="0" smtClean="0">
              <a:latin typeface="Franklin Gothic Book"/>
              <a:cs typeface="Franklin Gothic Book"/>
            </a:endParaRPr>
          </a:p>
          <a:p>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43A0B55B-C253-734E-AC3A-B1468D3932F3}" type="slidenum">
              <a:rPr lang="en-US" smtClean="0"/>
              <a:pPr/>
              <a:t>6</a:t>
            </a:fld>
            <a:endParaRPr lang="en-US" dirty="0"/>
          </a:p>
        </p:txBody>
      </p:sp>
      <p:sp>
        <p:nvSpPr>
          <p:cNvPr id="8"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schemeClr val="tx1"/>
                </a:solidFill>
              </a:rPr>
              <a:t>Four Critical Components</a:t>
            </a:r>
            <a:endParaRPr lang="en-US" dirty="0">
              <a:solidFill>
                <a:schemeClr val="tx1"/>
              </a:solidFill>
            </a:endParaRPr>
          </a:p>
        </p:txBody>
      </p:sp>
    </p:spTree>
    <p:extLst>
      <p:ext uri="{BB962C8B-B14F-4D97-AF65-F5344CB8AC3E}">
        <p14:creationId xmlns:p14="http://schemas.microsoft.com/office/powerpoint/2010/main" val="1160303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4956" y="1962583"/>
            <a:ext cx="7988300" cy="5402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Content Placeholder 2"/>
          <p:cNvSpPr>
            <a:spLocks noGrp="1"/>
          </p:cNvSpPr>
          <p:nvPr>
            <p:ph sz="quarter" idx="4294967295"/>
          </p:nvPr>
        </p:nvSpPr>
        <p:spPr>
          <a:xfrm>
            <a:off x="474956" y="1953705"/>
            <a:ext cx="7988300" cy="3816594"/>
          </a:xfrm>
          <a:prstGeom prst="rect">
            <a:avLst/>
          </a:prstGeom>
        </p:spPr>
        <p:txBody>
          <a:bodyPr/>
          <a:lstStyle/>
          <a:p>
            <a:pPr marL="346075" indent="-346075">
              <a:spcBef>
                <a:spcPts val="600"/>
              </a:spcBef>
              <a:buSzPct val="75000"/>
              <a:buFont typeface="Courier New"/>
              <a:buChar char="o"/>
            </a:pPr>
            <a:r>
              <a:rPr lang="en-US" sz="2800" b="1" dirty="0" smtClean="0">
                <a:latin typeface="Franklin Gothic Book"/>
                <a:cs typeface="Franklin Gothic Book"/>
              </a:rPr>
              <a:t>Reliability</a:t>
            </a:r>
            <a:r>
              <a:rPr lang="en-US" sz="2800" dirty="0" smtClean="0">
                <a:latin typeface="Franklin Gothic Book"/>
                <a:cs typeface="Franklin Gothic Book"/>
              </a:rPr>
              <a:t> – </a:t>
            </a:r>
            <a:r>
              <a:rPr lang="en-US" sz="2400" dirty="0" smtClean="0">
                <a:latin typeface="Franklin Gothic Book"/>
                <a:cs typeface="Franklin Gothic Book"/>
              </a:rPr>
              <a:t>Deliver what is promised</a:t>
            </a:r>
          </a:p>
          <a:p>
            <a:pPr marL="346075" indent="-346075">
              <a:spcBef>
                <a:spcPts val="600"/>
              </a:spcBef>
              <a:buSzPct val="75000"/>
              <a:buFont typeface="Courier New"/>
              <a:buChar char="o"/>
            </a:pPr>
            <a:r>
              <a:rPr lang="en-US" sz="2800" b="1" dirty="0" smtClean="0">
                <a:latin typeface="Franklin Gothic Book"/>
                <a:cs typeface="Franklin Gothic Book"/>
              </a:rPr>
              <a:t>Responsiveness</a:t>
            </a:r>
            <a:r>
              <a:rPr lang="en-US" sz="2800" dirty="0" smtClean="0">
                <a:latin typeface="Franklin Gothic Book"/>
                <a:cs typeface="Franklin Gothic Book"/>
              </a:rPr>
              <a:t> – </a:t>
            </a:r>
            <a:r>
              <a:rPr lang="en-US" sz="2400" dirty="0" smtClean="0">
                <a:latin typeface="Franklin Gothic Book"/>
                <a:cs typeface="Franklin Gothic Book"/>
              </a:rPr>
              <a:t>Do it promptly and within agreed upon timelines</a:t>
            </a:r>
          </a:p>
          <a:p>
            <a:pPr marL="346075" indent="-346075">
              <a:spcBef>
                <a:spcPts val="600"/>
              </a:spcBef>
              <a:buSzPct val="75000"/>
              <a:buFont typeface="Courier New"/>
              <a:buChar char="o"/>
            </a:pPr>
            <a:r>
              <a:rPr lang="en-US" sz="2800" b="1" dirty="0" smtClean="0">
                <a:latin typeface="Franklin Gothic Book"/>
                <a:cs typeface="Franklin Gothic Book"/>
              </a:rPr>
              <a:t>Assurance</a:t>
            </a:r>
            <a:r>
              <a:rPr lang="en-US" sz="2800" dirty="0" smtClean="0">
                <a:latin typeface="Franklin Gothic Book"/>
                <a:cs typeface="Franklin Gothic Book"/>
              </a:rPr>
              <a:t> – </a:t>
            </a:r>
            <a:r>
              <a:rPr lang="en-US" sz="2400" dirty="0" smtClean="0">
                <a:latin typeface="Franklin Gothic Book"/>
                <a:cs typeface="Franklin Gothic Book"/>
              </a:rPr>
              <a:t>Know how to do it and project competence</a:t>
            </a:r>
          </a:p>
          <a:p>
            <a:pPr marL="346075" indent="-346075">
              <a:spcBef>
                <a:spcPts val="600"/>
              </a:spcBef>
              <a:buSzPct val="75000"/>
              <a:buFont typeface="Courier New"/>
              <a:buChar char="o"/>
            </a:pPr>
            <a:r>
              <a:rPr lang="en-US" sz="2800" b="1" dirty="0" smtClean="0">
                <a:latin typeface="Franklin Gothic Book"/>
                <a:cs typeface="Franklin Gothic Book"/>
              </a:rPr>
              <a:t>Empathy</a:t>
            </a:r>
            <a:r>
              <a:rPr lang="en-US" sz="2800" dirty="0" smtClean="0">
                <a:latin typeface="Franklin Gothic Book"/>
                <a:cs typeface="Franklin Gothic Book"/>
              </a:rPr>
              <a:t> – </a:t>
            </a:r>
            <a:r>
              <a:rPr lang="en-US" sz="2400" dirty="0" smtClean="0">
                <a:latin typeface="Franklin Gothic Book"/>
                <a:cs typeface="Franklin Gothic Book"/>
              </a:rPr>
              <a:t>Do it with respect and understanding</a:t>
            </a:r>
          </a:p>
          <a:p>
            <a:pPr marL="227013" indent="-227013">
              <a:buSzPct val="75000"/>
              <a:buFont typeface="Courier New"/>
              <a:buChar char="o"/>
            </a:pPr>
            <a:endParaRPr lang="en-US" sz="2800" dirty="0" smtClean="0">
              <a:latin typeface="Franklin Gothic Book"/>
              <a:cs typeface="Franklin Gothic Book"/>
            </a:endParaRPr>
          </a:p>
          <a:p>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43A0B55B-C253-734E-AC3A-B1468D3932F3}" type="slidenum">
              <a:rPr lang="en-US" smtClean="0"/>
              <a:pPr/>
              <a:t>7</a:t>
            </a:fld>
            <a:endParaRPr lang="en-US" dirty="0"/>
          </a:p>
        </p:txBody>
      </p:sp>
      <p:sp>
        <p:nvSpPr>
          <p:cNvPr id="8"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schemeClr val="tx1"/>
                </a:solidFill>
              </a:rPr>
              <a:t>Four Critical Components</a:t>
            </a:r>
            <a:endParaRPr lang="en-US" dirty="0">
              <a:solidFill>
                <a:schemeClr val="tx1"/>
              </a:solidFill>
            </a:endParaRPr>
          </a:p>
        </p:txBody>
      </p:sp>
    </p:spTree>
    <p:extLst>
      <p:ext uri="{BB962C8B-B14F-4D97-AF65-F5344CB8AC3E}">
        <p14:creationId xmlns:p14="http://schemas.microsoft.com/office/powerpoint/2010/main" val="21721855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6974" y="2450235"/>
            <a:ext cx="7988300" cy="144588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Content Placeholder 2"/>
          <p:cNvSpPr>
            <a:spLocks noGrp="1"/>
          </p:cNvSpPr>
          <p:nvPr>
            <p:ph sz="quarter" idx="4294967295"/>
          </p:nvPr>
        </p:nvSpPr>
        <p:spPr>
          <a:xfrm>
            <a:off x="474956" y="1953705"/>
            <a:ext cx="7988300" cy="3816594"/>
          </a:xfrm>
          <a:prstGeom prst="rect">
            <a:avLst/>
          </a:prstGeom>
        </p:spPr>
        <p:txBody>
          <a:bodyPr/>
          <a:lstStyle/>
          <a:p>
            <a:pPr marL="346075" indent="-346075">
              <a:spcBef>
                <a:spcPts val="600"/>
              </a:spcBef>
              <a:buSzPct val="75000"/>
              <a:buFont typeface="Courier New"/>
              <a:buChar char="o"/>
            </a:pPr>
            <a:r>
              <a:rPr lang="en-US" sz="2800" b="1" dirty="0" smtClean="0">
                <a:latin typeface="Franklin Gothic Book"/>
                <a:cs typeface="Franklin Gothic Book"/>
              </a:rPr>
              <a:t>Reliability</a:t>
            </a:r>
            <a:r>
              <a:rPr lang="en-US" sz="2800" dirty="0" smtClean="0">
                <a:latin typeface="Franklin Gothic Book"/>
                <a:cs typeface="Franklin Gothic Book"/>
              </a:rPr>
              <a:t> – </a:t>
            </a:r>
            <a:r>
              <a:rPr lang="en-US" sz="2400" dirty="0" smtClean="0">
                <a:latin typeface="Franklin Gothic Book"/>
                <a:cs typeface="Franklin Gothic Book"/>
              </a:rPr>
              <a:t>Deliver what is promised</a:t>
            </a:r>
          </a:p>
          <a:p>
            <a:pPr marL="346075" indent="-346075">
              <a:spcBef>
                <a:spcPts val="600"/>
              </a:spcBef>
              <a:buSzPct val="75000"/>
              <a:buFont typeface="Courier New"/>
              <a:buChar char="o"/>
            </a:pPr>
            <a:r>
              <a:rPr lang="en-US" sz="2800" b="1" dirty="0" smtClean="0">
                <a:latin typeface="Franklin Gothic Book"/>
                <a:cs typeface="Franklin Gothic Book"/>
              </a:rPr>
              <a:t>Responsiveness</a:t>
            </a:r>
            <a:r>
              <a:rPr lang="en-US" sz="2800" dirty="0" smtClean="0">
                <a:latin typeface="Franklin Gothic Book"/>
                <a:cs typeface="Franklin Gothic Book"/>
              </a:rPr>
              <a:t> – </a:t>
            </a:r>
            <a:r>
              <a:rPr lang="en-US" sz="2400" dirty="0" smtClean="0">
                <a:latin typeface="Franklin Gothic Book"/>
                <a:cs typeface="Franklin Gothic Book"/>
              </a:rPr>
              <a:t>Do it promptly and within agreed upon timelines</a:t>
            </a:r>
          </a:p>
          <a:p>
            <a:pPr marL="346075" indent="-346075">
              <a:spcBef>
                <a:spcPts val="600"/>
              </a:spcBef>
              <a:buSzPct val="75000"/>
              <a:buFont typeface="Courier New"/>
              <a:buChar char="o"/>
            </a:pPr>
            <a:r>
              <a:rPr lang="en-US" sz="2800" b="1" dirty="0" smtClean="0">
                <a:latin typeface="Franklin Gothic Book"/>
                <a:cs typeface="Franklin Gothic Book"/>
              </a:rPr>
              <a:t>Assurance</a:t>
            </a:r>
            <a:r>
              <a:rPr lang="en-US" sz="2800" dirty="0" smtClean="0">
                <a:latin typeface="Franklin Gothic Book"/>
                <a:cs typeface="Franklin Gothic Book"/>
              </a:rPr>
              <a:t> – </a:t>
            </a:r>
            <a:r>
              <a:rPr lang="en-US" sz="2400" dirty="0" smtClean="0">
                <a:latin typeface="Franklin Gothic Book"/>
                <a:cs typeface="Franklin Gothic Book"/>
              </a:rPr>
              <a:t>Know how to do it and project competence</a:t>
            </a:r>
          </a:p>
          <a:p>
            <a:pPr marL="346075" indent="-346075">
              <a:spcBef>
                <a:spcPts val="600"/>
              </a:spcBef>
              <a:buSzPct val="75000"/>
              <a:buFont typeface="Courier New"/>
              <a:buChar char="o"/>
            </a:pPr>
            <a:r>
              <a:rPr lang="en-US" sz="2800" b="1" dirty="0" smtClean="0">
                <a:latin typeface="Franklin Gothic Book"/>
                <a:cs typeface="Franklin Gothic Book"/>
              </a:rPr>
              <a:t>Empathy</a:t>
            </a:r>
            <a:r>
              <a:rPr lang="en-US" sz="2800" dirty="0" smtClean="0">
                <a:latin typeface="Franklin Gothic Book"/>
                <a:cs typeface="Franklin Gothic Book"/>
              </a:rPr>
              <a:t> – </a:t>
            </a:r>
            <a:r>
              <a:rPr lang="en-US" sz="2400" dirty="0" smtClean="0">
                <a:latin typeface="Franklin Gothic Book"/>
                <a:cs typeface="Franklin Gothic Book"/>
              </a:rPr>
              <a:t>Do it with respect and understanding</a:t>
            </a:r>
          </a:p>
          <a:p>
            <a:pPr marL="227013" indent="-227013">
              <a:buSzPct val="75000"/>
              <a:buFont typeface="Courier New"/>
              <a:buChar char="o"/>
            </a:pPr>
            <a:endParaRPr lang="en-US" sz="2800" dirty="0" smtClean="0">
              <a:latin typeface="Franklin Gothic Book"/>
              <a:cs typeface="Franklin Gothic Book"/>
            </a:endParaRPr>
          </a:p>
          <a:p>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43A0B55B-C253-734E-AC3A-B1468D3932F3}" type="slidenum">
              <a:rPr lang="en-US" smtClean="0"/>
              <a:pPr/>
              <a:t>8</a:t>
            </a:fld>
            <a:endParaRPr lang="en-US" dirty="0"/>
          </a:p>
        </p:txBody>
      </p:sp>
      <p:sp>
        <p:nvSpPr>
          <p:cNvPr id="8"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schemeClr val="tx1"/>
                </a:solidFill>
              </a:rPr>
              <a:t>Four Critical Components</a:t>
            </a:r>
            <a:endParaRPr lang="en-US" dirty="0">
              <a:solidFill>
                <a:schemeClr val="tx1"/>
              </a:solidFill>
            </a:endParaRPr>
          </a:p>
        </p:txBody>
      </p:sp>
    </p:spTree>
    <p:extLst>
      <p:ext uri="{BB962C8B-B14F-4D97-AF65-F5344CB8AC3E}">
        <p14:creationId xmlns:p14="http://schemas.microsoft.com/office/powerpoint/2010/main" val="5257586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9</a:t>
            </a:fld>
            <a:endParaRPr lang="en-US" dirty="0"/>
          </a:p>
        </p:txBody>
      </p:sp>
      <p:sp>
        <p:nvSpPr>
          <p:cNvPr id="6" name="Rectangle 5"/>
          <p:cNvSpPr/>
          <p:nvPr/>
        </p:nvSpPr>
        <p:spPr>
          <a:xfrm>
            <a:off x="457200" y="2441193"/>
            <a:ext cx="7988300" cy="200652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 name="Content Placeholder 2"/>
          <p:cNvSpPr>
            <a:spLocks noGrp="1"/>
          </p:cNvSpPr>
          <p:nvPr>
            <p:ph sz="quarter" idx="4294967295"/>
          </p:nvPr>
        </p:nvSpPr>
        <p:spPr>
          <a:xfrm>
            <a:off x="474956" y="1953705"/>
            <a:ext cx="7988300" cy="2458497"/>
          </a:xfrm>
          <a:prstGeom prst="rect">
            <a:avLst/>
          </a:prstGeom>
        </p:spPr>
        <p:txBody>
          <a:bodyPr/>
          <a:lstStyle/>
          <a:p>
            <a:pPr marL="346075" indent="-346075">
              <a:spcBef>
                <a:spcPts val="600"/>
              </a:spcBef>
              <a:buSzPct val="75000"/>
              <a:buFont typeface="Courier New"/>
              <a:buChar char="o"/>
            </a:pPr>
            <a:r>
              <a:rPr lang="en-US" sz="2800" b="1" dirty="0" smtClean="0">
                <a:latin typeface="Franklin Gothic Book"/>
                <a:cs typeface="Franklin Gothic Book"/>
              </a:rPr>
              <a:t>Reliability</a:t>
            </a:r>
            <a:r>
              <a:rPr lang="en-US" sz="2800" dirty="0" smtClean="0">
                <a:latin typeface="Franklin Gothic Book"/>
                <a:cs typeface="Franklin Gothic Book"/>
              </a:rPr>
              <a:t> – </a:t>
            </a:r>
            <a:r>
              <a:rPr lang="en-US" sz="2400" dirty="0" smtClean="0">
                <a:latin typeface="Franklin Gothic Book"/>
                <a:cs typeface="Franklin Gothic Book"/>
              </a:rPr>
              <a:t>Deliver what is promised</a:t>
            </a:r>
          </a:p>
          <a:p>
            <a:pPr marL="346075" indent="-346075">
              <a:spcBef>
                <a:spcPts val="600"/>
              </a:spcBef>
              <a:buSzPct val="75000"/>
              <a:buFont typeface="Courier New"/>
              <a:buChar char="o"/>
            </a:pPr>
            <a:r>
              <a:rPr lang="en-US" sz="2800" b="1" dirty="0" smtClean="0">
                <a:latin typeface="Franklin Gothic Book"/>
                <a:cs typeface="Franklin Gothic Book"/>
              </a:rPr>
              <a:t>Responsiveness</a:t>
            </a:r>
            <a:r>
              <a:rPr lang="en-US" sz="2800" dirty="0" smtClean="0">
                <a:latin typeface="Franklin Gothic Book"/>
                <a:cs typeface="Franklin Gothic Book"/>
              </a:rPr>
              <a:t> – </a:t>
            </a:r>
            <a:r>
              <a:rPr lang="en-US" sz="2400" dirty="0" smtClean="0">
                <a:latin typeface="Franklin Gothic Book"/>
                <a:cs typeface="Franklin Gothic Book"/>
              </a:rPr>
              <a:t>Do it promptly and within agreed upon timelines</a:t>
            </a:r>
          </a:p>
          <a:p>
            <a:pPr marL="346075" indent="-346075">
              <a:spcBef>
                <a:spcPts val="600"/>
              </a:spcBef>
              <a:buSzPct val="75000"/>
              <a:buFont typeface="Courier New"/>
              <a:buChar char="o"/>
            </a:pPr>
            <a:r>
              <a:rPr lang="en-US" sz="2800" b="1" dirty="0" smtClean="0">
                <a:latin typeface="Franklin Gothic Book"/>
                <a:cs typeface="Franklin Gothic Book"/>
              </a:rPr>
              <a:t>Assurance</a:t>
            </a:r>
            <a:r>
              <a:rPr lang="en-US" sz="2800" dirty="0" smtClean="0">
                <a:latin typeface="Franklin Gothic Book"/>
                <a:cs typeface="Franklin Gothic Book"/>
              </a:rPr>
              <a:t> – </a:t>
            </a:r>
            <a:r>
              <a:rPr lang="en-US" sz="2400" dirty="0" smtClean="0">
                <a:latin typeface="Franklin Gothic Book"/>
                <a:cs typeface="Franklin Gothic Book"/>
              </a:rPr>
              <a:t>Know how to do it and project competence</a:t>
            </a:r>
          </a:p>
          <a:p>
            <a:pPr marL="346075" indent="-346075">
              <a:spcBef>
                <a:spcPts val="600"/>
              </a:spcBef>
              <a:buSzPct val="75000"/>
              <a:buFont typeface="Courier New"/>
              <a:buChar char="o"/>
            </a:pPr>
            <a:r>
              <a:rPr lang="en-US" sz="2800" b="1" dirty="0" smtClean="0">
                <a:latin typeface="Franklin Gothic Book"/>
                <a:cs typeface="Franklin Gothic Book"/>
              </a:rPr>
              <a:t>Empathy</a:t>
            </a:r>
            <a:r>
              <a:rPr lang="en-US" sz="2800" dirty="0" smtClean="0">
                <a:latin typeface="Franklin Gothic Book"/>
                <a:cs typeface="Franklin Gothic Book"/>
              </a:rPr>
              <a:t> – </a:t>
            </a:r>
            <a:r>
              <a:rPr lang="en-US" sz="2400" dirty="0" smtClean="0">
                <a:latin typeface="Franklin Gothic Book"/>
                <a:cs typeface="Franklin Gothic Book"/>
              </a:rPr>
              <a:t>Do it with respect and understanding</a:t>
            </a:r>
            <a:endParaRPr lang="en-US" sz="2800" dirty="0" smtClean="0">
              <a:latin typeface="Franklin Gothic Book"/>
              <a:cs typeface="Franklin Gothic Book"/>
            </a:endParaRPr>
          </a:p>
        </p:txBody>
      </p:sp>
      <p:sp>
        <p:nvSpPr>
          <p:cNvPr id="13" name="Title 1"/>
          <p:cNvSpPr txBox="1">
            <a:spLocks/>
          </p:cNvSpPr>
          <p:nvPr/>
        </p:nvSpPr>
        <p:spPr>
          <a:xfrm>
            <a:off x="457200" y="1051560"/>
            <a:ext cx="7589157" cy="747660"/>
          </a:xfrm>
          <a:prstGeom prst="rect">
            <a:avLst/>
          </a:prstGeom>
        </p:spPr>
        <p:txBody>
          <a:bodyPr vert="horz" lIns="91440" tIns="45720" rIns="91440" bIns="45720" rtlCol="0" anchor="ctr">
            <a:normAutofit/>
          </a:bodyPr>
          <a:lstStyle>
            <a:lvl1pPr algn="l" defTabSz="457200" rtl="0" eaLnBrk="1" latinLnBrk="0" hangingPunct="1">
              <a:lnSpc>
                <a:spcPts val="4000"/>
              </a:lnSpc>
              <a:spcBef>
                <a:spcPct val="0"/>
              </a:spcBef>
              <a:buNone/>
              <a:defRPr sz="3600" kern="1200">
                <a:solidFill>
                  <a:srgbClr val="8D8F84"/>
                </a:solidFill>
                <a:latin typeface="Cambria"/>
                <a:ea typeface="+mj-ea"/>
                <a:cs typeface="Cambria"/>
              </a:defRPr>
            </a:lvl1pPr>
          </a:lstStyle>
          <a:p>
            <a:r>
              <a:rPr lang="en-US" dirty="0" smtClean="0">
                <a:solidFill>
                  <a:schemeClr val="tx1"/>
                </a:solidFill>
              </a:rPr>
              <a:t>Four Critical Components</a:t>
            </a:r>
            <a:endParaRPr lang="en-US" dirty="0">
              <a:solidFill>
                <a:schemeClr val="tx1"/>
              </a:solidFill>
            </a:endParaRPr>
          </a:p>
        </p:txBody>
      </p:sp>
    </p:spTree>
    <p:extLst>
      <p:ext uri="{BB962C8B-B14F-4D97-AF65-F5344CB8AC3E}">
        <p14:creationId xmlns:p14="http://schemas.microsoft.com/office/powerpoint/2010/main" val="1160303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7.0&quot;&gt;&lt;object type=&quot;1&quot; unique_id=&quot;10001&quot;&gt;&lt;object type=&quot;2&quot; unique_id=&quot;10522&quot;&gt;&lt;object type=&quot;3&quot; unique_id=&quot;10523&quot;&gt;&lt;property id=&quot;20148&quot; value=&quot;5&quot;/&gt;&lt;property id=&quot;20300&quot; value=&quot;Slide 1 - &amp;quot;Acquisition Learning Seminar: &amp;#x0D;&amp;#x0A;Customer Engagement&amp;quot;&quot;/&gt;&lt;property id=&quot;20307&quot; value=&quot;256&quot;/&gt;&lt;/object&gt;&lt;object type=&quot;3&quot; unique_id=&quot;10524&quot;&gt;&lt;property id=&quot;20148&quot; value=&quot;5&quot;/&gt;&lt;property id=&quot;20300&quot; value=&quot;Slide 2 - &amp;quot;Format for Today&amp;quot;&quot;/&gt;&lt;property id=&quot;20307&quot; value=&quot;264&quot;/&gt;&lt;/object&gt;&lt;object type=&quot;3&quot; unique_id=&quot;10525&quot;&gt;&lt;property id=&quot;20148&quot; value=&quot;5&quot;/&gt;&lt;property id=&quot;20300&quot; value=&quot;Slide 3 - &amp;quot;Question 1&amp;quot;&quot;/&gt;&lt;property id=&quot;20307&quot; value=&quot;263&quot;/&gt;&lt;/object&gt;&lt;object type=&quot;3&quot; unique_id=&quot;10526&quot;&gt;&lt;property id=&quot;20148&quot; value=&quot;5&quot;/&gt;&lt;property id=&quot;20300&quot; value=&quot;Slide 4 - &amp;quot;Customer Perceptions&amp;quot;&quot;/&gt;&lt;property id=&quot;20307&quot; value=&quot;265&quot;/&gt;&lt;/object&gt;&lt;object type=&quot;3&quot; unique_id=&quot;10527&quot;&gt;&lt;property id=&quot;20148&quot; value=&quot;5&quot;/&gt;&lt;property id=&quot;20300&quot; value=&quot;Slide 5 - &amp;quot;Levels of Service&amp;quot;&quot;/&gt;&lt;property id=&quot;20307&quot; value=&quot;266&quot;/&gt;&lt;/object&gt;&lt;object type=&quot;3&quot; unique_id=&quot;10528&quot;&gt;&lt;property id=&quot;20148&quot; value=&quot;5&quot;/&gt;&lt;property id=&quot;20300&quot; value=&quot;Slide 6 - &amp;quot;Four Critical Components&amp;quot;&quot;/&gt;&lt;property id=&quot;20307&quot; value=&quot;267&quot;/&gt;&lt;/object&gt;&lt;object type=&quot;3&quot; unique_id=&quot;10529&quot;&gt;&lt;property id=&quot;20148&quot; value=&quot;5&quot;/&gt;&lt;property id=&quot;20300&quot; value=&quot;Slide 7 - &amp;quot;Four Critical Components&amp;quot;&quot;/&gt;&lt;property id=&quot;20307&quot; value=&quot;268&quot;/&gt;&lt;/object&gt;&lt;object type=&quot;3&quot; unique_id=&quot;10530&quot;&gt;&lt;property id=&quot;20148&quot; value=&quot;5&quot;/&gt;&lt;property id=&quot;20300&quot; value=&quot;Slide 8 - &amp;quot;Four Critical Components&amp;quot;&quot;/&gt;&lt;property id=&quot;20307&quot; value=&quot;269&quot;/&gt;&lt;/object&gt;&lt;object type=&quot;3&quot; unique_id=&quot;10531&quot;&gt;&lt;property id=&quot;20148&quot; value=&quot;5&quot;/&gt;&lt;property id=&quot;20300&quot; value=&quot;Slide 9 - &amp;quot;Four Critical Components&amp;quot;&quot;/&gt;&lt;property id=&quot;20307&quot; value=&quot;270&quot;/&gt;&lt;/object&gt;&lt;object type=&quot;3&quot; unique_id=&quot;10532&quot;&gt;&lt;property id=&quot;20148&quot; value=&quot;5&quot;/&gt;&lt;property id=&quot;20300&quot; value=&quot;Slide 10 - &amp;quot;Question 2&amp;quot;&quot;/&gt;&lt;property id=&quot;20307&quot; value=&quot;271&quot;/&gt;&lt;/object&gt;&lt;object type=&quot;3&quot; unique_id=&quot;10533&quot;&gt;&lt;property id=&quot;20148&quot; value=&quot;5&quot;/&gt;&lt;property id=&quot;20300&quot; value=&quot;Slide 11 - &amp;quot;About Listening&amp;quot;&quot;/&gt;&lt;property id=&quot;20307&quot; value=&quot;272&quot;/&gt;&lt;/object&gt;&lt;object type=&quot;3&quot; unique_id=&quot;10534&quot;&gt;&lt;property id=&quot;20148&quot; value=&quot;5&quot;/&gt;&lt;property id=&quot;20300&quot; value=&quot;Slide 12 - &amp;quot;Ladder of Inference&amp;quot;&quot;/&gt;&lt;property id=&quot;20307&quot; value=&quot;273&quot;/&gt;&lt;/object&gt;&lt;object type=&quot;3&quot; unique_id=&quot;10535&quot;&gt;&lt;property id=&quot;20148&quot; value=&quot;5&quot;/&gt;&lt;property id=&quot;20300&quot; value=&quot;Slide 13 - &amp;quot;To Listen Well…&amp;quot;&quot;/&gt;&lt;property id=&quot;20307&quot; value=&quot;274&quot;/&gt;&lt;/object&gt;&lt;object type=&quot;3&quot; unique_id=&quot;10536&quot;&gt;&lt;property id=&quot;20148&quot; value=&quot;5&quot;/&gt;&lt;property id=&quot;20300&quot; value=&quot;Slide 14 - &amp;quot;Question 3&amp;quot;&quot;/&gt;&lt;property id=&quot;20307&quot; value=&quot;275&quot;/&gt;&lt;/object&gt;&lt;object type=&quot;3&quot; unique_id=&quot;10537&quot;&gt;&lt;property id=&quot;20148&quot; value=&quot;5&quot;/&gt;&lt;property id=&quot;20300&quot; value=&quot;Slide 15&quot;/&gt;&lt;property id=&quot;20307&quot; value=&quot;276&quot;/&gt;&lt;/object&gt;&lt;object type=&quot;3&quot; unique_id=&quot;10538&quot;&gt;&lt;property id=&quot;20148&quot; value=&quot;5&quot;/&gt;&lt;property id=&quot;20300&quot; value=&quot;Slide 16 - &amp;quot;Why are these negative?&amp;quot;&quot;/&gt;&lt;property id=&quot;20307&quot; value=&quot;277&quot;/&gt;&lt;/object&gt;&lt;object type=&quot;3&quot; unique_id=&quot;10539&quot;&gt;&lt;property id=&quot;20148&quot; value=&quot;5&quot;/&gt;&lt;property id=&quot;20300&quot; value=&quot;Slide 17 - &amp;quot;Positive Language&amp;quot;&quot;/&gt;&lt;property id=&quot;20307&quot; value=&quot;278&quot;/&gt;&lt;/object&gt;&lt;object type=&quot;3&quot; unique_id=&quot;10540&quot;&gt;&lt;property id=&quot;20148&quot; value=&quot;5&quot;/&gt;&lt;property id=&quot;20300&quot; value=&quot;Slide 18 - &amp;quot;How to Say No (when you must)&amp;quot;&quot;/&gt;&lt;property id=&quot;20307&quot; value=&quot;279&quot;/&gt;&lt;/object&gt;&lt;object type=&quot;3&quot; unique_id=&quot;10541&quot;&gt;&lt;property id=&quot;20148&quot; value=&quot;5&quot;/&gt;&lt;property id=&quot;20300&quot; value=&quot;Slide 19 - &amp;quot;Question 4&amp;quot;&quot;/&gt;&lt;property id=&quot;20307&quot; value=&quot;280&quot;/&gt;&lt;/object&gt;&lt;object type=&quot;3&quot; unique_id=&quot;10542&quot;&gt;&lt;property id=&quot;20148&quot; value=&quot;5&quot;/&gt;&lt;property id=&quot;20300&quot; value=&quot;Slide 20 - &amp;quot;Questions &amp;#x0D;&amp;#x0A;and &amp;#x0D;&amp;#x0A;Answers&amp;quot;&quot;/&gt;&lt;property id=&quot;20307&quot; value=&quot;281&quot;/&gt;&lt;/object&gt;&lt;/object&gt;&lt;object type=&quot;8&quot; unique_id=&quot;10564&quot;&gt;&lt;/object&gt;&lt;/object&gt;&lt;/database&gt;"/>
  <p:tag name="MMPROD_NEXTUNIQUEID" val="10010"/>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7.8|8.1"/>
</p:tagLst>
</file>

<file path=ppt/tags/tag3.xml><?xml version="1.0" encoding="utf-8"?>
<p:tagLst xmlns:a="http://schemas.openxmlformats.org/drawingml/2006/main" xmlns:r="http://schemas.openxmlformats.org/officeDocument/2006/relationships" xmlns:p="http://schemas.openxmlformats.org/presentationml/2006/main">
  <p:tag name="TIMING" val="|20.3|3.8|16.4|8.9|1.9|5.9|2.6|7|2.4|5|8.5|0.8|55.1|4.6|0.7|33.6|42.1|1.1|15.2"/>
</p:tagLst>
</file>

<file path=ppt/tags/tag4.xml><?xml version="1.0" encoding="utf-8"?>
<p:tagLst xmlns:a="http://schemas.openxmlformats.org/drawingml/2006/main" xmlns:r="http://schemas.openxmlformats.org/officeDocument/2006/relationships" xmlns:p="http://schemas.openxmlformats.org/presentationml/2006/main">
  <p:tag name="TIMING" val="|39.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7965</TotalTime>
  <Words>1102</Words>
  <Application>Microsoft Office PowerPoint</Application>
  <PresentationFormat>On-screen Show (4:3)</PresentationFormat>
  <Paragraphs>155</Paragraphs>
  <Slides>29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Cambria</vt:lpstr>
      <vt:lpstr>Courier New</vt:lpstr>
      <vt:lpstr>Franklin Gothic Book</vt:lpstr>
      <vt:lpstr>Franklin Gothic Demi</vt:lpstr>
      <vt:lpstr>Office Theme</vt:lpstr>
      <vt:lpstr>Acquisition Learning Seminar:  Customer Engagement</vt:lpstr>
      <vt:lpstr>Format for Today</vt:lpstr>
      <vt:lpstr>Question 1</vt:lpstr>
      <vt:lpstr>PowerPoint Presentation</vt:lpstr>
      <vt:lpstr>PowerPoint Presentation</vt:lpstr>
      <vt:lpstr>PowerPoint Presentation</vt:lpstr>
      <vt:lpstr>PowerPoint Presentation</vt:lpstr>
      <vt:lpstr>PowerPoint Presentation</vt:lpstr>
      <vt:lpstr>PowerPoint Presentation</vt:lpstr>
      <vt:lpstr>Question 2</vt:lpstr>
      <vt:lpstr>About Listening</vt:lpstr>
      <vt:lpstr>Ladder of Inference</vt:lpstr>
      <vt:lpstr>PowerPoint Presentation</vt:lpstr>
      <vt:lpstr>Question 3</vt:lpstr>
      <vt:lpstr>PowerPoint Presentation</vt:lpstr>
      <vt:lpstr>PowerPoint Presentation</vt:lpstr>
      <vt:lpstr>PowerPoint Presentation</vt:lpstr>
      <vt:lpstr>PowerPoint Presentation</vt:lpstr>
      <vt:lpstr>Question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Adayana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Olga</dc:creator>
  <cp:lastModifiedBy>Brendan Hunt</cp:lastModifiedBy>
  <cp:revision>56</cp:revision>
  <cp:lastPrinted>2011-02-14T22:14:19Z</cp:lastPrinted>
  <dcterms:created xsi:type="dcterms:W3CDTF">2011-04-14T19:28:14Z</dcterms:created>
  <dcterms:modified xsi:type="dcterms:W3CDTF">2015-10-07T12:25:54Z</dcterms:modified>
</cp:coreProperties>
</file>