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95" r:id="rId5"/>
  </p:sldMasterIdLst>
  <p:notesMasterIdLst>
    <p:notesMasterId r:id="rId21"/>
  </p:notesMasterIdLst>
  <p:handoutMasterIdLst>
    <p:handoutMasterId r:id="rId22"/>
  </p:handoutMasterIdLst>
  <p:sldIdLst>
    <p:sldId id="272" r:id="rId6"/>
    <p:sldId id="582" r:id="rId7"/>
    <p:sldId id="592" r:id="rId8"/>
    <p:sldId id="593" r:id="rId9"/>
    <p:sldId id="607" r:id="rId10"/>
    <p:sldId id="606" r:id="rId11"/>
    <p:sldId id="570" r:id="rId12"/>
    <p:sldId id="513" r:id="rId13"/>
    <p:sldId id="506" r:id="rId14"/>
    <p:sldId id="647" r:id="rId15"/>
    <p:sldId id="580" r:id="rId16"/>
    <p:sldId id="629" r:id="rId17"/>
    <p:sldId id="648" r:id="rId18"/>
    <p:sldId id="650" r:id="rId19"/>
    <p:sldId id="651" r:id="rId2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ng, Liming [USA]" initials="YL[" lastIdx="2" clrIdx="0"/>
  <p:cmAuthor id="7" name="Kara Price" initials="KP" lastIdx="1" clrIdx="7"/>
  <p:cmAuthor id="1" name="Owner" initials="O" lastIdx="20" clrIdx="1"/>
  <p:cmAuthor id="2" name="Mike" initials="MJM" lastIdx="5" clrIdx="2"/>
  <p:cmAuthor id="3" name="Reiss, Amira" initials="AnR" lastIdx="11" clrIdx="3"/>
  <p:cmAuthor id="4" name="DiBartolomeo, Donna [USA]" initials="" lastIdx="0" clrIdx="4"/>
  <p:cmAuthor id="5" name="Duggans, Shaundra" initials="DS" lastIdx="12" clrIdx="5"/>
  <p:cmAuthor id="6" name="Mike Briskin" initials="MBB" lastIdx="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80"/>
    <a:srgbClr val="282EF9"/>
    <a:srgbClr val="0000CC"/>
    <a:srgbClr val="002F52"/>
    <a:srgbClr val="3525CA"/>
    <a:srgbClr val="E9D95B"/>
    <a:srgbClr val="FF8823"/>
    <a:srgbClr val="003660"/>
    <a:srgbClr val="2D6184"/>
    <a:srgbClr val="BFD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61516" autoAdjust="0"/>
  </p:normalViewPr>
  <p:slideViewPr>
    <p:cSldViewPr>
      <p:cViewPr>
        <p:scale>
          <a:sx n="70" d="100"/>
          <a:sy n="70" d="100"/>
        </p:scale>
        <p:origin x="-1296" y="-126"/>
      </p:cViewPr>
      <p:guideLst>
        <p:guide orient="horz" pos="2160"/>
        <p:guide pos="2880"/>
      </p:guideLst>
    </p:cSldViewPr>
  </p:slideViewPr>
  <p:outlineViewPr>
    <p:cViewPr>
      <p:scale>
        <a:sx n="33" d="100"/>
        <a:sy n="33" d="100"/>
      </p:scale>
      <p:origin x="0" y="8842"/>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25" d="100"/>
          <a:sy n="125" d="100"/>
        </p:scale>
        <p:origin x="-1723" y="44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6" dt="2015-07-07T10:32:46.449" idx="1">
    <p:pos x="2467" y="2356"/>
    <p:text>These bullets are redundant.</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10400" cy="465138"/>
          </a:xfrm>
          <a:prstGeom prst="rect">
            <a:avLst/>
          </a:prstGeom>
        </p:spPr>
        <p:txBody>
          <a:bodyPr vert="horz" lIns="91440" tIns="45720" rIns="91440" bIns="45720" rtlCol="0"/>
          <a:lstStyle>
            <a:lvl1pPr algn="l">
              <a:defRPr sz="1200"/>
            </a:lvl1pPr>
          </a:lstStyle>
          <a:p>
            <a:pPr>
              <a:defRPr/>
            </a:pPr>
            <a:endParaRPr lang="en-US" dirty="0"/>
          </a:p>
        </p:txBody>
      </p:sp>
      <p:sp>
        <p:nvSpPr>
          <p:cNvPr id="4" name="Footer Placeholder 3"/>
          <p:cNvSpPr>
            <a:spLocks noGrp="1"/>
          </p:cNvSpPr>
          <p:nvPr>
            <p:ph type="ftr" sz="quarter" idx="2"/>
          </p:nvPr>
        </p:nvSpPr>
        <p:spPr>
          <a:xfrm>
            <a:off x="1986280" y="8831262"/>
            <a:ext cx="3037840" cy="465138"/>
          </a:xfrm>
          <a:prstGeom prst="rect">
            <a:avLst/>
          </a:prstGeom>
        </p:spPr>
        <p:txBody>
          <a:bodyPr vert="horz" lIns="91440" tIns="45720" rIns="91440" bIns="45720" rtlCol="0" anchor="b"/>
          <a:lstStyle>
            <a:lvl1pPr algn="l">
              <a:defRPr sz="1200"/>
            </a:lvl1pPr>
          </a:lstStyle>
          <a:p>
            <a:pPr>
              <a:defRPr/>
            </a:pPr>
            <a:endParaRPr lang="en-US" dirty="0"/>
          </a:p>
        </p:txBody>
      </p:sp>
      <p:sp>
        <p:nvSpPr>
          <p:cNvPr id="6" name="Header Placeholder 5"/>
          <p:cNvSpPr txBox="1">
            <a:spLocks noChangeArrowheads="1"/>
          </p:cNvSpPr>
          <p:nvPr/>
        </p:nvSpPr>
        <p:spPr bwMode="auto">
          <a:xfrm>
            <a:off x="0" y="0"/>
            <a:ext cx="7010400" cy="465138"/>
          </a:xfrm>
          <a:prstGeom prst="rect">
            <a:avLst/>
          </a:prstGeom>
          <a:gradFill rotWithShape="0">
            <a:gsLst>
              <a:gs pos="0">
                <a:srgbClr val="FFFFFF"/>
              </a:gs>
              <a:gs pos="100000">
                <a:srgbClr val="FFFFFF">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pPr>
              <a:lnSpc>
                <a:spcPct val="120000"/>
              </a:lnSpc>
              <a:spcBef>
                <a:spcPts val="300"/>
              </a:spcBef>
              <a:spcAft>
                <a:spcPts val="0"/>
              </a:spcAft>
              <a:tabLst>
                <a:tab pos="6032500" algn="r"/>
              </a:tabLst>
            </a:pPr>
            <a:r>
              <a:rPr lang="en-US" sz="1600" b="1" dirty="0">
                <a:solidFill>
                  <a:srgbClr val="000000"/>
                </a:solidFill>
                <a:latin typeface="Arial"/>
                <a:ea typeface="Times New Roman"/>
                <a:cs typeface="Times New Roman"/>
              </a:rPr>
              <a:t> </a:t>
            </a:r>
            <a:r>
              <a:rPr lang="en-US" sz="1600" b="1" dirty="0" smtClean="0">
                <a:solidFill>
                  <a:srgbClr val="000000"/>
                </a:solidFill>
                <a:latin typeface="Arial"/>
                <a:ea typeface="Times New Roman"/>
                <a:cs typeface="Times New Roman"/>
              </a:rPr>
              <a:t>  Contract Award Debriefing Workshop</a:t>
            </a:r>
          </a:p>
          <a:p>
            <a:pPr>
              <a:spcBef>
                <a:spcPts val="0"/>
              </a:spcBef>
              <a:spcAft>
                <a:spcPts val="0"/>
              </a:spcAft>
              <a:tabLst>
                <a:tab pos="2971800" algn="ctr"/>
                <a:tab pos="5943600" algn="r"/>
              </a:tabLst>
            </a:pPr>
            <a:r>
              <a:rPr lang="en-US" sz="1100" dirty="0" smtClean="0">
                <a:latin typeface="Calibri"/>
                <a:ea typeface="Calibri"/>
                <a:cs typeface="Times New Roman"/>
              </a:rPr>
              <a:t> </a:t>
            </a:r>
            <a:endParaRPr lang="en-US" sz="1100" dirty="0">
              <a:latin typeface="Calibri"/>
              <a:ea typeface="Calibri"/>
              <a:cs typeface="Times New Roman"/>
            </a:endParaRPr>
          </a:p>
        </p:txBody>
      </p:sp>
      <p:sp>
        <p:nvSpPr>
          <p:cNvPr id="7" name="Footer Placeholder 2"/>
          <p:cNvSpPr txBox="1">
            <a:spLocks/>
          </p:cNvSpPr>
          <p:nvPr/>
        </p:nvSpPr>
        <p:spPr>
          <a:xfrm>
            <a:off x="1653540" y="8831262"/>
            <a:ext cx="3962400" cy="465138"/>
          </a:xfrm>
          <a:prstGeom prst="rect">
            <a:avLst/>
          </a:prstGeom>
        </p:spPr>
        <p:txBody>
          <a:bodyPr vert="horz" lIns="91440" tIns="45720" rIns="91440" bIns="45720" rtlCol="0" anchor="b"/>
          <a:lstStyle>
            <a:defPPr>
              <a:defRPr lang="en-US"/>
            </a:defPPr>
            <a:lvl1pPr algn="l" rtl="0" fontAlgn="base">
              <a:spcBef>
                <a:spcPct val="0"/>
              </a:spcBef>
              <a:spcAft>
                <a:spcPct val="0"/>
              </a:spcAft>
              <a:defRPr sz="1200"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r>
              <a:rPr lang="en-US" dirty="0" smtClean="0"/>
              <a:t>CON DBF: Treasury Contract Award Debriefing Workshop</a:t>
            </a:r>
          </a:p>
          <a:p>
            <a:pPr algn="ctr"/>
            <a:r>
              <a:rPr lang="en-US" dirty="0" smtClean="0"/>
              <a:t>Page </a:t>
            </a:r>
            <a:fld id="{57D58BB8-06EB-4E6E-85E0-2292603B4457}" type="slidenum">
              <a:rPr lang="en-US" smtClean="0"/>
              <a:pPr algn="ctr"/>
              <a:t>‹#›</a:t>
            </a:fld>
            <a:endParaRPr lang="en-US" dirty="0" smtClean="0"/>
          </a:p>
          <a:p>
            <a:pPr algn="ctr"/>
            <a:r>
              <a:rPr lang="en-US" dirty="0" smtClean="0"/>
              <a:t>TRAINING MATERIAL – NOT FOR REUSE</a:t>
            </a:r>
          </a:p>
        </p:txBody>
      </p:sp>
    </p:spTree>
    <p:extLst>
      <p:ext uri="{BB962C8B-B14F-4D97-AF65-F5344CB8AC3E}">
        <p14:creationId xmlns:p14="http://schemas.microsoft.com/office/powerpoint/2010/main" val="248091600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3795" name="Rectangle 3"/>
          <p:cNvSpPr>
            <a:spLocks noGrp="1" noChangeArrowheads="1"/>
          </p:cNvSpPr>
          <p:nvPr>
            <p:ph type="dt" idx="1"/>
          </p:nvPr>
        </p:nvSpPr>
        <p:spPr bwMode="auto">
          <a:xfrm>
            <a:off x="3970938"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102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701040" y="4416426"/>
            <a:ext cx="560832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8" name="Rectangle 6"/>
          <p:cNvSpPr>
            <a:spLocks noGrp="1" noChangeArrowheads="1"/>
          </p:cNvSpPr>
          <p:nvPr>
            <p:ph type="ftr" sz="quarter" idx="4"/>
          </p:nvPr>
        </p:nvSpPr>
        <p:spPr bwMode="auto">
          <a:xfrm>
            <a:off x="0"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3799" name="Rectangle 7"/>
          <p:cNvSpPr>
            <a:spLocks noGrp="1" noChangeArrowheads="1"/>
          </p:cNvSpPr>
          <p:nvPr>
            <p:ph type="sldNum" sz="quarter" idx="5"/>
          </p:nvPr>
        </p:nvSpPr>
        <p:spPr bwMode="auto">
          <a:xfrm>
            <a:off x="3970938"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2218757-7E5B-4F33-AEC1-19170DAC2B57}" type="slidenum">
              <a:rPr lang="en-US"/>
              <a:pPr>
                <a:defRPr/>
              </a:pPr>
              <a:t>‹#›</a:t>
            </a:fld>
            <a:endParaRPr lang="en-US" dirty="0"/>
          </a:p>
        </p:txBody>
      </p:sp>
    </p:spTree>
    <p:extLst>
      <p:ext uri="{BB962C8B-B14F-4D97-AF65-F5344CB8AC3E}">
        <p14:creationId xmlns:p14="http://schemas.microsoft.com/office/powerpoint/2010/main" val="2358703140"/>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acquisition.gov/sites/default/files/current/far/html/Subpart%2015_5.html"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uscode.house.gov/uscode-cgi/fastweb.exe?getdoc+uscview+t05t08+2+3++(5)%20%20AND" TargetMode="External"/><Relationship Id="rId4" Type="http://schemas.openxmlformats.org/officeDocument/2006/relationships/hyperlink" Target="https://www.acquisition.gov/sites/default/files/current/far/html/Subpart%2024_2.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1</a:t>
            </a:fld>
            <a:endParaRPr lang="en-US" dirty="0"/>
          </a:p>
        </p:txBody>
      </p:sp>
    </p:spTree>
    <p:extLst>
      <p:ext uri="{BB962C8B-B14F-4D97-AF65-F5344CB8AC3E}">
        <p14:creationId xmlns:p14="http://schemas.microsoft.com/office/powerpoint/2010/main" val="65366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Bullet 1 – </a:t>
            </a:r>
            <a:r>
              <a:rPr lang="en-US" dirty="0" smtClean="0"/>
              <a:t>Although, the </a:t>
            </a:r>
            <a:r>
              <a:rPr lang="en-US" dirty="0"/>
              <a:t>extent of preparation needed varies considerably with the complexity and dollar value of the </a:t>
            </a:r>
            <a:r>
              <a:rPr lang="en-US" dirty="0" smtClean="0"/>
              <a:t>procurement it is key to ensure….(read bullet)</a:t>
            </a:r>
          </a:p>
          <a:p>
            <a:r>
              <a:rPr lang="en-US" b="1" dirty="0" smtClean="0"/>
              <a:t>Click – Bullets 2 thru 4  - </a:t>
            </a:r>
            <a:r>
              <a:rPr lang="en-US" dirty="0" smtClean="0"/>
              <a:t>Read bullet 2 and then 3</a:t>
            </a:r>
          </a:p>
          <a:p>
            <a:r>
              <a:rPr lang="en-US" b="1" dirty="0" smtClean="0"/>
              <a:t>Bullet 3 </a:t>
            </a:r>
            <a:endParaRPr lang="en-US" b="1" dirty="0"/>
          </a:p>
          <a:p>
            <a:pPr lvl="1"/>
            <a:r>
              <a:rPr lang="en-US" dirty="0" smtClean="0"/>
              <a:t>For tone, syntax and technical some key pointers are:</a:t>
            </a:r>
          </a:p>
          <a:p>
            <a:pPr marL="628650" lvl="1" indent="-171450">
              <a:buFont typeface="Courier New" panose="02070309020205020404" pitchFamily="49" charset="0"/>
              <a:buChar char="o"/>
            </a:pPr>
            <a:r>
              <a:rPr lang="en-US" dirty="0" smtClean="0"/>
              <a:t>Maintaining </a:t>
            </a:r>
            <a:r>
              <a:rPr lang="en-US" dirty="0"/>
              <a:t>a positive delivery by avoiding the extensive use of “will not” and “cannot” statements</a:t>
            </a:r>
          </a:p>
          <a:p>
            <a:pPr marL="628650" lvl="1" indent="-171450">
              <a:buFont typeface="Courier New" panose="02070309020205020404" pitchFamily="49" charset="0"/>
              <a:buChar char="o"/>
            </a:pPr>
            <a:r>
              <a:rPr lang="en-US" dirty="0" smtClean="0"/>
              <a:t>Balancing </a:t>
            </a:r>
            <a:r>
              <a:rPr lang="en-US" dirty="0"/>
              <a:t>controlling the meeting with dialogue and interchange</a:t>
            </a:r>
          </a:p>
          <a:p>
            <a:pPr marL="628650" lvl="1" indent="-171450">
              <a:buFont typeface="Courier New" panose="02070309020205020404" pitchFamily="49" charset="0"/>
              <a:buChar char="o"/>
            </a:pPr>
            <a:r>
              <a:rPr lang="en-US" dirty="0" smtClean="0"/>
              <a:t>Listening </a:t>
            </a:r>
            <a:r>
              <a:rPr lang="en-US" dirty="0"/>
              <a:t>carefully to the </a:t>
            </a:r>
            <a:r>
              <a:rPr lang="en-US" dirty="0" err="1"/>
              <a:t>offeror’s</a:t>
            </a:r>
            <a:r>
              <a:rPr lang="en-US" dirty="0"/>
              <a:t> questions and verify you have answered them</a:t>
            </a:r>
          </a:p>
          <a:p>
            <a:pPr marL="628650" lvl="1" indent="-171450">
              <a:buFont typeface="Courier New" panose="02070309020205020404" pitchFamily="49" charset="0"/>
              <a:buChar char="o"/>
            </a:pPr>
            <a:r>
              <a:rPr lang="en-US" dirty="0" smtClean="0"/>
              <a:t>Watching body </a:t>
            </a:r>
            <a:r>
              <a:rPr lang="en-US" dirty="0"/>
              <a:t>language and </a:t>
            </a:r>
            <a:r>
              <a:rPr lang="en-US" dirty="0" smtClean="0"/>
              <a:t>maintain good eye contact and body posture</a:t>
            </a:r>
            <a:endParaRPr lang="en-US" dirty="0"/>
          </a:p>
          <a:p>
            <a:pPr marL="628650" lvl="1" indent="-171450">
              <a:buFont typeface="Courier New" panose="02070309020205020404" pitchFamily="49" charset="0"/>
              <a:buChar char="o"/>
            </a:pPr>
            <a:r>
              <a:rPr lang="en-US" dirty="0" smtClean="0"/>
              <a:t>Using </a:t>
            </a:r>
            <a:r>
              <a:rPr lang="en-US" dirty="0"/>
              <a:t>a professional tone and </a:t>
            </a:r>
            <a:r>
              <a:rPr lang="en-US" dirty="0" smtClean="0"/>
              <a:t>refraining </a:t>
            </a:r>
            <a:r>
              <a:rPr lang="en-US" dirty="0"/>
              <a:t>from being condescending or </a:t>
            </a:r>
            <a:r>
              <a:rPr lang="en-US" dirty="0" smtClean="0"/>
              <a:t>abrupt, or defensive</a:t>
            </a:r>
            <a:endParaRPr lang="en-US" dirty="0"/>
          </a:p>
          <a:p>
            <a:endParaRPr lang="en-US" dirty="0"/>
          </a:p>
          <a:p>
            <a:r>
              <a:rPr lang="en-US" b="1" dirty="0" smtClean="0">
                <a:solidFill>
                  <a:srgbClr val="000000"/>
                </a:solidFill>
              </a:rPr>
              <a:t>Bullet 5 – </a:t>
            </a:r>
            <a:r>
              <a:rPr lang="en-US" dirty="0" smtClean="0">
                <a:solidFill>
                  <a:srgbClr val="000000"/>
                </a:solidFill>
              </a:rPr>
              <a:t>Essentially, keep in mind It </a:t>
            </a:r>
            <a:r>
              <a:rPr lang="en-US" dirty="0">
                <a:solidFill>
                  <a:srgbClr val="000000"/>
                </a:solidFill>
              </a:rPr>
              <a:t>is ok to “agree to disagree” on a given evaluation finding.  </a:t>
            </a:r>
            <a:r>
              <a:rPr lang="en-US" dirty="0" smtClean="0">
                <a:solidFill>
                  <a:srgbClr val="000000"/>
                </a:solidFill>
              </a:rPr>
              <a:t>As Contracting officer your job </a:t>
            </a:r>
            <a:r>
              <a:rPr lang="en-US" dirty="0">
                <a:solidFill>
                  <a:srgbClr val="000000"/>
                </a:solidFill>
              </a:rPr>
              <a:t>is not to convince them that they are wrong, but rather to explain the rationale behind the evaluation </a:t>
            </a:r>
            <a:r>
              <a:rPr lang="en-US" dirty="0" smtClean="0">
                <a:solidFill>
                  <a:srgbClr val="000000"/>
                </a:solidFill>
              </a:rPr>
              <a:t>finding and award determination. </a:t>
            </a:r>
            <a:endParaRPr lang="en-US" dirty="0">
              <a:solidFill>
                <a:srgbClr val="000000"/>
              </a:solidFill>
            </a:endParaRPr>
          </a:p>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10</a:t>
            </a:fld>
            <a:endParaRPr lang="en-US" dirty="0"/>
          </a:p>
        </p:txBody>
      </p:sp>
    </p:spTree>
    <p:extLst>
      <p:ext uri="{BB962C8B-B14F-4D97-AF65-F5344CB8AC3E}">
        <p14:creationId xmlns:p14="http://schemas.microsoft.com/office/powerpoint/2010/main" val="3258466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Bullet 1 </a:t>
            </a:r>
            <a:r>
              <a:rPr lang="en-US" dirty="0" smtClean="0"/>
              <a:t>– This is key as the </a:t>
            </a:r>
            <a:r>
              <a:rPr lang="en-US" dirty="0"/>
              <a:t>entire solicitation process influences </a:t>
            </a:r>
            <a:r>
              <a:rPr lang="en-US" dirty="0" smtClean="0"/>
              <a:t>debriefings; Therefore, the requirement; evaluation factors; and evaluation documentation all play a part in the award determination process, thus be confident in the effort the government applied.  In addition, ensure meaningful dialogue between both Government and the vendor.</a:t>
            </a:r>
            <a:endParaRPr lang="en-US" dirty="0"/>
          </a:p>
          <a:p>
            <a:endParaRPr lang="en-US" dirty="0"/>
          </a:p>
          <a:p>
            <a:pPr>
              <a:spcBef>
                <a:spcPts val="0"/>
              </a:spcBef>
            </a:pPr>
            <a:r>
              <a:rPr lang="en-US" b="1" dirty="0" smtClean="0"/>
              <a:t>Click - Bullets 2 &amp; 3 </a:t>
            </a:r>
            <a:r>
              <a:rPr lang="en-US" dirty="0" smtClean="0"/>
              <a:t>– </a:t>
            </a:r>
          </a:p>
          <a:p>
            <a:pPr>
              <a:spcBef>
                <a:spcPts val="0"/>
              </a:spcBef>
            </a:pPr>
            <a:r>
              <a:rPr lang="en-US" dirty="0" smtClean="0"/>
              <a:t>Bullet 2  - For example, address </a:t>
            </a:r>
            <a:r>
              <a:rPr lang="en-US" dirty="0"/>
              <a:t>the </a:t>
            </a:r>
            <a:r>
              <a:rPr lang="en-US" dirty="0" smtClean="0"/>
              <a:t>concerns such as:</a:t>
            </a:r>
            <a:endParaRPr lang="en-US" dirty="0"/>
          </a:p>
          <a:p>
            <a:pPr>
              <a:spcBef>
                <a:spcPts val="0"/>
              </a:spcBef>
            </a:pPr>
            <a:r>
              <a:rPr lang="en-US" dirty="0"/>
              <a:t>What in their proposal caused them to lose?</a:t>
            </a:r>
          </a:p>
          <a:p>
            <a:pPr>
              <a:spcBef>
                <a:spcPts val="0"/>
              </a:spcBef>
            </a:pPr>
            <a:r>
              <a:rPr lang="en-US" dirty="0"/>
              <a:t>What caused the Government to select the other </a:t>
            </a:r>
            <a:r>
              <a:rPr lang="en-US" dirty="0" err="1"/>
              <a:t>Offeror</a:t>
            </a:r>
            <a:r>
              <a:rPr lang="en-US" dirty="0"/>
              <a:t>?</a:t>
            </a:r>
          </a:p>
          <a:p>
            <a:pPr>
              <a:spcBef>
                <a:spcPts val="0"/>
              </a:spcBef>
            </a:pPr>
            <a:r>
              <a:rPr lang="en-US" dirty="0" smtClean="0"/>
              <a:t>How can </a:t>
            </a:r>
            <a:r>
              <a:rPr lang="en-US" dirty="0"/>
              <a:t>they improve for the next competition</a:t>
            </a:r>
            <a:r>
              <a:rPr lang="en-US" dirty="0" smtClean="0"/>
              <a:t>?</a:t>
            </a:r>
          </a:p>
          <a:p>
            <a:pPr>
              <a:spcBef>
                <a:spcPts val="0"/>
              </a:spcBef>
            </a:pPr>
            <a:endParaRPr lang="en-US" dirty="0"/>
          </a:p>
          <a:p>
            <a:pPr>
              <a:spcBef>
                <a:spcPts val="0"/>
              </a:spcBef>
            </a:pPr>
            <a:r>
              <a:rPr lang="en-US" b="1" dirty="0" smtClean="0">
                <a:solidFill>
                  <a:srgbClr val="000000"/>
                </a:solidFill>
              </a:rPr>
              <a:t>Click - Bullet 4 -  </a:t>
            </a:r>
            <a:r>
              <a:rPr lang="en-US" dirty="0" smtClean="0">
                <a:solidFill>
                  <a:srgbClr val="000000"/>
                </a:solidFill>
              </a:rPr>
              <a:t>For example, make sure it is clear that the </a:t>
            </a:r>
            <a:r>
              <a:rPr lang="en-US" dirty="0">
                <a:solidFill>
                  <a:srgbClr val="000000"/>
                </a:solidFill>
              </a:rPr>
              <a:t>debriefing is not a forum for a debate (“We are here to relate, not debate</a:t>
            </a:r>
            <a:r>
              <a:rPr lang="en-US" dirty="0" smtClean="0">
                <a:solidFill>
                  <a:srgbClr val="000000"/>
                </a:solidFill>
              </a:rPr>
              <a:t>”).</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11</a:t>
            </a:fld>
            <a:endParaRPr lang="en-US" dirty="0"/>
          </a:p>
        </p:txBody>
      </p:sp>
    </p:spTree>
    <p:extLst>
      <p:ext uri="{BB962C8B-B14F-4D97-AF65-F5344CB8AC3E}">
        <p14:creationId xmlns:p14="http://schemas.microsoft.com/office/powerpoint/2010/main" val="2311580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concluding, I think it is important to highlight the difference between debriefing and explanation, which is prescribed in FAR 8.4.  </a:t>
            </a:r>
          </a:p>
          <a:p>
            <a:endParaRPr lang="en-US" dirty="0"/>
          </a:p>
          <a:p>
            <a:r>
              <a:rPr lang="en-US" baseline="0" dirty="0" smtClean="0"/>
              <a:t>As one can see explanations do not afford </a:t>
            </a:r>
            <a:r>
              <a:rPr lang="en-US" baseline="0" dirty="0" err="1" smtClean="0"/>
              <a:t>offerors</a:t>
            </a:r>
            <a:r>
              <a:rPr lang="en-US" baseline="0" dirty="0" smtClean="0"/>
              <a:t> as much as an opportunity to understand the government’s rationale for award or learn ways to improve.  </a:t>
            </a:r>
          </a:p>
          <a:p>
            <a:endParaRPr lang="en-US" dirty="0"/>
          </a:p>
          <a:p>
            <a:r>
              <a:rPr lang="en-US" dirty="0" smtClean="0"/>
              <a:t>In closing, I would like to introduce the two role play mock debriefing sessions that </a:t>
            </a:r>
            <a:r>
              <a:rPr lang="en-US" smtClean="0"/>
              <a:t>will presented.   </a:t>
            </a:r>
            <a:endParaRPr lang="en-US" dirty="0" smtClean="0"/>
          </a:p>
          <a:p>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12</a:t>
            </a:fld>
            <a:endParaRPr lang="en-US" dirty="0"/>
          </a:p>
        </p:txBody>
      </p:sp>
    </p:spTree>
    <p:extLst>
      <p:ext uri="{BB962C8B-B14F-4D97-AF65-F5344CB8AC3E}">
        <p14:creationId xmlns:p14="http://schemas.microsoft.com/office/powerpoint/2010/main" val="212517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mock debriefing session is anticipated to last approximately twenty minutes…at the beginning of this session the role players will introduce themselves and additional information about the scenario…at the conclusion…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13</a:t>
            </a:fld>
            <a:endParaRPr lang="en-US" dirty="0"/>
          </a:p>
        </p:txBody>
      </p:sp>
    </p:spTree>
    <p:extLst>
      <p:ext uri="{BB962C8B-B14F-4D97-AF65-F5344CB8AC3E}">
        <p14:creationId xmlns:p14="http://schemas.microsoft.com/office/powerpoint/2010/main" val="1926319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like the scenario one this </a:t>
            </a:r>
            <a:r>
              <a:rPr lang="en-US" baseline="0" dirty="0" smtClean="0"/>
              <a:t>mock debriefing session is anticipated to last approximately twenty minutes….</a:t>
            </a:r>
            <a:r>
              <a:rPr lang="en-US" dirty="0" smtClean="0"/>
              <a:t> </a:t>
            </a:r>
            <a:r>
              <a:rPr lang="en-US" baseline="0" dirty="0" smtClean="0"/>
              <a:t>at the beginning of this session the role players will introduce themselves and additional information about the scenario…at the conclusion…</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i="1" dirty="0" smtClean="0"/>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14</a:t>
            </a:fld>
            <a:endParaRPr lang="en-US" dirty="0"/>
          </a:p>
        </p:txBody>
      </p:sp>
    </p:spTree>
    <p:extLst>
      <p:ext uri="{BB962C8B-B14F-4D97-AF65-F5344CB8AC3E}">
        <p14:creationId xmlns:p14="http://schemas.microsoft.com/office/powerpoint/2010/main" val="1926319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15</a:t>
            </a:fld>
            <a:endParaRPr lang="en-US" dirty="0"/>
          </a:p>
        </p:txBody>
      </p:sp>
    </p:spTree>
    <p:extLst>
      <p:ext uri="{BB962C8B-B14F-4D97-AF65-F5344CB8AC3E}">
        <p14:creationId xmlns:p14="http://schemas.microsoft.com/office/powerpoint/2010/main" val="260872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198937"/>
            <a:ext cx="5608320" cy="4183063"/>
          </a:xfrm>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2</a:t>
            </a:fld>
            <a:endParaRPr lang="en-US" dirty="0"/>
          </a:p>
        </p:txBody>
      </p:sp>
    </p:spTree>
    <p:extLst>
      <p:ext uri="{BB962C8B-B14F-4D97-AF65-F5344CB8AC3E}">
        <p14:creationId xmlns:p14="http://schemas.microsoft.com/office/powerpoint/2010/main" val="132525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dirty="0" smtClean="0"/>
              <a:t>Debriefings may </a:t>
            </a:r>
            <a:r>
              <a:rPr lang="en-US" dirty="0"/>
              <a:t>be performed verbally, in writing, or by any other method acceptable to the Government contracting officer</a:t>
            </a:r>
            <a:r>
              <a:rPr lang="en-US" dirty="0" smtClean="0"/>
              <a:t>. (see 15.505</a:t>
            </a:r>
            <a:r>
              <a:rPr lang="en-US" dirty="0" smtClean="0">
                <a:solidFill>
                  <a:srgbClr val="FF0000"/>
                </a:solidFill>
              </a:rPr>
              <a:t>(c</a:t>
            </a:r>
            <a:r>
              <a:rPr lang="en-US" dirty="0" smtClean="0"/>
              <a:t>)) </a:t>
            </a:r>
          </a:p>
          <a:p>
            <a:pPr>
              <a:spcBef>
                <a:spcPts val="0"/>
              </a:spcBef>
            </a:pPr>
            <a:endParaRPr lang="en-US" dirty="0"/>
          </a:p>
          <a:p>
            <a:pPr>
              <a:spcBef>
                <a:spcPts val="0"/>
              </a:spcBef>
            </a:pPr>
            <a:r>
              <a:rPr lang="en-US" dirty="0" smtClean="0"/>
              <a:t>Also, there </a:t>
            </a:r>
            <a:r>
              <a:rPr lang="en-US" dirty="0"/>
              <a:t>is no specific requirement to hold </a:t>
            </a:r>
            <a:r>
              <a:rPr lang="en-US" dirty="0" smtClean="0"/>
              <a:t>face-to-face/oral </a:t>
            </a:r>
            <a:r>
              <a:rPr lang="en-US" dirty="0"/>
              <a:t>debriefings. </a:t>
            </a:r>
            <a:r>
              <a:rPr lang="en-US" dirty="0" smtClean="0"/>
              <a:t>Nonetheless, as the contracting office responsible for making the decision </a:t>
            </a:r>
            <a:r>
              <a:rPr lang="en-US" dirty="0"/>
              <a:t>as to the debriefing location and </a:t>
            </a:r>
            <a:r>
              <a:rPr lang="en-US" dirty="0" smtClean="0"/>
              <a:t>method the needs </a:t>
            </a:r>
            <a:r>
              <a:rPr lang="en-US" dirty="0"/>
              <a:t>of the </a:t>
            </a:r>
            <a:r>
              <a:rPr lang="en-US" dirty="0" err="1"/>
              <a:t>offeror</a:t>
            </a:r>
            <a:r>
              <a:rPr lang="en-US" dirty="0"/>
              <a:t> should be afforded due </a:t>
            </a:r>
            <a:r>
              <a:rPr lang="en-US" dirty="0" smtClean="0"/>
              <a:t>consideration.  </a:t>
            </a:r>
          </a:p>
          <a:p>
            <a:pPr>
              <a:spcBef>
                <a:spcPts val="0"/>
              </a:spcBef>
            </a:pPr>
            <a:endParaRPr lang="en-US" dirty="0" smtClean="0"/>
          </a:p>
          <a:p>
            <a:pPr>
              <a:spcBef>
                <a:spcPts val="0"/>
              </a:spcBef>
            </a:pPr>
            <a:r>
              <a:rPr lang="en-US" altLang="en-US" dirty="0" smtClean="0">
                <a:latin typeface="Arial" panose="020B0604020202020204" pitchFamily="34" charset="0"/>
                <a:cs typeface="Arial" panose="020B0604020202020204" pitchFamily="34" charset="0"/>
              </a:rPr>
              <a:t>A </a:t>
            </a:r>
            <a:r>
              <a:rPr lang="en-US" altLang="en-US" dirty="0">
                <a:latin typeface="Arial" panose="020B0604020202020204" pitchFamily="34" charset="0"/>
                <a:cs typeface="Arial" panose="020B0604020202020204" pitchFamily="34" charset="0"/>
              </a:rPr>
              <a:t>debriefing is not “required” if not timely requested.  </a:t>
            </a:r>
            <a:r>
              <a:rPr lang="en-US" altLang="en-US" i="1" dirty="0">
                <a:latin typeface="Arial" panose="020B0604020202020204" pitchFamily="34" charset="0"/>
                <a:cs typeface="Arial" panose="020B0604020202020204" pitchFamily="34" charset="0"/>
              </a:rPr>
              <a:t>FAR 15.505(a)(3); 15.506(a)(4)</a:t>
            </a:r>
          </a:p>
          <a:p>
            <a:pPr>
              <a:spcBef>
                <a:spcPts val="0"/>
              </a:spcBef>
            </a:pPr>
            <a:r>
              <a:rPr lang="en-US" dirty="0" smtClean="0">
                <a:latin typeface="Arial" panose="020B0604020202020204" pitchFamily="34" charset="0"/>
                <a:cs typeface="Arial" panose="020B0604020202020204" pitchFamily="34" charset="0"/>
              </a:rPr>
              <a:t>--For purposes of Pre-award the timeframe is </a:t>
            </a:r>
            <a:r>
              <a:rPr lang="en-US" dirty="0"/>
              <a:t>within 3 days after receipt of the notice of exclusion from the </a:t>
            </a:r>
            <a:r>
              <a:rPr lang="en-US" dirty="0" smtClean="0"/>
              <a:t>competition while for purposes of post-award </a:t>
            </a:r>
            <a:r>
              <a:rPr lang="en-US" dirty="0"/>
              <a:t>the timeframe is within 3 days after the date on which that </a:t>
            </a:r>
            <a:r>
              <a:rPr lang="en-US" dirty="0" err="1"/>
              <a:t>offeror</a:t>
            </a:r>
            <a:r>
              <a:rPr lang="en-US" dirty="0"/>
              <a:t> has received notification of contract </a:t>
            </a:r>
            <a:r>
              <a:rPr lang="en-US" dirty="0" smtClean="0"/>
              <a:t>award. </a:t>
            </a:r>
            <a:endParaRPr lang="en-US" dirty="0">
              <a:latin typeface="Arial" panose="020B0604020202020204" pitchFamily="34" charset="0"/>
              <a:cs typeface="Arial" panose="020B0604020202020204" pitchFamily="34" charset="0"/>
            </a:endParaRPr>
          </a:p>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3</a:t>
            </a:fld>
            <a:endParaRPr lang="en-US" dirty="0"/>
          </a:p>
        </p:txBody>
      </p:sp>
    </p:spTree>
    <p:extLst>
      <p:ext uri="{BB962C8B-B14F-4D97-AF65-F5344CB8AC3E}">
        <p14:creationId xmlns:p14="http://schemas.microsoft.com/office/powerpoint/2010/main" val="3266422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spcBef>
                <a:spcPts val="0"/>
              </a:spcBef>
            </a:pPr>
            <a:r>
              <a:rPr lang="en-US" sz="1400" dirty="0" smtClean="0"/>
              <a:t>There </a:t>
            </a:r>
            <a:r>
              <a:rPr lang="en-US" sz="1400" dirty="0"/>
              <a:t>are two </a:t>
            </a:r>
            <a:r>
              <a:rPr lang="en-US" sz="1400" dirty="0" smtClean="0"/>
              <a:t>types </a:t>
            </a:r>
            <a:r>
              <a:rPr lang="en-US" sz="1400" dirty="0"/>
              <a:t>of debriefings – Pre-award debriefings </a:t>
            </a:r>
            <a:r>
              <a:rPr lang="en-US" sz="1400" dirty="0" smtClean="0"/>
              <a:t>which are held for those excluded from competitive range or otherwise excluded from competition prior to award. And </a:t>
            </a:r>
            <a:r>
              <a:rPr lang="en-US" sz="1400" dirty="0"/>
              <a:t>Post-award </a:t>
            </a:r>
            <a:r>
              <a:rPr lang="en-US" sz="1400" dirty="0" smtClean="0"/>
              <a:t>debriefings, which are held after award to either unsuccessful or successful </a:t>
            </a:r>
            <a:r>
              <a:rPr lang="en-US" sz="1400" dirty="0" err="1" smtClean="0"/>
              <a:t>offerors</a:t>
            </a:r>
            <a:r>
              <a:rPr lang="en-US" sz="1400" dirty="0" smtClean="0"/>
              <a:t>. </a:t>
            </a:r>
            <a:endParaRPr lang="en-US" sz="1400" dirty="0"/>
          </a:p>
          <a:p>
            <a:pPr marL="0" lvl="1">
              <a:spcBef>
                <a:spcPts val="0"/>
              </a:spcBef>
            </a:pPr>
            <a:endParaRPr lang="en-US" altLang="en-US" sz="1400" b="1" dirty="0" smtClean="0"/>
          </a:p>
          <a:p>
            <a:pPr marL="0" lvl="1">
              <a:spcBef>
                <a:spcPts val="0"/>
              </a:spcBef>
            </a:pPr>
            <a:r>
              <a:rPr lang="en-US" altLang="en-US" sz="1400" b="1" dirty="0" smtClean="0"/>
              <a:t>Some key aspects to remember are:</a:t>
            </a:r>
          </a:p>
          <a:p>
            <a:pPr marL="171450" lvl="1" indent="-171450">
              <a:spcBef>
                <a:spcPts val="0"/>
              </a:spcBef>
              <a:buFont typeface="Arial" panose="020B0604020202020204" pitchFamily="34" charset="0"/>
              <a:buChar char="•"/>
            </a:pPr>
            <a:r>
              <a:rPr lang="en-US" altLang="en-US" dirty="0" smtClean="0"/>
              <a:t>If a </a:t>
            </a:r>
            <a:r>
              <a:rPr lang="en-US" altLang="en-US" dirty="0"/>
              <a:t>pre-award </a:t>
            </a:r>
            <a:r>
              <a:rPr lang="en-US" altLang="en-US" dirty="0" smtClean="0"/>
              <a:t>debriefing is provided then provide no post-award is not to be provided</a:t>
            </a:r>
          </a:p>
          <a:p>
            <a:pPr marL="171450" lvl="1" indent="-171450">
              <a:spcBef>
                <a:spcPts val="0"/>
              </a:spcBef>
              <a:buFont typeface="Arial" panose="020B0604020202020204" pitchFamily="34" charset="0"/>
              <a:buChar char="•"/>
            </a:pPr>
            <a:r>
              <a:rPr lang="en-US" dirty="0" smtClean="0">
                <a:solidFill>
                  <a:srgbClr val="000000"/>
                </a:solidFill>
              </a:rPr>
              <a:t>Always ensure </a:t>
            </a:r>
            <a:r>
              <a:rPr lang="en-US" dirty="0">
                <a:solidFill>
                  <a:srgbClr val="000000"/>
                </a:solidFill>
              </a:rPr>
              <a:t>that all parties are clearly aware of the conclusion of the debriefing (in the event the </a:t>
            </a:r>
            <a:r>
              <a:rPr lang="en-US" dirty="0" err="1">
                <a:solidFill>
                  <a:srgbClr val="000000"/>
                </a:solidFill>
              </a:rPr>
              <a:t>offeror</a:t>
            </a:r>
            <a:r>
              <a:rPr lang="en-US" dirty="0">
                <a:solidFill>
                  <a:srgbClr val="000000"/>
                </a:solidFill>
              </a:rPr>
              <a:t> responds with written questions</a:t>
            </a:r>
            <a:r>
              <a:rPr lang="en-US" dirty="0" smtClean="0">
                <a:solidFill>
                  <a:srgbClr val="000000"/>
                </a:solidFill>
              </a:rPr>
              <a:t>) because the </a:t>
            </a:r>
            <a:r>
              <a:rPr lang="en-US" dirty="0">
                <a:solidFill>
                  <a:srgbClr val="000000"/>
                </a:solidFill>
              </a:rPr>
              <a:t>conclusion of the debriefing process triggers protest </a:t>
            </a:r>
            <a:r>
              <a:rPr lang="en-US" dirty="0" smtClean="0">
                <a:solidFill>
                  <a:srgbClr val="000000"/>
                </a:solidFill>
              </a:rPr>
              <a:t>time-lines.</a:t>
            </a:r>
          </a:p>
          <a:p>
            <a:pPr marL="171450" lvl="1" indent="-171450">
              <a:spcBef>
                <a:spcPts val="0"/>
              </a:spcBef>
              <a:buFont typeface="Arial" panose="020B0604020202020204" pitchFamily="34" charset="0"/>
              <a:buChar char="•"/>
            </a:pPr>
            <a:r>
              <a:rPr lang="en-US" dirty="0" smtClean="0"/>
              <a:t>Always </a:t>
            </a:r>
            <a:r>
              <a:rPr lang="en-US" dirty="0">
                <a:solidFill>
                  <a:srgbClr val="000000"/>
                </a:solidFill>
              </a:rPr>
              <a:t>solicit </a:t>
            </a:r>
            <a:r>
              <a:rPr lang="en-US" dirty="0" smtClean="0">
                <a:solidFill>
                  <a:srgbClr val="000000"/>
                </a:solidFill>
              </a:rPr>
              <a:t>an </a:t>
            </a:r>
            <a:r>
              <a:rPr lang="en-US" dirty="0" err="1" smtClean="0">
                <a:solidFill>
                  <a:srgbClr val="000000"/>
                </a:solidFill>
              </a:rPr>
              <a:t>offeror</a:t>
            </a:r>
            <a:r>
              <a:rPr lang="en-US" dirty="0" smtClean="0">
                <a:solidFill>
                  <a:srgbClr val="000000"/>
                </a:solidFill>
              </a:rPr>
              <a:t> attendee list, inclusive of titles </a:t>
            </a:r>
            <a:r>
              <a:rPr lang="en-US" dirty="0">
                <a:solidFill>
                  <a:srgbClr val="000000"/>
                </a:solidFill>
              </a:rPr>
              <a:t>as the number of attendees and </a:t>
            </a:r>
            <a:r>
              <a:rPr lang="en-US" dirty="0" smtClean="0">
                <a:solidFill>
                  <a:srgbClr val="000000"/>
                </a:solidFill>
              </a:rPr>
              <a:t>titles </a:t>
            </a:r>
            <a:r>
              <a:rPr lang="en-US" dirty="0">
                <a:solidFill>
                  <a:srgbClr val="000000"/>
                </a:solidFill>
              </a:rPr>
              <a:t>may </a:t>
            </a:r>
            <a:r>
              <a:rPr lang="en-US" dirty="0" smtClean="0">
                <a:solidFill>
                  <a:srgbClr val="FF0000"/>
                </a:solidFill>
              </a:rPr>
              <a:t>aid</a:t>
            </a:r>
            <a:r>
              <a:rPr lang="en-US" dirty="0" smtClean="0">
                <a:solidFill>
                  <a:srgbClr val="000000"/>
                </a:solidFill>
              </a:rPr>
              <a:t> in the development of the agenda and indicate </a:t>
            </a:r>
            <a:r>
              <a:rPr lang="en-US" dirty="0">
                <a:solidFill>
                  <a:srgbClr val="000000"/>
                </a:solidFill>
              </a:rPr>
              <a:t>the tone of the </a:t>
            </a:r>
            <a:r>
              <a:rPr lang="en-US" dirty="0" smtClean="0">
                <a:solidFill>
                  <a:srgbClr val="000000"/>
                </a:solidFill>
              </a:rPr>
              <a:t>debriefing.</a:t>
            </a:r>
            <a:endParaRPr lang="en-US" b="1" dirty="0">
              <a:solidFill>
                <a:srgbClr val="000000"/>
              </a:solidFill>
            </a:endParaRPr>
          </a:p>
          <a:p>
            <a:pPr marL="171450" lvl="1" indent="-171450">
              <a:spcBef>
                <a:spcPts val="0"/>
              </a:spcBef>
              <a:buFont typeface="Arial" panose="020B0604020202020204" pitchFamily="34" charset="0"/>
              <a:buChar char="•"/>
            </a:pPr>
            <a:r>
              <a:rPr lang="en-US" dirty="0" smtClean="0">
                <a:solidFill>
                  <a:srgbClr val="000000"/>
                </a:solidFill>
              </a:rPr>
              <a:t>Always document the debriefing and include an official summary of the debriefing in the contract file. </a:t>
            </a:r>
          </a:p>
          <a:p>
            <a:pPr marL="0" lvl="1">
              <a:spcBef>
                <a:spcPts val="0"/>
              </a:spcBef>
            </a:pPr>
            <a:endParaRPr lang="en-US" dirty="0">
              <a:solidFill>
                <a:srgbClr val="000000"/>
              </a:solidFill>
            </a:endParaRPr>
          </a:p>
          <a:p>
            <a:pPr>
              <a:spcBef>
                <a:spcPts val="0"/>
              </a:spcBef>
            </a:pPr>
            <a:endParaRPr lang="en-US" sz="800" dirty="0"/>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4</a:t>
            </a:fld>
            <a:endParaRPr lang="en-US" dirty="0"/>
          </a:p>
        </p:txBody>
      </p:sp>
    </p:spTree>
    <p:extLst>
      <p:ext uri="{BB962C8B-B14F-4D97-AF65-F5344CB8AC3E}">
        <p14:creationId xmlns:p14="http://schemas.microsoft.com/office/powerpoint/2010/main" val="142863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1100" b="1" dirty="0" smtClean="0"/>
              <a:t>See FAR 15.505(e) &amp; (f)</a:t>
            </a:r>
            <a:endParaRPr lang="en-US" sz="1100" b="1" dirty="0"/>
          </a:p>
          <a:p>
            <a:pPr>
              <a:spcBef>
                <a:spcPts val="0"/>
              </a:spcBef>
            </a:pPr>
            <a:r>
              <a:rPr lang="en-US" sz="1100" dirty="0" smtClean="0"/>
              <a:t>(</a:t>
            </a:r>
            <a:r>
              <a:rPr lang="en-US" sz="1100" dirty="0"/>
              <a:t>1) The agency’s evaluation of significant elements in the </a:t>
            </a:r>
            <a:r>
              <a:rPr lang="en-US" sz="1100" dirty="0" err="1"/>
              <a:t>offeror’s</a:t>
            </a:r>
            <a:r>
              <a:rPr lang="en-US" sz="1100" dirty="0"/>
              <a:t> proposal;</a:t>
            </a:r>
          </a:p>
          <a:p>
            <a:pPr>
              <a:spcBef>
                <a:spcPts val="0"/>
              </a:spcBef>
            </a:pPr>
            <a:r>
              <a:rPr lang="en-US" sz="1100" dirty="0"/>
              <a:t>(2) A summary of the rationale for eliminating the </a:t>
            </a:r>
            <a:r>
              <a:rPr lang="en-US" sz="1100" dirty="0" err="1"/>
              <a:t>offeror</a:t>
            </a:r>
            <a:r>
              <a:rPr lang="en-US" sz="1100" dirty="0"/>
              <a:t> from the competition; and</a:t>
            </a:r>
          </a:p>
          <a:p>
            <a:pPr>
              <a:spcBef>
                <a:spcPts val="0"/>
              </a:spcBef>
            </a:pPr>
            <a:r>
              <a:rPr lang="en-US" sz="1100" dirty="0"/>
              <a:t>(3) Reasonable responses to relevant questions about whether source selection procedures contained in the solicitation, applicable regulations, and other applicable authorities were followed in the process of eliminating the </a:t>
            </a:r>
            <a:r>
              <a:rPr lang="en-US" sz="1100" dirty="0" err="1"/>
              <a:t>offeror</a:t>
            </a:r>
            <a:r>
              <a:rPr lang="en-US" sz="1100" dirty="0"/>
              <a:t> from the competition</a:t>
            </a:r>
            <a:r>
              <a:rPr lang="en-US" sz="1100" dirty="0" smtClean="0"/>
              <a:t>.</a:t>
            </a:r>
          </a:p>
          <a:p>
            <a:pPr>
              <a:spcBef>
                <a:spcPts val="0"/>
              </a:spcBef>
            </a:pPr>
            <a:endParaRPr lang="en-US" sz="1100" dirty="0"/>
          </a:p>
          <a:p>
            <a:pPr>
              <a:spcBef>
                <a:spcPts val="0"/>
              </a:spcBef>
            </a:pPr>
            <a:r>
              <a:rPr lang="en-US" sz="1100" dirty="0"/>
              <a:t>(f) </a:t>
            </a:r>
            <a:r>
              <a:rPr lang="en-US" sz="1100" dirty="0" err="1"/>
              <a:t>Preaward</a:t>
            </a:r>
            <a:r>
              <a:rPr lang="en-US" sz="1100" dirty="0"/>
              <a:t> debriefings shall not disclose-</a:t>
            </a:r>
          </a:p>
          <a:p>
            <a:pPr>
              <a:spcBef>
                <a:spcPts val="0"/>
              </a:spcBef>
            </a:pPr>
            <a:r>
              <a:rPr lang="en-US" sz="1100" dirty="0"/>
              <a:t>(1) The number of </a:t>
            </a:r>
            <a:r>
              <a:rPr lang="en-US" sz="1100" dirty="0" err="1"/>
              <a:t>offerors</a:t>
            </a:r>
            <a:r>
              <a:rPr lang="en-US" sz="1100" dirty="0"/>
              <a:t>;</a:t>
            </a:r>
          </a:p>
          <a:p>
            <a:pPr>
              <a:spcBef>
                <a:spcPts val="0"/>
              </a:spcBef>
            </a:pPr>
            <a:r>
              <a:rPr lang="en-US" sz="1100" dirty="0"/>
              <a:t>(2) The identity of other </a:t>
            </a:r>
            <a:r>
              <a:rPr lang="en-US" sz="1100" dirty="0" err="1"/>
              <a:t>offerors</a:t>
            </a:r>
            <a:r>
              <a:rPr lang="en-US" sz="1100" dirty="0"/>
              <a:t>;</a:t>
            </a:r>
          </a:p>
          <a:p>
            <a:pPr>
              <a:spcBef>
                <a:spcPts val="0"/>
              </a:spcBef>
            </a:pPr>
            <a:r>
              <a:rPr lang="en-US" sz="1100" dirty="0"/>
              <a:t>(3) The content of other </a:t>
            </a:r>
            <a:r>
              <a:rPr lang="en-US" sz="1100" dirty="0" err="1"/>
              <a:t>offerors’</a:t>
            </a:r>
            <a:r>
              <a:rPr lang="en-US" sz="1100" dirty="0"/>
              <a:t> proposals;</a:t>
            </a:r>
          </a:p>
          <a:p>
            <a:pPr>
              <a:spcBef>
                <a:spcPts val="0"/>
              </a:spcBef>
            </a:pPr>
            <a:r>
              <a:rPr lang="en-US" sz="1100" dirty="0"/>
              <a:t>(4) The ranking of other </a:t>
            </a:r>
            <a:r>
              <a:rPr lang="en-US" sz="1100" dirty="0" err="1"/>
              <a:t>offerors</a:t>
            </a:r>
            <a:r>
              <a:rPr lang="en-US" sz="1100" dirty="0"/>
              <a:t>;</a:t>
            </a:r>
          </a:p>
          <a:p>
            <a:pPr>
              <a:spcBef>
                <a:spcPts val="0"/>
              </a:spcBef>
            </a:pPr>
            <a:r>
              <a:rPr lang="en-US" sz="1100" dirty="0"/>
              <a:t>(5) The evaluation of other </a:t>
            </a:r>
            <a:r>
              <a:rPr lang="en-US" sz="1100" dirty="0" err="1"/>
              <a:t>offerors</a:t>
            </a:r>
            <a:r>
              <a:rPr lang="en-US" sz="1100" dirty="0"/>
              <a:t>; or</a:t>
            </a:r>
          </a:p>
          <a:p>
            <a:pPr>
              <a:spcBef>
                <a:spcPts val="0"/>
              </a:spcBef>
            </a:pPr>
            <a:r>
              <a:rPr lang="en-US" sz="1100" dirty="0"/>
              <a:t>(6) Any of the information prohibited in </a:t>
            </a:r>
            <a:r>
              <a:rPr lang="en-US" sz="1100" dirty="0">
                <a:hlinkClick r:id="rId3"/>
              </a:rPr>
              <a:t>15.506</a:t>
            </a:r>
            <a:r>
              <a:rPr lang="en-US" sz="1100" dirty="0"/>
              <a:t>(e).</a:t>
            </a:r>
          </a:p>
          <a:p>
            <a:pPr>
              <a:spcBef>
                <a:spcPts val="0"/>
              </a:spcBef>
            </a:pPr>
            <a:r>
              <a:rPr lang="en-US" sz="1100" dirty="0" smtClean="0"/>
              <a:t>(</a:t>
            </a:r>
            <a:r>
              <a:rPr lang="en-US" sz="1100" dirty="0"/>
              <a:t>e) The debriefing shall not include point-by-point comparisons of the debriefed </a:t>
            </a:r>
            <a:r>
              <a:rPr lang="en-US" sz="1100" dirty="0" err="1"/>
              <a:t>offeror’s</a:t>
            </a:r>
            <a:r>
              <a:rPr lang="en-US" sz="1100" dirty="0"/>
              <a:t> proposal with those of other </a:t>
            </a:r>
            <a:r>
              <a:rPr lang="en-US" sz="1100" dirty="0" err="1"/>
              <a:t>offerors</a:t>
            </a:r>
            <a:r>
              <a:rPr lang="en-US" sz="1100" dirty="0"/>
              <a:t>. Moreover, the debriefing shall not reveal any information prohibited from disclosure by </a:t>
            </a:r>
            <a:r>
              <a:rPr lang="en-US" sz="1100" dirty="0">
                <a:hlinkClick r:id="rId4"/>
              </a:rPr>
              <a:t>24.202</a:t>
            </a:r>
            <a:r>
              <a:rPr lang="en-US" sz="1100" dirty="0"/>
              <a:t> or exempt from release under the Freedom of Information Act (</a:t>
            </a:r>
            <a:r>
              <a:rPr lang="en-US" sz="1100" dirty="0">
                <a:hlinkClick r:id="rId5"/>
              </a:rPr>
              <a:t>5 U.S.C. 552</a:t>
            </a:r>
            <a:r>
              <a:rPr lang="en-US" sz="1100" dirty="0"/>
              <a:t>) including- </a:t>
            </a:r>
          </a:p>
          <a:p>
            <a:pPr>
              <a:spcBef>
                <a:spcPts val="0"/>
              </a:spcBef>
            </a:pPr>
            <a:r>
              <a:rPr lang="en-US" sz="1100" dirty="0"/>
              <a:t>(1) Trade secrets;</a:t>
            </a:r>
          </a:p>
          <a:p>
            <a:pPr>
              <a:spcBef>
                <a:spcPts val="0"/>
              </a:spcBef>
            </a:pPr>
            <a:r>
              <a:rPr lang="en-US" sz="1100" dirty="0"/>
              <a:t>(2) Privileged or confidential manufacturing processes and techniques;</a:t>
            </a:r>
          </a:p>
          <a:p>
            <a:pPr>
              <a:spcBef>
                <a:spcPts val="0"/>
              </a:spcBef>
            </a:pPr>
            <a:r>
              <a:rPr lang="en-US" sz="1100" dirty="0"/>
              <a:t>(3) Commercial and financial information that is privileged or confidential, including cost breakdowns, profit, indirect cost rates, and similar information; and</a:t>
            </a:r>
          </a:p>
          <a:p>
            <a:pPr>
              <a:spcBef>
                <a:spcPts val="0"/>
              </a:spcBef>
            </a:pPr>
            <a:r>
              <a:rPr lang="en-US" sz="1100" dirty="0"/>
              <a:t>(4) The names of individuals providing reference information about an </a:t>
            </a:r>
            <a:r>
              <a:rPr lang="en-US" sz="1100" dirty="0" err="1"/>
              <a:t>offeror’s</a:t>
            </a:r>
            <a:r>
              <a:rPr lang="en-US" sz="1100" dirty="0"/>
              <a:t> past performance.</a:t>
            </a:r>
          </a:p>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5</a:t>
            </a:fld>
            <a:endParaRPr lang="en-US" dirty="0"/>
          </a:p>
        </p:txBody>
      </p:sp>
    </p:spTree>
    <p:extLst>
      <p:ext uri="{BB962C8B-B14F-4D97-AF65-F5344CB8AC3E}">
        <p14:creationId xmlns:p14="http://schemas.microsoft.com/office/powerpoint/2010/main" val="397358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1000" b="1" dirty="0" smtClean="0"/>
              <a:t>See FAR 15.506(d) and (e)</a:t>
            </a:r>
            <a:endParaRPr lang="en-US" sz="1000" b="1" dirty="0"/>
          </a:p>
          <a:p>
            <a:pPr>
              <a:spcBef>
                <a:spcPts val="0"/>
              </a:spcBef>
            </a:pPr>
            <a:r>
              <a:rPr lang="en-US" sz="1000" dirty="0" smtClean="0"/>
              <a:t>(</a:t>
            </a:r>
            <a:r>
              <a:rPr lang="en-US" sz="1000" dirty="0"/>
              <a:t>1) The Government’s evaluation of the significant weaknesses or deficiencies in the </a:t>
            </a:r>
            <a:r>
              <a:rPr lang="en-US" sz="1000" dirty="0" err="1"/>
              <a:t>offeror’s</a:t>
            </a:r>
            <a:r>
              <a:rPr lang="en-US" sz="1000" dirty="0"/>
              <a:t> proposal, if applicable;</a:t>
            </a:r>
          </a:p>
          <a:p>
            <a:pPr>
              <a:spcBef>
                <a:spcPts val="0"/>
              </a:spcBef>
            </a:pPr>
            <a:r>
              <a:rPr lang="en-US" sz="1000" dirty="0"/>
              <a:t>(2) The overall evaluated cost or price (including unit prices) and technical rating, if applicable, of the successful </a:t>
            </a:r>
            <a:r>
              <a:rPr lang="en-US" sz="1000" dirty="0" err="1"/>
              <a:t>offeror</a:t>
            </a:r>
            <a:r>
              <a:rPr lang="en-US" sz="1000" dirty="0"/>
              <a:t> and the debriefed </a:t>
            </a:r>
            <a:r>
              <a:rPr lang="en-US" sz="1000" dirty="0" err="1"/>
              <a:t>offeror</a:t>
            </a:r>
            <a:r>
              <a:rPr lang="en-US" sz="1000" dirty="0"/>
              <a:t>, and past performance information on the debriefed </a:t>
            </a:r>
            <a:r>
              <a:rPr lang="en-US" sz="1000" dirty="0" err="1"/>
              <a:t>offeror</a:t>
            </a:r>
            <a:r>
              <a:rPr lang="en-US" sz="1000" dirty="0"/>
              <a:t>;</a:t>
            </a:r>
          </a:p>
          <a:p>
            <a:pPr>
              <a:spcBef>
                <a:spcPts val="0"/>
              </a:spcBef>
            </a:pPr>
            <a:r>
              <a:rPr lang="en-US" sz="1000" dirty="0"/>
              <a:t>(3) The overall ranking of all </a:t>
            </a:r>
            <a:r>
              <a:rPr lang="en-US" sz="1000" dirty="0" err="1"/>
              <a:t>offerors</a:t>
            </a:r>
            <a:r>
              <a:rPr lang="en-US" sz="1000" dirty="0"/>
              <a:t>, when any ranking was developed by the agency during the source selection;</a:t>
            </a:r>
          </a:p>
          <a:p>
            <a:pPr>
              <a:spcBef>
                <a:spcPts val="0"/>
              </a:spcBef>
            </a:pPr>
            <a:r>
              <a:rPr lang="en-US" sz="1000" dirty="0"/>
              <a:t>(4) A summary of the rationale for award;</a:t>
            </a:r>
          </a:p>
          <a:p>
            <a:pPr>
              <a:spcBef>
                <a:spcPts val="0"/>
              </a:spcBef>
            </a:pPr>
            <a:r>
              <a:rPr lang="en-US" sz="1000" dirty="0"/>
              <a:t>(5) For acquisitions of commercial items, the make and model of the item to be delivered by the successful </a:t>
            </a:r>
            <a:r>
              <a:rPr lang="en-US" sz="1000" dirty="0" err="1"/>
              <a:t>offeror</a:t>
            </a:r>
            <a:r>
              <a:rPr lang="en-US" sz="1000" dirty="0"/>
              <a:t>; and</a:t>
            </a:r>
          </a:p>
          <a:p>
            <a:pPr>
              <a:spcBef>
                <a:spcPts val="0"/>
              </a:spcBef>
            </a:pPr>
            <a:r>
              <a:rPr lang="en-US" sz="1000" dirty="0"/>
              <a:t>(6) Reasonable responses to relevant questions about whether source selection procedures contained in the solicitation, applicable regulations, and other applicable authorities were followed</a:t>
            </a:r>
            <a:r>
              <a:rPr lang="en-US" sz="1000" dirty="0" smtClean="0"/>
              <a:t>.</a:t>
            </a:r>
          </a:p>
          <a:p>
            <a:pPr>
              <a:spcBef>
                <a:spcPts val="0"/>
              </a:spcBef>
            </a:pPr>
            <a:endParaRPr lang="en-US" sz="800" dirty="0"/>
          </a:p>
          <a:p>
            <a:pPr>
              <a:spcBef>
                <a:spcPts val="0"/>
              </a:spcBef>
            </a:pPr>
            <a:endParaRPr lang="en-US" sz="800" dirty="0" smtClean="0"/>
          </a:p>
          <a:p>
            <a:pPr marL="0" lvl="1">
              <a:spcBef>
                <a:spcPts val="0"/>
              </a:spcBef>
            </a:pPr>
            <a:r>
              <a:rPr lang="en-US" dirty="0" smtClean="0">
                <a:solidFill>
                  <a:srgbClr val="000000"/>
                </a:solidFill>
              </a:rPr>
              <a:t>For </a:t>
            </a:r>
            <a:r>
              <a:rPr lang="en-US" dirty="0">
                <a:solidFill>
                  <a:srgbClr val="000000"/>
                </a:solidFill>
              </a:rPr>
              <a:t>further information regarding </a:t>
            </a:r>
            <a:r>
              <a:rPr lang="en-US" dirty="0" smtClean="0">
                <a:solidFill>
                  <a:srgbClr val="000000"/>
                </a:solidFill>
              </a:rPr>
              <a:t>debriefings please refer to </a:t>
            </a:r>
            <a:endParaRPr lang="en-US" dirty="0">
              <a:solidFill>
                <a:srgbClr val="000000"/>
              </a:solidFill>
            </a:endParaRPr>
          </a:p>
          <a:p>
            <a:pPr>
              <a:spcBef>
                <a:spcPts val="0"/>
              </a:spcBef>
            </a:pPr>
            <a:r>
              <a:rPr lang="en-US" altLang="en-US" sz="1100" b="1" dirty="0"/>
              <a:t>Pre-Award: </a:t>
            </a:r>
            <a:r>
              <a:rPr lang="en-US" altLang="en-US" sz="1100" dirty="0"/>
              <a:t>FAR 15.505(e) outlines what shall be disclosed while FAR 15.505(f) outlines what shall not be disclosed. </a:t>
            </a:r>
          </a:p>
          <a:p>
            <a:pPr>
              <a:spcBef>
                <a:spcPts val="0"/>
              </a:spcBef>
            </a:pPr>
            <a:endParaRPr lang="en-US" altLang="en-US" sz="1100" dirty="0"/>
          </a:p>
          <a:p>
            <a:pPr marL="0" lvl="1">
              <a:spcBef>
                <a:spcPts val="0"/>
              </a:spcBef>
            </a:pPr>
            <a:r>
              <a:rPr lang="en-US" altLang="en-US" sz="1100" b="1" dirty="0"/>
              <a:t>Post-Award: </a:t>
            </a:r>
            <a:r>
              <a:rPr lang="en-US" altLang="en-US" sz="1100" dirty="0"/>
              <a:t>FAR 15.506(d) outlines what shall be disclosed while FAR 15.506(e) outlines what shall not be </a:t>
            </a:r>
            <a:r>
              <a:rPr lang="en-US" altLang="en-US" sz="1100" dirty="0" smtClean="0"/>
              <a:t>disclosed</a:t>
            </a:r>
            <a:endParaRPr lang="en-US" altLang="en-US" sz="1100" dirty="0"/>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6</a:t>
            </a:fld>
            <a:endParaRPr lang="en-US" dirty="0"/>
          </a:p>
        </p:txBody>
      </p:sp>
    </p:spTree>
    <p:extLst>
      <p:ext uri="{BB962C8B-B14F-4D97-AF65-F5344CB8AC3E}">
        <p14:creationId xmlns:p14="http://schemas.microsoft.com/office/powerpoint/2010/main" val="3973588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b="1" dirty="0" smtClean="0"/>
              <a:t>Click - Bullets 1 &amp; 2 </a:t>
            </a:r>
            <a:r>
              <a:rPr lang="en-US" dirty="0" smtClean="0"/>
              <a:t>– This is important as being </a:t>
            </a:r>
            <a:r>
              <a:rPr lang="en-US" dirty="0" smtClean="0">
                <a:solidFill>
                  <a:srgbClr val="000000"/>
                </a:solidFill>
              </a:rPr>
              <a:t>unprepared </a:t>
            </a:r>
            <a:r>
              <a:rPr lang="en-US" dirty="0">
                <a:solidFill>
                  <a:srgbClr val="000000"/>
                </a:solidFill>
              </a:rPr>
              <a:t>is the surest way to lose credibility and the confidence of the </a:t>
            </a:r>
            <a:r>
              <a:rPr lang="en-US" dirty="0" err="1" smtClean="0">
                <a:solidFill>
                  <a:srgbClr val="000000"/>
                </a:solidFill>
              </a:rPr>
              <a:t>offeror</a:t>
            </a:r>
            <a:r>
              <a:rPr lang="en-US" dirty="0" smtClean="0">
                <a:solidFill>
                  <a:srgbClr val="000000"/>
                </a:solidFill>
              </a:rPr>
              <a:t>.  If time allows one good way to prepare is to</a:t>
            </a:r>
            <a:r>
              <a:rPr lang="en-US" dirty="0" smtClean="0"/>
              <a:t> conduct </a:t>
            </a:r>
            <a:r>
              <a:rPr lang="en-US" dirty="0"/>
              <a:t>a mock </a:t>
            </a:r>
            <a:r>
              <a:rPr lang="en-US" dirty="0" smtClean="0"/>
              <a:t>debriefing, which enables one to asses </a:t>
            </a:r>
            <a:r>
              <a:rPr lang="en-US" dirty="0"/>
              <a:t>strengths and </a:t>
            </a:r>
            <a:r>
              <a:rPr lang="en-US" dirty="0" smtClean="0"/>
              <a:t>weakness and develop the agenda. Altogether, when preparing for a debriefing try to t</a:t>
            </a:r>
            <a:r>
              <a:rPr lang="en-US" dirty="0" smtClean="0">
                <a:solidFill>
                  <a:srgbClr val="000000"/>
                </a:solidFill>
              </a:rPr>
              <a:t>hink </a:t>
            </a:r>
            <a:r>
              <a:rPr lang="en-US" dirty="0">
                <a:solidFill>
                  <a:srgbClr val="000000"/>
                </a:solidFill>
              </a:rPr>
              <a:t>like a </a:t>
            </a:r>
            <a:r>
              <a:rPr lang="en-US" dirty="0" smtClean="0">
                <a:solidFill>
                  <a:srgbClr val="000000"/>
                </a:solidFill>
              </a:rPr>
              <a:t>contractor; thereby be able </a:t>
            </a:r>
            <a:r>
              <a:rPr lang="en-US" dirty="0">
                <a:solidFill>
                  <a:srgbClr val="000000"/>
                </a:solidFill>
              </a:rPr>
              <a:t>anticipate and address </a:t>
            </a:r>
            <a:r>
              <a:rPr lang="en-US" dirty="0" smtClean="0">
                <a:solidFill>
                  <a:srgbClr val="000000"/>
                </a:solidFill>
              </a:rPr>
              <a:t>questions.</a:t>
            </a:r>
            <a:endParaRPr lang="en-US" dirty="0"/>
          </a:p>
          <a:p>
            <a:endParaRPr lang="en-US" dirty="0" smtClean="0"/>
          </a:p>
          <a:p>
            <a:r>
              <a:rPr lang="en-US" b="1" dirty="0"/>
              <a:t>Click - </a:t>
            </a:r>
            <a:r>
              <a:rPr lang="en-US" b="1" dirty="0" smtClean="0"/>
              <a:t>Bullets 3 &amp; 4 </a:t>
            </a:r>
            <a:r>
              <a:rPr lang="en-US" dirty="0" smtClean="0"/>
              <a:t>– Knowing you team and their roles is important as it is critical they understand the debriefing process, their roles and responsibilities  during the debriefing as well as the agenda.  Otherwise, a disorganized and unprepared team can jeopardize the success of the debriefing.</a:t>
            </a:r>
          </a:p>
          <a:p>
            <a:endParaRPr lang="en-US" dirty="0" smtClean="0"/>
          </a:p>
          <a:p>
            <a:r>
              <a:rPr lang="en-US" b="1" dirty="0"/>
              <a:t>Click - Bullet </a:t>
            </a:r>
            <a:r>
              <a:rPr lang="en-US" b="1" dirty="0" smtClean="0"/>
              <a:t>5 </a:t>
            </a:r>
            <a:r>
              <a:rPr lang="en-US" dirty="0" smtClean="0"/>
              <a:t>– Lastly……to any questions provided by the </a:t>
            </a:r>
            <a:r>
              <a:rPr lang="en-US" dirty="0" err="1" smtClean="0"/>
              <a:t>offeror</a:t>
            </a:r>
            <a:r>
              <a:rPr lang="en-US" dirty="0"/>
              <a:t>.</a:t>
            </a:r>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7</a:t>
            </a:fld>
            <a:endParaRPr lang="en-US" dirty="0"/>
          </a:p>
        </p:txBody>
      </p:sp>
    </p:spTree>
    <p:extLst>
      <p:ext uri="{BB962C8B-B14F-4D97-AF65-F5344CB8AC3E}">
        <p14:creationId xmlns:p14="http://schemas.microsoft.com/office/powerpoint/2010/main" val="1433909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Bullet 1 – </a:t>
            </a:r>
          </a:p>
          <a:p>
            <a:pPr marL="171450" indent="-171450">
              <a:buFont typeface="Arial" panose="020B0604020202020204" pitchFamily="34" charset="0"/>
              <a:buChar char="•"/>
            </a:pPr>
            <a:r>
              <a:rPr lang="en-US" dirty="0" smtClean="0">
                <a:solidFill>
                  <a:srgbClr val="000000"/>
                </a:solidFill>
              </a:rPr>
              <a:t>Because:</a:t>
            </a:r>
          </a:p>
          <a:p>
            <a:pPr marL="628650" lvl="1" indent="-171450">
              <a:buFont typeface="Arial" panose="020B0604020202020204" pitchFamily="34" charset="0"/>
              <a:buChar char="•"/>
            </a:pPr>
            <a:r>
              <a:rPr lang="en-US" dirty="0" smtClean="0">
                <a:solidFill>
                  <a:srgbClr val="000000"/>
                </a:solidFill>
              </a:rPr>
              <a:t>It provides a </a:t>
            </a:r>
            <a:r>
              <a:rPr lang="en-US" dirty="0">
                <a:solidFill>
                  <a:srgbClr val="000000"/>
                </a:solidFill>
              </a:rPr>
              <a:t>clear understanding of </a:t>
            </a:r>
            <a:r>
              <a:rPr lang="en-US" dirty="0" smtClean="0">
                <a:solidFill>
                  <a:srgbClr val="000000"/>
                </a:solidFill>
              </a:rPr>
              <a:t>the Agency’s evaluation </a:t>
            </a:r>
            <a:r>
              <a:rPr lang="en-US" dirty="0">
                <a:solidFill>
                  <a:srgbClr val="000000"/>
                </a:solidFill>
              </a:rPr>
              <a:t>process and the basis for the selection </a:t>
            </a:r>
            <a:r>
              <a:rPr lang="en-US" dirty="0" smtClean="0">
                <a:solidFill>
                  <a:srgbClr val="000000"/>
                </a:solidFill>
              </a:rPr>
              <a:t>decision;</a:t>
            </a:r>
            <a:endParaRPr lang="en-US" dirty="0" smtClean="0"/>
          </a:p>
          <a:p>
            <a:pPr marL="628650" lvl="1" indent="-171450">
              <a:buFont typeface="Arial" panose="020B0604020202020204" pitchFamily="34" charset="0"/>
              <a:buChar char="•"/>
            </a:pPr>
            <a:r>
              <a:rPr lang="en-US" dirty="0" smtClean="0"/>
              <a:t>Instills </a:t>
            </a:r>
            <a:r>
              <a:rPr lang="en-US" dirty="0"/>
              <a:t>confidence in the contracting process by affirming that offers were treated fairly. </a:t>
            </a:r>
          </a:p>
          <a:p>
            <a:pPr marL="628650" lvl="1" indent="-171450">
              <a:buFont typeface="Arial" panose="020B0604020202020204" pitchFamily="34" charset="0"/>
              <a:buChar char="•"/>
            </a:pPr>
            <a:endParaRPr lang="en-US" dirty="0">
              <a:solidFill>
                <a:srgbClr val="000000"/>
              </a:solidFill>
            </a:endParaRPr>
          </a:p>
          <a:p>
            <a:r>
              <a:rPr lang="en-US" b="1" dirty="0">
                <a:solidFill>
                  <a:srgbClr val="000000"/>
                </a:solidFill>
              </a:rPr>
              <a:t>Click </a:t>
            </a:r>
            <a:r>
              <a:rPr lang="en-US" b="1" dirty="0" smtClean="0">
                <a:solidFill>
                  <a:srgbClr val="000000"/>
                </a:solidFill>
              </a:rPr>
              <a:t>- Bullet 2 – </a:t>
            </a:r>
            <a:r>
              <a:rPr lang="en-US" dirty="0" smtClean="0">
                <a:solidFill>
                  <a:srgbClr val="000000"/>
                </a:solidFill>
              </a:rPr>
              <a:t>This is a benefit because </a:t>
            </a:r>
            <a:r>
              <a:rPr lang="en-US" dirty="0">
                <a:solidFill>
                  <a:srgbClr val="000000"/>
                </a:solidFill>
              </a:rPr>
              <a:t>unsuccessful </a:t>
            </a:r>
            <a:r>
              <a:rPr lang="en-US" dirty="0" err="1">
                <a:solidFill>
                  <a:srgbClr val="000000"/>
                </a:solidFill>
              </a:rPr>
              <a:t>offerors</a:t>
            </a:r>
            <a:r>
              <a:rPr lang="en-US" dirty="0">
                <a:solidFill>
                  <a:srgbClr val="000000"/>
                </a:solidFill>
              </a:rPr>
              <a:t> are able to accept negative findings in a debriefing if they perceive that the Agency has acted with fairness, consistency, objectivity and in accordance with the evaluation criteria described in the solicitation.  Altogether, s</a:t>
            </a:r>
            <a:r>
              <a:rPr lang="en-US" dirty="0"/>
              <a:t>trengthening the Government’s relationship with </a:t>
            </a:r>
            <a:r>
              <a:rPr lang="en-US" dirty="0" smtClean="0"/>
              <a:t>industry</a:t>
            </a:r>
          </a:p>
          <a:p>
            <a:endParaRPr lang="en-US" dirty="0"/>
          </a:p>
          <a:p>
            <a:r>
              <a:rPr lang="en-US" b="1" dirty="0" smtClean="0">
                <a:solidFill>
                  <a:srgbClr val="000000"/>
                </a:solidFill>
              </a:rPr>
              <a:t>Click - Bullets 3 – 5 </a:t>
            </a:r>
            <a:r>
              <a:rPr lang="en-US" dirty="0">
                <a:solidFill>
                  <a:srgbClr val="000000"/>
                </a:solidFill>
              </a:rPr>
              <a:t>– </a:t>
            </a:r>
            <a:r>
              <a:rPr lang="en-US" dirty="0" smtClean="0">
                <a:solidFill>
                  <a:srgbClr val="000000"/>
                </a:solidFill>
              </a:rPr>
              <a:t>Read the bullets</a:t>
            </a:r>
            <a:endParaRPr lang="en-US" b="1" dirty="0" smtClean="0">
              <a:solidFill>
                <a:srgbClr val="000000"/>
              </a:solidFill>
            </a:endParaRPr>
          </a:p>
          <a:p>
            <a:r>
              <a:rPr lang="en-US" dirty="0" smtClean="0">
                <a:solidFill>
                  <a:srgbClr val="000000"/>
                </a:solidFill>
              </a:rPr>
              <a:t> </a:t>
            </a:r>
          </a:p>
          <a:p>
            <a:r>
              <a:rPr lang="en-US" b="1" dirty="0" smtClean="0">
                <a:solidFill>
                  <a:srgbClr val="000000"/>
                </a:solidFill>
              </a:rPr>
              <a:t>Click - Bullet 6 </a:t>
            </a:r>
            <a:r>
              <a:rPr lang="en-US" dirty="0" smtClean="0">
                <a:solidFill>
                  <a:srgbClr val="000000"/>
                </a:solidFill>
              </a:rPr>
              <a:t>– </a:t>
            </a:r>
            <a:r>
              <a:rPr lang="en-US" dirty="0">
                <a:solidFill>
                  <a:srgbClr val="000000"/>
                </a:solidFill>
              </a:rPr>
              <a:t>Recognize that </a:t>
            </a:r>
            <a:r>
              <a:rPr lang="en-US" dirty="0" err="1">
                <a:solidFill>
                  <a:srgbClr val="000000"/>
                </a:solidFill>
              </a:rPr>
              <a:t>offerors</a:t>
            </a:r>
            <a:r>
              <a:rPr lang="en-US" dirty="0">
                <a:solidFill>
                  <a:srgbClr val="000000"/>
                </a:solidFill>
              </a:rPr>
              <a:t> expend </a:t>
            </a:r>
            <a:r>
              <a:rPr lang="en-US" dirty="0" smtClean="0">
                <a:solidFill>
                  <a:srgbClr val="000000"/>
                </a:solidFill>
              </a:rPr>
              <a:t>a considerable amount of money </a:t>
            </a:r>
            <a:r>
              <a:rPr lang="en-US" dirty="0">
                <a:solidFill>
                  <a:srgbClr val="000000"/>
                </a:solidFill>
              </a:rPr>
              <a:t>and time submitting </a:t>
            </a:r>
            <a:r>
              <a:rPr lang="en-US" dirty="0" smtClean="0">
                <a:solidFill>
                  <a:srgbClr val="000000"/>
                </a:solidFill>
              </a:rPr>
              <a:t>response, thus deserve </a:t>
            </a:r>
            <a:r>
              <a:rPr lang="en-US" dirty="0">
                <a:solidFill>
                  <a:srgbClr val="000000"/>
                </a:solidFill>
              </a:rPr>
              <a:t>a thorough and meaningful </a:t>
            </a:r>
            <a:r>
              <a:rPr lang="en-US" dirty="0" smtClean="0">
                <a:solidFill>
                  <a:srgbClr val="000000"/>
                </a:solidFill>
              </a:rPr>
              <a:t>debriefing.</a:t>
            </a:r>
            <a:endParaRPr lang="en-US" dirty="0">
              <a:solidFill>
                <a:srgbClr val="000000"/>
              </a:solidFill>
            </a:endParaRPr>
          </a:p>
          <a:p>
            <a:endParaRPr lang="en-US" dirty="0" smtClean="0">
              <a:solidFill>
                <a:srgbClr val="000000"/>
              </a:solidFill>
            </a:endParaRPr>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8</a:t>
            </a:fld>
            <a:endParaRPr lang="en-US" dirty="0"/>
          </a:p>
        </p:txBody>
      </p:sp>
    </p:spTree>
    <p:extLst>
      <p:ext uri="{BB962C8B-B14F-4D97-AF65-F5344CB8AC3E}">
        <p14:creationId xmlns:p14="http://schemas.microsoft.com/office/powerpoint/2010/main" val="941915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Bullet </a:t>
            </a:r>
            <a:r>
              <a:rPr lang="en-US" sz="1200" b="1" i="0" u="none" strike="noStrike" kern="1200" dirty="0" smtClean="0">
                <a:solidFill>
                  <a:schemeClr val="tx1"/>
                </a:solidFill>
                <a:latin typeface="Arial" charset="0"/>
                <a:ea typeface="ＭＳ Ｐゴシック" charset="-128"/>
                <a:cs typeface="+mn-cs"/>
              </a:rPr>
              <a:t>1 – </a:t>
            </a:r>
          </a:p>
          <a:p>
            <a:endParaRPr lang="en-US" sz="1200" b="1" i="0" u="none" strike="noStrike" kern="1200" dirty="0" smtClean="0">
              <a:solidFill>
                <a:schemeClr val="tx1"/>
              </a:solidFill>
              <a:latin typeface="Arial" charset="0"/>
              <a:ea typeface="ＭＳ Ｐゴシック" charset="-128"/>
              <a:cs typeface="+mn-cs"/>
            </a:endParaRPr>
          </a:p>
          <a:p>
            <a:r>
              <a:rPr lang="en-US" sz="1200" b="1" i="0" u="none" strike="noStrike" kern="1200" baseline="0" dirty="0" smtClean="0">
                <a:solidFill>
                  <a:schemeClr val="tx1"/>
                </a:solidFill>
                <a:latin typeface="Arial" charset="0"/>
                <a:ea typeface="ＭＳ Ｐゴシック" charset="-128"/>
                <a:cs typeface="+mn-cs"/>
              </a:rPr>
              <a:t>Click</a:t>
            </a:r>
            <a:r>
              <a:rPr lang="en-US" sz="1200" b="1" i="0" u="none" strike="noStrike" kern="1200" dirty="0" smtClean="0">
                <a:solidFill>
                  <a:schemeClr val="tx1"/>
                </a:solidFill>
                <a:latin typeface="Arial" charset="0"/>
                <a:ea typeface="ＭＳ Ｐゴシック" charset="-128"/>
                <a:cs typeface="+mn-cs"/>
              </a:rPr>
              <a:t> - </a:t>
            </a:r>
            <a:r>
              <a:rPr lang="en-US" sz="1200" b="1" i="0" u="none" strike="noStrike" kern="1200" baseline="0" dirty="0" smtClean="0">
                <a:solidFill>
                  <a:schemeClr val="tx1"/>
                </a:solidFill>
                <a:latin typeface="Arial" charset="0"/>
                <a:ea typeface="ＭＳ Ｐゴシック" charset="-128"/>
                <a:cs typeface="+mn-cs"/>
              </a:rPr>
              <a:t>Bullets 2 &amp; 3 </a:t>
            </a:r>
            <a:r>
              <a:rPr lang="en-US" sz="1200" b="0" i="0" u="none" strike="noStrike" kern="1200" baseline="0" dirty="0" smtClean="0">
                <a:solidFill>
                  <a:schemeClr val="tx1"/>
                </a:solidFill>
                <a:latin typeface="Arial" charset="0"/>
                <a:ea typeface="ＭＳ Ｐゴシック" charset="-128"/>
                <a:cs typeface="+mn-cs"/>
              </a:rPr>
              <a:t>– By reducing misunderstanding</a:t>
            </a:r>
          </a:p>
          <a:p>
            <a:endParaRPr lang="en-US" sz="1200" b="0" i="0" u="none" strike="noStrike" kern="1200" baseline="0" dirty="0" smtClean="0">
              <a:solidFill>
                <a:schemeClr val="tx1"/>
              </a:solidFill>
              <a:latin typeface="Arial" charset="0"/>
              <a:ea typeface="ＭＳ Ｐゴシック" charset="-128"/>
              <a:cs typeface="+mn-cs"/>
            </a:endParaRPr>
          </a:p>
          <a:p>
            <a:r>
              <a:rPr lang="en-US" b="1" dirty="0"/>
              <a:t>Click </a:t>
            </a:r>
            <a:r>
              <a:rPr lang="en-US" b="1" dirty="0" smtClean="0"/>
              <a:t>- Bullets 4 </a:t>
            </a:r>
            <a:r>
              <a:rPr lang="en-US" b="1" dirty="0"/>
              <a:t>&amp; </a:t>
            </a:r>
            <a:r>
              <a:rPr lang="en-US" b="1" dirty="0" smtClean="0"/>
              <a:t>5 </a:t>
            </a:r>
            <a:r>
              <a:rPr lang="en-US" dirty="0"/>
              <a:t>– </a:t>
            </a:r>
            <a:r>
              <a:rPr lang="en-US" dirty="0" smtClean="0"/>
              <a:t>read bullets</a:t>
            </a:r>
            <a:endParaRPr lang="en-US" dirty="0"/>
          </a:p>
          <a:p>
            <a:endParaRPr lang="en-US" sz="1200" b="0" i="0" u="none" strike="noStrike" kern="1200" baseline="0" dirty="0" smtClean="0">
              <a:solidFill>
                <a:schemeClr val="tx1"/>
              </a:solidFill>
              <a:latin typeface="Arial" charset="0"/>
              <a:ea typeface="ＭＳ Ｐゴシック" charset="-128"/>
              <a:cs typeface="+mn-cs"/>
            </a:endParaRPr>
          </a:p>
        </p:txBody>
      </p:sp>
      <p:sp>
        <p:nvSpPr>
          <p:cNvPr id="4" name="Header Placeholder 3"/>
          <p:cNvSpPr>
            <a:spLocks noGrp="1"/>
          </p:cNvSpPr>
          <p:nvPr>
            <p:ph type="hd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B2218757-7E5B-4F33-AEC1-19170DAC2B57}" type="slidenum">
              <a:rPr lang="en-US" smtClean="0"/>
              <a:pPr>
                <a:defRPr/>
              </a:pPr>
              <a:t>9</a:t>
            </a:fld>
            <a:endParaRPr lang="en-US" dirty="0"/>
          </a:p>
        </p:txBody>
      </p:sp>
    </p:spTree>
    <p:extLst>
      <p:ext uri="{BB962C8B-B14F-4D97-AF65-F5344CB8AC3E}">
        <p14:creationId xmlns:p14="http://schemas.microsoft.com/office/powerpoint/2010/main" val="4170026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esentation_Title_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002F80"/>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17" descr="1024x768-wallpaper00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2D9F52-8B34-4C57-B663-FBB08382949D}" type="datetimeFigureOut">
              <a:rPr lang="en-US" smtClean="0"/>
              <a:t>7/7/2015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EFB2-AA7A-4045-8BB0-0C69D8E0D8AA}" type="slidenum">
              <a:rPr lang="en-US" smtClean="0"/>
              <a:t>‹#›</a:t>
            </a:fld>
            <a:endParaRPr lang="en-US"/>
          </a:p>
        </p:txBody>
      </p:sp>
    </p:spTree>
    <p:extLst>
      <p:ext uri="{BB962C8B-B14F-4D97-AF65-F5344CB8AC3E}">
        <p14:creationId xmlns:p14="http://schemas.microsoft.com/office/powerpoint/2010/main" val="343560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2D9F52-8B34-4C57-B663-FBB08382949D}" type="datetimeFigureOut">
              <a:rPr lang="en-US" smtClean="0"/>
              <a:t>7/7/2015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2CEFB2-AA7A-4045-8BB0-0C69D8E0D8AA}" type="slidenum">
              <a:rPr lang="en-US" smtClean="0"/>
              <a:t>‹#›</a:t>
            </a:fld>
            <a:endParaRPr lang="en-US"/>
          </a:p>
        </p:txBody>
      </p:sp>
    </p:spTree>
    <p:extLst>
      <p:ext uri="{BB962C8B-B14F-4D97-AF65-F5344CB8AC3E}">
        <p14:creationId xmlns:p14="http://schemas.microsoft.com/office/powerpoint/2010/main" val="204755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2D9F52-8B34-4C57-B663-FBB08382949D}" type="datetimeFigureOut">
              <a:rPr lang="en-US" smtClean="0"/>
              <a:t>7/7/2015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2CEFB2-AA7A-4045-8BB0-0C69D8E0D8AA}" type="slidenum">
              <a:rPr lang="en-US" smtClean="0"/>
              <a:t>‹#›</a:t>
            </a:fld>
            <a:endParaRPr lang="en-US"/>
          </a:p>
        </p:txBody>
      </p:sp>
    </p:spTree>
    <p:extLst>
      <p:ext uri="{BB962C8B-B14F-4D97-AF65-F5344CB8AC3E}">
        <p14:creationId xmlns:p14="http://schemas.microsoft.com/office/powerpoint/2010/main" val="88717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D9F52-8B34-4C57-B663-FBB08382949D}" type="datetimeFigureOut">
              <a:rPr lang="en-US" smtClean="0"/>
              <a:t>7/7/2015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2CEFB2-AA7A-4045-8BB0-0C69D8E0D8AA}" type="slidenum">
              <a:rPr lang="en-US" smtClean="0"/>
              <a:t>‹#›</a:t>
            </a:fld>
            <a:endParaRPr lang="en-US"/>
          </a:p>
        </p:txBody>
      </p:sp>
    </p:spTree>
    <p:extLst>
      <p:ext uri="{BB962C8B-B14F-4D97-AF65-F5344CB8AC3E}">
        <p14:creationId xmlns:p14="http://schemas.microsoft.com/office/powerpoint/2010/main" val="396599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D9F52-8B34-4C57-B663-FBB08382949D}" type="datetimeFigureOut">
              <a:rPr lang="en-US" smtClean="0"/>
              <a:t>7/7/2015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EFB2-AA7A-4045-8BB0-0C69D8E0D8AA}" type="slidenum">
              <a:rPr lang="en-US" smtClean="0"/>
              <a:t>‹#›</a:t>
            </a:fld>
            <a:endParaRPr lang="en-US"/>
          </a:p>
        </p:txBody>
      </p:sp>
    </p:spTree>
    <p:extLst>
      <p:ext uri="{BB962C8B-B14F-4D97-AF65-F5344CB8AC3E}">
        <p14:creationId xmlns:p14="http://schemas.microsoft.com/office/powerpoint/2010/main" val="953158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D9F52-8B34-4C57-B663-FBB08382949D}" type="datetimeFigureOut">
              <a:rPr lang="en-US" smtClean="0"/>
              <a:t>7/7/2015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EFB2-AA7A-4045-8BB0-0C69D8E0D8AA}" type="slidenum">
              <a:rPr lang="en-US" smtClean="0"/>
              <a:t>‹#›</a:t>
            </a:fld>
            <a:endParaRPr lang="en-US"/>
          </a:p>
        </p:txBody>
      </p:sp>
    </p:spTree>
    <p:extLst>
      <p:ext uri="{BB962C8B-B14F-4D97-AF65-F5344CB8AC3E}">
        <p14:creationId xmlns:p14="http://schemas.microsoft.com/office/powerpoint/2010/main" val="370081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D9F52-8B34-4C57-B663-FBB08382949D}"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FB2-AA7A-4045-8BB0-0C69D8E0D8AA}" type="slidenum">
              <a:rPr lang="en-US" smtClean="0"/>
              <a:t>‹#›</a:t>
            </a:fld>
            <a:endParaRPr lang="en-US"/>
          </a:p>
        </p:txBody>
      </p:sp>
    </p:spTree>
    <p:extLst>
      <p:ext uri="{BB962C8B-B14F-4D97-AF65-F5344CB8AC3E}">
        <p14:creationId xmlns:p14="http://schemas.microsoft.com/office/powerpoint/2010/main" val="3798263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D9F52-8B34-4C57-B663-FBB08382949D}"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FB2-AA7A-4045-8BB0-0C69D8E0D8AA}" type="slidenum">
              <a:rPr lang="en-US" smtClean="0"/>
              <a:t>‹#›</a:t>
            </a:fld>
            <a:endParaRPr lang="en-US"/>
          </a:p>
        </p:txBody>
      </p:sp>
    </p:spTree>
    <p:extLst>
      <p:ext uri="{BB962C8B-B14F-4D97-AF65-F5344CB8AC3E}">
        <p14:creationId xmlns:p14="http://schemas.microsoft.com/office/powerpoint/2010/main" val="1302866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2D9F52-8B34-4C57-B663-FBB08382949D}" type="datetimeFigureOut">
              <a:rPr lang="en-US" smtClean="0"/>
              <a:t>7/7/2015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2CEFB2-AA7A-4045-8BB0-0C69D8E0D8AA}" type="slidenum">
              <a:rPr lang="en-US" smtClean="0"/>
              <a:t>‹#›</a:t>
            </a:fld>
            <a:endParaRPr lang="en-US"/>
          </a:p>
        </p:txBody>
      </p:sp>
    </p:spTree>
    <p:extLst>
      <p:ext uri="{BB962C8B-B14F-4D97-AF65-F5344CB8AC3E}">
        <p14:creationId xmlns:p14="http://schemas.microsoft.com/office/powerpoint/2010/main" val="408153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ond_Title_Only_Slide_Black_Header">
    <p:spTree>
      <p:nvGrpSpPr>
        <p:cNvPr id="1" name=""/>
        <p:cNvGrpSpPr/>
        <p:nvPr/>
      </p:nvGrpSpPr>
      <p:grpSpPr>
        <a:xfrm>
          <a:off x="0" y="0"/>
          <a:ext cx="0" cy="0"/>
          <a:chOff x="0" y="0"/>
          <a:chExt cx="0" cy="0"/>
        </a:xfrm>
      </p:grpSpPr>
      <p:sp>
        <p:nvSpPr>
          <p:cNvPr id="5" name="Title 4"/>
          <p:cNvSpPr txBox="1">
            <a:spLocks/>
          </p:cNvSpPr>
          <p:nvPr userDrawn="1"/>
        </p:nvSpPr>
        <p:spPr>
          <a:xfrm>
            <a:off x="457200" y="274638"/>
            <a:ext cx="8229600" cy="1143000"/>
          </a:xfrm>
          <a:prstGeom prst="rect">
            <a:avLst/>
          </a:prstGeom>
        </p:spPr>
        <p:txBody>
          <a:bodyPr vert="horz" lIns="91440" tIns="45720" rIns="91440" bIns="45720" rtlCol="0" anchor="ctr">
            <a:normAutofit/>
          </a:bodyPr>
          <a:lstStyle>
            <a:lvl1pPr algn="l" rtl="0" eaLnBrk="0" fontAlgn="base" hangingPunct="0">
              <a:spcBef>
                <a:spcPct val="0"/>
              </a:spcBef>
              <a:spcAft>
                <a:spcPct val="0"/>
              </a:spcAft>
              <a:defRPr lang="en-US" sz="4200">
                <a:solidFill>
                  <a:srgbClr val="002F80"/>
                </a:solidFill>
                <a:latin typeface="+mj-lt"/>
                <a:ea typeface="ＭＳ Ｐゴシック" charset="-128"/>
                <a:cs typeface="Times New Roman" pitchFamily="18" charset="0"/>
              </a:defRPr>
            </a:lvl1pPr>
            <a:lvl2pPr algn="l" rtl="0" eaLnBrk="0" fontAlgn="base" hangingPunct="0">
              <a:spcBef>
                <a:spcPct val="0"/>
              </a:spcBef>
              <a:spcAft>
                <a:spcPct val="0"/>
              </a:spcAft>
              <a:defRPr sz="1100">
                <a:solidFill>
                  <a:schemeClr val="tx1"/>
                </a:solidFill>
                <a:latin typeface="Franklin Gothic Medium" pitchFamily="34" charset="0"/>
                <a:ea typeface="ＭＳ Ｐゴシック" charset="-128"/>
              </a:defRPr>
            </a:lvl2pPr>
            <a:lvl3pPr algn="l" rtl="0" eaLnBrk="0" fontAlgn="base" hangingPunct="0">
              <a:spcBef>
                <a:spcPct val="0"/>
              </a:spcBef>
              <a:spcAft>
                <a:spcPct val="0"/>
              </a:spcAft>
              <a:defRPr sz="1100">
                <a:solidFill>
                  <a:schemeClr val="tx1"/>
                </a:solidFill>
                <a:latin typeface="Franklin Gothic Medium" pitchFamily="34" charset="0"/>
                <a:ea typeface="ＭＳ Ｐゴシック" charset="-128"/>
              </a:defRPr>
            </a:lvl3pPr>
            <a:lvl4pPr algn="l" rtl="0" eaLnBrk="0" fontAlgn="base" hangingPunct="0">
              <a:spcBef>
                <a:spcPct val="0"/>
              </a:spcBef>
              <a:spcAft>
                <a:spcPct val="0"/>
              </a:spcAft>
              <a:defRPr sz="1100">
                <a:solidFill>
                  <a:schemeClr val="tx1"/>
                </a:solidFill>
                <a:latin typeface="Franklin Gothic Medium" pitchFamily="34" charset="0"/>
                <a:ea typeface="ＭＳ Ｐゴシック" charset="-128"/>
              </a:defRPr>
            </a:lvl4pPr>
            <a:lvl5pPr algn="l" rtl="0" eaLnBrk="0" fontAlgn="base" hangingPunct="0">
              <a:spcBef>
                <a:spcPct val="0"/>
              </a:spcBef>
              <a:spcAft>
                <a:spcPct val="0"/>
              </a:spcAft>
              <a:defRPr sz="1100">
                <a:solidFill>
                  <a:schemeClr val="tx1"/>
                </a:solidFill>
                <a:latin typeface="Franklin Gothic Medium" pitchFamily="34" charset="0"/>
                <a:ea typeface="ＭＳ Ｐゴシック" charset="-128"/>
              </a:defRPr>
            </a:lvl5pPr>
            <a:lvl6pPr marL="457200" algn="l" rtl="0" fontAlgn="base">
              <a:spcBef>
                <a:spcPct val="0"/>
              </a:spcBef>
              <a:spcAft>
                <a:spcPct val="0"/>
              </a:spcAft>
              <a:defRPr sz="4200">
                <a:solidFill>
                  <a:srgbClr val="002F80"/>
                </a:solidFill>
                <a:latin typeface="Times" charset="0"/>
              </a:defRPr>
            </a:lvl6pPr>
            <a:lvl7pPr marL="914400" algn="l" rtl="0" fontAlgn="base">
              <a:spcBef>
                <a:spcPct val="0"/>
              </a:spcBef>
              <a:spcAft>
                <a:spcPct val="0"/>
              </a:spcAft>
              <a:defRPr sz="4200">
                <a:solidFill>
                  <a:srgbClr val="002F80"/>
                </a:solidFill>
                <a:latin typeface="Times" charset="0"/>
              </a:defRPr>
            </a:lvl7pPr>
            <a:lvl8pPr marL="1371600" algn="l" rtl="0" fontAlgn="base">
              <a:spcBef>
                <a:spcPct val="0"/>
              </a:spcBef>
              <a:spcAft>
                <a:spcPct val="0"/>
              </a:spcAft>
              <a:defRPr sz="4200">
                <a:solidFill>
                  <a:srgbClr val="002F80"/>
                </a:solidFill>
                <a:latin typeface="Times" charset="0"/>
              </a:defRPr>
            </a:lvl8pPr>
            <a:lvl9pPr marL="1828800" algn="l" rtl="0" fontAlgn="base">
              <a:spcBef>
                <a:spcPct val="0"/>
              </a:spcBef>
              <a:spcAft>
                <a:spcPct val="0"/>
              </a:spcAft>
              <a:defRPr sz="4200">
                <a:solidFill>
                  <a:srgbClr val="002F80"/>
                </a:solidFill>
                <a:latin typeface="Times" charset="0"/>
              </a:defRPr>
            </a:lvl9pPr>
          </a:lstStyle>
          <a:p>
            <a:r>
              <a:rPr lang="en-US" dirty="0" smtClean="0"/>
              <a:t>Click to edit Master title style</a:t>
            </a:r>
            <a:endParaRPr lang="en-US" dirty="0"/>
          </a:p>
        </p:txBody>
      </p:sp>
      <p:sp>
        <p:nvSpPr>
          <p:cNvPr id="8" name="Content Placeholder 2"/>
          <p:cNvSpPr>
            <a:spLocks noGrp="1"/>
          </p:cNvSpPr>
          <p:nvPr>
            <p:ph idx="1"/>
          </p:nvPr>
        </p:nvSpPr>
        <p:spPr>
          <a:xfrm>
            <a:off x="457200" y="1600200"/>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3"/>
          <p:cNvSpPr>
            <a:spLocks noGrp="1" noChangeArrowheads="1"/>
          </p:cNvSpPr>
          <p:nvPr>
            <p:ph type="sldNum" sz="quarter" idx="10"/>
          </p:nvPr>
        </p:nvSpPr>
        <p:spPr>
          <a:xfrm>
            <a:off x="8458200" y="6429374"/>
            <a:ext cx="533400" cy="276226"/>
          </a:xfrm>
          <a:prstGeom prst="rect">
            <a:avLst/>
          </a:prstGeom>
        </p:spPr>
        <p:txBody>
          <a:bodyPr/>
          <a:lstStyle>
            <a:lvl1pPr>
              <a:defRPr/>
            </a:lvl1pPr>
          </a:lstStyle>
          <a:p>
            <a:pPr>
              <a:defRPr/>
            </a:pPr>
            <a:fld id="{C58062C5-06E9-4D1F-A8D4-A09DB2199B6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noChangeArrowheads="1"/>
          </p:cNvSpPr>
          <p:nvPr>
            <p:ph type="sldNum" sz="quarter" idx="10"/>
          </p:nvPr>
        </p:nvSpPr>
        <p:spPr>
          <a:xfrm>
            <a:off x="8458200" y="6429374"/>
            <a:ext cx="533400" cy="276226"/>
          </a:xfrm>
          <a:prstGeom prst="rect">
            <a:avLst/>
          </a:prstGeom>
        </p:spPr>
        <p:txBody>
          <a:bodyPr/>
          <a:lstStyle>
            <a:lvl1pPr>
              <a:defRPr/>
            </a:lvl1pPr>
          </a:lstStyle>
          <a:p>
            <a:pPr>
              <a:defRPr/>
            </a:pPr>
            <a:fld id="{C58062C5-06E9-4D1F-A8D4-A09DB2199B65}" type="slidenum">
              <a:rPr lang="en-US"/>
              <a:pPr>
                <a:defRPr/>
              </a:pPr>
              <a:t>‹#›</a:t>
            </a:fld>
            <a:endParaRPr lang="en-US" dirty="0"/>
          </a:p>
        </p:txBody>
      </p:sp>
      <p:sp>
        <p:nvSpPr>
          <p:cNvPr id="5" name="Title 4"/>
          <p:cNvSpPr>
            <a:spLocks noGrp="1"/>
          </p:cNvSpPr>
          <p:nvPr>
            <p:ph type="title"/>
          </p:nvPr>
        </p:nvSpPr>
        <p:spPr/>
        <p:txBody>
          <a:bodyPr/>
          <a:lstStyle>
            <a:lvl1pPr>
              <a:defRPr>
                <a:solidFill>
                  <a:srgbClr val="002F80"/>
                </a:solidFill>
                <a:latin typeface="+mj-lt"/>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lvl1pPr>
              <a:defRPr>
                <a:solidFill>
                  <a:srgbClr val="002F80"/>
                </a:solidFill>
                <a:latin typeface="+mj-lt"/>
              </a:defRPr>
            </a:lvl1pPr>
          </a:lstStyle>
          <a:p>
            <a:r>
              <a:rPr lang="en-US" dirty="0" smtClean="0"/>
              <a:t>Click to edit Master title style</a:t>
            </a:r>
            <a:endParaRPr lang="en-US" dirty="0"/>
          </a:p>
        </p:txBody>
      </p:sp>
      <p:sp>
        <p:nvSpPr>
          <p:cNvPr id="7" name="Rectangle 6"/>
          <p:cNvSpPr txBox="1">
            <a:spLocks noChangeArrowheads="1"/>
          </p:cNvSpPr>
          <p:nvPr userDrawn="1"/>
        </p:nvSpPr>
        <p:spPr>
          <a:xfrm>
            <a:off x="8458200" y="6429374"/>
            <a:ext cx="533400" cy="276226"/>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58062C5-06E9-4D1F-A8D4-A09DB2199B65}" type="slidenum">
              <a:rPr kumimoji="0" lang="en-US" sz="1100" b="0" i="0" u="none" strike="noStrike" kern="1200" cap="none" spc="0" normalizeH="0" baseline="0" noProof="0" smtClean="0">
                <a:ln>
                  <a:noFill/>
                </a:ln>
                <a:solidFill>
                  <a:schemeClr val="tx1"/>
                </a:solidFill>
                <a:effectLst/>
                <a:uLnTx/>
                <a:uFillTx/>
                <a:latin typeface="Arial" charset="0"/>
                <a:ea typeface="ＭＳ Ｐゴシック"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1100" b="0" i="0" u="none" strike="noStrike" kern="1200" cap="none" spc="0" normalizeH="0" baseline="0" noProof="0" dirty="0">
              <a:ln>
                <a:noFill/>
              </a:ln>
              <a:solidFill>
                <a:schemeClr val="tx1"/>
              </a:solidFill>
              <a:effectLst/>
              <a:uLnTx/>
              <a:uFillTx/>
              <a:latin typeface="Arial" charset="0"/>
              <a:ea typeface="ＭＳ Ｐゴシック"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2F80"/>
                </a:solidFill>
                <a:latin typeface="+mj-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noChangeArrowheads="1"/>
          </p:cNvSpPr>
          <p:nvPr>
            <p:ph type="sldNum" sz="quarter" idx="10"/>
          </p:nvPr>
        </p:nvSpPr>
        <p:spPr>
          <a:xfrm>
            <a:off x="8458200" y="6429374"/>
            <a:ext cx="533400" cy="276226"/>
          </a:xfrm>
          <a:prstGeom prst="rect">
            <a:avLst/>
          </a:prstGeom>
        </p:spPr>
        <p:txBody>
          <a:bodyPr/>
          <a:lstStyle>
            <a:lvl1pPr>
              <a:defRPr/>
            </a:lvl1pPr>
          </a:lstStyle>
          <a:p>
            <a:pPr>
              <a:defRPr/>
            </a:pPr>
            <a:fld id="{C58062C5-06E9-4D1F-A8D4-A09DB2199B6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pplemental_Title_Only_Slide_Blue_Header">
    <p:spTree>
      <p:nvGrpSpPr>
        <p:cNvPr id="1" name=""/>
        <p:cNvGrpSpPr/>
        <p:nvPr/>
      </p:nvGrpSpPr>
      <p:grpSpPr>
        <a:xfrm>
          <a:off x="0" y="0"/>
          <a:ext cx="0" cy="0"/>
          <a:chOff x="0" y="0"/>
          <a:chExt cx="0" cy="0"/>
        </a:xfrm>
      </p:grpSpPr>
      <p:sp>
        <p:nvSpPr>
          <p:cNvPr id="5" name="Slide Number Placeholder 4"/>
          <p:cNvSpPr>
            <a:spLocks noGrp="1" noChangeArrowheads="1"/>
          </p:cNvSpPr>
          <p:nvPr>
            <p:ph type="sldNum" sz="quarter" idx="10"/>
          </p:nvPr>
        </p:nvSpPr>
        <p:spPr>
          <a:xfrm>
            <a:off x="8458200" y="6429374"/>
            <a:ext cx="533400" cy="276226"/>
          </a:xfrm>
          <a:prstGeom prst="rect">
            <a:avLst/>
          </a:prstGeom>
        </p:spPr>
        <p:txBody>
          <a:bodyPr/>
          <a:lstStyle>
            <a:lvl1pPr>
              <a:defRPr/>
            </a:lvl1pPr>
          </a:lstStyle>
          <a:p>
            <a:pPr>
              <a:defRPr/>
            </a:pPr>
            <a:fld id="{C58062C5-06E9-4D1F-A8D4-A09DB2199B65}" type="slidenum">
              <a:rPr lang="en-US"/>
              <a:pPr>
                <a:defRPr/>
              </a:pPr>
              <a:t>‹#›</a:t>
            </a:fld>
            <a:endParaRPr lang="en-US" dirty="0"/>
          </a:p>
        </p:txBody>
      </p:sp>
      <p:sp>
        <p:nvSpPr>
          <p:cNvPr id="6" name="Title 5"/>
          <p:cNvSpPr>
            <a:spLocks noGrp="1"/>
          </p:cNvSpPr>
          <p:nvPr>
            <p:ph type="title"/>
          </p:nvPr>
        </p:nvSpPr>
        <p:spPr>
          <a:xfrm>
            <a:off x="457200" y="457200"/>
            <a:ext cx="8229600" cy="1143000"/>
          </a:xfrm>
        </p:spPr>
        <p:txBody>
          <a:bodyPr/>
          <a:lstStyle>
            <a:lvl1pPr>
              <a:defRPr>
                <a:solidFill>
                  <a:srgbClr val="002F80"/>
                </a:solidFill>
              </a:defRPr>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2D9F52-8B34-4C57-B663-FBB08382949D}"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FB2-AA7A-4045-8BB0-0C69D8E0D8AA}" type="slidenum">
              <a:rPr lang="en-US" smtClean="0"/>
              <a:t>‹#›</a:t>
            </a:fld>
            <a:endParaRPr lang="en-US"/>
          </a:p>
        </p:txBody>
      </p:sp>
    </p:spTree>
    <p:extLst>
      <p:ext uri="{BB962C8B-B14F-4D97-AF65-F5344CB8AC3E}">
        <p14:creationId xmlns:p14="http://schemas.microsoft.com/office/powerpoint/2010/main" val="410994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D9F52-8B34-4C57-B663-FBB08382949D}"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FB2-AA7A-4045-8BB0-0C69D8E0D8AA}" type="slidenum">
              <a:rPr lang="en-US" smtClean="0"/>
              <a:t>‹#›</a:t>
            </a:fld>
            <a:endParaRPr lang="en-US"/>
          </a:p>
        </p:txBody>
      </p:sp>
    </p:spTree>
    <p:extLst>
      <p:ext uri="{BB962C8B-B14F-4D97-AF65-F5344CB8AC3E}">
        <p14:creationId xmlns:p14="http://schemas.microsoft.com/office/powerpoint/2010/main" val="131967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D9F52-8B34-4C57-B663-FBB08382949D}"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EFB2-AA7A-4045-8BB0-0C69D8E0D8AA}" type="slidenum">
              <a:rPr lang="en-US" smtClean="0"/>
              <a:t>‹#›</a:t>
            </a:fld>
            <a:endParaRPr lang="en-US"/>
          </a:p>
        </p:txBody>
      </p:sp>
    </p:spTree>
    <p:extLst>
      <p:ext uri="{BB962C8B-B14F-4D97-AF65-F5344CB8AC3E}">
        <p14:creationId xmlns:p14="http://schemas.microsoft.com/office/powerpoint/2010/main" val="178544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Slide Number Placeholder 8"/>
          <p:cNvSpPr>
            <a:spLocks noGrp="1" noChangeArrowheads="1"/>
          </p:cNvSpPr>
          <p:nvPr>
            <p:ph type="sldNum" sz="quarter" idx="4"/>
          </p:nvPr>
        </p:nvSpPr>
        <p:spPr>
          <a:xfrm>
            <a:off x="8458200" y="6429374"/>
            <a:ext cx="533400" cy="276226"/>
          </a:xfrm>
          <a:prstGeom prst="rect">
            <a:avLst/>
          </a:prstGeom>
        </p:spPr>
        <p:txBody>
          <a:bodyPr/>
          <a:lstStyle>
            <a:lvl1pPr>
              <a:defRPr sz="1100"/>
            </a:lvl1pPr>
          </a:lstStyle>
          <a:p>
            <a:pPr>
              <a:defRPr/>
            </a:pPr>
            <a:fld id="{C58062C5-06E9-4D1F-A8D4-A09DB2199B65}" type="slidenum">
              <a:rPr lang="en-US" smtClean="0"/>
              <a:pPr>
                <a:defRPr/>
              </a:pPr>
              <a:t>‹#›</a:t>
            </a:fld>
            <a:endParaRPr lang="en-US" dirty="0"/>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1A1BB-59FC-4DA8-831B-B84974955405}" type="datetimeFigureOut">
              <a:rPr lang="en-US" smtClean="0"/>
              <a:t>7/7/2015</a:t>
            </a:fld>
            <a:endParaRPr lang="en-US"/>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0" name="Picture 9"/>
          <p:cNvPicPr/>
          <p:nvPr userDrawn="1"/>
        </p:nvPicPr>
        <p:blipFill>
          <a:blip r:embed="rId8">
            <a:extLst>
              <a:ext uri="{28A0092B-C50C-407E-A947-70E740481C1C}">
                <a14:useLocalDpi xmlns:a14="http://schemas.microsoft.com/office/drawing/2010/main" val="0"/>
              </a:ext>
            </a:extLst>
          </a:blip>
          <a:stretch>
            <a:fillRect/>
          </a:stretch>
        </p:blipFill>
        <p:spPr>
          <a:xfrm>
            <a:off x="507640" y="6019800"/>
            <a:ext cx="853440" cy="612140"/>
          </a:xfrm>
          <a:prstGeom prst="rect">
            <a:avLst/>
          </a:prstGeom>
        </p:spPr>
      </p:pic>
    </p:spTree>
  </p:cSld>
  <p:clrMap bg1="lt1" tx1="dk1" bg2="lt2" tx2="dk2" accent1="accent1" accent2="accent2" accent3="accent3" accent4="accent4" accent5="accent5" accent6="accent6" hlink="hlink" folHlink="folHlink"/>
  <p:sldLayoutIdLst>
    <p:sldLayoutId id="2147483689" r:id="rId1"/>
    <p:sldLayoutId id="2147483694" r:id="rId2"/>
    <p:sldLayoutId id="2147483690" r:id="rId3"/>
    <p:sldLayoutId id="2147483691" r:id="rId4"/>
    <p:sldLayoutId id="2147483692" r:id="rId5"/>
    <p:sldLayoutId id="2147483693" r:id="rId6"/>
  </p:sldLayoutIdLst>
  <p:hf hdr="0" ftr="0" dt="0"/>
  <p:txStyles>
    <p:titleStyle>
      <a:lvl1pPr algn="l" rtl="0" eaLnBrk="0" fontAlgn="base" hangingPunct="0">
        <a:spcBef>
          <a:spcPct val="0"/>
        </a:spcBef>
        <a:spcAft>
          <a:spcPct val="0"/>
        </a:spcAft>
        <a:defRPr lang="en-US" sz="4200">
          <a:solidFill>
            <a:schemeClr val="tx1"/>
          </a:solidFill>
          <a:latin typeface="+mj-lt"/>
          <a:ea typeface="ＭＳ Ｐゴシック" charset="-128"/>
          <a:cs typeface="Times New Roman" pitchFamily="18" charset="0"/>
        </a:defRPr>
      </a:lvl1pPr>
      <a:lvl2pPr algn="l" rtl="0" eaLnBrk="0" fontAlgn="base" hangingPunct="0">
        <a:spcBef>
          <a:spcPct val="0"/>
        </a:spcBef>
        <a:spcAft>
          <a:spcPct val="0"/>
        </a:spcAft>
        <a:defRPr sz="1100">
          <a:solidFill>
            <a:schemeClr val="tx1"/>
          </a:solidFill>
          <a:latin typeface="Franklin Gothic Medium" pitchFamily="34" charset="0"/>
          <a:ea typeface="ＭＳ Ｐゴシック" charset="-128"/>
        </a:defRPr>
      </a:lvl2pPr>
      <a:lvl3pPr algn="l" rtl="0" eaLnBrk="0" fontAlgn="base" hangingPunct="0">
        <a:spcBef>
          <a:spcPct val="0"/>
        </a:spcBef>
        <a:spcAft>
          <a:spcPct val="0"/>
        </a:spcAft>
        <a:defRPr sz="1100">
          <a:solidFill>
            <a:schemeClr val="tx1"/>
          </a:solidFill>
          <a:latin typeface="Franklin Gothic Medium" pitchFamily="34" charset="0"/>
          <a:ea typeface="ＭＳ Ｐゴシック" charset="-128"/>
        </a:defRPr>
      </a:lvl3pPr>
      <a:lvl4pPr algn="l" rtl="0" eaLnBrk="0" fontAlgn="base" hangingPunct="0">
        <a:spcBef>
          <a:spcPct val="0"/>
        </a:spcBef>
        <a:spcAft>
          <a:spcPct val="0"/>
        </a:spcAft>
        <a:defRPr sz="1100">
          <a:solidFill>
            <a:schemeClr val="tx1"/>
          </a:solidFill>
          <a:latin typeface="Franklin Gothic Medium" pitchFamily="34" charset="0"/>
          <a:ea typeface="ＭＳ Ｐゴシック" charset="-128"/>
        </a:defRPr>
      </a:lvl4pPr>
      <a:lvl5pPr algn="l" rtl="0" eaLnBrk="0" fontAlgn="base" hangingPunct="0">
        <a:spcBef>
          <a:spcPct val="0"/>
        </a:spcBef>
        <a:spcAft>
          <a:spcPct val="0"/>
        </a:spcAft>
        <a:defRPr sz="1100">
          <a:solidFill>
            <a:schemeClr val="tx1"/>
          </a:solidFill>
          <a:latin typeface="Franklin Gothic Medium" pitchFamily="34" charset="0"/>
          <a:ea typeface="ＭＳ Ｐゴシック" charset="-128"/>
        </a:defRPr>
      </a:lvl5pPr>
      <a:lvl6pPr marL="457200" algn="l" rtl="0" fontAlgn="base">
        <a:spcBef>
          <a:spcPct val="0"/>
        </a:spcBef>
        <a:spcAft>
          <a:spcPct val="0"/>
        </a:spcAft>
        <a:defRPr sz="4200">
          <a:solidFill>
            <a:srgbClr val="002F80"/>
          </a:solidFill>
          <a:latin typeface="Times" charset="0"/>
        </a:defRPr>
      </a:lvl6pPr>
      <a:lvl7pPr marL="914400" algn="l" rtl="0" fontAlgn="base">
        <a:spcBef>
          <a:spcPct val="0"/>
        </a:spcBef>
        <a:spcAft>
          <a:spcPct val="0"/>
        </a:spcAft>
        <a:defRPr sz="4200">
          <a:solidFill>
            <a:srgbClr val="002F80"/>
          </a:solidFill>
          <a:latin typeface="Times" charset="0"/>
        </a:defRPr>
      </a:lvl7pPr>
      <a:lvl8pPr marL="1371600" algn="l" rtl="0" fontAlgn="base">
        <a:spcBef>
          <a:spcPct val="0"/>
        </a:spcBef>
        <a:spcAft>
          <a:spcPct val="0"/>
        </a:spcAft>
        <a:defRPr sz="4200">
          <a:solidFill>
            <a:srgbClr val="002F80"/>
          </a:solidFill>
          <a:latin typeface="Times" charset="0"/>
        </a:defRPr>
      </a:lvl8pPr>
      <a:lvl9pPr marL="1828800" algn="l" rtl="0" fontAlgn="base">
        <a:spcBef>
          <a:spcPct val="0"/>
        </a:spcBef>
        <a:spcAft>
          <a:spcPct val="0"/>
        </a:spcAft>
        <a:defRPr sz="4200">
          <a:solidFill>
            <a:srgbClr val="002F80"/>
          </a:solidFill>
          <a:latin typeface="Times"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200">
          <a:solidFill>
            <a:schemeClr val="tx1"/>
          </a:solidFill>
          <a:latin typeface="+mn-lt"/>
          <a:ea typeface="ＭＳ Ｐゴシック" charset="-128"/>
        </a:defRPr>
      </a:lvl6pPr>
      <a:lvl7pPr marL="2971800" indent="-228600" algn="l" rtl="0" fontAlgn="base">
        <a:spcBef>
          <a:spcPct val="20000"/>
        </a:spcBef>
        <a:spcAft>
          <a:spcPct val="0"/>
        </a:spcAft>
        <a:buChar char="»"/>
        <a:defRPr sz="2200">
          <a:solidFill>
            <a:schemeClr val="tx1"/>
          </a:solidFill>
          <a:latin typeface="+mn-lt"/>
          <a:ea typeface="ＭＳ Ｐゴシック" charset="-128"/>
        </a:defRPr>
      </a:lvl7pPr>
      <a:lvl8pPr marL="3429000" indent="-228600" algn="l" rtl="0" fontAlgn="base">
        <a:spcBef>
          <a:spcPct val="20000"/>
        </a:spcBef>
        <a:spcAft>
          <a:spcPct val="0"/>
        </a:spcAft>
        <a:buChar char="»"/>
        <a:defRPr sz="2200">
          <a:solidFill>
            <a:schemeClr val="tx1"/>
          </a:solidFill>
          <a:latin typeface="+mn-lt"/>
          <a:ea typeface="ＭＳ Ｐゴシック" charset="-128"/>
        </a:defRPr>
      </a:lvl8pPr>
      <a:lvl9pPr marL="3886200" indent="-228600" algn="l" rtl="0" fontAlgn="base">
        <a:spcBef>
          <a:spcPct val="20000"/>
        </a:spcBef>
        <a:spcAft>
          <a:spcPct val="0"/>
        </a:spcAft>
        <a:buChar char="»"/>
        <a:defRPr sz="22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D9F52-8B34-4C57-B663-FBB08382949D}" type="datetimeFigureOut">
              <a:rPr lang="en-US" smtClean="0"/>
              <a:t>7/7/2015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CEFB2-AA7A-4045-8BB0-0C69D8E0D8AA}" type="slidenum">
              <a:rPr lang="en-US" smtClean="0"/>
              <a:t>‹#›</a:t>
            </a:fld>
            <a:endParaRPr lang="en-US"/>
          </a:p>
        </p:txBody>
      </p:sp>
    </p:spTree>
    <p:extLst>
      <p:ext uri="{BB962C8B-B14F-4D97-AF65-F5344CB8AC3E}">
        <p14:creationId xmlns:p14="http://schemas.microsoft.com/office/powerpoint/2010/main" val="299030716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4114800"/>
            <a:ext cx="7010400" cy="1371600"/>
          </a:xfrm>
        </p:spPr>
        <p:txBody>
          <a:bodyPr>
            <a:normAutofit fontScale="90000"/>
          </a:bodyPr>
          <a:lstStyle/>
          <a:p>
            <a:pPr algn="ctr">
              <a:spcBef>
                <a:spcPts val="1800"/>
              </a:spcBef>
              <a:spcAft>
                <a:spcPts val="0"/>
              </a:spcAft>
            </a:pPr>
            <a:r>
              <a:rPr lang="en-US" b="1" dirty="0" smtClean="0"/>
              <a:t/>
            </a:r>
            <a:br>
              <a:rPr lang="en-US" b="1" dirty="0" smtClean="0"/>
            </a:br>
            <a:r>
              <a:rPr lang="en-US" b="1" dirty="0" smtClean="0"/>
              <a:t>Overview</a:t>
            </a:r>
            <a:r>
              <a:rPr lang="en-US" b="1" dirty="0" smtClean="0"/>
              <a:t/>
            </a:r>
            <a:br>
              <a:rPr lang="en-US" b="1" dirty="0" smtClean="0"/>
            </a:br>
            <a:r>
              <a:rPr lang="en-US" b="1" dirty="0" smtClean="0"/>
              <a:t>Lifting the Curtain </a:t>
            </a:r>
            <a:r>
              <a:rPr lang="en-US" b="1" dirty="0"/>
              <a:t>- </a:t>
            </a:r>
            <a:r>
              <a:rPr lang="en-US" b="1" dirty="0" smtClean="0"/>
              <a:t>Debriefings</a:t>
            </a:r>
            <a:br>
              <a:rPr lang="en-US" b="1" dirty="0" smtClean="0"/>
            </a:br>
            <a:r>
              <a:rPr lang="en-US" b="1" dirty="0" smtClean="0"/>
              <a:t/>
            </a:r>
            <a:br>
              <a:rPr lang="en-US" b="1" dirty="0" smtClean="0"/>
            </a:br>
            <a:endParaRPr lang="en-US" b="1" dirty="0"/>
          </a:p>
        </p:txBody>
      </p:sp>
      <p:sp>
        <p:nvSpPr>
          <p:cNvPr id="2" name="TextBox 1"/>
          <p:cNvSpPr txBox="1"/>
          <p:nvPr/>
        </p:nvSpPr>
        <p:spPr>
          <a:xfrm>
            <a:off x="76199" y="76200"/>
            <a:ext cx="8991601" cy="369332"/>
          </a:xfrm>
          <a:prstGeom prst="rect">
            <a:avLst/>
          </a:prstGeom>
          <a:noFill/>
        </p:spPr>
        <p:txBody>
          <a:bodyPr wrap="square" rtlCol="0">
            <a:spAutoFit/>
          </a:bodyPr>
          <a:lstStyle/>
          <a:p>
            <a:r>
              <a:rPr lang="en-US" b="1" dirty="0" smtClean="0">
                <a:solidFill>
                  <a:srgbClr val="002F80"/>
                </a:solidFill>
              </a:rPr>
              <a:t>FAI Acquisition </a:t>
            </a:r>
            <a:r>
              <a:rPr lang="en-US" b="1" dirty="0" smtClean="0">
                <a:solidFill>
                  <a:srgbClr val="002F80"/>
                </a:solidFill>
              </a:rPr>
              <a:t>Seminar</a:t>
            </a:r>
            <a:endParaRPr lang="en-US" b="1" dirty="0" smtClean="0">
              <a:solidFill>
                <a:srgbClr val="002F8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0"/>
              </a:spcBef>
            </a:pPr>
            <a:r>
              <a:rPr lang="en-US" dirty="0" smtClean="0"/>
              <a:t>Findings supported by </a:t>
            </a:r>
            <a:r>
              <a:rPr lang="en-US" dirty="0"/>
              <a:t>specific reference to </a:t>
            </a:r>
            <a:r>
              <a:rPr lang="en-US" dirty="0" smtClean="0"/>
              <a:t>solicitation/offer page</a:t>
            </a:r>
            <a:r>
              <a:rPr lang="en-US" dirty="0"/>
              <a:t>, paragraph number, etc. where strengths, weaknesses, deficiencies, and clarifications occur</a:t>
            </a:r>
          </a:p>
          <a:p>
            <a:pPr lvl="0">
              <a:spcBef>
                <a:spcPts val="0"/>
              </a:spcBef>
            </a:pPr>
            <a:r>
              <a:rPr lang="en-US" dirty="0" smtClean="0"/>
              <a:t>Ensure key points during the debriefing are captured and documented</a:t>
            </a:r>
          </a:p>
          <a:p>
            <a:pPr>
              <a:spcBef>
                <a:spcPts val="0"/>
              </a:spcBef>
            </a:pPr>
            <a:r>
              <a:rPr lang="en-US" dirty="0"/>
              <a:t>Tone, Syntax, </a:t>
            </a:r>
            <a:r>
              <a:rPr lang="en-US" dirty="0" smtClean="0"/>
              <a:t>Technique</a:t>
            </a:r>
          </a:p>
          <a:p>
            <a:pPr>
              <a:spcBef>
                <a:spcPts val="0"/>
              </a:spcBef>
            </a:pPr>
            <a:r>
              <a:rPr lang="en-US" dirty="0" smtClean="0"/>
              <a:t>Focus </a:t>
            </a:r>
            <a:r>
              <a:rPr lang="en-US" dirty="0"/>
              <a:t>on </a:t>
            </a:r>
            <a:r>
              <a:rPr lang="en-US" dirty="0" smtClean="0"/>
              <a:t>open &amp; positive communication</a:t>
            </a:r>
            <a:endParaRPr lang="en-US" dirty="0"/>
          </a:p>
          <a:p>
            <a:pPr marL="0" lvl="0" indent="0">
              <a:buNone/>
            </a:pPr>
            <a:endParaRPr lang="en-US" dirty="0" smtClean="0"/>
          </a:p>
          <a:p>
            <a:pPr lvl="0"/>
            <a:endParaRPr lang="en-US" dirty="0"/>
          </a:p>
        </p:txBody>
      </p:sp>
      <p:sp>
        <p:nvSpPr>
          <p:cNvPr id="3" name="Slide Number Placeholder 2"/>
          <p:cNvSpPr>
            <a:spLocks noGrp="1"/>
          </p:cNvSpPr>
          <p:nvPr>
            <p:ph type="sldNum" sz="quarter" idx="10"/>
          </p:nvPr>
        </p:nvSpPr>
        <p:spPr/>
        <p:txBody>
          <a:bodyPr/>
          <a:lstStyle/>
          <a:p>
            <a:pPr>
              <a:defRPr/>
            </a:pPr>
            <a:fld id="{C58062C5-06E9-4D1F-A8D4-A09DB2199B65}" type="slidenum">
              <a:rPr lang="en-US" smtClean="0"/>
              <a:pPr>
                <a:defRPr/>
              </a:pPr>
              <a:t>10</a:t>
            </a:fld>
            <a:endParaRPr lang="en-US" dirty="0"/>
          </a:p>
        </p:txBody>
      </p:sp>
      <p:sp>
        <p:nvSpPr>
          <p:cNvPr id="4" name="Title 3"/>
          <p:cNvSpPr>
            <a:spLocks noGrp="1"/>
          </p:cNvSpPr>
          <p:nvPr>
            <p:ph type="title"/>
          </p:nvPr>
        </p:nvSpPr>
        <p:spPr/>
        <p:txBody>
          <a:bodyPr>
            <a:normAutofit/>
          </a:bodyPr>
          <a:lstStyle/>
          <a:p>
            <a:r>
              <a:rPr lang="en-US" sz="4000" dirty="0" smtClean="0"/>
              <a:t>Keys to Successful Debriefing</a:t>
            </a:r>
            <a:endParaRPr lang="en-US" sz="4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228600"/>
            <a:ext cx="1295400" cy="1371600"/>
          </a:xfrm>
          <a:prstGeom prst="rect">
            <a:avLst/>
          </a:prstGeom>
        </p:spPr>
      </p:pic>
    </p:spTree>
    <p:extLst>
      <p:ext uri="{BB962C8B-B14F-4D97-AF65-F5344CB8AC3E}">
        <p14:creationId xmlns:p14="http://schemas.microsoft.com/office/powerpoint/2010/main" val="337078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1" indent="-342900">
              <a:spcBef>
                <a:spcPts val="0"/>
              </a:spcBef>
              <a:buFontTx/>
              <a:buChar char="•"/>
            </a:pPr>
            <a:r>
              <a:rPr lang="en-US" sz="2800" dirty="0"/>
              <a:t>Convey confidence in the award process.</a:t>
            </a:r>
          </a:p>
          <a:p>
            <a:pPr>
              <a:spcBef>
                <a:spcPts val="0"/>
              </a:spcBef>
            </a:pPr>
            <a:r>
              <a:rPr lang="en-US" dirty="0" smtClean="0"/>
              <a:t>Provide </a:t>
            </a:r>
            <a:r>
              <a:rPr lang="en-US" dirty="0"/>
              <a:t>specific and honest feedback within </a:t>
            </a:r>
            <a:r>
              <a:rPr lang="en-US" dirty="0" smtClean="0"/>
              <a:t>regulations.</a:t>
            </a:r>
          </a:p>
          <a:p>
            <a:pPr>
              <a:spcBef>
                <a:spcPts val="0"/>
              </a:spcBef>
            </a:pPr>
            <a:r>
              <a:rPr lang="en-US" dirty="0" smtClean="0">
                <a:solidFill>
                  <a:srgbClr val="000000"/>
                </a:solidFill>
              </a:rPr>
              <a:t>Avoid hypothetical </a:t>
            </a:r>
            <a:r>
              <a:rPr lang="en-US" dirty="0">
                <a:solidFill>
                  <a:srgbClr val="000000"/>
                </a:solidFill>
              </a:rPr>
              <a:t>questions ( e.g., “if we had proposed this, how would you have rated it?”)</a:t>
            </a:r>
            <a:endParaRPr lang="en-US" i="1" dirty="0">
              <a:solidFill>
                <a:srgbClr val="000000"/>
              </a:solidFill>
            </a:endParaRPr>
          </a:p>
          <a:p>
            <a:pPr>
              <a:spcBef>
                <a:spcPts val="0"/>
              </a:spcBef>
            </a:pPr>
            <a:r>
              <a:rPr lang="en-US" dirty="0" smtClean="0"/>
              <a:t>Establish the debriefing ground rules upfront</a:t>
            </a:r>
            <a:endParaRPr lang="en-US" dirty="0"/>
          </a:p>
        </p:txBody>
      </p:sp>
      <p:sp>
        <p:nvSpPr>
          <p:cNvPr id="3" name="Slide Number Placeholder 2"/>
          <p:cNvSpPr>
            <a:spLocks noGrp="1"/>
          </p:cNvSpPr>
          <p:nvPr>
            <p:ph type="sldNum" sz="quarter" idx="10"/>
          </p:nvPr>
        </p:nvSpPr>
        <p:spPr/>
        <p:txBody>
          <a:bodyPr/>
          <a:lstStyle/>
          <a:p>
            <a:pPr>
              <a:defRPr/>
            </a:pPr>
            <a:fld id="{C58062C5-06E9-4D1F-A8D4-A09DB2199B65}" type="slidenum">
              <a:rPr lang="en-US" smtClean="0"/>
              <a:pPr>
                <a:defRPr/>
              </a:pPr>
              <a:t>11</a:t>
            </a:fld>
            <a:endParaRPr lang="en-US" dirty="0"/>
          </a:p>
        </p:txBody>
      </p:sp>
      <p:sp>
        <p:nvSpPr>
          <p:cNvPr id="4" name="Title 3"/>
          <p:cNvSpPr>
            <a:spLocks noGrp="1"/>
          </p:cNvSpPr>
          <p:nvPr>
            <p:ph type="title"/>
          </p:nvPr>
        </p:nvSpPr>
        <p:spPr/>
        <p:txBody>
          <a:bodyPr>
            <a:normAutofit fontScale="90000"/>
          </a:bodyPr>
          <a:lstStyle/>
          <a:p>
            <a:r>
              <a:rPr lang="en-US" sz="4400" dirty="0"/>
              <a:t>Keys to Successful </a:t>
            </a:r>
            <a:r>
              <a:rPr lang="en-US" sz="4400" dirty="0" smtClean="0"/>
              <a:t>Debriefing - C</a:t>
            </a:r>
            <a:r>
              <a:rPr lang="en-US" sz="4000" dirty="0" smtClean="0"/>
              <a:t>ont.</a:t>
            </a:r>
            <a:endParaRPr lang="en-US" sz="4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4343400"/>
            <a:ext cx="3352799" cy="2286000"/>
          </a:xfrm>
          <a:prstGeom prst="rect">
            <a:avLst/>
          </a:prstGeom>
        </p:spPr>
      </p:pic>
    </p:spTree>
    <p:extLst>
      <p:ext uri="{BB962C8B-B14F-4D97-AF65-F5344CB8AC3E}">
        <p14:creationId xmlns:p14="http://schemas.microsoft.com/office/powerpoint/2010/main" val="318680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C58062C5-06E9-4D1F-A8D4-A09DB2199B65}" type="slidenum">
              <a:rPr lang="en-US" smtClean="0"/>
              <a:pPr>
                <a:defRPr/>
              </a:pPr>
              <a:t>12</a:t>
            </a:fld>
            <a:endParaRPr lang="en-US" dirty="0"/>
          </a:p>
        </p:txBody>
      </p:sp>
      <p:sp>
        <p:nvSpPr>
          <p:cNvPr id="4" name="Title 3"/>
          <p:cNvSpPr>
            <a:spLocks noGrp="1"/>
          </p:cNvSpPr>
          <p:nvPr>
            <p:ph type="title"/>
          </p:nvPr>
        </p:nvSpPr>
        <p:spPr/>
        <p:txBody>
          <a:bodyPr/>
          <a:lstStyle/>
          <a:p>
            <a:r>
              <a:rPr lang="en-US" dirty="0"/>
              <a:t>Debriefings Versus Explanations</a:t>
            </a:r>
          </a:p>
        </p:txBody>
      </p:sp>
      <p:graphicFrame>
        <p:nvGraphicFramePr>
          <p:cNvPr id="5" name="Table 4"/>
          <p:cNvGraphicFramePr>
            <a:graphicFrameLocks noGrp="1"/>
          </p:cNvGraphicFramePr>
          <p:nvPr>
            <p:extLst>
              <p:ext uri="{D42A27DB-BD31-4B8C-83A1-F6EECF244321}">
                <p14:modId xmlns:p14="http://schemas.microsoft.com/office/powerpoint/2010/main" val="663249956"/>
              </p:ext>
            </p:extLst>
          </p:nvPr>
        </p:nvGraphicFramePr>
        <p:xfrm>
          <a:off x="533400" y="1524000"/>
          <a:ext cx="8153401" cy="4297680"/>
        </p:xfrm>
        <a:graphic>
          <a:graphicData uri="http://schemas.openxmlformats.org/drawingml/2006/table">
            <a:tbl>
              <a:tblPr firstRow="1" bandRow="1">
                <a:tableStyleId>{5DA37D80-6434-44D0-A028-1B22A696006F}</a:tableStyleId>
              </a:tblPr>
              <a:tblGrid>
                <a:gridCol w="3832098"/>
                <a:gridCol w="489204"/>
                <a:gridCol w="3832099"/>
              </a:tblGrid>
              <a:tr h="429768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kern="1200" dirty="0" smtClean="0">
                          <a:solidFill>
                            <a:srgbClr val="282EF9"/>
                          </a:solidFill>
                          <a:effectLst/>
                        </a:rPr>
                        <a:t>Debriefing: </a:t>
                      </a:r>
                      <a:r>
                        <a:rPr lang="en-US" sz="1600" b="0" kern="1200" dirty="0" smtClean="0">
                          <a:effectLst/>
                        </a:rPr>
                        <a:t>In general, debriefings are associated with FAR 15 source selections. A debriefing provides detailed information on the debriefed offeror’s proposal and the selection process, including the significant weaknesses or deficiencies in their proposal, an explanation of the evaluation process, an assessment of their proposal in relation to the evaluation criteria, a general understanding of the basis of the award decision, and the rationale for their exclusion from the competition.</a:t>
                      </a:r>
                      <a:endParaRPr lang="en-US" sz="1600" b="0" kern="1200" dirty="0" smtClean="0">
                        <a:solidFill>
                          <a:schemeClr val="tx1"/>
                        </a:solidFill>
                        <a:effectLst/>
                        <a:latin typeface="+mn-lt"/>
                        <a:ea typeface="+mn-ea"/>
                        <a:cs typeface="+mn-cs"/>
                      </a:endParaRPr>
                    </a:p>
                  </a:txBody>
                  <a:tcPr/>
                </a:tc>
                <a:tc>
                  <a:txBody>
                    <a:bodyP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vs</a:t>
                      </a:r>
                      <a:endParaRPr lang="en-US" dirty="0"/>
                    </a:p>
                  </a:txBody>
                  <a:tcPr/>
                </a:tc>
                <a:tc>
                  <a:txBody>
                    <a:bodyPr/>
                    <a:lstStyle/>
                    <a:p>
                      <a:r>
                        <a:rPr lang="en-US" sz="2000" b="1" kern="1200" dirty="0" smtClean="0">
                          <a:solidFill>
                            <a:srgbClr val="282EF9"/>
                          </a:solidFill>
                          <a:effectLst/>
                          <a:latin typeface="+mn-lt"/>
                          <a:ea typeface="+mn-ea"/>
                          <a:cs typeface="+mn-cs"/>
                        </a:rPr>
                        <a:t>Explanation: </a:t>
                      </a:r>
                      <a:r>
                        <a:rPr lang="en-US" sz="1600" b="0" kern="1200" dirty="0" smtClean="0">
                          <a:solidFill>
                            <a:schemeClr val="tx1"/>
                          </a:solidFill>
                          <a:effectLst/>
                          <a:latin typeface="+mn-lt"/>
                          <a:ea typeface="+mn-ea"/>
                          <a:cs typeface="+mn-cs"/>
                        </a:rPr>
                        <a:t>Explanations of the basis of the award occur at the end of a simplified acquisition; GSA schedule order (FAR 8.405-2); or IDIQ order (FAR 16.505) that is less than $5M.  An explanation is short, includes the basis for the selection, and provides the offeror with general areas to improve future proposals.</a:t>
                      </a:r>
                      <a:r>
                        <a:rPr lang="en-US" sz="1600" b="1" kern="1200" dirty="0" smtClean="0">
                          <a:solidFill>
                            <a:schemeClr val="tx1"/>
                          </a:solidFill>
                          <a:effectLst/>
                          <a:latin typeface="+mn-lt"/>
                          <a:ea typeface="+mn-ea"/>
                          <a:cs typeface="+mn-cs"/>
                        </a:rPr>
                        <a:t> </a:t>
                      </a:r>
                      <a:r>
                        <a:rPr lang="en-US" sz="1600" b="0" kern="1200" dirty="0" smtClean="0">
                          <a:solidFill>
                            <a:schemeClr val="tx1"/>
                          </a:solidFill>
                          <a:effectLst/>
                          <a:latin typeface="+mn-lt"/>
                          <a:ea typeface="+mn-ea"/>
                          <a:cs typeface="+mn-cs"/>
                        </a:rPr>
                        <a:t>There is no discussion of strengths, weaknesses, deficiencies, ratings, or rankings of other offerors</a:t>
                      </a:r>
                      <a:endParaRPr lang="en-US" sz="1600" b="0" dirty="0"/>
                    </a:p>
                  </a:txBody>
                  <a:tcPr/>
                </a:tc>
              </a:tr>
            </a:tbl>
          </a:graphicData>
        </a:graphic>
      </p:graphicFrame>
    </p:spTree>
    <p:extLst>
      <p:ext uri="{BB962C8B-B14F-4D97-AF65-F5344CB8AC3E}">
        <p14:creationId xmlns:p14="http://schemas.microsoft.com/office/powerpoint/2010/main" val="3559426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724400"/>
          </a:xfrm>
        </p:spPr>
        <p:txBody>
          <a:bodyPr/>
          <a:lstStyle/>
          <a:p>
            <a:pPr marL="0" indent="0">
              <a:buNone/>
            </a:pPr>
            <a:r>
              <a:rPr lang="en-US" i="1" dirty="0" smtClean="0"/>
              <a:t>Scenario 1 – </a:t>
            </a:r>
            <a:r>
              <a:rPr lang="en-US" sz="2400" i="1" dirty="0" smtClean="0"/>
              <a:t>Treasury awarded a contract for technical services in support of its SharePoint site. Gray Space Corporation (GSC) one of three </a:t>
            </a:r>
            <a:r>
              <a:rPr lang="en-US" sz="2400" i="1" dirty="0" err="1" smtClean="0"/>
              <a:t>offerors</a:t>
            </a:r>
            <a:r>
              <a:rPr lang="en-US" sz="2400" i="1" dirty="0" smtClean="0"/>
              <a:t> who responded to the request for proposal has requested a debriefing.  GSC believes the Government may have erred in its evaluation process and is confident it answered all of the discussion questions in their final proposal revision. The Government used the Trade-off process in accordance with FAR 15.101-1.</a:t>
            </a:r>
          </a:p>
          <a:p>
            <a:pPr marL="0" indent="0">
              <a:buNone/>
            </a:pPr>
            <a:endParaRPr lang="en-US" sz="1200" i="1" dirty="0" smtClean="0"/>
          </a:p>
          <a:p>
            <a:pPr marL="0" indent="0">
              <a:buNone/>
            </a:pPr>
            <a:endParaRPr lang="en-US" sz="1200" i="1" dirty="0" smtClean="0"/>
          </a:p>
          <a:p>
            <a:pPr marL="0" indent="0">
              <a:buNone/>
            </a:pPr>
            <a:r>
              <a:rPr lang="en-US" sz="1600" i="1" dirty="0" smtClean="0"/>
              <a:t>At </a:t>
            </a:r>
            <a:r>
              <a:rPr lang="en-US" sz="1600" i="1" dirty="0" smtClean="0"/>
              <a:t>the conclusion of this role play session, time will be allotted for the participants to provide feedback as well as to provide answers to questions submitted. </a:t>
            </a:r>
            <a:endParaRPr lang="en-US" sz="1600" dirty="0"/>
          </a:p>
        </p:txBody>
      </p:sp>
      <p:sp>
        <p:nvSpPr>
          <p:cNvPr id="3" name="Slide Number Placeholder 2"/>
          <p:cNvSpPr>
            <a:spLocks noGrp="1"/>
          </p:cNvSpPr>
          <p:nvPr>
            <p:ph type="sldNum" sz="quarter" idx="10"/>
          </p:nvPr>
        </p:nvSpPr>
        <p:spPr/>
        <p:txBody>
          <a:bodyPr/>
          <a:lstStyle/>
          <a:p>
            <a:pPr>
              <a:defRPr/>
            </a:pPr>
            <a:fld id="{C58062C5-06E9-4D1F-A8D4-A09DB2199B65}" type="slidenum">
              <a:rPr lang="en-US" smtClean="0"/>
              <a:pPr>
                <a:defRPr/>
              </a:pPr>
              <a:t>13</a:t>
            </a:fld>
            <a:endParaRPr lang="en-US" dirty="0"/>
          </a:p>
        </p:txBody>
      </p:sp>
      <p:sp>
        <p:nvSpPr>
          <p:cNvPr id="4" name="Title 3"/>
          <p:cNvSpPr>
            <a:spLocks noGrp="1"/>
          </p:cNvSpPr>
          <p:nvPr>
            <p:ph type="title"/>
          </p:nvPr>
        </p:nvSpPr>
        <p:spPr/>
        <p:txBody>
          <a:bodyPr/>
          <a:lstStyle/>
          <a:p>
            <a:r>
              <a:rPr lang="en-US" dirty="0" smtClean="0"/>
              <a:t>Mock Debriefings Intro - </a:t>
            </a:r>
            <a:endParaRPr lang="en-US" dirty="0"/>
          </a:p>
        </p:txBody>
      </p:sp>
    </p:spTree>
    <p:extLst>
      <p:ext uri="{BB962C8B-B14F-4D97-AF65-F5344CB8AC3E}">
        <p14:creationId xmlns:p14="http://schemas.microsoft.com/office/powerpoint/2010/main" val="313785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724400"/>
          </a:xfrm>
        </p:spPr>
        <p:txBody>
          <a:bodyPr/>
          <a:lstStyle/>
          <a:p>
            <a:pPr marL="0" indent="0">
              <a:buNone/>
            </a:pPr>
            <a:r>
              <a:rPr lang="en-US" i="1" dirty="0" smtClean="0"/>
              <a:t>Scenario 2 – </a:t>
            </a:r>
            <a:r>
              <a:rPr lang="en-US" sz="2400" i="1" dirty="0" smtClean="0"/>
              <a:t>Treasury awarded a contract for engineering and technical services. </a:t>
            </a:r>
            <a:r>
              <a:rPr lang="en-US" sz="2400" i="1" dirty="0" err="1" smtClean="0"/>
              <a:t>BelAir</a:t>
            </a:r>
            <a:r>
              <a:rPr lang="en-US" sz="2400" i="1" dirty="0" smtClean="0"/>
              <a:t> Company (</a:t>
            </a:r>
            <a:r>
              <a:rPr lang="en-US" sz="2400" i="1" dirty="0" err="1" smtClean="0"/>
              <a:t>BelAir</a:t>
            </a:r>
            <a:r>
              <a:rPr lang="en-US" sz="2400" i="1" dirty="0" smtClean="0"/>
              <a:t>) one of three </a:t>
            </a:r>
            <a:r>
              <a:rPr lang="en-US" sz="2400" i="1" dirty="0" err="1" smtClean="0"/>
              <a:t>offerors</a:t>
            </a:r>
            <a:r>
              <a:rPr lang="en-US" sz="2400" i="1" dirty="0" smtClean="0"/>
              <a:t> who responded to the request for proposal has requested a debriefing.  </a:t>
            </a:r>
            <a:r>
              <a:rPr lang="en-US" sz="2400" i="1" dirty="0" err="1" smtClean="0"/>
              <a:t>BelAir</a:t>
            </a:r>
            <a:r>
              <a:rPr lang="en-US" sz="2400" i="1" dirty="0" smtClean="0"/>
              <a:t> wants to understand why the Government did not “follow the RFP and do a true best value award to them.” (Note: The direct quote is from a call between </a:t>
            </a:r>
            <a:r>
              <a:rPr lang="en-US" sz="2400" i="1" dirty="0" err="1" smtClean="0"/>
              <a:t>BelAir</a:t>
            </a:r>
            <a:r>
              <a:rPr lang="en-US" sz="2400" i="1" dirty="0" smtClean="0"/>
              <a:t> and the CO, made during the set up of the debriefing). The Government used the Trade-off process in accordance with FAR 15.101-1.</a:t>
            </a:r>
          </a:p>
          <a:p>
            <a:pPr marL="0" indent="0">
              <a:buNone/>
            </a:pPr>
            <a:endParaRPr lang="en-US" sz="1200" i="1" dirty="0" smtClean="0"/>
          </a:p>
          <a:p>
            <a:pPr marL="0" indent="0">
              <a:buNone/>
            </a:pPr>
            <a:endParaRPr lang="en-US" sz="1200" i="1" dirty="0"/>
          </a:p>
          <a:p>
            <a:pPr marL="0" indent="0">
              <a:buNone/>
            </a:pPr>
            <a:r>
              <a:rPr lang="en-US" sz="1600" i="1" dirty="0" smtClean="0"/>
              <a:t>At the conclusion of this role play session, time will be allotted for the participants to provide feedback as well as to provide answers to questions submitted. </a:t>
            </a:r>
            <a:endParaRPr lang="en-US" sz="1600" dirty="0"/>
          </a:p>
        </p:txBody>
      </p:sp>
      <p:sp>
        <p:nvSpPr>
          <p:cNvPr id="3" name="Slide Number Placeholder 2"/>
          <p:cNvSpPr>
            <a:spLocks noGrp="1"/>
          </p:cNvSpPr>
          <p:nvPr>
            <p:ph type="sldNum" sz="quarter" idx="10"/>
          </p:nvPr>
        </p:nvSpPr>
        <p:spPr/>
        <p:txBody>
          <a:bodyPr/>
          <a:lstStyle/>
          <a:p>
            <a:pPr>
              <a:defRPr/>
            </a:pPr>
            <a:fld id="{C58062C5-06E9-4D1F-A8D4-A09DB2199B65}" type="slidenum">
              <a:rPr lang="en-US" smtClean="0"/>
              <a:pPr>
                <a:defRPr/>
              </a:pPr>
              <a:t>14</a:t>
            </a:fld>
            <a:endParaRPr lang="en-US" dirty="0"/>
          </a:p>
        </p:txBody>
      </p:sp>
      <p:sp>
        <p:nvSpPr>
          <p:cNvPr id="4" name="Title 3"/>
          <p:cNvSpPr>
            <a:spLocks noGrp="1"/>
          </p:cNvSpPr>
          <p:nvPr>
            <p:ph type="title"/>
          </p:nvPr>
        </p:nvSpPr>
        <p:spPr/>
        <p:txBody>
          <a:bodyPr/>
          <a:lstStyle/>
          <a:p>
            <a:r>
              <a:rPr lang="en-US" dirty="0" smtClean="0"/>
              <a:t>Mock Debriefings Intro – Cont. </a:t>
            </a:r>
            <a:endParaRPr lang="en-US" dirty="0"/>
          </a:p>
        </p:txBody>
      </p:sp>
    </p:spTree>
    <p:extLst>
      <p:ext uri="{BB962C8B-B14F-4D97-AF65-F5344CB8AC3E}">
        <p14:creationId xmlns:p14="http://schemas.microsoft.com/office/powerpoint/2010/main" val="3958313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i="1" dirty="0" smtClean="0"/>
              <a:t>The </a:t>
            </a:r>
            <a:r>
              <a:rPr lang="en-US" i="1" dirty="0"/>
              <a:t>actions, words, emotions, and opinions expressed by the individuals participating in these role play mock debriefings sessions are completely fictional and not representative or reflective of those </a:t>
            </a:r>
            <a:r>
              <a:rPr lang="en-US" i="1" dirty="0" smtClean="0"/>
              <a:t>involved.  These role play mock debriefing sessions </a:t>
            </a:r>
            <a:r>
              <a:rPr lang="en-US" i="1" dirty="0"/>
              <a:t>are for training purposes only.</a:t>
            </a:r>
            <a:endParaRPr lang="en-US" dirty="0"/>
          </a:p>
          <a:p>
            <a:endParaRPr lang="en-US" dirty="0"/>
          </a:p>
        </p:txBody>
      </p:sp>
      <p:sp>
        <p:nvSpPr>
          <p:cNvPr id="3" name="Slide Number Placeholder 2"/>
          <p:cNvSpPr>
            <a:spLocks noGrp="1"/>
          </p:cNvSpPr>
          <p:nvPr>
            <p:ph type="sldNum" sz="quarter" idx="10"/>
          </p:nvPr>
        </p:nvSpPr>
        <p:spPr/>
        <p:txBody>
          <a:bodyPr/>
          <a:lstStyle/>
          <a:p>
            <a:pPr>
              <a:defRPr/>
            </a:pPr>
            <a:fld id="{C58062C5-06E9-4D1F-A8D4-A09DB2199B65}" type="slidenum">
              <a:rPr lang="en-US" smtClean="0"/>
              <a:pPr>
                <a:defRPr/>
              </a:pPr>
              <a:t>15</a:t>
            </a:fld>
            <a:endParaRPr lang="en-US" dirty="0"/>
          </a:p>
        </p:txBody>
      </p:sp>
      <p:sp>
        <p:nvSpPr>
          <p:cNvPr id="4" name="Title 3"/>
          <p:cNvSpPr>
            <a:spLocks noGrp="1"/>
          </p:cNvSpPr>
          <p:nvPr>
            <p:ph type="title"/>
          </p:nvPr>
        </p:nvSpPr>
        <p:spPr/>
        <p:txBody>
          <a:bodyPr/>
          <a:lstStyle/>
          <a:p>
            <a:r>
              <a:rPr lang="en-US" dirty="0" smtClean="0"/>
              <a:t>Disclaimer</a:t>
            </a:r>
            <a:endParaRPr lang="en-US" dirty="0"/>
          </a:p>
        </p:txBody>
      </p:sp>
    </p:spTree>
    <p:extLst>
      <p:ext uri="{BB962C8B-B14F-4D97-AF65-F5344CB8AC3E}">
        <p14:creationId xmlns:p14="http://schemas.microsoft.com/office/powerpoint/2010/main" val="4091565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smtClean="0"/>
              <a:t>At </a:t>
            </a:r>
            <a:r>
              <a:rPr lang="en-US" dirty="0"/>
              <a:t>the end of </a:t>
            </a:r>
            <a:r>
              <a:rPr lang="en-US" dirty="0" smtClean="0"/>
              <a:t>this training session, one will:</a:t>
            </a:r>
          </a:p>
          <a:p>
            <a:pPr marL="0" indent="0">
              <a:buNone/>
            </a:pPr>
            <a:endParaRPr lang="en-US" sz="1400" dirty="0" smtClean="0"/>
          </a:p>
          <a:p>
            <a:pPr lvl="1">
              <a:spcBef>
                <a:spcPts val="0"/>
              </a:spcBef>
            </a:pPr>
            <a:r>
              <a:rPr lang="en-US" dirty="0" smtClean="0"/>
              <a:t>Be </a:t>
            </a:r>
            <a:r>
              <a:rPr lang="en-US" dirty="0"/>
              <a:t>refreshed on </a:t>
            </a:r>
            <a:r>
              <a:rPr lang="en-US" dirty="0" smtClean="0"/>
              <a:t>information</a:t>
            </a:r>
            <a:r>
              <a:rPr lang="en-US" dirty="0"/>
              <a:t>, concepts, </a:t>
            </a:r>
            <a:r>
              <a:rPr lang="en-US" dirty="0" smtClean="0"/>
              <a:t>and principles </a:t>
            </a:r>
            <a:r>
              <a:rPr lang="en-US" dirty="0"/>
              <a:t>associated with </a:t>
            </a:r>
            <a:r>
              <a:rPr lang="en-US" dirty="0" smtClean="0"/>
              <a:t>debriefings</a:t>
            </a:r>
          </a:p>
          <a:p>
            <a:pPr marL="457200" lvl="1" indent="0">
              <a:spcBef>
                <a:spcPts val="0"/>
              </a:spcBef>
              <a:buNone/>
            </a:pPr>
            <a:endParaRPr lang="en-US" sz="1400" dirty="0" smtClean="0"/>
          </a:p>
          <a:p>
            <a:pPr lvl="1">
              <a:spcBef>
                <a:spcPts val="0"/>
              </a:spcBef>
            </a:pPr>
            <a:r>
              <a:rPr lang="en-US" dirty="0" smtClean="0"/>
              <a:t>Recognize </a:t>
            </a:r>
            <a:r>
              <a:rPr lang="en-US" dirty="0"/>
              <a:t>oral debriefings </a:t>
            </a:r>
            <a:r>
              <a:rPr lang="en-US" dirty="0" smtClean="0"/>
              <a:t>as a critical and useful tool for improving vendor/industry relationships</a:t>
            </a:r>
          </a:p>
          <a:p>
            <a:pPr marL="457200" lvl="1" indent="0">
              <a:spcBef>
                <a:spcPts val="0"/>
              </a:spcBef>
              <a:buNone/>
            </a:pPr>
            <a:endParaRPr lang="en-US" sz="1400" dirty="0" smtClean="0"/>
          </a:p>
          <a:p>
            <a:pPr lvl="1">
              <a:spcBef>
                <a:spcPts val="0"/>
              </a:spcBef>
            </a:pPr>
            <a:r>
              <a:rPr lang="en-US" dirty="0" smtClean="0"/>
              <a:t>View oral debriefings </a:t>
            </a:r>
            <a:r>
              <a:rPr lang="en-US" dirty="0"/>
              <a:t>as </a:t>
            </a:r>
            <a:r>
              <a:rPr lang="en-US" dirty="0" smtClean="0"/>
              <a:t>a positive opportunity for providing information to </a:t>
            </a:r>
            <a:r>
              <a:rPr lang="en-US" u="sng" dirty="0" smtClean="0"/>
              <a:t>the vendor </a:t>
            </a:r>
            <a:r>
              <a:rPr lang="en-US" dirty="0" smtClean="0"/>
              <a:t>on ways to improve as well as learning about how </a:t>
            </a:r>
            <a:r>
              <a:rPr lang="en-US" u="sng" dirty="0" smtClean="0"/>
              <a:t>the Government </a:t>
            </a:r>
            <a:r>
              <a:rPr lang="en-US" dirty="0" smtClean="0"/>
              <a:t>can improve future acquisitions</a:t>
            </a:r>
            <a:endParaRPr lang="en-US" dirty="0"/>
          </a:p>
        </p:txBody>
      </p:sp>
      <p:sp>
        <p:nvSpPr>
          <p:cNvPr id="2" name="Title 1"/>
          <p:cNvSpPr>
            <a:spLocks noGrp="1"/>
          </p:cNvSpPr>
          <p:nvPr>
            <p:ph type="title"/>
          </p:nvPr>
        </p:nvSpPr>
        <p:spPr/>
        <p:txBody>
          <a:bodyPr/>
          <a:lstStyle/>
          <a:p>
            <a:r>
              <a:rPr lang="en-US" dirty="0" smtClean="0"/>
              <a:t>Goals</a:t>
            </a:r>
            <a:endParaRPr lang="en-US" sz="3600" dirty="0"/>
          </a:p>
        </p:txBody>
      </p:sp>
      <p:sp>
        <p:nvSpPr>
          <p:cNvPr id="5" name="Slide Number Placeholder 2"/>
          <p:cNvSpPr>
            <a:spLocks noGrp="1"/>
          </p:cNvSpPr>
          <p:nvPr>
            <p:ph type="sldNum" sz="quarter" idx="10"/>
          </p:nvPr>
        </p:nvSpPr>
        <p:spPr>
          <a:xfrm>
            <a:off x="8458200" y="6429374"/>
            <a:ext cx="533400" cy="276226"/>
          </a:xfrm>
        </p:spPr>
        <p:txBody>
          <a:bodyPr/>
          <a:lstStyle/>
          <a:p>
            <a:pPr>
              <a:defRPr/>
            </a:pPr>
            <a:fld id="{C58062C5-06E9-4D1F-A8D4-A09DB2199B65}" type="slidenum">
              <a:rPr lang="en-US" smtClean="0"/>
              <a:pPr>
                <a:defRPr/>
              </a:pPr>
              <a:t>2</a:t>
            </a:fld>
            <a:endParaRPr lang="en-US" dirty="0"/>
          </a:p>
        </p:txBody>
      </p:sp>
    </p:spTree>
    <p:extLst>
      <p:ext uri="{BB962C8B-B14F-4D97-AF65-F5344CB8AC3E}">
        <p14:creationId xmlns:p14="http://schemas.microsoft.com/office/powerpoint/2010/main" val="1193175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lvl="0" indent="0">
              <a:buNone/>
            </a:pPr>
            <a:r>
              <a:rPr lang="en-US" sz="2400" dirty="0"/>
              <a:t>The intent of </a:t>
            </a:r>
            <a:r>
              <a:rPr lang="en-US" sz="2400" dirty="0" smtClean="0"/>
              <a:t>debriefing </a:t>
            </a:r>
            <a:r>
              <a:rPr lang="en-US" sz="2400" dirty="0"/>
              <a:t>is to </a:t>
            </a:r>
            <a:r>
              <a:rPr lang="en-US" sz="2400" dirty="0" smtClean="0"/>
              <a:t>provide information </a:t>
            </a:r>
            <a:r>
              <a:rPr lang="en-US" sz="2400" dirty="0"/>
              <a:t>to </a:t>
            </a:r>
            <a:r>
              <a:rPr lang="en-US" sz="2400" dirty="0" err="1"/>
              <a:t>offerors</a:t>
            </a:r>
            <a:r>
              <a:rPr lang="en-US" sz="2400" dirty="0"/>
              <a:t> </a:t>
            </a:r>
            <a:r>
              <a:rPr lang="en-US" sz="2400" dirty="0" smtClean="0"/>
              <a:t>(whether successful or unsuccessful) so they gain knowledge that will assist them in improving  </a:t>
            </a:r>
            <a:r>
              <a:rPr lang="en-US" sz="2400" dirty="0"/>
              <a:t>their </a:t>
            </a:r>
            <a:r>
              <a:rPr lang="en-US" sz="2400" dirty="0" smtClean="0"/>
              <a:t>chances of success for </a:t>
            </a:r>
            <a:r>
              <a:rPr lang="en-US" sz="2400" dirty="0"/>
              <a:t>future source </a:t>
            </a:r>
            <a:r>
              <a:rPr lang="en-US" sz="2400" dirty="0" smtClean="0"/>
              <a:t>selections</a:t>
            </a:r>
            <a:endParaRPr lang="en-US" sz="2400" dirty="0"/>
          </a:p>
        </p:txBody>
      </p:sp>
      <p:sp>
        <p:nvSpPr>
          <p:cNvPr id="4" name="Title 3"/>
          <p:cNvSpPr>
            <a:spLocks noGrp="1"/>
          </p:cNvSpPr>
          <p:nvPr>
            <p:ph type="title"/>
          </p:nvPr>
        </p:nvSpPr>
        <p:spPr/>
        <p:txBody>
          <a:bodyPr/>
          <a:lstStyle/>
          <a:p>
            <a:r>
              <a:rPr lang="en-US" dirty="0" smtClean="0"/>
              <a:t>Intent</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14488"/>
            <a:ext cx="4038600" cy="27137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605280"/>
            <a:ext cx="4038600" cy="2735826"/>
          </a:xfrm>
          <a:prstGeom prst="rect">
            <a:avLst/>
          </a:prstGeom>
          <a:noFill/>
          <a:ln>
            <a:noFill/>
          </a:ln>
          <a:effectLst>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6086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7013" lvl="1" indent="-227013">
              <a:buFont typeface="Arial" panose="020B0604020202020204" pitchFamily="34" charset="0"/>
              <a:buChar char="•"/>
            </a:pPr>
            <a:r>
              <a:rPr lang="en-US" b="1" dirty="0" smtClean="0"/>
              <a:t>Pre-award: </a:t>
            </a:r>
            <a:r>
              <a:rPr lang="en-US" altLang="en-US" sz="2000" dirty="0" smtClean="0"/>
              <a:t>Held for </a:t>
            </a:r>
            <a:r>
              <a:rPr lang="en-US" altLang="en-US" sz="2000" dirty="0"/>
              <a:t>those excluded from competitive range or otherwise excluded from competition prior to </a:t>
            </a:r>
            <a:r>
              <a:rPr lang="en-US" altLang="en-US" sz="2000" dirty="0" smtClean="0"/>
              <a:t>award</a:t>
            </a:r>
            <a:r>
              <a:rPr lang="en-US" altLang="en-US" sz="2000" baseline="30000" dirty="0" smtClean="0"/>
              <a:t>1</a:t>
            </a:r>
            <a:r>
              <a:rPr lang="en-US" altLang="en-US" sz="2000" dirty="0" smtClean="0"/>
              <a:t>.</a:t>
            </a:r>
            <a:endParaRPr lang="en-US" sz="2000" b="1" dirty="0"/>
          </a:p>
          <a:p>
            <a:pPr marL="0" lvl="1" indent="0">
              <a:buNone/>
            </a:pPr>
            <a:r>
              <a:rPr lang="en-US" altLang="en-US" sz="2000" dirty="0" smtClean="0"/>
              <a:t> </a:t>
            </a:r>
            <a:endParaRPr lang="en-US" sz="1800" dirty="0" smtClean="0"/>
          </a:p>
          <a:p>
            <a:pPr marL="227013" lvl="1" indent="-227013">
              <a:buFont typeface="Arial" panose="020B0604020202020204" pitchFamily="34" charset="0"/>
              <a:buChar char="•"/>
            </a:pPr>
            <a:r>
              <a:rPr lang="en-US" b="1" dirty="0" smtClean="0"/>
              <a:t>Post-award: </a:t>
            </a:r>
            <a:r>
              <a:rPr lang="en-US" altLang="en-US" sz="2000" dirty="0"/>
              <a:t>Held </a:t>
            </a:r>
            <a:r>
              <a:rPr lang="en-US" altLang="en-US" sz="2000" dirty="0" smtClean="0"/>
              <a:t>after award to either unsuccessful or successful offerors</a:t>
            </a:r>
            <a:r>
              <a:rPr lang="en-US" altLang="en-US" sz="2000" baseline="30000" dirty="0" smtClean="0"/>
              <a:t>2 </a:t>
            </a:r>
            <a:r>
              <a:rPr lang="en-US" altLang="en-US" sz="2000" dirty="0" smtClean="0"/>
              <a:t>.</a:t>
            </a:r>
            <a:endParaRPr lang="en-US" b="1" dirty="0"/>
          </a:p>
          <a:p>
            <a:pPr marL="0" lvl="1" indent="0">
              <a:buNone/>
            </a:pPr>
            <a:endParaRPr lang="en-US" sz="1400" dirty="0" smtClean="0"/>
          </a:p>
          <a:p>
            <a:pPr marL="0" lvl="1" indent="0">
              <a:buNone/>
            </a:pPr>
            <a:endParaRPr lang="en-US" sz="1400" dirty="0" smtClean="0"/>
          </a:p>
          <a:p>
            <a:pPr marL="0" lvl="1" indent="0">
              <a:buNone/>
            </a:pPr>
            <a:endParaRPr lang="en-US" sz="1400" dirty="0" smtClean="0"/>
          </a:p>
          <a:p>
            <a:pPr marL="0" lvl="1" indent="0">
              <a:buNone/>
            </a:pPr>
            <a:endParaRPr lang="en-US" sz="1400" dirty="0" smtClean="0"/>
          </a:p>
          <a:p>
            <a:pPr marL="0" lvl="1" indent="0">
              <a:buNone/>
            </a:pPr>
            <a:endParaRPr lang="en-US" sz="1400" dirty="0"/>
          </a:p>
          <a:p>
            <a:pPr marL="0" lvl="1" indent="0">
              <a:buNone/>
            </a:pPr>
            <a:endParaRPr lang="en-US" sz="1400" dirty="0" smtClean="0"/>
          </a:p>
          <a:p>
            <a:pPr marL="0" lvl="1" indent="0">
              <a:buNone/>
            </a:pPr>
            <a:endParaRPr lang="en-US" sz="1400" dirty="0"/>
          </a:p>
          <a:p>
            <a:pPr marL="0" lvl="1" indent="0">
              <a:buNone/>
            </a:pPr>
            <a:endParaRPr lang="en-US" sz="1400" dirty="0" smtClean="0"/>
          </a:p>
          <a:p>
            <a:pPr marL="0" lvl="1" indent="0">
              <a:buNone/>
            </a:pPr>
            <a:endParaRPr lang="en-US" sz="1400" dirty="0"/>
          </a:p>
          <a:p>
            <a:pPr marL="0" lvl="1" indent="0" algn="ctr">
              <a:buNone/>
            </a:pPr>
            <a:r>
              <a:rPr lang="en-US" sz="1400" b="1" dirty="0" smtClean="0"/>
              <a:t>DON’T FORGET to include an </a:t>
            </a:r>
            <a:r>
              <a:rPr lang="en-US" sz="1400" b="1" dirty="0"/>
              <a:t>official summary of the debriefing </a:t>
            </a:r>
            <a:r>
              <a:rPr lang="en-US" sz="1400" b="1" dirty="0" smtClean="0"/>
              <a:t>in </a:t>
            </a:r>
            <a:r>
              <a:rPr lang="en-US" sz="1400" b="1" dirty="0"/>
              <a:t>the contract file.</a:t>
            </a:r>
            <a:endParaRPr lang="en-US" sz="1400" b="1" dirty="0" smtClean="0"/>
          </a:p>
          <a:p>
            <a:pPr marL="0" lvl="1" indent="0">
              <a:buNone/>
            </a:pPr>
            <a:endParaRPr lang="en-US" sz="1400" dirty="0"/>
          </a:p>
        </p:txBody>
      </p:sp>
      <p:sp>
        <p:nvSpPr>
          <p:cNvPr id="3" name="Slide Number Placeholder 2"/>
          <p:cNvSpPr>
            <a:spLocks noGrp="1"/>
          </p:cNvSpPr>
          <p:nvPr>
            <p:ph type="sldNum" sz="quarter" idx="10"/>
          </p:nvPr>
        </p:nvSpPr>
        <p:spPr/>
        <p:txBody>
          <a:bodyPr/>
          <a:lstStyle/>
          <a:p>
            <a:pPr>
              <a:defRPr/>
            </a:pPr>
            <a:fld id="{C58062C5-06E9-4D1F-A8D4-A09DB2199B65}" type="slidenum">
              <a:rPr lang="en-US" smtClean="0"/>
              <a:pPr>
                <a:defRPr/>
              </a:pPr>
              <a:t>4</a:t>
            </a:fld>
            <a:endParaRPr lang="en-US" dirty="0"/>
          </a:p>
        </p:txBody>
      </p:sp>
      <p:sp>
        <p:nvSpPr>
          <p:cNvPr id="4" name="Title 3"/>
          <p:cNvSpPr>
            <a:spLocks noGrp="1"/>
          </p:cNvSpPr>
          <p:nvPr>
            <p:ph type="title"/>
          </p:nvPr>
        </p:nvSpPr>
        <p:spPr/>
        <p:txBody>
          <a:bodyPr/>
          <a:lstStyle/>
          <a:p>
            <a:r>
              <a:rPr lang="en-US" dirty="0" smtClean="0"/>
              <a:t>Types of Debriefings</a:t>
            </a:r>
            <a:endParaRPr lang="en-US" dirty="0"/>
          </a:p>
        </p:txBody>
      </p:sp>
      <p:sp>
        <p:nvSpPr>
          <p:cNvPr id="6" name="TextBox 5"/>
          <p:cNvSpPr txBox="1"/>
          <p:nvPr/>
        </p:nvSpPr>
        <p:spPr>
          <a:xfrm>
            <a:off x="1371600" y="6229844"/>
            <a:ext cx="7086600" cy="230832"/>
          </a:xfrm>
          <a:prstGeom prst="rect">
            <a:avLst/>
          </a:prstGeom>
          <a:noFill/>
        </p:spPr>
        <p:txBody>
          <a:bodyPr wrap="square" rtlCol="0">
            <a:spAutoFit/>
          </a:bodyPr>
          <a:lstStyle/>
          <a:p>
            <a:pPr marL="0" lvl="1" indent="0">
              <a:buNone/>
            </a:pPr>
            <a:r>
              <a:rPr lang="en-US" sz="900" dirty="0"/>
              <a:t>Notes: 1. See </a:t>
            </a:r>
            <a:r>
              <a:rPr lang="en-US" altLang="en-US" sz="900" dirty="0"/>
              <a:t>FAR </a:t>
            </a:r>
            <a:r>
              <a:rPr lang="en-US" altLang="en-US" sz="900" dirty="0" smtClean="0"/>
              <a:t>15.505     2. See FAR 15.506</a:t>
            </a:r>
            <a:r>
              <a:rPr lang="en-US" sz="900" dirty="0" smtClean="0"/>
              <a:t>.</a:t>
            </a:r>
            <a:endParaRPr lang="en-US" sz="9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121" y="3886200"/>
            <a:ext cx="2066308" cy="1371601"/>
          </a:xfrm>
          <a:prstGeom prst="rect">
            <a:avLst/>
          </a:prstGeom>
          <a:noFill/>
          <a:ln w="3175">
            <a:solidFill>
              <a:schemeClr val="bg1">
                <a:lumMod val="50000"/>
              </a:schemeClr>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75234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221653618"/>
              </p:ext>
            </p:extLst>
          </p:nvPr>
        </p:nvGraphicFramePr>
        <p:xfrm>
          <a:off x="228600" y="1371600"/>
          <a:ext cx="8458200" cy="5334000"/>
        </p:xfrm>
        <a:graphic>
          <a:graphicData uri="http://schemas.openxmlformats.org/drawingml/2006/table">
            <a:tbl>
              <a:tblPr firstRow="1" bandRow="1">
                <a:tableStyleId>{21E4AEA4-8DFA-4A89-87EB-49C32662AFE0}</a:tableStyleId>
              </a:tblPr>
              <a:tblGrid>
                <a:gridCol w="4229100"/>
                <a:gridCol w="4229100"/>
              </a:tblGrid>
              <a:tr h="423105">
                <a:tc>
                  <a:txBody>
                    <a:bodyPr/>
                    <a:lstStyle/>
                    <a:p>
                      <a:pPr algn="ctr"/>
                      <a:r>
                        <a:rPr lang="en-US" sz="1900" dirty="0" smtClean="0"/>
                        <a:t>DO Discuss</a:t>
                      </a:r>
                      <a:endParaRPr lang="en-US" sz="1900" dirty="0"/>
                    </a:p>
                  </a:txBody>
                  <a:tcPr marL="87394" marR="87394"/>
                </a:tc>
                <a:tc>
                  <a:txBody>
                    <a:bodyPr/>
                    <a:lstStyle/>
                    <a:p>
                      <a:pPr algn="ctr"/>
                      <a:r>
                        <a:rPr lang="en-US" sz="1900" dirty="0" smtClean="0"/>
                        <a:t>DO </a:t>
                      </a:r>
                      <a:r>
                        <a:rPr lang="en-US" sz="1900" u="none" dirty="0" smtClean="0"/>
                        <a:t>NOT </a:t>
                      </a:r>
                      <a:r>
                        <a:rPr lang="en-US" sz="1900" dirty="0" smtClean="0"/>
                        <a:t>Discuss</a:t>
                      </a:r>
                      <a:endParaRPr lang="en-US" sz="1900" dirty="0"/>
                    </a:p>
                  </a:txBody>
                  <a:tcPr marL="87394" marR="87394"/>
                </a:tc>
              </a:tr>
              <a:tr h="4910895">
                <a:tc>
                  <a:txBody>
                    <a:bodyPr/>
                    <a:lstStyle/>
                    <a:p>
                      <a:pPr marL="285750" indent="-285750">
                        <a:buFont typeface="Arial" pitchFamily="34" charset="0"/>
                        <a:buChar char="•"/>
                      </a:pPr>
                      <a:r>
                        <a:rPr lang="en-US" sz="1800" dirty="0" smtClean="0"/>
                        <a:t>Agency’s evaluation of significant elements in offeror’s proposal</a:t>
                      </a:r>
                    </a:p>
                    <a:p>
                      <a:pPr marL="285750" indent="-285750">
                        <a:buFont typeface="Arial" pitchFamily="34" charset="0"/>
                        <a:buChar char="•"/>
                      </a:pPr>
                      <a:r>
                        <a:rPr lang="en-US" sz="1800" dirty="0" smtClean="0"/>
                        <a:t>Summary of the rationale for eliminating</a:t>
                      </a:r>
                      <a:r>
                        <a:rPr lang="en-US" sz="1800" baseline="0" dirty="0" smtClean="0"/>
                        <a:t> the offeror from the competition</a:t>
                      </a:r>
                    </a:p>
                    <a:p>
                      <a:pPr marL="285750" indent="-285750">
                        <a:buFont typeface="Arial" pitchFamily="34" charset="0"/>
                        <a:buChar char="•"/>
                      </a:pPr>
                      <a:r>
                        <a:rPr lang="en-US" sz="1800" kern="1200" dirty="0" smtClean="0">
                          <a:solidFill>
                            <a:schemeClr val="dk1"/>
                          </a:solidFill>
                          <a:effectLst/>
                          <a:latin typeface="+mn-lt"/>
                          <a:ea typeface="+mn-ea"/>
                          <a:cs typeface="+mn-cs"/>
                        </a:rPr>
                        <a:t>Reasonable responses to relevant questions about whether source selection procedures contained in the solicitation, applicable regulations, and other applicable authorities were followed in the process of eliminating the offeror from the competition</a:t>
                      </a:r>
                      <a:endParaRPr lang="en-US" sz="1800" dirty="0" smtClean="0"/>
                    </a:p>
                  </a:txBody>
                  <a:tcPr marL="87394" marR="87394"/>
                </a:tc>
                <a:tc>
                  <a:txBody>
                    <a:bodyPr/>
                    <a:lstStyle/>
                    <a:p>
                      <a:pPr marL="342900" lvl="1" indent="-342900">
                        <a:buFontTx/>
                        <a:buChar char="•"/>
                      </a:pPr>
                      <a:r>
                        <a:rPr lang="en-US" sz="1900" dirty="0" smtClean="0"/>
                        <a:t>Number of offerors</a:t>
                      </a:r>
                    </a:p>
                    <a:p>
                      <a:pPr marL="342900" lvl="1" indent="-342900">
                        <a:buFontTx/>
                        <a:buChar char="•"/>
                      </a:pPr>
                      <a:r>
                        <a:rPr lang="en-US" sz="1900" dirty="0" smtClean="0"/>
                        <a:t>Identity</a:t>
                      </a:r>
                      <a:r>
                        <a:rPr lang="en-US" sz="1900" baseline="0" dirty="0" smtClean="0"/>
                        <a:t> of offerors/or those in the competitive range</a:t>
                      </a:r>
                    </a:p>
                    <a:p>
                      <a:pPr marL="342900" lvl="1" indent="-342900">
                        <a:buFontTx/>
                        <a:buChar char="•"/>
                      </a:pPr>
                      <a:r>
                        <a:rPr lang="en-US" sz="1900" baseline="0" dirty="0" smtClean="0"/>
                        <a:t>Content of other proposals</a:t>
                      </a:r>
                    </a:p>
                    <a:p>
                      <a:pPr marL="342900" lvl="1" indent="-342900">
                        <a:buFontTx/>
                        <a:buChar char="•"/>
                      </a:pPr>
                      <a:r>
                        <a:rPr lang="en-US" sz="1900" baseline="0" dirty="0" smtClean="0"/>
                        <a:t>Ranking of other offerors</a:t>
                      </a:r>
                    </a:p>
                    <a:p>
                      <a:pPr marL="342900" lvl="1" indent="-342900">
                        <a:buFontTx/>
                        <a:buChar char="•"/>
                      </a:pPr>
                      <a:r>
                        <a:rPr lang="en-US" sz="1900" baseline="0" dirty="0" smtClean="0"/>
                        <a:t>Government’s evaluation of other offerors</a:t>
                      </a:r>
                    </a:p>
                    <a:p>
                      <a:pPr marL="342900" lvl="1" indent="-342900">
                        <a:buFontTx/>
                        <a:buChar char="•"/>
                      </a:pPr>
                      <a:r>
                        <a:rPr lang="en-US" sz="1900" baseline="0" dirty="0" smtClean="0"/>
                        <a:t>Trade secrets</a:t>
                      </a:r>
                    </a:p>
                    <a:p>
                      <a:pPr marL="342900" lvl="1" indent="-342900">
                        <a:buFontTx/>
                        <a:buChar char="•"/>
                      </a:pPr>
                      <a:r>
                        <a:rPr lang="en-US" sz="1900" baseline="0" dirty="0" smtClean="0"/>
                        <a:t>Proprietary information/pricing</a:t>
                      </a:r>
                    </a:p>
                    <a:p>
                      <a:pPr marL="342900" lvl="1" indent="-342900">
                        <a:buFontTx/>
                        <a:buChar char="•"/>
                      </a:pPr>
                      <a:r>
                        <a:rPr lang="en-US" sz="1900" baseline="0" dirty="0" smtClean="0"/>
                        <a:t>Names of individuals providing past performance references</a:t>
                      </a:r>
                    </a:p>
                    <a:p>
                      <a:pPr marL="342900" lvl="1" indent="-342900">
                        <a:buFontTx/>
                        <a:buChar char="•"/>
                      </a:pPr>
                      <a:r>
                        <a:rPr lang="en-US" sz="1900" baseline="0" dirty="0" smtClean="0"/>
                        <a:t>Point-by-point comparison with other offers</a:t>
                      </a:r>
                    </a:p>
                    <a:p>
                      <a:pPr marL="342900" lvl="1" indent="-342900">
                        <a:buFontTx/>
                        <a:buChar char="•"/>
                      </a:pPr>
                      <a:r>
                        <a:rPr lang="en-US" sz="1900" baseline="0" dirty="0" smtClean="0"/>
                        <a:t>Information not releasable under FOIA</a:t>
                      </a:r>
                      <a:endParaRPr lang="en-US" sz="1900" dirty="0" smtClean="0"/>
                    </a:p>
                  </a:txBody>
                  <a:tcPr marL="87394" marR="87394"/>
                </a:tc>
              </a:tr>
            </a:tbl>
          </a:graphicData>
        </a:graphic>
      </p:graphicFrame>
      <p:sp>
        <p:nvSpPr>
          <p:cNvPr id="3" name="Slide Number Placeholder 2"/>
          <p:cNvSpPr>
            <a:spLocks noGrp="1"/>
          </p:cNvSpPr>
          <p:nvPr>
            <p:ph type="sldNum" sz="quarter" idx="10"/>
          </p:nvPr>
        </p:nvSpPr>
        <p:spPr/>
        <p:txBody>
          <a:bodyPr/>
          <a:lstStyle/>
          <a:p>
            <a:pPr>
              <a:defRPr/>
            </a:pPr>
            <a:fld id="{C58062C5-06E9-4D1F-A8D4-A09DB2199B65}" type="slidenum">
              <a:rPr lang="en-US" smtClean="0"/>
              <a:pPr>
                <a:defRPr/>
              </a:pPr>
              <a:t>5</a:t>
            </a:fld>
            <a:endParaRPr lang="en-US" dirty="0"/>
          </a:p>
        </p:txBody>
      </p:sp>
      <p:sp>
        <p:nvSpPr>
          <p:cNvPr id="4" name="Title 3"/>
          <p:cNvSpPr>
            <a:spLocks noGrp="1"/>
          </p:cNvSpPr>
          <p:nvPr>
            <p:ph type="title"/>
          </p:nvPr>
        </p:nvSpPr>
        <p:spPr/>
        <p:txBody>
          <a:bodyPr>
            <a:normAutofit fontScale="90000"/>
          </a:bodyPr>
          <a:lstStyle/>
          <a:p>
            <a:r>
              <a:rPr lang="en-US" dirty="0" smtClean="0"/>
              <a:t>Pre-Award Debriefing Does and Don’ts</a:t>
            </a:r>
            <a:endParaRPr lang="en-US" sz="3600" dirty="0"/>
          </a:p>
        </p:txBody>
      </p:sp>
    </p:spTree>
    <p:extLst>
      <p:ext uri="{BB962C8B-B14F-4D97-AF65-F5344CB8AC3E}">
        <p14:creationId xmlns:p14="http://schemas.microsoft.com/office/powerpoint/2010/main" val="1237216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39897710"/>
              </p:ext>
            </p:extLst>
          </p:nvPr>
        </p:nvGraphicFramePr>
        <p:xfrm>
          <a:off x="228600" y="1371600"/>
          <a:ext cx="8458200" cy="5334000"/>
        </p:xfrm>
        <a:graphic>
          <a:graphicData uri="http://schemas.openxmlformats.org/drawingml/2006/table">
            <a:tbl>
              <a:tblPr firstRow="1" bandRow="1">
                <a:tableStyleId>{21E4AEA4-8DFA-4A89-87EB-49C32662AFE0}</a:tableStyleId>
              </a:tblPr>
              <a:tblGrid>
                <a:gridCol w="4229100"/>
                <a:gridCol w="4229100"/>
              </a:tblGrid>
              <a:tr h="408875">
                <a:tc>
                  <a:txBody>
                    <a:bodyPr/>
                    <a:lstStyle/>
                    <a:p>
                      <a:pPr algn="ctr"/>
                      <a:r>
                        <a:rPr lang="en-US" sz="1900" dirty="0" smtClean="0"/>
                        <a:t>DO Discuss</a:t>
                      </a:r>
                      <a:endParaRPr lang="en-US" sz="1900" dirty="0"/>
                    </a:p>
                  </a:txBody>
                  <a:tcPr marL="87394" marR="87394"/>
                </a:tc>
                <a:tc>
                  <a:txBody>
                    <a:bodyPr/>
                    <a:lstStyle/>
                    <a:p>
                      <a:pPr algn="ctr"/>
                      <a:r>
                        <a:rPr lang="en-US" sz="1900" dirty="0" smtClean="0"/>
                        <a:t>DO </a:t>
                      </a:r>
                      <a:r>
                        <a:rPr lang="en-US" sz="1900" u="none" dirty="0" smtClean="0"/>
                        <a:t>NOT </a:t>
                      </a:r>
                      <a:r>
                        <a:rPr lang="en-US" sz="1900" dirty="0" smtClean="0"/>
                        <a:t>Discuss</a:t>
                      </a:r>
                      <a:endParaRPr lang="en-US" sz="1900" dirty="0"/>
                    </a:p>
                  </a:txBody>
                  <a:tcPr marL="87394" marR="87394"/>
                </a:tc>
              </a:tr>
              <a:tr h="4925125">
                <a:tc>
                  <a:txBody>
                    <a:bodyPr/>
                    <a:lstStyle/>
                    <a:p>
                      <a:pPr marL="285750" indent="-285750">
                        <a:buFont typeface="Arial" pitchFamily="34" charset="0"/>
                        <a:buChar char="•"/>
                      </a:pPr>
                      <a:r>
                        <a:rPr lang="en-US" sz="1800" dirty="0" smtClean="0"/>
                        <a:t>Offeror’s evaluated significant weaknesses and/or deficiencies</a:t>
                      </a:r>
                    </a:p>
                    <a:p>
                      <a:pPr marL="285750" indent="-285750">
                        <a:buFont typeface="Arial" pitchFamily="34" charset="0"/>
                        <a:buChar char="•"/>
                      </a:pPr>
                      <a:r>
                        <a:rPr lang="en-US" sz="1800" dirty="0" smtClean="0"/>
                        <a:t>Overall evaluated price/cost and technical ratings of the debriefed offeror and awardee</a:t>
                      </a:r>
                    </a:p>
                    <a:p>
                      <a:pPr marL="285750" indent="-285750">
                        <a:buFont typeface="Arial" pitchFamily="34" charset="0"/>
                        <a:buChar char="•"/>
                      </a:pPr>
                      <a:r>
                        <a:rPr lang="en-US" sz="1800" dirty="0" smtClean="0"/>
                        <a:t>Past performance information</a:t>
                      </a:r>
                    </a:p>
                    <a:p>
                      <a:pPr marL="285750" indent="-285750">
                        <a:buFont typeface="Arial" pitchFamily="34" charset="0"/>
                        <a:buChar char="•"/>
                      </a:pPr>
                      <a:r>
                        <a:rPr lang="en-US" sz="1800" dirty="0" smtClean="0"/>
                        <a:t>Overall ranking all offerors</a:t>
                      </a:r>
                    </a:p>
                    <a:p>
                      <a:pPr marL="285750" indent="-285750">
                        <a:buFont typeface="Arial" pitchFamily="34" charset="0"/>
                        <a:buChar char="•"/>
                      </a:pPr>
                      <a:r>
                        <a:rPr lang="en-US" sz="1800" dirty="0" smtClean="0"/>
                        <a:t>Rationale for award summary</a:t>
                      </a:r>
                    </a:p>
                    <a:p>
                      <a:pPr marL="285750" indent="-285750">
                        <a:buFont typeface="Arial" pitchFamily="34" charset="0"/>
                        <a:buChar char="•"/>
                      </a:pPr>
                      <a:r>
                        <a:rPr lang="en-US" sz="1800" kern="1200" dirty="0" smtClean="0">
                          <a:solidFill>
                            <a:schemeClr val="dk1"/>
                          </a:solidFill>
                          <a:effectLst/>
                          <a:latin typeface="+mn-lt"/>
                          <a:ea typeface="+mn-ea"/>
                          <a:cs typeface="+mn-cs"/>
                        </a:rPr>
                        <a:t>Summary of rationale for award </a:t>
                      </a:r>
                      <a:endParaRPr lang="en-US" sz="1800" dirty="0" smtClean="0"/>
                    </a:p>
                    <a:p>
                      <a:pPr marL="285750" indent="-285750">
                        <a:buFont typeface="Arial" pitchFamily="34" charset="0"/>
                        <a:buChar char="•"/>
                      </a:pPr>
                      <a:r>
                        <a:rPr lang="en-US" sz="1800" dirty="0" smtClean="0"/>
                        <a:t>Make/model of commercial items to be delivered by awardee</a:t>
                      </a:r>
                    </a:p>
                    <a:p>
                      <a:pPr marL="285750" indent="-285750">
                        <a:buFont typeface="Arial" pitchFamily="34" charset="0"/>
                        <a:buChar char="•"/>
                      </a:pPr>
                      <a:r>
                        <a:rPr lang="en-US" sz="1800" dirty="0" smtClean="0"/>
                        <a:t>Reasonable responses to relevant questions about following source selection procedures</a:t>
                      </a:r>
                    </a:p>
                  </a:txBody>
                  <a:tcPr marL="87394" marR="87394"/>
                </a:tc>
                <a:tc>
                  <a:txBody>
                    <a:bodyPr/>
                    <a:lstStyle/>
                    <a:p>
                      <a:pPr marL="342900" lvl="1" indent="-342900">
                        <a:buFontTx/>
                        <a:buChar char="•"/>
                      </a:pPr>
                      <a:r>
                        <a:rPr lang="en-US" sz="1800" dirty="0" smtClean="0"/>
                        <a:t>Point-by-point comparisons of the debriefed offeror’s proposal with those of other offerors </a:t>
                      </a:r>
                    </a:p>
                    <a:p>
                      <a:pPr marL="342900" lvl="1" indent="-342900">
                        <a:buFontTx/>
                        <a:buChar char="•"/>
                      </a:pPr>
                      <a:r>
                        <a:rPr lang="en-US" sz="1800" kern="1200" dirty="0" smtClean="0">
                          <a:solidFill>
                            <a:schemeClr val="dk1"/>
                          </a:solidFill>
                          <a:effectLst/>
                          <a:latin typeface="+mn-lt"/>
                          <a:ea typeface="+mn-ea"/>
                          <a:cs typeface="+mn-cs"/>
                        </a:rPr>
                        <a:t>Strengths, weaknesses, and deficiencies in competing proposals</a:t>
                      </a:r>
                    </a:p>
                    <a:p>
                      <a:pPr marL="342900" marR="0" lvl="1" indent="-342900" algn="l" defTabSz="457200" rtl="0" eaLnBrk="1" fontAlgn="auto" latinLnBrk="0" hangingPunct="1">
                        <a:lnSpc>
                          <a:spcPct val="100000"/>
                        </a:lnSpc>
                        <a:spcBef>
                          <a:spcPts val="0"/>
                        </a:spcBef>
                        <a:spcAft>
                          <a:spcPts val="0"/>
                        </a:spcAft>
                        <a:buClrTx/>
                        <a:buSzTx/>
                        <a:buFontTx/>
                        <a:buChar char="•"/>
                        <a:tabLst/>
                        <a:defRPr/>
                      </a:pPr>
                      <a:r>
                        <a:rPr lang="en-US" sz="1800" kern="1200" dirty="0" smtClean="0">
                          <a:solidFill>
                            <a:schemeClr val="dk1"/>
                          </a:solidFill>
                          <a:effectLst/>
                          <a:latin typeface="+mn-lt"/>
                          <a:ea typeface="+mn-ea"/>
                          <a:cs typeface="+mn-cs"/>
                        </a:rPr>
                        <a:t>Trade secrets, innovative concepts, design, etc.</a:t>
                      </a:r>
                    </a:p>
                    <a:p>
                      <a:pPr marL="342900" marR="0" lvl="1" indent="-342900" algn="l" defTabSz="457200" rtl="0" eaLnBrk="1" fontAlgn="auto" latinLnBrk="0" hangingPunct="1">
                        <a:lnSpc>
                          <a:spcPct val="100000"/>
                        </a:lnSpc>
                        <a:spcBef>
                          <a:spcPts val="0"/>
                        </a:spcBef>
                        <a:spcAft>
                          <a:spcPts val="0"/>
                        </a:spcAft>
                        <a:buClrTx/>
                        <a:buSzTx/>
                        <a:buFontTx/>
                        <a:buChar char="•"/>
                        <a:tabLst/>
                        <a:defRPr/>
                      </a:pPr>
                      <a:r>
                        <a:rPr lang="en-US" sz="1800" kern="1200" dirty="0" smtClean="0">
                          <a:solidFill>
                            <a:schemeClr val="dk1"/>
                          </a:solidFill>
                          <a:effectLst/>
                          <a:latin typeface="+mn-lt"/>
                          <a:ea typeface="+mn-ea"/>
                          <a:cs typeface="+mn-cs"/>
                        </a:rPr>
                        <a:t>Privileged or confidential manufacturing processes or techniques</a:t>
                      </a:r>
                    </a:p>
                    <a:p>
                      <a:pPr marL="342900" marR="0" lvl="1" indent="-342900" algn="l" defTabSz="457200" rtl="0" eaLnBrk="1" fontAlgn="auto" latinLnBrk="0" hangingPunct="1">
                        <a:lnSpc>
                          <a:spcPct val="100000"/>
                        </a:lnSpc>
                        <a:spcBef>
                          <a:spcPts val="0"/>
                        </a:spcBef>
                        <a:spcAft>
                          <a:spcPts val="0"/>
                        </a:spcAft>
                        <a:buClrTx/>
                        <a:buSzTx/>
                        <a:buFontTx/>
                        <a:buChar char="•"/>
                        <a:tabLst/>
                        <a:defRPr/>
                      </a:pPr>
                      <a:r>
                        <a:rPr lang="en-US" sz="1800" dirty="0" smtClean="0"/>
                        <a:t>Privileged commercial or financial information</a:t>
                      </a:r>
                    </a:p>
                    <a:p>
                      <a:pPr marL="342900" lvl="1" indent="-342900">
                        <a:buFontTx/>
                        <a:buChar char="•"/>
                      </a:pPr>
                      <a:r>
                        <a:rPr lang="en-US" sz="1800" dirty="0" smtClean="0"/>
                        <a:t>Names of individuals providing reference information about an offeror’s past performance</a:t>
                      </a:r>
                    </a:p>
                  </a:txBody>
                  <a:tcPr marL="87394" marR="87394"/>
                </a:tc>
              </a:tr>
            </a:tbl>
          </a:graphicData>
        </a:graphic>
      </p:graphicFrame>
      <p:sp>
        <p:nvSpPr>
          <p:cNvPr id="3" name="Slide Number Placeholder 2"/>
          <p:cNvSpPr>
            <a:spLocks noGrp="1"/>
          </p:cNvSpPr>
          <p:nvPr>
            <p:ph type="sldNum" sz="quarter" idx="10"/>
          </p:nvPr>
        </p:nvSpPr>
        <p:spPr/>
        <p:txBody>
          <a:bodyPr/>
          <a:lstStyle/>
          <a:p>
            <a:pPr>
              <a:defRPr/>
            </a:pPr>
            <a:fld id="{C58062C5-06E9-4D1F-A8D4-A09DB2199B65}" type="slidenum">
              <a:rPr lang="en-US" smtClean="0"/>
              <a:pPr>
                <a:defRPr/>
              </a:pPr>
              <a:t>6</a:t>
            </a:fld>
            <a:endParaRPr lang="en-US" dirty="0"/>
          </a:p>
        </p:txBody>
      </p:sp>
      <p:sp>
        <p:nvSpPr>
          <p:cNvPr id="4" name="Title 3"/>
          <p:cNvSpPr>
            <a:spLocks noGrp="1"/>
          </p:cNvSpPr>
          <p:nvPr>
            <p:ph type="title"/>
          </p:nvPr>
        </p:nvSpPr>
        <p:spPr/>
        <p:txBody>
          <a:bodyPr>
            <a:normAutofit fontScale="90000"/>
          </a:bodyPr>
          <a:lstStyle/>
          <a:p>
            <a:r>
              <a:rPr lang="en-US" dirty="0" smtClean="0"/>
              <a:t>Post-Award Debriefing Dos &amp; Don’ts</a:t>
            </a:r>
            <a:endParaRPr lang="en-US" sz="3600" dirty="0"/>
          </a:p>
        </p:txBody>
      </p:sp>
    </p:spTree>
    <p:extLst>
      <p:ext uri="{BB962C8B-B14F-4D97-AF65-F5344CB8AC3E}">
        <p14:creationId xmlns:p14="http://schemas.microsoft.com/office/powerpoint/2010/main" val="1343617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524000"/>
            <a:ext cx="8229600" cy="4525963"/>
          </a:xfrm>
        </p:spPr>
        <p:txBody>
          <a:bodyPr/>
          <a:lstStyle/>
          <a:p>
            <a:r>
              <a:rPr lang="en-US" dirty="0" smtClean="0"/>
              <a:t>Prepare</a:t>
            </a:r>
          </a:p>
          <a:p>
            <a:r>
              <a:rPr lang="en-US" dirty="0" smtClean="0"/>
              <a:t>Make </a:t>
            </a:r>
            <a:r>
              <a:rPr lang="en-US" dirty="0"/>
              <a:t>a detailed agenda </a:t>
            </a:r>
          </a:p>
          <a:p>
            <a:r>
              <a:rPr lang="en-US" dirty="0"/>
              <a:t>Know your team &amp; their roles</a:t>
            </a:r>
          </a:p>
          <a:p>
            <a:r>
              <a:rPr lang="en-US" dirty="0" smtClean="0"/>
              <a:t>Review all source selection documents</a:t>
            </a:r>
          </a:p>
          <a:p>
            <a:r>
              <a:rPr lang="en-US" dirty="0" smtClean="0"/>
              <a:t>Anticipate </a:t>
            </a:r>
            <a:r>
              <a:rPr lang="en-US" dirty="0"/>
              <a:t>questions and prepare </a:t>
            </a:r>
            <a:r>
              <a:rPr lang="en-US" dirty="0" smtClean="0"/>
              <a:t>answers</a:t>
            </a:r>
            <a:endParaRPr lang="en-US" dirty="0"/>
          </a:p>
        </p:txBody>
      </p:sp>
      <p:sp>
        <p:nvSpPr>
          <p:cNvPr id="6" name="Slide Number Placeholder 2"/>
          <p:cNvSpPr>
            <a:spLocks noGrp="1"/>
          </p:cNvSpPr>
          <p:nvPr>
            <p:ph type="sldNum" sz="quarter" idx="10"/>
          </p:nvPr>
        </p:nvSpPr>
        <p:spPr/>
        <p:txBody>
          <a:bodyPr/>
          <a:lstStyle/>
          <a:p>
            <a:pPr>
              <a:defRPr/>
            </a:pPr>
            <a:fld id="{C58062C5-06E9-4D1F-A8D4-A09DB2199B65}" type="slidenum">
              <a:rPr lang="en-US" smtClean="0"/>
              <a:pPr>
                <a:defRPr/>
              </a:pPr>
              <a:t>7</a:t>
            </a:fld>
            <a:endParaRPr lang="en-US" dirty="0"/>
          </a:p>
        </p:txBody>
      </p:sp>
      <p:sp>
        <p:nvSpPr>
          <p:cNvPr id="4" name="Title 3"/>
          <p:cNvSpPr>
            <a:spLocks noGrp="1"/>
          </p:cNvSpPr>
          <p:nvPr>
            <p:ph type="title"/>
          </p:nvPr>
        </p:nvSpPr>
        <p:spPr/>
        <p:txBody>
          <a:bodyPr>
            <a:noAutofit/>
          </a:bodyPr>
          <a:lstStyle/>
          <a:p>
            <a:r>
              <a:rPr lang="en-US" sz="4400" dirty="0" smtClean="0"/>
              <a:t>Best Practices - Government</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4304211"/>
            <a:ext cx="1714500" cy="1706880"/>
          </a:xfrm>
          <a:prstGeom prst="rect">
            <a:avLst/>
          </a:prstGeom>
        </p:spPr>
      </p:pic>
      <p:sp>
        <p:nvSpPr>
          <p:cNvPr id="7" name="TextBox 6"/>
          <p:cNvSpPr txBox="1"/>
          <p:nvPr/>
        </p:nvSpPr>
        <p:spPr>
          <a:xfrm>
            <a:off x="707571" y="4724400"/>
            <a:ext cx="5562600" cy="369332"/>
          </a:xfrm>
          <a:prstGeom prst="rect">
            <a:avLst/>
          </a:prstGeom>
          <a:noFill/>
        </p:spPr>
        <p:txBody>
          <a:bodyPr wrap="square" rtlCol="0">
            <a:spAutoFit/>
          </a:bodyPr>
          <a:lstStyle/>
          <a:p>
            <a:pPr algn="ctr"/>
            <a:r>
              <a:rPr lang="en-US" b="1" i="1" dirty="0" smtClean="0"/>
              <a:t>Remember this is an opportunity to learn</a:t>
            </a:r>
            <a:endParaRPr lang="en-US" b="1" i="1" dirty="0"/>
          </a:p>
        </p:txBody>
      </p:sp>
    </p:spTree>
    <p:extLst>
      <p:ext uri="{BB962C8B-B14F-4D97-AF65-F5344CB8AC3E}">
        <p14:creationId xmlns:p14="http://schemas.microsoft.com/office/powerpoint/2010/main" val="244232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19943"/>
            <a:ext cx="8229600" cy="4525963"/>
          </a:xfrm>
        </p:spPr>
        <p:txBody>
          <a:bodyPr/>
          <a:lstStyle/>
          <a:p>
            <a:pPr marL="227013" lvl="1" indent="-227013">
              <a:spcBef>
                <a:spcPts val="0"/>
              </a:spcBef>
              <a:buFont typeface="Arial" panose="020B0604020202020204" pitchFamily="34" charset="0"/>
              <a:buChar char="•"/>
            </a:pPr>
            <a:r>
              <a:rPr lang="en-US" sz="2800" dirty="0" smtClean="0"/>
              <a:t>Deters protests</a:t>
            </a:r>
          </a:p>
          <a:p>
            <a:pPr marL="227013" lvl="1" indent="-227013">
              <a:spcBef>
                <a:spcPts val="0"/>
              </a:spcBef>
              <a:buFont typeface="Arial" panose="020B0604020202020204" pitchFamily="34" charset="0"/>
              <a:buChar char="•"/>
            </a:pPr>
            <a:r>
              <a:rPr lang="en-US" sz="2800" dirty="0"/>
              <a:t>Fosters a relationship of trust between Government and Vendor/Industry</a:t>
            </a:r>
          </a:p>
          <a:p>
            <a:pPr marL="227013" lvl="1" indent="-227013">
              <a:spcBef>
                <a:spcPts val="0"/>
              </a:spcBef>
              <a:buFont typeface="Arial" panose="020B0604020202020204" pitchFamily="34" charset="0"/>
              <a:buChar char="•"/>
            </a:pPr>
            <a:r>
              <a:rPr lang="en-US" sz="2800" dirty="0" smtClean="0"/>
              <a:t>Promotes future competition </a:t>
            </a:r>
            <a:endParaRPr lang="en-US" sz="2800" dirty="0"/>
          </a:p>
          <a:p>
            <a:pPr marL="227013" lvl="1" indent="-227013">
              <a:spcBef>
                <a:spcPts val="0"/>
              </a:spcBef>
              <a:buFont typeface="Arial" panose="020B0604020202020204" pitchFamily="34" charset="0"/>
              <a:buChar char="•"/>
            </a:pPr>
            <a:r>
              <a:rPr lang="en-US" sz="2800" dirty="0" smtClean="0"/>
              <a:t>Improves the quality of future offers</a:t>
            </a:r>
          </a:p>
          <a:p>
            <a:pPr marL="227013" lvl="1" indent="-227013">
              <a:spcBef>
                <a:spcPts val="0"/>
              </a:spcBef>
              <a:buFont typeface="Arial" panose="020B0604020202020204" pitchFamily="34" charset="0"/>
              <a:buChar char="•"/>
            </a:pPr>
            <a:r>
              <a:rPr lang="en-US" sz="2800" dirty="0" smtClean="0"/>
              <a:t>Improves the quality of future solicitations</a:t>
            </a:r>
          </a:p>
          <a:p>
            <a:pPr marL="227013" lvl="1" indent="-227013">
              <a:spcBef>
                <a:spcPts val="0"/>
              </a:spcBef>
              <a:buFont typeface="Arial" panose="020B0604020202020204" pitchFamily="34" charset="0"/>
              <a:buChar char="•"/>
            </a:pPr>
            <a:r>
              <a:rPr lang="en-US" sz="2800" dirty="0" smtClean="0"/>
              <a:t>Demonstrates </a:t>
            </a:r>
            <a:r>
              <a:rPr lang="en-US" sz="2800" dirty="0"/>
              <a:t>mutual respect and </a:t>
            </a:r>
            <a:r>
              <a:rPr lang="en-US" sz="2800" dirty="0" smtClean="0"/>
              <a:t>concern</a:t>
            </a:r>
          </a:p>
          <a:p>
            <a:pPr marL="457200" lvl="1" indent="0">
              <a:buNone/>
            </a:pPr>
            <a:endParaRPr lang="en-US" dirty="0"/>
          </a:p>
        </p:txBody>
      </p:sp>
      <p:sp>
        <p:nvSpPr>
          <p:cNvPr id="3" name="Slide Number Placeholder 2"/>
          <p:cNvSpPr>
            <a:spLocks noGrp="1"/>
          </p:cNvSpPr>
          <p:nvPr>
            <p:ph type="sldNum" sz="quarter" idx="10"/>
          </p:nvPr>
        </p:nvSpPr>
        <p:spPr/>
        <p:txBody>
          <a:bodyPr/>
          <a:lstStyle/>
          <a:p>
            <a:pPr>
              <a:defRPr/>
            </a:pPr>
            <a:fld id="{C58062C5-06E9-4D1F-A8D4-A09DB2199B65}" type="slidenum">
              <a:rPr lang="en-US" smtClean="0"/>
              <a:pPr>
                <a:defRPr/>
              </a:pPr>
              <a:t>8</a:t>
            </a:fld>
            <a:endParaRPr lang="en-US" dirty="0"/>
          </a:p>
        </p:txBody>
      </p:sp>
      <p:sp>
        <p:nvSpPr>
          <p:cNvPr id="4" name="Title 3"/>
          <p:cNvSpPr>
            <a:spLocks noGrp="1"/>
          </p:cNvSpPr>
          <p:nvPr>
            <p:ph type="title"/>
          </p:nvPr>
        </p:nvSpPr>
        <p:spPr/>
        <p:txBody>
          <a:bodyPr/>
          <a:lstStyle/>
          <a:p>
            <a:r>
              <a:rPr lang="en-US" dirty="0" smtClean="0"/>
              <a:t>Benefits to Government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6200"/>
            <a:ext cx="1973580" cy="1752600"/>
          </a:xfrm>
          <a:prstGeom prst="rect">
            <a:avLst/>
          </a:prstGeom>
        </p:spPr>
      </p:pic>
    </p:spTree>
    <p:extLst>
      <p:ext uri="{BB962C8B-B14F-4D97-AF65-F5344CB8AC3E}">
        <p14:creationId xmlns:p14="http://schemas.microsoft.com/office/powerpoint/2010/main" val="210887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7013" lvl="1" indent="-227013">
              <a:buFont typeface="Arial" panose="020B0604020202020204" pitchFamily="34" charset="0"/>
              <a:buChar char="•"/>
            </a:pPr>
            <a:r>
              <a:rPr lang="en-US" sz="2800" dirty="0" smtClean="0"/>
              <a:t>Reduces costs </a:t>
            </a:r>
            <a:r>
              <a:rPr lang="en-US" sz="2800" dirty="0"/>
              <a:t>to obtain information</a:t>
            </a:r>
          </a:p>
          <a:p>
            <a:pPr marL="227013" lvl="1" indent="-227013">
              <a:buFont typeface="Arial" panose="020B0604020202020204" pitchFamily="34" charset="0"/>
              <a:buChar char="•"/>
            </a:pPr>
            <a:r>
              <a:rPr lang="en-US" sz="2800" dirty="0" smtClean="0"/>
              <a:t>Enhances </a:t>
            </a:r>
            <a:r>
              <a:rPr lang="en-US" sz="2800" dirty="0"/>
              <a:t>the quality of future proposals</a:t>
            </a:r>
          </a:p>
          <a:p>
            <a:pPr marL="227013" lvl="1" indent="-227013">
              <a:buFont typeface="Arial" panose="020B0604020202020204" pitchFamily="34" charset="0"/>
              <a:buChar char="•"/>
            </a:pPr>
            <a:r>
              <a:rPr lang="en-US" sz="2800" dirty="0" smtClean="0"/>
              <a:t>Improves vendor decision-making </a:t>
            </a:r>
            <a:r>
              <a:rPr lang="en-US" sz="2800" dirty="0"/>
              <a:t>capabilities</a:t>
            </a:r>
          </a:p>
          <a:p>
            <a:pPr marL="227013" lvl="1" indent="-227013">
              <a:buFont typeface="Arial" panose="020B0604020202020204" pitchFamily="34" charset="0"/>
              <a:buChar char="•"/>
            </a:pPr>
            <a:r>
              <a:rPr lang="en-US" sz="2800" dirty="0" smtClean="0"/>
              <a:t>Provides an opportunity </a:t>
            </a:r>
            <a:r>
              <a:rPr lang="en-US" sz="2800" dirty="0"/>
              <a:t>to provide feedback on the </a:t>
            </a:r>
            <a:r>
              <a:rPr lang="en-US" sz="2800" dirty="0" smtClean="0"/>
              <a:t>Government’s procurement process</a:t>
            </a:r>
          </a:p>
          <a:p>
            <a:pPr marL="227013" lvl="1" indent="-227013">
              <a:buFont typeface="Arial" panose="020B0604020202020204" pitchFamily="34" charset="0"/>
              <a:buChar char="•"/>
            </a:pPr>
            <a:r>
              <a:rPr lang="en-US" sz="2800" dirty="0" smtClean="0"/>
              <a:t>Provides the ability </a:t>
            </a:r>
            <a:r>
              <a:rPr lang="en-US" sz="2800" dirty="0"/>
              <a:t>to </a:t>
            </a:r>
            <a:r>
              <a:rPr lang="en-US" sz="2800" dirty="0" smtClean="0"/>
              <a:t>amplify </a:t>
            </a:r>
            <a:r>
              <a:rPr lang="en-US" sz="2800" dirty="0"/>
              <a:t>information, </a:t>
            </a:r>
            <a:r>
              <a:rPr lang="en-US" sz="2800" dirty="0" smtClean="0"/>
              <a:t>ask questions</a:t>
            </a:r>
            <a:r>
              <a:rPr lang="en-US" sz="2800" dirty="0"/>
              <a:t>, </a:t>
            </a:r>
            <a:r>
              <a:rPr lang="en-US" sz="2800" dirty="0" smtClean="0"/>
              <a:t>and understand the customer</a:t>
            </a:r>
            <a:endParaRPr lang="en-US" sz="2800" dirty="0"/>
          </a:p>
          <a:p>
            <a:pPr marL="457200" lvl="1" indent="0">
              <a:buNone/>
            </a:pPr>
            <a:endParaRPr lang="en-US" dirty="0"/>
          </a:p>
        </p:txBody>
      </p:sp>
      <p:sp>
        <p:nvSpPr>
          <p:cNvPr id="3" name="Slide Number Placeholder 2"/>
          <p:cNvSpPr>
            <a:spLocks noGrp="1"/>
          </p:cNvSpPr>
          <p:nvPr>
            <p:ph type="sldNum" sz="quarter" idx="10"/>
          </p:nvPr>
        </p:nvSpPr>
        <p:spPr/>
        <p:txBody>
          <a:bodyPr/>
          <a:lstStyle/>
          <a:p>
            <a:pPr>
              <a:defRPr/>
            </a:pPr>
            <a:fld id="{C58062C5-06E9-4D1F-A8D4-A09DB2199B65}" type="slidenum">
              <a:rPr lang="en-US" smtClean="0"/>
              <a:pPr>
                <a:defRPr/>
              </a:pPr>
              <a:t>9</a:t>
            </a:fld>
            <a:endParaRPr lang="en-US" dirty="0"/>
          </a:p>
        </p:txBody>
      </p:sp>
      <p:sp>
        <p:nvSpPr>
          <p:cNvPr id="4" name="Title 3"/>
          <p:cNvSpPr>
            <a:spLocks noGrp="1"/>
          </p:cNvSpPr>
          <p:nvPr>
            <p:ph type="title"/>
          </p:nvPr>
        </p:nvSpPr>
        <p:spPr/>
        <p:txBody>
          <a:bodyPr/>
          <a:lstStyle/>
          <a:p>
            <a:r>
              <a:rPr lang="en-US" dirty="0" smtClean="0"/>
              <a:t>Benefits to Vendor/Industry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5188676"/>
            <a:ext cx="3223260" cy="906780"/>
          </a:xfrm>
          <a:prstGeom prst="rect">
            <a:avLst/>
          </a:prstGeom>
        </p:spPr>
      </p:pic>
    </p:spTree>
    <p:extLst>
      <p:ext uri="{BB962C8B-B14F-4D97-AF65-F5344CB8AC3E}">
        <p14:creationId xmlns:p14="http://schemas.microsoft.com/office/powerpoint/2010/main" val="216666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25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25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25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6B5BCA06CC8A4AAEC8A8451567059C" ma:contentTypeVersion="1" ma:contentTypeDescription="Create a new document." ma:contentTypeScope="" ma:versionID="93e633963c8de686af430091bd66172a">
  <xsd:schema xmlns:xsd="http://www.w3.org/2001/XMLSchema" xmlns:p="http://schemas.microsoft.com/office/2006/metadata/properties" xmlns:ns1="http://schemas.microsoft.com/sharepoint/v3" targetNamespace="http://schemas.microsoft.com/office/2006/metadata/properties" ma:root="true" ma:fieldsID="ddb0c952b897a810c8a4e377cff6bff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50C5C32-A07E-42D5-ADAA-7690E275C6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248BB62-7308-4BF0-9858-C5476E7D3C07}">
  <ds:schemaRefs>
    <ds:schemaRef ds:uri="http://schemas.microsoft.com/sharepoint/v3/contenttype/forms"/>
  </ds:schemaRefs>
</ds:datastoreItem>
</file>

<file path=customXml/itemProps3.xml><?xml version="1.0" encoding="utf-8"?>
<ds:datastoreItem xmlns:ds="http://schemas.openxmlformats.org/officeDocument/2006/customXml" ds:itemID="{191172DB-5AF2-4350-9614-C0024CEEEDCC}">
  <ds:schemaRefs>
    <ds:schemaRef ds:uri="http://schemas.microsoft.com/office/2006/documentManagement/types"/>
    <ds:schemaRef ds:uri="http://purl.org/dc/dcmitype/"/>
    <ds:schemaRef ds:uri="http://www.w3.org/XML/1998/namespace"/>
    <ds:schemaRef ds:uri="http://purl.org/dc/elements/1.1/"/>
    <ds:schemaRef ds:uri="http://schemas.microsoft.com/sharepoint/v3"/>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16595</TotalTime>
  <Words>2564</Words>
  <Application>Microsoft Office PowerPoint</Application>
  <PresentationFormat>On-screen Show (4:3)</PresentationFormat>
  <Paragraphs>228</Paragraphs>
  <Slides>15</Slides>
  <Notes>15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Default Design</vt:lpstr>
      <vt:lpstr>Custom Design</vt:lpstr>
      <vt:lpstr> Overview Lifting the Curtain - Debriefings  </vt:lpstr>
      <vt:lpstr>Goals</vt:lpstr>
      <vt:lpstr>Intent</vt:lpstr>
      <vt:lpstr>Types of Debriefings</vt:lpstr>
      <vt:lpstr>Pre-Award Debriefing Does and Don’ts</vt:lpstr>
      <vt:lpstr>Post-Award Debriefing Dos &amp; Don’ts</vt:lpstr>
      <vt:lpstr>Best Practices - Government</vt:lpstr>
      <vt:lpstr>Benefits to Government</vt:lpstr>
      <vt:lpstr>Benefits to Vendor/Industry</vt:lpstr>
      <vt:lpstr>Keys to Successful Debriefing</vt:lpstr>
      <vt:lpstr>Keys to Successful Debriefing - Cont.</vt:lpstr>
      <vt:lpstr>Debriefings Versus Explanations</vt:lpstr>
      <vt:lpstr>Mock Debriefings Intro - </vt:lpstr>
      <vt:lpstr>Mock Debriefings Intro – Cont. </vt:lpstr>
      <vt:lpstr>Disclaimer</vt:lpstr>
    </vt:vector>
  </TitlesOfParts>
  <Company>Department of Homeland Security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Engineering (SE) 301: Application of Advanced Technical and Leadership Skills to Problem-Solve and Apply Critical Thinking</dc:title>
  <dc:creator>DHS</dc:creator>
  <cp:lastModifiedBy>Kara Price</cp:lastModifiedBy>
  <cp:revision>1218</cp:revision>
  <dcterms:created xsi:type="dcterms:W3CDTF">2005-03-14T15:18:52Z</dcterms:created>
  <dcterms:modified xsi:type="dcterms:W3CDTF">2015-07-07T16:23:55Z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0x010100976B5BCA06CC8A4AAEC8A8451567059C</vt:lpwstr>
  </property>
</Properties>
</file>