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1" r:id="rId4"/>
    <p:sldId id="272" r:id="rId5"/>
    <p:sldId id="274" r:id="rId6"/>
    <p:sldId id="271" r:id="rId7"/>
    <p:sldId id="283" r:id="rId8"/>
    <p:sldId id="284" r:id="rId9"/>
    <p:sldId id="281" r:id="rId10"/>
    <p:sldId id="279" r:id="rId11"/>
    <p:sldId id="282" r:id="rId12"/>
    <p:sldId id="292" r:id="rId13"/>
    <p:sldId id="275" r:id="rId14"/>
    <p:sldId id="278" r:id="rId15"/>
    <p:sldId id="293" r:id="rId16"/>
    <p:sldId id="277" r:id="rId17"/>
    <p:sldId id="294" r:id="rId18"/>
    <p:sldId id="273" r:id="rId19"/>
    <p:sldId id="285" r:id="rId20"/>
    <p:sldId id="295" r:id="rId21"/>
    <p:sldId id="289" r:id="rId22"/>
    <p:sldId id="287" r:id="rId23"/>
    <p:sldId id="280" r:id="rId24"/>
    <p:sldId id="290" r:id="rId25"/>
    <p:sldId id="291" r:id="rId26"/>
  </p:sldIdLst>
  <p:sldSz cx="9144000" cy="6858000" type="screen4x3"/>
  <p:notesSz cx="7188200" cy="9448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F84"/>
    <a:srgbClr val="FBCC19"/>
    <a:srgbClr val="F6BC1C"/>
    <a:srgbClr val="B8821B"/>
    <a:srgbClr val="283433"/>
    <a:srgbClr val="0B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80000" autoAdjust="0"/>
  </p:normalViewPr>
  <p:slideViewPr>
    <p:cSldViewPr snapToGrid="0" snapToObjects="1">
      <p:cViewPr varScale="1">
        <p:scale>
          <a:sx n="93" d="100"/>
          <a:sy n="93" d="100"/>
        </p:scale>
        <p:origin x="-22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71650" y="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/>
          <a:lstStyle>
            <a:lvl1pPr algn="r">
              <a:defRPr sz="1200"/>
            </a:lvl1pPr>
          </a:lstStyle>
          <a:p>
            <a:fld id="{4B3BCBDC-22B3-CA42-915A-3C1E6407FA50}" type="datetime1">
              <a:rPr lang="en-US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72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71650" y="897472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 anchor="b"/>
          <a:lstStyle>
            <a:lvl1pPr algn="r">
              <a:defRPr sz="1200"/>
            </a:lvl1pPr>
          </a:lstStyle>
          <a:p>
            <a:fld id="{C7DDEB67-BC8F-364D-972B-CDDF3E97D57C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71650" y="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/>
          <a:lstStyle>
            <a:lvl1pPr algn="r">
              <a:defRPr sz="1200"/>
            </a:lvl1pPr>
          </a:lstStyle>
          <a:p>
            <a:fld id="{CAAC620E-D33B-1F4E-9540-040AB481C6DD}" type="datetime1">
              <a:rPr lang="en-US"/>
              <a:pPr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1" tIns="47531" rIns="95061" bIns="475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8820" y="4488180"/>
            <a:ext cx="5750560" cy="4251960"/>
          </a:xfrm>
          <a:prstGeom prst="rect">
            <a:avLst/>
          </a:prstGeom>
        </p:spPr>
        <p:txBody>
          <a:bodyPr vert="horz" lIns="95061" tIns="47531" rIns="95061" bIns="47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72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71650" y="8974720"/>
            <a:ext cx="3114887" cy="472440"/>
          </a:xfrm>
          <a:prstGeom prst="rect">
            <a:avLst/>
          </a:prstGeom>
        </p:spPr>
        <p:txBody>
          <a:bodyPr vert="horz" lIns="95061" tIns="47531" rIns="95061" bIns="47531" rtlCol="0" anchor="b"/>
          <a:lstStyle>
            <a:lvl1pPr algn="r">
              <a:defRPr sz="1200"/>
            </a:lvl1pPr>
          </a:lstStyle>
          <a:p>
            <a:fld id="{DA33036D-F6A6-DE42-B789-2A212C3C59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7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7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reviews and approvals are necessary to ensure compliance with bid and understanding of any assumed risk to ensure successful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reviews and approvals are necessary to ensure compliance with bid and understanding of any assumed risk to ensure successful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3036D-F6A6-DE42-B789-2A212C3C592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1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 Image with Federal Acquisition Institute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" y="4209143"/>
            <a:ext cx="7534729" cy="616857"/>
          </a:xfrm>
          <a:prstGeom prst="rect">
            <a:avLst/>
          </a:prstGeom>
        </p:spPr>
        <p:txBody>
          <a:bodyPr vert="horz" lIns="0"/>
          <a:lstStyle>
            <a:lvl1pPr algn="l">
              <a:defRPr sz="4800" baseline="6000">
                <a:solidFill>
                  <a:srgbClr val="283433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11200" y="4744361"/>
            <a:ext cx="7534729" cy="399143"/>
          </a:xfrm>
          <a:prstGeom prst="rect">
            <a:avLst/>
          </a:prstGeom>
        </p:spPr>
        <p:txBody>
          <a:bodyPr vert="horz" lIns="0"/>
          <a:lstStyle>
            <a:lvl1pPr>
              <a:buNone/>
              <a:defRPr sz="2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711201" y="5578935"/>
            <a:ext cx="2082800" cy="335643"/>
          </a:xfrm>
          <a:prstGeom prst="rect">
            <a:avLst/>
          </a:prstGeom>
          <a:effectLst/>
        </p:spPr>
        <p:txBody>
          <a:bodyPr vert="horz" lIns="0"/>
          <a:lstStyle>
            <a:lvl1pPr>
              <a:buNone/>
              <a:defRPr sz="1400" baseline="0">
                <a:solidFill>
                  <a:srgbClr val="B8821B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date</a:t>
            </a:r>
          </a:p>
        </p:txBody>
      </p:sp>
      <p:pic>
        <p:nvPicPr>
          <p:cNvPr id="6" name="Picture 5" descr="QR Code image of FAIi website http://www.fai.gov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0354" y="5524500"/>
            <a:ext cx="544285" cy="54428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633352" y="5606139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Jeffrey B. Birch, </a:t>
            </a:r>
            <a:r>
              <a:rPr lang="en-US" sz="800" i="1" kern="1200" dirty="0" smtClean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Acting</a:t>
            </a:r>
            <a:r>
              <a:rPr lang="en-US" sz="800" kern="1200" dirty="0" smtClean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 </a:t>
            </a:r>
            <a:r>
              <a:rPr lang="en-US" sz="800" i="1" kern="1200" dirty="0" smtClean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Director</a:t>
            </a:r>
            <a:endParaRPr lang="en-US" sz="800" i="1" kern="1200" dirty="0">
              <a:solidFill>
                <a:srgbClr val="283433"/>
              </a:solidFill>
              <a:latin typeface="Franklin Gothic Book"/>
              <a:ea typeface="+mn-ea"/>
              <a:cs typeface="Franklin Gothic Book"/>
            </a:endParaRPr>
          </a:p>
          <a:p>
            <a:pPr algn="r"/>
            <a:r>
              <a:rPr lang="en-US" sz="800" b="1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www.fai.gov</a:t>
            </a:r>
            <a:endParaRPr lang="en-US" sz="800" kern="1200" dirty="0">
              <a:solidFill>
                <a:srgbClr val="283433"/>
              </a:solidFill>
              <a:latin typeface="Franklin Gothic Book"/>
              <a:ea typeface="+mn-ea"/>
              <a:cs typeface="Franklin Gothic Book"/>
            </a:endParaRPr>
          </a:p>
          <a:p>
            <a:pPr algn="r"/>
            <a:endParaRPr lang="en-US" sz="800" dirty="0">
              <a:solidFill>
                <a:srgbClr val="283433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11200" y="5253038"/>
            <a:ext cx="3597275" cy="33496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1400" baseline="0">
                <a:solidFill>
                  <a:srgbClr val="283433"/>
                </a:solidFill>
                <a:latin typeface="Franklin Gothic Demi"/>
                <a:cs typeface="Franklin Gothic Demi"/>
              </a:defRPr>
            </a:lvl1pPr>
          </a:lstStyle>
          <a:p>
            <a:pPr lvl="0"/>
            <a:r>
              <a:rPr lang="en-US"/>
              <a:t>Click to Add presenter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banner with FAI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051560"/>
            <a:ext cx="7589157" cy="74766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 vert="horz"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banner with FAI Seal, and FAI Seal as slide watermar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 banner with FAI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banner with FAI Sea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8D8F84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457200" y="2566988"/>
            <a:ext cx="8215313" cy="3819525"/>
          </a:xfrm>
          <a:prstGeom prst="rect">
            <a:avLst/>
          </a:prstGeom>
        </p:spPr>
        <p:txBody>
          <a:bodyPr vert="horz"/>
          <a:lstStyle>
            <a:lvl1pPr>
              <a:buNone/>
              <a:defRPr sz="16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3" r:id="rId4"/>
    <p:sldLayoutId id="2147483652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711200" y="4209143"/>
            <a:ext cx="7670800" cy="616857"/>
          </a:xfrm>
        </p:spPr>
        <p:txBody>
          <a:bodyPr/>
          <a:lstStyle/>
          <a:p>
            <a:r>
              <a:rPr lang="en-US" i="1" dirty="0"/>
              <a:t>To Bid or Not To Bid: </a:t>
            </a:r>
            <a:r>
              <a:rPr lang="en-US" i="1" dirty="0" smtClean="0"/>
              <a:t>An </a:t>
            </a:r>
            <a:r>
              <a:rPr lang="en-US" i="1" dirty="0"/>
              <a:t>Industry Perspective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2014, October 29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11200" y="5253038"/>
            <a:ext cx="5720080" cy="3349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Antwanye Ford, Stuart S. Gittelman, Ph.D., Kathryn Klaus, CPCM, CFCM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562599" cy="69269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Qualify the Deal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4" y="2295617"/>
            <a:ext cx="8229600" cy="3808003"/>
          </a:xfrm>
        </p:spPr>
        <p:txBody>
          <a:bodyPr/>
          <a:lstStyle/>
          <a:p>
            <a:pPr lvl="0"/>
            <a:r>
              <a:rPr lang="en-US" dirty="0" smtClean="0"/>
              <a:t>Terms </a:t>
            </a:r>
            <a:r>
              <a:rPr lang="en-US" dirty="0"/>
              <a:t>&amp; Conditions appropriate to the contract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Requirements </a:t>
            </a:r>
            <a:r>
              <a:rPr lang="en-US" dirty="0"/>
              <a:t>align with Contract </a:t>
            </a:r>
            <a:r>
              <a:rPr lang="en-US" dirty="0" smtClean="0"/>
              <a:t>Type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Understanding </a:t>
            </a:r>
            <a:r>
              <a:rPr lang="en-US" dirty="0"/>
              <a:t>of the contract vehicle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562599" cy="69269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Qualify the Deal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4" y="2278379"/>
            <a:ext cx="8229600" cy="4404361"/>
          </a:xfrm>
        </p:spPr>
        <p:txBody>
          <a:bodyPr/>
          <a:lstStyle/>
          <a:p>
            <a:pPr lvl="0"/>
            <a:r>
              <a:rPr lang="en-US" dirty="0" smtClean="0"/>
              <a:t>Pricing requirements</a:t>
            </a:r>
          </a:p>
          <a:p>
            <a:pPr lvl="0"/>
            <a:endParaRPr lang="en-US" dirty="0"/>
          </a:p>
          <a:p>
            <a:r>
              <a:rPr lang="en-US" dirty="0" smtClean="0"/>
              <a:t>Page limitations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Oral 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7476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Bid Decision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/>
          <a:lstStyle/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Qualify the Deal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Resources</a:t>
            </a:r>
            <a:endParaRPr lang="en-US" sz="2400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Win Probability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Risk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0"/>
          <a:stretch/>
        </p:blipFill>
        <p:spPr>
          <a:xfrm>
            <a:off x="2757490" y="2908300"/>
            <a:ext cx="3619500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2085"/>
            <a:ext cx="5562599" cy="6647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Resources to Bid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62100"/>
            <a:ext cx="6362699" cy="4381500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Bid &amp; proposal funds</a:t>
            </a:r>
            <a:endParaRPr lang="en-US" dirty="0"/>
          </a:p>
          <a:p>
            <a:pPr lvl="0"/>
            <a:r>
              <a:rPr lang="en-US" dirty="0" smtClean="0"/>
              <a:t>Schedule</a:t>
            </a:r>
          </a:p>
          <a:p>
            <a:pPr lvl="0"/>
            <a:r>
              <a:rPr lang="en-US" dirty="0" smtClean="0"/>
              <a:t>Solution</a:t>
            </a:r>
          </a:p>
          <a:p>
            <a:pPr lvl="0"/>
            <a:r>
              <a:rPr lang="en-US" dirty="0" smtClean="0"/>
              <a:t>Development </a:t>
            </a:r>
            <a:r>
              <a:rPr lang="en-US" dirty="0"/>
              <a:t>of Team/Subcontractors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utoShape 2" descr="data:image/jpeg;base64,/9j/4AAQSkZJRgABAQAAAQABAAD/2wCEAAkGBxQREhQUEhQUFBUWFxYWFBgYFxYaFBwYGBkXFxUYFxUYHCggGBolHBkXITEhJSktLi4uGB8zODMsNygtLisBCgoKDg0OGxAQGy8kICYsLzQsNCwvLCwsLCwsLCwsLCwsLCwsLCwsLCwsLCwsLCwsLCwsLCwsLCwsLCwsLCwsLP/AABEIAMMBAgMBEQACEQEDEQH/xAAcAAEAAgIDAQAAAAAAAAAAAAAABQYEBwECAwj/xABJEAABAwIDBQUEBQoEAwkAAAABAAIDBBEFEiEGBzFBURNhcYGRIjKhwRRSYqKxCCMzQnKCkrLC0SRjk9IVF0MWJVNUVXOjs8P/xAAbAQEAAgMBAQAAAAAAAAAAAAAABAUCAwYBB//EADURAQACAgEBBQYEBQQDAAAAAAABAgMEEQUGEhMhMSIyQVFhcRQzgbFCUpGhwRUjJPAWYtH/2gAMAwEAAhEDEQA/AN4oCDFnrQ0Ehr3kA6NaTcjkDwvy4oIj/tDOeGH1Xmacf/qgf8dqf/T5/OSn/wB6D2pcVqHOAfRSMaeLu0iNv3QdUEg+uDbZmvaCQLkC1ybC9jpqUGWgICAgICAgICAgICAgICAgICAgICAgICAgICCOx3EG08TnucGAA3c4gNaOZJOgQeuFODoYyNQWgg+I4oNF7Q7PbRvqqgwvrDEZZDHlqwxmQuOTK3tRlFraWCCh4xjGJU0r4aiqq2SRmz2mpkdY2B4teQdCOCC3t3fbQO4ySjxrD8nlBvXGbso3l+pZG1zj3ssSfUIJGjqmyxskYbse0PaerXC4OvcUHugICAgICAgICAgICAgICAgICAgICAgICAgIKbvbZfDKn/23n0F/kgmdjJM1DSnrDH/KEEyg+Vt80WXGKvv7N3rGxB9RUEmaKN3VjT6gFB4Y5Hmp5h1jf+BQRm76XNhlEetPF/KEFhQEBAQEBAQEBAQEBAQEBAQEBAQEBAQEBAQEGvd7+IEQdgNGyMeXHroWhvqfwQTm7SXPhdGf8lvwQWZB8x7947YtKfrRQn7lvkg+itm5c9JTO6wxH7jUGXXNvG8dWu/AoK/u1ffDaYfVa9n8Ej2f0oLOgICAgICAgICAgICAgICAgICAgICAgICAgIKxtzgkdRF2jml0jGvbHqbXcCNRwJvbig891tO+LDKaOVpY9jS1zTa4sT07kFrQfPG/zCpn4k18cUr2up4xmaxzhmDpARcDja2neEG69h2Obh1GJGua8U8Ic1wIcCGC4IOoKCZmF2kdxQQGwFAYKGJjiCbzSC3C0s0krR4gPAQWJAQEBAQEBAQEBAQEBAQEBAQEBAQEBAQEBAQYGN/oXHpY/FBQhtw6mLmRxNkF73Li23AdDdBF1e+OaNzm/QJHZf1m3LfEG3BBjt3y1Lvcw9/mSPkg4fvaxA+7h483oLBs9tRiFc5rGsijuAZDYuDAeNzexPEAc7INhUVMImMY29mtDRfjoOfeg90BAQEBAQEHUvCB2gQcgoOUBAQEBAQEBAQEBAQEBAQEHnPC17S1wu0ixB4EIK5LsrSZiGU4eRbNeR4Avw1uUGPW7GQyRuYKdjMwtmEry4eF2kIKxXbIfQ3531dFFGRlY2pjL9dLkESRgny0ugt2HYPTysa+OKikaeD2NzMNtDY68780EvS0johaNsDBxs1hA+CDIw+q7Vgda2rmkd7HFh16XBQZKAgICAgIPJx6oGfuQO07kBh16IPVAQEBAQEBAQEBAQEBAQEBB5VL8rHEcQCUEXs865lvxu0/zIJlBpL8pWHShd3zt+EZQWrcO++ERjpLMPvk/NBsNBG4Ho2QdJpfi4u+aCSQEBAQcE2QddT3IBaBxQA7oCgZ+4oOdCg4y24IOWuug7ICAgICAgICAgICAgICDxqx7D/2T+CCubGYrFPJUtidmMTmMfobB1idDz0PEILSg0/+UjF/haR3SZw/iYT/AEoJD8nmbNhrx9WokHq1jvmg2gggMDxEOq62nykGJ0Ut+REzXAADuMR/iCCfQEBAQdBxueSBmvw9UHUd3qg7ZOpKBk6EoOPHQoOQ63FA5oO6AgICAgICAgICAgICAggduJXMopiwkGzQSOOUuAd8CgrO6nCnwOqXv0+kFkgbaxaGjLr48UGxEGqvyi4r4dCfq1LD6xyD5hB4fk4Sf4Opb0qL+sbB/Sg24ghcLoWNrKuYA539ix2umVjS5unW73aoJpAQEBB1yhBxx8EC/T1QcadUHOXog5GoQcXtx4IOWgckHZAQEBAQEBAQEBAQEBAQcOFwgruBG0xH2T8CEFjQUne9s/NX4eYqZmeQSRvDbtbcC99XEDmgidyWytVh0VSKuMRmR8bmDM1x0Dg6+UkDiEGzEEZRH/E1A7oT8Hj5IJNAQEBB0Jv4IDugQcAX8EHNx3IBFtQg47wg7g3QcZAgNPJB2QcICAg5QcIF0C6BdBygICAgINb43X1EMpEDXNe0kXMZcLHu56d6DEGPYmeBd5U5/uggqrbDFXOLYpmDKcri+LLqCQQGgk6FBK0MmNOb+dfJmvp2cQAtbnmbxvdBnUeF4pI4B807QeLnGNoHk0XPggv2EYa2nZlDnPcdXvcbuceFz0FuA5IM66DjMhwGQDmj3iWNPXRtsHPa3xIH4rzmGXh2+Tu2sjtcPZbkcwsnMEY7T8Jdg6+o58PBesOJY9fiUMIAlljj5+04A27gSvJtEerZTFkv7sTLAftXRjjURW652208CsPFp8238Hn/AJZeLdt6G9vpMbj3XOnkF541Pm2f6dtfyS86jbmijBPbXHc15/BqTnx/NlXpe1aeIo8mbwcPJAFRa/1o5Q3zcWWHjdeRsY5njllbpO3WO9NP2WWWqaxpc4hrQLkki1vFbuVfFZmeI9VSn3l0LXEB0j7aXbG6x8CbXUednHHrK2x9D3LxExX1Yjt6tKP+nN6N+blj+Lxt/wD49t/Hh4He1BygmP8Ap/715+Mp9WX/AI5sfGY/q6f82Y//AC0vH6zOHLmvJ3Kx8GdOzea/lF4SmzO8OKsnEBifE5wcWEuaWktBcRpwNgT5FbMWzW88Im/0XNp079piY+j12l3gU9LdrPz8l7ZWmzQftPsR6XWWXNFI5aNHpuTavFY8lcg3mVUzssNG1zuIAe5xtz4MCjxtzaeKwuc3Z3Hhr3suTiHlW7xK+CzZaaONxBIzh4uOttL8l5favT1qy1+ga2fnw8vPH0YtLvFr5XhkccLnuNmtDXXv0HtD4rGu3ktPFYbs3Z3XwU7+S/EMnFdr8WpQ0zxQxh5Ibdl721PuylZZNjLSIm0NOr0jQ2pmuLJMzH/fku+wuPOrqUSyBrXhzmOy3y3bzAPC4I0UrFk8SvKh6jqfhc844nlYltQRAQcIKdtztLNTMZ9HaHF8nZtcdRmtwDQbn+/x05sk0jyWfTNTHsZJjJPERHMoCpbjsrSDZlx+r2bX+RuSCtHOeYWMU6RX+K0qjUbQV0UjmvkLJGn2rwwB+bjcns735353Ua+zlrPErvB0Tp+akXp5x93nNtZXOIJq5tOhaB6BoCw/FZPRJjoOlH8K04ZgmMVMbZRVljXgObnkcHWOoJa1ml1LpTNaOeVBsZ+lYLzSMczMf9+awbHzVVJJPT1sgkZHFHNG+5JDT2gcLkAkDJwPVSMcWr7yn3ZwZZi2COPuqW3O2U0z2xxPdFHZxs0lr3agAucNeZ0UbazWj0XnQ+m4b2mckcyrNB9InkbFE+Z73cGiR/mTroO9Q6WyXniJl0Ozh0tanfyVjj7Qv1DuwJbeqqng8wx2g/ekvf0U+urPHtWly2brmPvcYcNePrD3dusg96GokLh9bs3N+6AfivfwsfCZaa9dvHv46/0UPanBJaWTs5mNAOrHAXa8DmCRxGlwoWat8cup6bsa23XmsefxhbNidoHw4dlYLuE8kTL6hoysk0H7+gU7BefDcr1XWpG5aPSPVStoJ3yVMplzZwWtOYHN7oPPhxUHZtPfdR0OlI1/Z9OWxth9kaaoo4pZA5znZr+0QBZxFrDwUzBgpNIlzvVOqbGLZtSk8RCsbd7Lf8PkbJDmMLzYXNy13EtJ6EajwKj7GHuecLjovU526ziye9DJ2Eo4qipDJWh7CxxseFxbj8U1qxaeJh51vLkw4O9SeJ5Ye8TAI4alzIGhjDG05RwucwJHomxjiuSO6dG28mbVt4k8z5vPaDFaiaNoeTlbEzK0H2f0bTcgcSpUzaYUWHHSlufqqsHut8Aqq8ebvtaecdW1d0NLG+GcvYxzhKBctBNsjSBryvdWOnETTzcZ2lyXrsViJmI4ZGKbfUtPNJF9EcTG4tJAiAJHTW6zvsUpPd4RtXo21sYoy1v5T91R212sjr2RtjhMWRxcSS3UEWt7KibOamSOIh0HR+k59S9rZLcxMKpG8tewtJBuRpxsWuafgStev7yb1esTg82dW4Z/h2VOY6T9iWW01ZmDr+ospWev+3yoel54nbjG4wXE30s7JmcWG5HUfrNPiFCw5Jpbl02/qRtYJxz+jbe2WHMxKgbLD7TmjtYjzI/XZ4kXHiArTNWMuPmHB9M2b9P2+7f09JVXdBheeeSoI9mJuVv7b9SfJv8AMo2ljnmbSu+023Hcrhr8fNG7zcX+kVhY03ZAOzH7R1kPrYfurXuZO9bhM7Oanha/iT62/b4LTuXmvBUs+rMCP3mN/spenP8Atuf7SV42+fnDYylufEBB5VLSWOA45Tb0Qay2nqvzNLnGR7a1pyEjNlactzbwUfP8PuuOkx7V4/8AWf2XzHcT+jdg4+6+dkTj0D2vDT/FlW61oqrcOGcszEfKZ/o17vewfLJHUtGjx2cn7Q1YT4i4/dCgbuP+J1fZjc97Xt94/wAqPg9CaieKIf8AUe1p8L+0fS6h4qd68Q6Xf2Iwa98k/L+7eVdiIiqqSmZpnEjiPssZZo9T91XPeitoq+Z1w2yY75p+H7yido58lda1w+jdmP6oDJANf9RZfFqrz4fP1a725o2h9PPGbtmjfqOBLXDUeIIUDdjyh1fZnJM2tWfVcdz+FtEUtQRdzndm09Gt428SfgFnpU9nlH7TbM2zxhifKIVDb3H5KmqkbmPZRuLI2AnL7OjnEc3Eg8eAt5xtjPM2mIXPQ+mYsevXLaObT5orAcako5WyRuIAPttucrm8wW+HNa8Oe1beqd1DpuLYxWjuxz8G3tvqBtXQucOLA2VjugFi4ebbhWeesXx8uG6Xntrbcf0lRNm6lsMEl/8AxfYFrnMY26jpw49yw1eO4k9d734jmPkhtt5A6tlIN8zISfExtuFE3PzHQ9nLf8Xz+baGwI/7sDQbECVtxxB1/up2vP8AtuX6zX/nT+j2o3R4tQlj/eLQ1/VsoAIcPOxHisvLLThpnxNDZi1fh6fWFA2BZJTYo2CQWc0yMcO/ITcdxFiPFQteJpl7sun6xkps9P8AGpPySO9WVrauO9xeEcuj3/3WW55WiUbs7E2wXj6/4eezIjkdRl1niQZCHC40jLQLEW5fBTMdYmvLntrJauaa/VRJJQ4NtyuCfgqfL7z6L0+J8GJn5Nm7mJPZqW/aYfUEfJTtGfZly3aqv+7Sfo649u3mqKmaZs0TWyPzAEOJGgGtvBe5dTv273LDQ7Q11teuKac8fVTtrNmH4e+Nr3tk7RrnAtBFspAINz3hQ8+v4XxdH0vqsb0W4rxwiKD9LH+2B/F7PzXmv+ZDZ1jn8JZl4/XFkcVOD7Je2SQfaALGn0v8FP2fc7rkuiczs+JKNVU+gtj7ptoMrnUkh0dd8N+vF7fPj6qx08vPsy4vtJ0/iY2afr/9W+uZFhVJUyRi13PkaOskmjW+F7DwUq/GKszCgw+JvbFMdvpH6NFPcXEkm5JJJ6k6k+qpbT3p5fT8WOMdYrHwbM3Kv0q2/aiPwePkrPSn2JcN2nrxnrP0bPU1zIgIOCg0jtrUdpVPcOEbo7eLn5j+CjZ5XnSK+VvrE/tK971BfDi4cRJE4H963zTZ/L5Y9DiPxsVn4xMO8FsWwqxtncy3hLHwPqB5FexxmxML97p2/wDaf7KfukwwvqpJXAjsWltjye7Sx7wA71UXTxz35mV92j3InXpSs+95/ozXYp220DLH2WEwDp7LHl33i70Wc5O9sQi11e50a1p9Z8/2WfaCIPxCnY73ZKaoB/dlpT/UVNn1c1T3P1a82oZ/gKP/AC5Zo/uhyhbf5cT9XTdn5iNu0fRe90rwaADmJZAfW/zW3UnnGr+0VZjdn7Q1NjsJZU1DTxE0nxcT81W5vLJLuOl2i2pjmPlDDYzMQOq1xHMpeS3FeW+WjLhntcqXX/TV3H5f6Pl0zzueX83+WsNnnB7ZRyY5jj5xyN/t6KPre7K367E1yx9YVyJpkmkkPAm479TbytZaNiPa5W3RZ7uHuNwbt33onjo949QD81K1p5xuf65HG5+kKFsLjzqWscHH83I4sk6NsSGu8uHgVGwZe5kmsr7quhGfUrkr6xDYuNYCDW0tYz3muyS25tcC1jj4E28D3KbbHHfi7lsO5Nde+vPpPp91X3uUeaandc+48ejmn5qNuV84le9ms3drer22KiAporaZZKcnTmJZYyfMWUnD7kKPqERGxb7y1rVRZJJWfVkkb6OKqc0e2+hdMt3tak/RsHcxJ+dqW/YjPxcFL0Pi53tVX8uUXvFxGeOvma2aVrLRlrWvcGj2G3sAeoKw2st634iUjoWlr5tWLXpEz5+apT1D5Dd73vI4Fzi4jwudFEvebesujw6+HD+XWI+zinNpIz0kjPo9qzw+/Eo3U697Wv8AZJY/hnbNkqY7fmnMMvK7S4tYWjr1Css9eazLiOk5u5sRjn5olVEvo0MvCZSyeFwNrSxn74WeGeLwidQpFta8T8p/Ztne7HehB6TRn1Dm/NWm3+VLhuzsxG7HPylptVD6K2DuZmtUVLesTHejnD5qx0Z8pcV2pr7VJbbVg5EQEHBCDTO3eGOh7V+X2XFpcQNA8EcT0I4KNnr5crvo2SPFii77wBmwt5+zE77zSvc/5UsOlT3eoV+8qruhxfJLJTOOkgzs/ab7w8xb0UXSyetV32n1Oa1zx9p/wv76aKgiqp2iwcXzv/aDRoPEj1JU+eKRMuVrbJsXpjmefhDTWyFQTiFO93F013eL81/iVU4bc5uXf9TxRTptqR8Ij+3Dau1UhZWUMgbfSpYfAiJ5/wDrGit5jzfPMfuyoG2LclFTtOjjVSutzsWED4WUTbjinDougW723M/RnbqMebDI+nkIAlIdGTwzgWLfMWt4LVpZYj2ZTe02ja8RnpHPHqlNutgpKiY1FNlLn27RhOW7gLZmnhqALg+K27GrN571ULo/XK61PCyx5fBC4Fu4qXStNRljjabuAcHPcObQBoL9brTi07xbmyfv9osE45ph5mZ/ssW87aFkNP8ARYyO0kADgP1Ixa9+hPAeakbOWK07sKjoWhfY2Iy2j2Y8/wBVD2OpnSGdl8rXMZr4Fw09Vr0omazCb2l4jJSYe+0lNFTmEs0L4QXC9zmaS06ctLaLHaiI4bez97ZItErnuiqC+CcHlLoOgLGrbpzzSUHtHj7mxWfooFVTiOWZvPtZAfJ7hZQr+V5dPqz3tenP8sfs2ZsDtM2aLsJHjtYhbU+8zkdeJHA+SsNfL3q8S4/rHT7YM03rHsyg971UL0+V7S727gEE29nVad23lEwsuzOOe9fvR8FQoMcmZAwRvLbFxdo2xLZXvZ36XWWK/FIaN7XrOxflXqapdKC95u5znOcdNSTc8PFQM0+26zpfH4eKx8F13Y4vFS1Ejp5GxtdHYF3C4cDa/qt+nkrSZiVX2k1smfHXw688StuLVuC1Ehlmkje8gAkGTgOGjdFLt4Fp5lz+vXqmCncxRMQgNpJMH+jSClDe2sOzIbJe9xzcLcLrTl8GKTwsdGOqznrOTnu8+bXtR7rvBQMfvQ6vbjnFb7JKbF3QQTxhocJw1hv+rZ2bMOpVnNvZmHFY8MeNW8esSwVVT6u8paJiHaN1iD0IPobr2s8WiWGasXx2rz6wvG1u3sdbTGBsL2ElhzOc23skHQDip2bZrendiHL9N6Jl1tnxbWjiOVFuOqg8T8nVeLXj1Xrc2b1kxGoENiRwHtiwPjr6FT9Gsxy5DtRkraKd2W4lYuPEBAQUDbaLPS4hY3BETm92RzQ74grTmj2JWXTMkRs0+6vY5t7HPRGmELw4sazMXNyi1tdDc8FEvtVmk1iPgv8AV6Hlx7UZe9HHPKmYbXOgljlZ70bg4fMeYuPNQsdprbmIdNt4sexinHb4wte0+8R1ZA6AQiIPy5ndpmNgQSAMo42txUzLtTavEQ53Q6DXXzRkteJ4VGgxDsJY5QW3Y4OAJ0JBvqomPvVt3uHQ7cYs2K2ObccwvGF7YyYnW00b2Ma1plJ7PM4+1E5gv0FyFZ4s1rz5w4fe6bh1MU92/MygNtpnySAW9mN9gOfMOdby4d6x2PbjiGzo3GDJF7TwrxkHDX0N1X+Ffnnh2Nuoa0x52hZsL2zxCJobG6WRo4B8Ln/ey5vipVMmeFFsafSslue9x9pZVXtfisgtlnYP8ulcPvFpI8iFlOTPLRj0+k455mef1VqnhfJI7O2Qv94h4IeepObUrT+HyWnmyz/1jTxU7lJ4j6LhhmDzxU1RUOa6IBjGsvYEjP7RtybbnpxUvDjtSPNz3Ut3FtZK91Up6J8kmdgvpZxJtzuCXFa8uG14SdLqGPTmU9hOA1bWF0QyB3EmZsd7dxcCvK62SvpLdsda1Mtu9anKBxrtYX5JAG87h2cG/wBtlwvJ1L/NnTtBr0jiKvXCsCkqHAB0TWnXMXODeF9XZdEjSmPi8ydpcdo47iyUewE7nWZ2JGhLxmLP4iBc+HVZ/hPnKNPaLiPZrw9dpdkZacQsiY+b2SXvYw2zFxJFhew1Fr9Fu8LjyhXRv+Jab3+KuybKTRtLnNkjBNzeN1rnvNgFhbVi08ylYevZMFe7WGVhOyfa3D53sPIMh7Q25kkOAC8/BVbLdptj4RCbbu6j51M58Iox/WU/B0ap7SbPyh2m3ZuNuzNQTfXtDA1tu7KSeK9/B42E9odqfThMYZupgbrO98ht7ocQwHvtYu8NAs41scekI+TrW1eOJshRuwqSbPdER3OOvfq3RZRiar78/wAMcMuDdjlOaSNkgAJLBNK0nQ2s5o01TwKfI/1Xa+FmLNu/Mr4+ypXU7RfPeVz8wPDWRxykdw5r3waR8GM9T2p/jlNUm7GJti5kZI+s6Rw8w3KF7GGkfBhO/sT/ABSl49gKQ2zwwaG/5uPJfuLi4kj0Xvh1+TXO3mn1tKxYdhsVO3JDGyNvRoA9epWUViPRpte1/enllr1iICAgou1Wzkj3B2Z8kZLvzbG87g2JvqO9YzHPk2UydyeY9WNRbDRSNuaGnj7nyTE+NmnQLHwafJInqGzP8cqpiu7t4qC5ggay4uzOCwDnlzvDgbdV74VPk8ndz/zyzafYelGsslI39uVn8rLfzJ4dfkwnazT/ABT/AFTuG4AwgijZh0zGnKZBHE43sDZxAcb68yve5X5MJzZLetpXDB8IbBd3smRwaHFrGsbZt7BrWjQalexHDC1pt6yi6vYemkkdITIC4lxAc3Lc6mwLbjXvXndhnOa8xxyxqfZCWL9DPHH4Qi/re6ya+Z+aZjwp9valcT+3KPg1wR48ajZ4ycZpGj7Ln39Xucg74fsvTxOz5TI/k+SznDw0sEOUrJGHAtIBadCCLgg8QQeSHKPqMApy0NETGWNxka1p9QE4h7MzPq4pcCgj17MOceb/AGj8eHkjx3m2fp36uhZfuFvwsgU+CU0ZGSJoI4c/gdEEiBfuQdrIOskYcLOAI6EAj0KDq2mYODGjyCDsIwOAHoEHdAQEBAQEBAQEBAQEGFidcIm8Lk3sEHEdJnaHOfJqATZ5A1HICyDV28PEsIw6pDJ8PFRNKztnOs03zOc0Fznm5JLSgqx3l4Yz9HgsXm+Nv4RlBbd223VPiNUaZuHRUw7N0l2vDrlpaLFojbyPHuQbCxWjZFGHxtDHNfEbtFjbO0OHgWkjzQTAQcoCAgIOpagBtkHBbrogZOpQdg2yDlAQEBAQEBAQEBAQEBAQEBAQUzeFtDDRsDpLuIGrGWL7OLQCQSABrz6FBa6B14oz1Y0/AINB/lGw2raZ3WAj+F7j/Ugvm7LZWgnwyklko6aR7o/bc6JjnEhzmkkkanRBd8OwKmpzmgp4Yja1442NNul2gaIOm1BIpJyOIYXDxbqPiEHrgFf9JpoJyADLFHIQOAztDrDu1QZ6AgICAgICAgICAgICAgICAgICAgICAgICAg0Vvuq8tTLEG+/Ax5PcBJa3feP4oNy4A/NSwHrFGfuhBpf8pJn56iPWOYejmH5oK1snstjNXSxvo5pW05zBg+lOY0WcQ4CMO9n2r8kG191Gy+IULqg18vaCQR5B2r5CC0uzH2uHEcPkgvONMzU8w6xu/AoIrd2++F0PdTQt/hYG/JBYkBAQEBAQEBAQEBAQEBAQEBAQEBAQEBAQEBBo7fbSOfXMDGue59KbNaCXENMgNgNT740CDbGxxP0GmzAg9kwEEWIIFiCDwKDVf5SkXs0Lu+dvwjKDO3P7Y0VLhkcVRUxRPbJKS1x9qxeSDbzQXai3g4dNKyGKqjfJI4NYAHak8Be1kFirm3jePsO/AoInYeidBQU8byCQzlws4lzePcQgnUBAQEBAQEBAQEBAQEBAQEBAQEBAQEBAQEBBBbR4dE4smdGwys9lry0Zw03uA7iAgycCnb2IuRoXDiOpKCB3h7IwYtHEx8/ZGJxc1zcp94WIIPkgpA3KUI96vk/+IfIoM3BN2mF0dRFOK2Vz4nte0F8WUluouAy9vNBsObaKmILWyBziCA1oLnE24AAaoM7CIiyCJrhZzY2AjvDQCgy0BAQEBAQEBAQEBAQEBAQEBAQEBAQEBAQEBBj11IJWFjiRfmOIQQL9jIjqXyE/u/2QVWp3UGUXlqHOdrazntb5taQgiv8AkWHH26seHZyH8ZkFq2Y3U0FGGOMfaztzfnS6Rt734RiQtFhoguNFh8UP6NjW944+p1QZSAgICAgICAgICAgICAgICAgICAgICAgICAgICAgICAgICAgICAgICAgICAgICAgICAgICAgICAgICD//2Q=="/>
          <p:cNvSpPr>
            <a:spLocks noChangeAspect="1" noChangeArrowheads="1"/>
          </p:cNvSpPr>
          <p:nvPr/>
        </p:nvSpPr>
        <p:spPr bwMode="auto">
          <a:xfrm>
            <a:off x="63500" y="-144463"/>
            <a:ext cx="2667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QREhQUEhQUFBUWFxYWFBgYFxYaFBwYGBkXFxUYFxUYHCggGBolHBkXITEhJSktLi4uGB8zODMsNygtLisBCgoKDg0OGxAQGy8kICYsLzQsNCwvLCwsLCwsLCwsLCwsLCwsLCwsLCwsLCwsLCwsLCwsLCwsLCwsLCwsLCwsLP/AABEIAMMBAgMBEQACEQEDEQH/xAAcAAEAAgIDAQAAAAAAAAAAAAAABQYEBwECAwj/xABJEAABAwIDBQUEBQoEAwkAAAABAAIDBBEFEiEGBzFBURNhcYGRIjKhwRRSYqKxCCMzQnKCkrLC0SRjk9IVF0MWJVNUVXOjs8P/xAAbAQEAAgMBAQAAAAAAAAAAAAAABAUCAwYBB//EADURAQACAgEBBQYEBQQDAAAAAAABAgMEEQUGEhMhMSIyQVFhcRQzgbFCUpGhwRUjJPAWYtH/2gAMAwEAAhEDEQA/AN4oCDFnrQ0Ehr3kA6NaTcjkDwvy4oIj/tDOeGH1Xmacf/qgf8dqf/T5/OSn/wB6D2pcVqHOAfRSMaeLu0iNv3QdUEg+uDbZmvaCQLkC1ybC9jpqUGWgICAgICAgICAgICAgICAgICAgICAgICAgICCOx3EG08TnucGAA3c4gNaOZJOgQeuFODoYyNQWgg+I4oNF7Q7PbRvqqgwvrDEZZDHlqwxmQuOTK3tRlFraWCCh4xjGJU0r4aiqq2SRmz2mpkdY2B4teQdCOCC3t3fbQO4ySjxrD8nlBvXGbso3l+pZG1zj3ssSfUIJGjqmyxskYbse0PaerXC4OvcUHugICAgICAgICAgICAgICAgICAgICAgICAgIKbvbZfDKn/23n0F/kgmdjJM1DSnrDH/KEEyg+Vt80WXGKvv7N3rGxB9RUEmaKN3VjT6gFB4Y5Hmp5h1jf+BQRm76XNhlEetPF/KEFhQEBAQEBAQEBAQEBAQEBAQEBAQEBAQEBAQEGvd7+IEQdgNGyMeXHroWhvqfwQTm7SXPhdGf8lvwQWZB8x7947YtKfrRQn7lvkg+itm5c9JTO6wxH7jUGXXNvG8dWu/AoK/u1ffDaYfVa9n8Ej2f0oLOgICAgICAgICAgICAgICAgICAgICAgICAgIKxtzgkdRF2jml0jGvbHqbXcCNRwJvbig891tO+LDKaOVpY9jS1zTa4sT07kFrQfPG/zCpn4k18cUr2up4xmaxzhmDpARcDja2neEG69h2Obh1GJGua8U8Ic1wIcCGC4IOoKCZmF2kdxQQGwFAYKGJjiCbzSC3C0s0krR4gPAQWJAQEBAQEBAQEBAQEBAQEBAQEBAQEBAQEBAQYGN/oXHpY/FBQhtw6mLmRxNkF73Li23AdDdBF1e+OaNzm/QJHZf1m3LfEG3BBjt3y1Lvcw9/mSPkg4fvaxA+7h483oLBs9tRiFc5rGsijuAZDYuDAeNzexPEAc7INhUVMImMY29mtDRfjoOfeg90BAQEBAQEHUvCB2gQcgoOUBAQEBAQEBAQEBAQEBAQEHnPC17S1wu0ixB4EIK5LsrSZiGU4eRbNeR4Avw1uUGPW7GQyRuYKdjMwtmEry4eF2kIKxXbIfQ3531dFFGRlY2pjL9dLkESRgny0ugt2HYPTysa+OKikaeD2NzMNtDY68780EvS0johaNsDBxs1hA+CDIw+q7Vgda2rmkd7HFh16XBQZKAgICAgIPJx6oGfuQO07kBh16IPVAQEBAQEBAQEBAQEBAQEBB5VL8rHEcQCUEXs865lvxu0/zIJlBpL8pWHShd3zt+EZQWrcO++ERjpLMPvk/NBsNBG4Ho2QdJpfi4u+aCSQEBAQcE2QddT3IBaBxQA7oCgZ+4oOdCg4y24IOWuug7ICAgICAgICAgICAgICDxqx7D/2T+CCubGYrFPJUtidmMTmMfobB1idDz0PEILSg0/+UjF/haR3SZw/iYT/AEoJD8nmbNhrx9WokHq1jvmg2gggMDxEOq62nykGJ0Ut+REzXAADuMR/iCCfQEBAQdBxueSBmvw9UHUd3qg7ZOpKBk6EoOPHQoOQ63FA5oO6AgICAgICAgICAgICAggduJXMopiwkGzQSOOUuAd8CgrO6nCnwOqXv0+kFkgbaxaGjLr48UGxEGqvyi4r4dCfq1LD6xyD5hB4fk4Sf4Opb0qL+sbB/Sg24ghcLoWNrKuYA539ix2umVjS5unW73aoJpAQEBB1yhBxx8EC/T1QcadUHOXog5GoQcXtx4IOWgckHZAQEBAQEBAQEBAQEBAQcOFwgruBG0xH2T8CEFjQUne9s/NX4eYqZmeQSRvDbtbcC99XEDmgidyWytVh0VSKuMRmR8bmDM1x0Dg6+UkDiEGzEEZRH/E1A7oT8Hj5IJNAQEBB0Jv4IDugQcAX8EHNx3IBFtQg47wg7g3QcZAgNPJB2QcICAg5QcIF0C6BdBygICAgINb43X1EMpEDXNe0kXMZcLHu56d6DEGPYmeBd5U5/uggqrbDFXOLYpmDKcri+LLqCQQGgk6FBK0MmNOb+dfJmvp2cQAtbnmbxvdBnUeF4pI4B807QeLnGNoHk0XPggv2EYa2nZlDnPcdXvcbuceFz0FuA5IM66DjMhwGQDmj3iWNPXRtsHPa3xIH4rzmGXh2+Tu2sjtcPZbkcwsnMEY7T8Jdg6+o58PBesOJY9fiUMIAlljj5+04A27gSvJtEerZTFkv7sTLAftXRjjURW652208CsPFp8238Hn/AJZeLdt6G9vpMbj3XOnkF541Pm2f6dtfyS86jbmijBPbXHc15/BqTnx/NlXpe1aeIo8mbwcPJAFRa/1o5Q3zcWWHjdeRsY5njllbpO3WO9NP2WWWqaxpc4hrQLkki1vFbuVfFZmeI9VSn3l0LXEB0j7aXbG6x8CbXUednHHrK2x9D3LxExX1Yjt6tKP+nN6N+blj+Lxt/wD49t/Hh4He1BygmP8Ap/715+Mp9WX/AI5sfGY/q6f82Y//AC0vH6zOHLmvJ3Kx8GdOzea/lF4SmzO8OKsnEBifE5wcWEuaWktBcRpwNgT5FbMWzW88Im/0XNp079piY+j12l3gU9LdrPz8l7ZWmzQftPsR6XWWXNFI5aNHpuTavFY8lcg3mVUzssNG1zuIAe5xtz4MCjxtzaeKwuc3Z3Hhr3suTiHlW7xK+CzZaaONxBIzh4uOttL8l5favT1qy1+ga2fnw8vPH0YtLvFr5XhkccLnuNmtDXXv0HtD4rGu3ktPFYbs3Z3XwU7+S/EMnFdr8WpQ0zxQxh5Ibdl721PuylZZNjLSIm0NOr0jQ2pmuLJMzH/fku+wuPOrqUSyBrXhzmOy3y3bzAPC4I0UrFk8SvKh6jqfhc844nlYltQRAQcIKdtztLNTMZ9HaHF8nZtcdRmtwDQbn+/x05sk0jyWfTNTHsZJjJPERHMoCpbjsrSDZlx+r2bX+RuSCtHOeYWMU6RX+K0qjUbQV0UjmvkLJGn2rwwB+bjcns735353Ua+zlrPErvB0Tp+akXp5x93nNtZXOIJq5tOhaB6BoCw/FZPRJjoOlH8K04ZgmMVMbZRVljXgObnkcHWOoJa1ml1LpTNaOeVBsZ+lYLzSMczMf9+awbHzVVJJPT1sgkZHFHNG+5JDT2gcLkAkDJwPVSMcWr7yn3ZwZZi2COPuqW3O2U0z2xxPdFHZxs0lr3agAucNeZ0UbazWj0XnQ+m4b2mckcyrNB9InkbFE+Z73cGiR/mTroO9Q6WyXniJl0Ozh0tanfyVjj7Qv1DuwJbeqqng8wx2g/ekvf0U+urPHtWly2brmPvcYcNePrD3dusg96GokLh9bs3N+6AfivfwsfCZaa9dvHv46/0UPanBJaWTs5mNAOrHAXa8DmCRxGlwoWat8cup6bsa23XmsefxhbNidoHw4dlYLuE8kTL6hoysk0H7+gU7BefDcr1XWpG5aPSPVStoJ3yVMplzZwWtOYHN7oPPhxUHZtPfdR0OlI1/Z9OWxth9kaaoo4pZA5znZr+0QBZxFrDwUzBgpNIlzvVOqbGLZtSk8RCsbd7Lf8PkbJDmMLzYXNy13EtJ6EajwKj7GHuecLjovU526ziye9DJ2Eo4qipDJWh7CxxseFxbj8U1qxaeJh51vLkw4O9SeJ5Ye8TAI4alzIGhjDG05RwucwJHomxjiuSO6dG28mbVt4k8z5vPaDFaiaNoeTlbEzK0H2f0bTcgcSpUzaYUWHHSlufqqsHut8Aqq8ebvtaecdW1d0NLG+GcvYxzhKBctBNsjSBryvdWOnETTzcZ2lyXrsViJmI4ZGKbfUtPNJF9EcTG4tJAiAJHTW6zvsUpPd4RtXo21sYoy1v5T91R212sjr2RtjhMWRxcSS3UEWt7KibOamSOIh0HR+k59S9rZLcxMKpG8tewtJBuRpxsWuafgStev7yb1esTg82dW4Z/h2VOY6T9iWW01ZmDr+ospWev+3yoel54nbjG4wXE30s7JmcWG5HUfrNPiFCw5Jpbl02/qRtYJxz+jbe2WHMxKgbLD7TmjtYjzI/XZ4kXHiArTNWMuPmHB9M2b9P2+7f09JVXdBheeeSoI9mJuVv7b9SfJv8AMo2ljnmbSu+023Hcrhr8fNG7zcX+kVhY03ZAOzH7R1kPrYfurXuZO9bhM7Oanha/iT62/b4LTuXmvBUs+rMCP3mN/spenP8Atuf7SV42+fnDYylufEBB5VLSWOA45Tb0Qay2nqvzNLnGR7a1pyEjNlactzbwUfP8PuuOkx7V4/8AWf2XzHcT+jdg4+6+dkTj0D2vDT/FlW61oqrcOGcszEfKZ/o17vewfLJHUtGjx2cn7Q1YT4i4/dCgbuP+J1fZjc97Xt94/wAqPg9CaieKIf8AUe1p8L+0fS6h4qd68Q6Xf2Iwa98k/L+7eVdiIiqqSmZpnEjiPssZZo9T91XPeitoq+Z1w2yY75p+H7yido58lda1w+jdmP6oDJANf9RZfFqrz4fP1a725o2h9PPGbtmjfqOBLXDUeIIUDdjyh1fZnJM2tWfVcdz+FtEUtQRdzndm09Gt428SfgFnpU9nlH7TbM2zxhifKIVDb3H5KmqkbmPZRuLI2AnL7OjnEc3Eg8eAt5xtjPM2mIXPQ+mYsevXLaObT5orAcako5WyRuIAPttucrm8wW+HNa8Oe1beqd1DpuLYxWjuxz8G3tvqBtXQucOLA2VjugFi4ebbhWeesXx8uG6Xntrbcf0lRNm6lsMEl/8AxfYFrnMY26jpw49yw1eO4k9d734jmPkhtt5A6tlIN8zISfExtuFE3PzHQ9nLf8Xz+baGwI/7sDQbECVtxxB1/up2vP8AtuX6zX/nT+j2o3R4tQlj/eLQ1/VsoAIcPOxHisvLLThpnxNDZi1fh6fWFA2BZJTYo2CQWc0yMcO/ITcdxFiPFQteJpl7sun6xkps9P8AGpPySO9WVrauO9xeEcuj3/3WW55WiUbs7E2wXj6/4eezIjkdRl1niQZCHC40jLQLEW5fBTMdYmvLntrJauaa/VRJJQ4NtyuCfgqfL7z6L0+J8GJn5Nm7mJPZqW/aYfUEfJTtGfZly3aqv+7Sfo649u3mqKmaZs0TWyPzAEOJGgGtvBe5dTv273LDQ7Q11teuKac8fVTtrNmH4e+Nr3tk7RrnAtBFspAINz3hQ8+v4XxdH0vqsb0W4rxwiKD9LH+2B/F7PzXmv+ZDZ1jn8JZl4/XFkcVOD7Je2SQfaALGn0v8FP2fc7rkuiczs+JKNVU+gtj7ptoMrnUkh0dd8N+vF7fPj6qx08vPsy4vtJ0/iY2afr/9W+uZFhVJUyRi13PkaOskmjW+F7DwUq/GKszCgw+JvbFMdvpH6NFPcXEkm5JJJ6k6k+qpbT3p5fT8WOMdYrHwbM3Kv0q2/aiPwePkrPSn2JcN2nrxnrP0bPU1zIgIOCg0jtrUdpVPcOEbo7eLn5j+CjZ5XnSK+VvrE/tK971BfDi4cRJE4H963zTZ/L5Y9DiPxsVn4xMO8FsWwqxtncy3hLHwPqB5FexxmxML97p2/wDaf7KfukwwvqpJXAjsWltjye7Sx7wA71UXTxz35mV92j3InXpSs+95/ozXYp220DLH2WEwDp7LHl33i70Wc5O9sQi11e50a1p9Z8/2WfaCIPxCnY73ZKaoB/dlpT/UVNn1c1T3P1a82oZ/gKP/AC5Zo/uhyhbf5cT9XTdn5iNu0fRe90rwaADmJZAfW/zW3UnnGr+0VZjdn7Q1NjsJZU1DTxE0nxcT81W5vLJLuOl2i2pjmPlDDYzMQOq1xHMpeS3FeW+WjLhntcqXX/TV3H5f6Pl0zzueX83+WsNnnB7ZRyY5jj5xyN/t6KPre7K367E1yx9YVyJpkmkkPAm479TbytZaNiPa5W3RZ7uHuNwbt33onjo949QD81K1p5xuf65HG5+kKFsLjzqWscHH83I4sk6NsSGu8uHgVGwZe5kmsr7quhGfUrkr6xDYuNYCDW0tYz3muyS25tcC1jj4E28D3KbbHHfi7lsO5Nde+vPpPp91X3uUeaandc+48ejmn5qNuV84le9ms3drer22KiAporaZZKcnTmJZYyfMWUnD7kKPqERGxb7y1rVRZJJWfVkkb6OKqc0e2+hdMt3tak/RsHcxJ+dqW/YjPxcFL0Pi53tVX8uUXvFxGeOvma2aVrLRlrWvcGj2G3sAeoKw2st634iUjoWlr5tWLXpEz5+apT1D5Dd73vI4Fzi4jwudFEvebesujw6+HD+XWI+zinNpIz0kjPo9qzw+/Eo3U697Wv8AZJY/hnbNkqY7fmnMMvK7S4tYWjr1Css9eazLiOk5u5sRjn5olVEvo0MvCZSyeFwNrSxn74WeGeLwidQpFta8T8p/Ztne7HehB6TRn1Dm/NWm3+VLhuzsxG7HPylptVD6K2DuZmtUVLesTHejnD5qx0Z8pcV2pr7VJbbVg5EQEHBCDTO3eGOh7V+X2XFpcQNA8EcT0I4KNnr5crvo2SPFii77wBmwt5+zE77zSvc/5UsOlT3eoV+8qruhxfJLJTOOkgzs/ab7w8xb0UXSyetV32n1Oa1zx9p/wv76aKgiqp2iwcXzv/aDRoPEj1JU+eKRMuVrbJsXpjmefhDTWyFQTiFO93F013eL81/iVU4bc5uXf9TxRTptqR8Ij+3Dau1UhZWUMgbfSpYfAiJ5/wDrGit5jzfPMfuyoG2LclFTtOjjVSutzsWED4WUTbjinDougW723M/RnbqMebDI+nkIAlIdGTwzgWLfMWt4LVpZYj2ZTe02ja8RnpHPHqlNutgpKiY1FNlLn27RhOW7gLZmnhqALg+K27GrN571ULo/XK61PCyx5fBC4Fu4qXStNRljjabuAcHPcObQBoL9brTi07xbmyfv9osE45ph5mZ/ssW87aFkNP8ARYyO0kADgP1Ixa9+hPAeakbOWK07sKjoWhfY2Iy2j2Y8/wBVD2OpnSGdl8rXMZr4Fw09Vr0omazCb2l4jJSYe+0lNFTmEs0L4QXC9zmaS06ctLaLHaiI4bez97ZItErnuiqC+CcHlLoOgLGrbpzzSUHtHj7mxWfooFVTiOWZvPtZAfJ7hZQr+V5dPqz3tenP8sfs2ZsDtM2aLsJHjtYhbU+8zkdeJHA+SsNfL3q8S4/rHT7YM03rHsyg971UL0+V7S727gEE29nVad23lEwsuzOOe9fvR8FQoMcmZAwRvLbFxdo2xLZXvZ36XWWK/FIaN7XrOxflXqapdKC95u5znOcdNSTc8PFQM0+26zpfH4eKx8F13Y4vFS1Ejp5GxtdHYF3C4cDa/qt+nkrSZiVX2k1smfHXw688StuLVuC1Ehlmkje8gAkGTgOGjdFLt4Fp5lz+vXqmCncxRMQgNpJMH+jSClDe2sOzIbJe9xzcLcLrTl8GKTwsdGOqznrOTnu8+bXtR7rvBQMfvQ6vbjnFb7JKbF3QQTxhocJw1hv+rZ2bMOpVnNvZmHFY8MeNW8esSwVVT6u8paJiHaN1iD0IPobr2s8WiWGasXx2rz6wvG1u3sdbTGBsL2ElhzOc23skHQDip2bZrendiHL9N6Jl1tnxbWjiOVFuOqg8T8nVeLXj1Xrc2b1kxGoENiRwHtiwPjr6FT9Gsxy5DtRkraKd2W4lYuPEBAQUDbaLPS4hY3BETm92RzQ74grTmj2JWXTMkRs0+6vY5t7HPRGmELw4sazMXNyi1tdDc8FEvtVmk1iPgv8AV6Hlx7UZe9HHPKmYbXOgljlZ70bg4fMeYuPNQsdprbmIdNt4sexinHb4wte0+8R1ZA6AQiIPy5ndpmNgQSAMo42txUzLtTavEQ53Q6DXXzRkteJ4VGgxDsJY5QW3Y4OAJ0JBvqomPvVt3uHQ7cYs2K2ObccwvGF7YyYnW00b2Ma1plJ7PM4+1E5gv0FyFZ4s1rz5w4fe6bh1MU92/MygNtpnySAW9mN9gOfMOdby4d6x2PbjiGzo3GDJF7TwrxkHDX0N1X+Ffnnh2Nuoa0x52hZsL2zxCJobG6WRo4B8Ln/ey5vipVMmeFFsafSslue9x9pZVXtfisgtlnYP8ulcPvFpI8iFlOTPLRj0+k455mef1VqnhfJI7O2Qv94h4IeepObUrT+HyWnmyz/1jTxU7lJ4j6LhhmDzxU1RUOa6IBjGsvYEjP7RtybbnpxUvDjtSPNz3Ut3FtZK91Up6J8kmdgvpZxJtzuCXFa8uG14SdLqGPTmU9hOA1bWF0QyB3EmZsd7dxcCvK62SvpLdsda1Mtu9anKBxrtYX5JAG87h2cG/wBtlwvJ1L/NnTtBr0jiKvXCsCkqHAB0TWnXMXODeF9XZdEjSmPi8ydpcdo47iyUewE7nWZ2JGhLxmLP4iBc+HVZ/hPnKNPaLiPZrw9dpdkZacQsiY+b2SXvYw2zFxJFhew1Fr9Fu8LjyhXRv+Jab3+KuybKTRtLnNkjBNzeN1rnvNgFhbVi08ylYevZMFe7WGVhOyfa3D53sPIMh7Q25kkOAC8/BVbLdptj4RCbbu6j51M58Iox/WU/B0ap7SbPyh2m3ZuNuzNQTfXtDA1tu7KSeK9/B42E9odqfThMYZupgbrO98ht7ocQwHvtYu8NAs41scekI+TrW1eOJshRuwqSbPdER3OOvfq3RZRiar78/wAMcMuDdjlOaSNkgAJLBNK0nQ2s5o01TwKfI/1Xa+FmLNu/Mr4+ypXU7RfPeVz8wPDWRxykdw5r3waR8GM9T2p/jlNUm7GJti5kZI+s6Rw8w3KF7GGkfBhO/sT/ABSl49gKQ2zwwaG/5uPJfuLi4kj0Xvh1+TXO3mn1tKxYdhsVO3JDGyNvRoA9epWUViPRpte1/enllr1iICAgou1Wzkj3B2Z8kZLvzbG87g2JvqO9YzHPk2UydyeY9WNRbDRSNuaGnj7nyTE+NmnQLHwafJInqGzP8cqpiu7t4qC5ggay4uzOCwDnlzvDgbdV74VPk8ndz/zyzafYelGsslI39uVn8rLfzJ4dfkwnazT/ABT/AFTuG4AwgijZh0zGnKZBHE43sDZxAcb68yve5X5MJzZLetpXDB8IbBd3smRwaHFrGsbZt7BrWjQalexHDC1pt6yi6vYemkkdITIC4lxAc3Lc6mwLbjXvXndhnOa8xxyxqfZCWL9DPHH4Qi/re6ya+Z+aZjwp9valcT+3KPg1wR48ajZ4ycZpGj7Ln39Xucg74fsvTxOz5TI/k+SznDw0sEOUrJGHAtIBadCCLgg8QQeSHKPqMApy0NETGWNxka1p9QE4h7MzPq4pcCgj17MOceb/AGj8eHkjx3m2fp36uhZfuFvwsgU+CU0ZGSJoI4c/gdEEiBfuQdrIOskYcLOAI6EAj0KDq2mYODGjyCDsIwOAHoEHdAQEBAQEBAQEBAQEGFidcIm8Lk3sEHEdJnaHOfJqATZ5A1HICyDV28PEsIw6pDJ8PFRNKztnOs03zOc0Fznm5JLSgqx3l4Yz9HgsXm+Nv4RlBbd223VPiNUaZuHRUw7N0l2vDrlpaLFojbyPHuQbCxWjZFGHxtDHNfEbtFjbO0OHgWkjzQTAQcoCAgIOpagBtkHBbrogZOpQdg2yDlAQEBAQEBAQEBAQEBAQEBAQUzeFtDDRsDpLuIGrGWL7OLQCQSABrz6FBa6B14oz1Y0/AINB/lGw2raZ3WAj+F7j/Ugvm7LZWgnwyklko6aR7o/bc6JjnEhzmkkkanRBd8OwKmpzmgp4Yja1442NNul2gaIOm1BIpJyOIYXDxbqPiEHrgFf9JpoJyADLFHIQOAztDrDu1QZ6AgICAgICAgICAgICAgICAgICAgICAgICAg0Vvuq8tTLEG+/Ax5PcBJa3feP4oNy4A/NSwHrFGfuhBpf8pJn56iPWOYejmH5oK1snstjNXSxvo5pW05zBg+lOY0WcQ4CMO9n2r8kG191Gy+IULqg18vaCQR5B2r5CC0uzH2uHEcPkgvONMzU8w6xu/AoIrd2++F0PdTQt/hYG/JBYkBAQEBAQEBAQEBAQEBAQEBAQEBAQEBAQEBBo7fbSOfXMDGue59KbNaCXENMgNgNT740CDbGxxP0GmzAg9kwEEWIIFiCDwKDVf5SkXs0Lu+dvwjKDO3P7Y0VLhkcVRUxRPbJKS1x9qxeSDbzQXai3g4dNKyGKqjfJI4NYAHak8Be1kFirm3jePsO/AoInYeidBQU8byCQzlws4lzePcQgnUBAQEBAQEBAQEBAQEBAQEBAQEBAQEBAQEBBBbR4dE4smdGwys9lry0Zw03uA7iAgycCnb2IuRoXDiOpKCB3h7IwYtHEx8/ZGJxc1zcp94WIIPkgpA3KUI96vk/+IfIoM3BN2mF0dRFOK2Vz4nte0F8WUluouAy9vNBsObaKmILWyBziCA1oLnE24AAaoM7CIiyCJrhZzY2AjvDQCgy0BAQEBAQEBAQEBAQEBAQEBAQEBAQEBAQEBBj11IJWFjiRfmOIQQL9jIjqXyE/u/2QVWp3UGUXlqHOdrazntb5taQgiv8AkWHH26seHZyH8ZkFq2Y3U0FGGOMfaztzfnS6Rt734RiQtFhoguNFh8UP6NjW944+p1QZSAgICAgICAgICAgICAgICAgICAgICAgICAgICAgICAgICAgICAgICAgICAgICAgICAgICAgICAgICD//2Q=="/>
          <p:cNvSpPr>
            <a:spLocks noChangeAspect="1" noChangeArrowheads="1"/>
          </p:cNvSpPr>
          <p:nvPr/>
        </p:nvSpPr>
        <p:spPr bwMode="auto">
          <a:xfrm>
            <a:off x="6438900" y="1752599"/>
            <a:ext cx="1051558" cy="105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9"/>
          <a:stretch/>
        </p:blipFill>
        <p:spPr>
          <a:xfrm>
            <a:off x="6275900" y="2247190"/>
            <a:ext cx="2761403" cy="27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Resources to Deliver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940"/>
            <a:ext cx="8229600" cy="4300662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Staffing </a:t>
            </a:r>
          </a:p>
          <a:p>
            <a:pPr lvl="0"/>
            <a:r>
              <a:rPr lang="en-US" dirty="0" smtClean="0"/>
              <a:t>Location/travel </a:t>
            </a:r>
            <a:r>
              <a:rPr lang="en-US" dirty="0"/>
              <a:t>requirements</a:t>
            </a:r>
          </a:p>
          <a:p>
            <a:pPr lvl="0"/>
            <a:r>
              <a:rPr lang="en-US" dirty="0" smtClean="0"/>
              <a:t>Transition timing</a:t>
            </a:r>
          </a:p>
          <a:p>
            <a:pPr lvl="0"/>
            <a:r>
              <a:rPr lang="en-US" dirty="0" smtClean="0"/>
              <a:t>Standards compliance</a:t>
            </a:r>
          </a:p>
          <a:p>
            <a:pPr lvl="0"/>
            <a:r>
              <a:rPr lang="en-US" dirty="0" smtClean="0"/>
              <a:t>Investment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81558"/>
              </p:ext>
            </p:extLst>
          </p:nvPr>
        </p:nvGraphicFramePr>
        <p:xfrm>
          <a:off x="5273269" y="2040212"/>
          <a:ext cx="3657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Image" r:id="rId3" imgW="3657240" imgH="3657240" progId="Photoshop.Image.15">
                  <p:embed/>
                </p:oleObj>
              </mc:Choice>
              <mc:Fallback>
                <p:oleObj name="Image" r:id="rId3" imgW="3657240" imgH="36572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3269" y="2040212"/>
                        <a:ext cx="36576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1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7476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Bid Decision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/>
          <a:lstStyle/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Qualify the Deal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Resources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Win Probability</a:t>
            </a:r>
            <a:endParaRPr lang="en-US" sz="2400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Risk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0"/>
          <a:stretch/>
        </p:blipFill>
        <p:spPr>
          <a:xfrm>
            <a:off x="2757490" y="2908300"/>
            <a:ext cx="3619500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562599" cy="70031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We Win This?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91560"/>
            <a:ext cx="8229600" cy="4957128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Is the competition </a:t>
            </a:r>
            <a:r>
              <a:rPr lang="en-US" dirty="0"/>
              <a:t>fair?</a:t>
            </a:r>
          </a:p>
          <a:p>
            <a:pPr lvl="0"/>
            <a:r>
              <a:rPr lang="en-US" dirty="0"/>
              <a:t>Evaluation criteria (Technical and Price)</a:t>
            </a:r>
          </a:p>
          <a:p>
            <a:pPr lvl="0"/>
            <a:r>
              <a:rPr lang="en-US" dirty="0" smtClean="0"/>
              <a:t>Do we have a competitive solution?</a:t>
            </a:r>
          </a:p>
          <a:p>
            <a:r>
              <a:rPr lang="en-US" dirty="0" smtClean="0"/>
              <a:t>Do we have a competitive price?</a:t>
            </a:r>
            <a:endParaRPr lang="en-US" dirty="0"/>
          </a:p>
          <a:p>
            <a:pPr lvl="0"/>
            <a:r>
              <a:rPr lang="en-US" dirty="0" smtClean="0"/>
              <a:t>Competitor Analysis</a:t>
            </a:r>
          </a:p>
          <a:p>
            <a:r>
              <a:rPr lang="en-US" dirty="0" smtClean="0"/>
              <a:t>Do we understand the customer?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42" y="3190432"/>
            <a:ext cx="3105858" cy="31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7476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Bid Decision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/>
          <a:lstStyle/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Qualify the Deal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Resources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Win Probability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Risk</a:t>
            </a:r>
            <a:endParaRPr lang="en-US" sz="2400" dirty="0"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0"/>
          <a:stretch/>
        </p:blipFill>
        <p:spPr>
          <a:xfrm>
            <a:off x="2757490" y="2908300"/>
            <a:ext cx="3619500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71883"/>
            <a:ext cx="5562599" cy="53267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Risk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4" y="1960337"/>
            <a:ext cx="8229600" cy="3377655"/>
          </a:xfrm>
        </p:spPr>
        <p:txBody>
          <a:bodyPr/>
          <a:lstStyle/>
          <a:p>
            <a:r>
              <a:rPr lang="en-US" dirty="0" smtClean="0"/>
              <a:t>Company </a:t>
            </a:r>
            <a:r>
              <a:rPr lang="en-US" dirty="0"/>
              <a:t>reviews and approvals are necessary to ensure compliance with bid and understanding of any assumed risk to ensure successful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0"/>
          <a:stretch/>
        </p:blipFill>
        <p:spPr>
          <a:xfrm>
            <a:off x="1835822" y="3275580"/>
            <a:ext cx="5472505" cy="35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4360"/>
            <a:ext cx="5562599" cy="53267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Risk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4960"/>
            <a:ext cx="8229600" cy="3377655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Delivery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Financial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Contractual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2368435"/>
            <a:ext cx="4129088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7476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/>
          <a:lstStyle/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The Contractor Perspective</a:t>
            </a:r>
            <a:endParaRPr lang="en-US" sz="2400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The Bid Decision</a:t>
            </a:r>
            <a:endParaRPr lang="en-US" sz="2400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Communication Pitfalls</a:t>
            </a: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Key Takeaways</a:t>
            </a:r>
          </a:p>
          <a:p>
            <a:pPr marL="227013" indent="-227013">
              <a:buSzPct val="75000"/>
              <a:buFont typeface="Courier New"/>
              <a:buChar char="o"/>
            </a:pPr>
            <a:endParaRPr lang="en-US" sz="2400" dirty="0"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7476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Communication Pitfalls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57" y="1721814"/>
            <a:ext cx="6065521" cy="44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966459" cy="66221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Communication Pitfalls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1179"/>
            <a:ext cx="8229600" cy="4562383"/>
          </a:xfrm>
        </p:spPr>
        <p:txBody>
          <a:bodyPr/>
          <a:lstStyle/>
          <a:p>
            <a:pPr lvl="0"/>
            <a:r>
              <a:rPr lang="en-US" dirty="0" smtClean="0"/>
              <a:t>Discussions </a:t>
            </a:r>
            <a:r>
              <a:rPr lang="en-US" dirty="0"/>
              <a:t>are not occurring with the vendor community either in industry forums </a:t>
            </a:r>
            <a:r>
              <a:rPr lang="en-US" dirty="0" smtClean="0"/>
              <a:t>and/or 1:1</a:t>
            </a:r>
          </a:p>
          <a:p>
            <a:endParaRPr lang="en-US" dirty="0" smtClean="0"/>
          </a:p>
          <a:p>
            <a:r>
              <a:rPr lang="en-US" dirty="0" smtClean="0"/>
              <a:t>Draft </a:t>
            </a:r>
            <a:r>
              <a:rPr lang="en-US" dirty="0"/>
              <a:t>PWS or </a:t>
            </a:r>
            <a:r>
              <a:rPr lang="en-US" dirty="0" smtClean="0"/>
              <a:t>SOW issued instead of draft RFPs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4222339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966459" cy="66221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Communication Pitfalls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1180"/>
            <a:ext cx="8229600" cy="4190006"/>
          </a:xfrm>
        </p:spPr>
        <p:txBody>
          <a:bodyPr/>
          <a:lstStyle/>
          <a:p>
            <a:r>
              <a:rPr lang="en-US" dirty="0" smtClean="0"/>
              <a:t>Evaluation </a:t>
            </a:r>
            <a:r>
              <a:rPr lang="en-US" dirty="0"/>
              <a:t>criteria is written very generically and doesn’t contemplate </a:t>
            </a:r>
            <a:r>
              <a:rPr lang="en-US" dirty="0" smtClean="0"/>
              <a:t>customer objectives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Awards </a:t>
            </a:r>
            <a:r>
              <a:rPr lang="en-US" dirty="0"/>
              <a:t>are </a:t>
            </a:r>
            <a:r>
              <a:rPr lang="en-US" dirty="0" smtClean="0"/>
              <a:t>often made </a:t>
            </a:r>
            <a:r>
              <a:rPr lang="en-US" dirty="0"/>
              <a:t>with no discussions</a:t>
            </a: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30" y="4222339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654039" cy="66221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Communication Pitfalls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981200"/>
            <a:ext cx="8229600" cy="2423160"/>
          </a:xfrm>
        </p:spPr>
        <p:txBody>
          <a:bodyPr/>
          <a:lstStyle/>
          <a:p>
            <a:r>
              <a:rPr lang="en-US" dirty="0"/>
              <a:t>Assumptions - Do you want them? Don’t you want them? </a:t>
            </a:r>
          </a:p>
          <a:p>
            <a:pPr lvl="1"/>
            <a:endParaRPr lang="en-US" dirty="0"/>
          </a:p>
          <a:p>
            <a:pPr lvl="0"/>
            <a:r>
              <a:rPr lang="en-US" dirty="0" smtClean="0"/>
              <a:t>Debriefs </a:t>
            </a:r>
            <a:r>
              <a:rPr lang="en-US" dirty="0"/>
              <a:t>and “explanations” </a:t>
            </a:r>
            <a:r>
              <a:rPr lang="en-US" dirty="0" smtClean="0"/>
              <a:t>do not contain sufficient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30" y="4248917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966459" cy="66221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Communication Pitfalls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9760"/>
            <a:ext cx="8229600" cy="2423160"/>
          </a:xfrm>
        </p:spPr>
        <p:txBody>
          <a:bodyPr/>
          <a:lstStyle/>
          <a:p>
            <a:pPr lvl="0"/>
            <a:r>
              <a:rPr lang="en-US" dirty="0"/>
              <a:t>Some contracting officers do not communicate any procurement status. 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we submit a bid, without any communications, we have no idea if/how we should prepare for delivery on a contract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0" y="4312920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4" y="730845"/>
            <a:ext cx="5562599" cy="12065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Key </a:t>
            </a:r>
            <a:r>
              <a:rPr lang="en-US" dirty="0" smtClean="0">
                <a:solidFill>
                  <a:schemeClr val="tx1"/>
                </a:solidFill>
              </a:rPr>
              <a:t>Takeaways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3933" y="1431179"/>
            <a:ext cx="6919200" cy="5048313"/>
            <a:chOff x="1145218" y="1349291"/>
            <a:chExt cx="6919200" cy="5048313"/>
          </a:xfrm>
        </p:grpSpPr>
        <p:grpSp>
          <p:nvGrpSpPr>
            <p:cNvPr id="26" name="Group 25"/>
            <p:cNvGrpSpPr/>
            <p:nvPr/>
          </p:nvGrpSpPr>
          <p:grpSpPr>
            <a:xfrm>
              <a:off x="2034973" y="1406152"/>
              <a:ext cx="6029444" cy="640080"/>
              <a:chOff x="1401374" y="280261"/>
              <a:chExt cx="4479981" cy="884879"/>
            </a:xfrm>
            <a:scene3d>
              <a:camera prst="orthographicFront"/>
              <a:lightRig rig="threePt" dir="t"/>
            </a:scene3d>
          </p:grpSpPr>
          <p:sp>
            <p:nvSpPr>
              <p:cNvPr id="42" name="Round Same Side Corner Rectangle 41"/>
              <p:cNvSpPr/>
              <p:nvPr/>
            </p:nvSpPr>
            <p:spPr>
              <a:xfrm rot="5400000">
                <a:off x="3203995" y="-1512219"/>
                <a:ext cx="884879" cy="4469840"/>
              </a:xfrm>
              <a:prstGeom prst="round2SameRect">
                <a:avLst/>
              </a:prstGeom>
              <a:sp3d>
                <a:bevelT w="165100" prst="coolSlant"/>
              </a:sp3d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Round Same Side Corner Rectangle 4"/>
              <p:cNvSpPr/>
              <p:nvPr/>
            </p:nvSpPr>
            <p:spPr>
              <a:xfrm>
                <a:off x="1401374" y="323457"/>
                <a:ext cx="4426644" cy="79848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300" tIns="57150" rIns="114300" bIns="57150" numCol="1" spcCol="1270" anchor="ctr" anchorCtr="0">
                <a:noAutofit/>
              </a:bodyPr>
              <a:lstStyle/>
              <a:p>
                <a:pPr marL="166688" lvl="1" indent="-166688" algn="l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200" kern="1200" dirty="0" smtClean="0"/>
                  <a:t>Bid &amp; Proposal funds are limited.	 </a:t>
                </a:r>
                <a:endParaRPr lang="en-US" sz="2200" kern="12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145220" y="1349291"/>
              <a:ext cx="914400" cy="731520"/>
              <a:chOff x="214645" y="169651"/>
              <a:chExt cx="1196869" cy="1106098"/>
            </a:xfrm>
            <a:scene3d>
              <a:camera prst="orthographicFront"/>
              <a:lightRig rig="threePt" dir="t"/>
            </a:scene3d>
          </p:grpSpPr>
          <p:sp>
            <p:nvSpPr>
              <p:cNvPr id="40" name="Rounded Rectangle 39"/>
              <p:cNvSpPr/>
              <p:nvPr/>
            </p:nvSpPr>
            <p:spPr>
              <a:xfrm>
                <a:off x="214645" y="169651"/>
                <a:ext cx="1196869" cy="1106098"/>
              </a:xfrm>
              <a:prstGeom prst="roundRect">
                <a:avLst/>
              </a:prstGeom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Rounded Rectangle 6"/>
              <p:cNvSpPr/>
              <p:nvPr/>
            </p:nvSpPr>
            <p:spPr>
              <a:xfrm>
                <a:off x="268640" y="223646"/>
                <a:ext cx="1088879" cy="99810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0" tIns="76200" rIns="152400" bIns="762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dirty="0" smtClean="0">
                    <a:solidFill>
                      <a:schemeClr val="tx1"/>
                    </a:solidFill>
                  </a:rPr>
                  <a:t>1.</a:t>
                </a:r>
                <a:endParaRPr lang="en-US" sz="32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000346" y="2250707"/>
              <a:ext cx="6064071" cy="640080"/>
              <a:chOff x="1411515" y="1589560"/>
              <a:chExt cx="4469840" cy="884879"/>
            </a:xfrm>
            <a:scene3d>
              <a:camera prst="orthographicFront"/>
              <a:lightRig rig="threePt" dir="t"/>
            </a:scene3d>
          </p:grpSpPr>
          <p:sp>
            <p:nvSpPr>
              <p:cNvPr id="38" name="Round Same Side Corner Rectangle 37"/>
              <p:cNvSpPr/>
              <p:nvPr/>
            </p:nvSpPr>
            <p:spPr>
              <a:xfrm rot="5400000">
                <a:off x="3203995" y="-202920"/>
                <a:ext cx="884879" cy="4469840"/>
              </a:xfrm>
              <a:prstGeom prst="round2SameRect">
                <a:avLst/>
              </a:prstGeom>
              <a:sp3d>
                <a:bevelT w="165100" prst="coolSlant"/>
              </a:sp3d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Round Same Side Corner Rectangle 8"/>
              <p:cNvSpPr/>
              <p:nvPr/>
            </p:nvSpPr>
            <p:spPr>
              <a:xfrm>
                <a:off x="1441695" y="1632756"/>
                <a:ext cx="4426644" cy="79848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300" tIns="57150" rIns="114300" bIns="57150" numCol="1" spcCol="1270" anchor="ctr" anchorCtr="0">
                <a:noAutofit/>
              </a:bodyPr>
              <a:lstStyle/>
              <a:p>
                <a:pPr marL="166688" lvl="1" indent="-166688" algn="l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200" kern="1200" dirty="0" smtClean="0"/>
                  <a:t>We bid when we believe we can win.	 </a:t>
                </a:r>
                <a:endParaRPr lang="en-US" sz="2200" kern="12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145219" y="2199924"/>
              <a:ext cx="914400" cy="731520"/>
              <a:chOff x="214645" y="1478950"/>
              <a:chExt cx="1196869" cy="1106098"/>
            </a:xfrm>
            <a:scene3d>
              <a:camera prst="orthographicFront"/>
              <a:lightRig rig="threePt" dir="t"/>
            </a:scene3d>
          </p:grpSpPr>
          <p:sp>
            <p:nvSpPr>
              <p:cNvPr id="36" name="Rounded Rectangle 35"/>
              <p:cNvSpPr/>
              <p:nvPr/>
            </p:nvSpPr>
            <p:spPr>
              <a:xfrm>
                <a:off x="214645" y="1478950"/>
                <a:ext cx="1196869" cy="1106098"/>
              </a:xfrm>
              <a:prstGeom prst="roundRect">
                <a:avLst/>
              </a:prstGeom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Rounded Rectangle 10"/>
              <p:cNvSpPr/>
              <p:nvPr/>
            </p:nvSpPr>
            <p:spPr>
              <a:xfrm>
                <a:off x="268640" y="1532945"/>
                <a:ext cx="1088879" cy="99810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0" tIns="76200" rIns="152400" bIns="762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dirty="0" smtClean="0">
                    <a:solidFill>
                      <a:schemeClr val="tx1"/>
                    </a:solidFill>
                  </a:rPr>
                  <a:t>2.</a:t>
                </a:r>
                <a:endParaRPr lang="en-US" sz="32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974587" y="3117496"/>
              <a:ext cx="6085820" cy="640080"/>
              <a:chOff x="1392528" y="2898860"/>
              <a:chExt cx="4485871" cy="884879"/>
            </a:xfrm>
            <a:scene3d>
              <a:camera prst="orthographicFront"/>
              <a:lightRig rig="threePt" dir="t"/>
            </a:scene3d>
          </p:grpSpPr>
          <p:sp>
            <p:nvSpPr>
              <p:cNvPr id="34" name="Round Same Side Corner Rectangle 33"/>
              <p:cNvSpPr/>
              <p:nvPr/>
            </p:nvSpPr>
            <p:spPr>
              <a:xfrm rot="5400000">
                <a:off x="3185008" y="1106380"/>
                <a:ext cx="884879" cy="4469840"/>
              </a:xfrm>
              <a:prstGeom prst="round2SameRect">
                <a:avLst/>
              </a:prstGeom>
              <a:sp3d>
                <a:bevelT w="165100" prst="coolSlant"/>
              </a:sp3d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endParaRPr lang="en-US" dirty="0"/>
              </a:p>
            </p:txBody>
          </p:sp>
          <p:sp>
            <p:nvSpPr>
              <p:cNvPr id="35" name="Round Same Side Corner Rectangle 12"/>
              <p:cNvSpPr/>
              <p:nvPr/>
            </p:nvSpPr>
            <p:spPr>
              <a:xfrm>
                <a:off x="1451755" y="2942053"/>
                <a:ext cx="4426644" cy="79848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300" tIns="57150" rIns="114300" bIns="57150" numCol="1" spcCol="1270" anchor="ctr" anchorCtr="0">
                <a:noAutofit/>
              </a:bodyPr>
              <a:lstStyle/>
              <a:p>
                <a:pPr marL="166688" lvl="1" indent="-166688" algn="l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200" kern="1200" dirty="0" smtClean="0"/>
                  <a:t>We bid what we know we can deliver.	 </a:t>
                </a:r>
                <a:endParaRPr lang="en-US" sz="2200" kern="12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45218" y="3062903"/>
              <a:ext cx="914400" cy="731520"/>
              <a:chOff x="214645" y="2788249"/>
              <a:chExt cx="1196869" cy="1106098"/>
            </a:xfrm>
            <a:scene3d>
              <a:camera prst="orthographicFront"/>
              <a:lightRig rig="threePt" dir="t"/>
            </a:scene3d>
          </p:grpSpPr>
          <p:sp>
            <p:nvSpPr>
              <p:cNvPr id="32" name="Rounded Rectangle 31"/>
              <p:cNvSpPr/>
              <p:nvPr/>
            </p:nvSpPr>
            <p:spPr>
              <a:xfrm>
                <a:off x="214645" y="2788249"/>
                <a:ext cx="1196869" cy="1106098"/>
              </a:xfrm>
              <a:prstGeom prst="roundRect">
                <a:avLst/>
              </a:prstGeom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ounded Rectangle 14"/>
              <p:cNvSpPr/>
              <p:nvPr/>
            </p:nvSpPr>
            <p:spPr>
              <a:xfrm>
                <a:off x="268640" y="2842244"/>
                <a:ext cx="1088879" cy="99810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0" tIns="76200" rIns="152400" bIns="762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dirty="0" smtClean="0">
                    <a:solidFill>
                      <a:schemeClr val="tx1"/>
                    </a:solidFill>
                  </a:rPr>
                  <a:t>3.</a:t>
                </a:r>
                <a:endParaRPr lang="en-US" sz="32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906344" y="3984283"/>
              <a:ext cx="6144426" cy="640080"/>
              <a:chOff x="1411514" y="2898857"/>
              <a:chExt cx="4469840" cy="884879"/>
            </a:xfrm>
            <a:solidFill>
              <a:schemeClr val="accent1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</p:grpSpPr>
          <p:sp>
            <p:nvSpPr>
              <p:cNvPr id="47" name="Round Same Side Corner Rectangle 46"/>
              <p:cNvSpPr/>
              <p:nvPr/>
            </p:nvSpPr>
            <p:spPr>
              <a:xfrm rot="5400000">
                <a:off x="3203994" y="1106377"/>
                <a:ext cx="884879" cy="4469840"/>
              </a:xfrm>
              <a:prstGeom prst="round2SameRect">
                <a:avLst/>
              </a:prstGeom>
              <a:grpFill/>
              <a:sp3d>
                <a:bevelT w="165100" prst="coolSlant"/>
              </a:sp3d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Round Same Side Corner Rectangle 12"/>
              <p:cNvSpPr/>
              <p:nvPr/>
            </p:nvSpPr>
            <p:spPr>
              <a:xfrm>
                <a:off x="1461159" y="2942056"/>
                <a:ext cx="4377903" cy="798487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300" tIns="57150" rIns="114300" bIns="57150" numCol="1" spcCol="1270" anchor="ctr" anchorCtr="0">
                <a:noAutofit/>
              </a:bodyPr>
              <a:lstStyle/>
              <a:p>
                <a:pPr marL="166688" lvl="1" indent="-166688" defTabSz="13335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200" dirty="0"/>
                  <a:t> </a:t>
                </a:r>
                <a:r>
                  <a:rPr lang="en-US" sz="2200" kern="1200" dirty="0" smtClean="0"/>
                  <a:t>Communication improves the proposed solution.</a:t>
                </a:r>
                <a:endParaRPr lang="en-US" sz="2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145218" y="3931718"/>
              <a:ext cx="914400" cy="731520"/>
              <a:chOff x="208816" y="2842245"/>
              <a:chExt cx="1196869" cy="1106098"/>
            </a:xfrm>
            <a:solidFill>
              <a:srgbClr val="0070C0"/>
            </a:solidFill>
            <a:scene3d>
              <a:camera prst="orthographicFront"/>
              <a:lightRig rig="threePt" dir="t"/>
            </a:scene3d>
          </p:grpSpPr>
          <p:sp>
            <p:nvSpPr>
              <p:cNvPr id="44" name="Rounded Rectangle 43"/>
              <p:cNvSpPr/>
              <p:nvPr/>
            </p:nvSpPr>
            <p:spPr>
              <a:xfrm>
                <a:off x="208816" y="2842245"/>
                <a:ext cx="1196869" cy="1106098"/>
              </a:xfrm>
              <a:prstGeom prst="roundRect">
                <a:avLst/>
              </a:prstGeom>
              <a:grpFill/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ounded Rectangle 14"/>
              <p:cNvSpPr/>
              <p:nvPr/>
            </p:nvSpPr>
            <p:spPr>
              <a:xfrm>
                <a:off x="268641" y="3073437"/>
                <a:ext cx="1088879" cy="766915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0" tIns="76200" rIns="152400" bIns="762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dirty="0" smtClean="0">
                    <a:solidFill>
                      <a:schemeClr val="tx1"/>
                    </a:solidFill>
                  </a:rPr>
                  <a:t>4.</a:t>
                </a:r>
                <a:endParaRPr lang="en-US" sz="32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000346" y="4859552"/>
              <a:ext cx="6064072" cy="640078"/>
              <a:chOff x="1411515" y="1589560"/>
              <a:chExt cx="4469840" cy="884879"/>
            </a:xfrm>
            <a:solidFill>
              <a:srgbClr val="FFFFCC"/>
            </a:solidFill>
            <a:scene3d>
              <a:camera prst="orthographicFront"/>
              <a:lightRig rig="threePt" dir="t"/>
            </a:scene3d>
          </p:grpSpPr>
          <p:sp>
            <p:nvSpPr>
              <p:cNvPr id="53" name="Round Same Side Corner Rectangle 52"/>
              <p:cNvSpPr/>
              <p:nvPr/>
            </p:nvSpPr>
            <p:spPr>
              <a:xfrm rot="5400000">
                <a:off x="3203995" y="-202920"/>
                <a:ext cx="884879" cy="4469840"/>
              </a:xfrm>
              <a:prstGeom prst="round2SameRect">
                <a:avLst/>
              </a:prstGeom>
              <a:grpFill/>
              <a:sp3d>
                <a:bevelT w="165100" prst="coolSlant"/>
              </a:sp3d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Round Same Side Corner Rectangle 8"/>
              <p:cNvSpPr/>
              <p:nvPr/>
            </p:nvSpPr>
            <p:spPr>
              <a:xfrm>
                <a:off x="1481935" y="1632763"/>
                <a:ext cx="4280951" cy="798489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300" tIns="57150" rIns="114300" bIns="57150" numCol="1" spcCol="1270" anchor="ctr" anchorCtr="0">
                <a:noAutofit/>
              </a:bodyPr>
              <a:lstStyle/>
              <a:p>
                <a:pPr marL="166688" lvl="1" indent="-166688" algn="l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200" dirty="0" smtClean="0"/>
                  <a:t>   </a:t>
                </a:r>
                <a:endParaRPr lang="en-US" sz="2200" kern="12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145218" y="4806220"/>
              <a:ext cx="914400" cy="731520"/>
              <a:chOff x="214645" y="1478950"/>
              <a:chExt cx="1196869" cy="1106098"/>
            </a:xfrm>
            <a:solidFill>
              <a:srgbClr val="FFFF66"/>
            </a:solidFill>
            <a:scene3d>
              <a:camera prst="orthographicFront"/>
              <a:lightRig rig="threePt" dir="t"/>
            </a:scene3d>
          </p:grpSpPr>
          <p:sp>
            <p:nvSpPr>
              <p:cNvPr id="56" name="Rounded Rectangle 55"/>
              <p:cNvSpPr/>
              <p:nvPr/>
            </p:nvSpPr>
            <p:spPr>
              <a:xfrm>
                <a:off x="214645" y="1478950"/>
                <a:ext cx="1196869" cy="1106098"/>
              </a:xfrm>
              <a:prstGeom prst="roundRect">
                <a:avLst/>
              </a:prstGeom>
              <a:grpFill/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ounded Rectangle 10"/>
              <p:cNvSpPr/>
              <p:nvPr/>
            </p:nvSpPr>
            <p:spPr>
              <a:xfrm>
                <a:off x="268640" y="1532945"/>
                <a:ext cx="1088879" cy="998108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0" tIns="76200" rIns="152400" bIns="762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kern="1200" dirty="0" smtClean="0">
                    <a:solidFill>
                      <a:schemeClr val="tx1"/>
                    </a:solidFill>
                  </a:rPr>
                  <a:t>5.</a:t>
                </a:r>
                <a:endParaRPr lang="en-US" sz="32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048620" y="5734324"/>
              <a:ext cx="6015797" cy="640080"/>
              <a:chOff x="1411515" y="1589560"/>
              <a:chExt cx="4469840" cy="884879"/>
            </a:xfrm>
            <a:solidFill>
              <a:srgbClr val="CCFFFF"/>
            </a:solidFill>
            <a:scene3d>
              <a:camera prst="orthographicFront"/>
              <a:lightRig rig="threePt" dir="t"/>
            </a:scene3d>
          </p:grpSpPr>
          <p:sp>
            <p:nvSpPr>
              <p:cNvPr id="59" name="Round Same Side Corner Rectangle 58"/>
              <p:cNvSpPr/>
              <p:nvPr/>
            </p:nvSpPr>
            <p:spPr>
              <a:xfrm rot="5400000">
                <a:off x="3203995" y="-202920"/>
                <a:ext cx="884879" cy="4469840"/>
              </a:xfrm>
              <a:prstGeom prst="round2SameRect">
                <a:avLst/>
              </a:prstGeom>
              <a:grpFill/>
              <a:sp3d>
                <a:bevelT w="165100" prst="coolSlant"/>
              </a:sp3d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Round Same Side Corner Rectangle 8"/>
              <p:cNvSpPr/>
              <p:nvPr/>
            </p:nvSpPr>
            <p:spPr>
              <a:xfrm>
                <a:off x="1411515" y="1632756"/>
                <a:ext cx="4426644" cy="798487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4300" tIns="57150" rIns="114300" bIns="57150" numCol="1" spcCol="1270" anchor="ctr" anchorCtr="0">
                <a:noAutofit/>
              </a:bodyPr>
              <a:lstStyle/>
              <a:p>
                <a:pPr marL="166688" lvl="1" indent="-166688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000" dirty="0" smtClean="0"/>
                  <a:t>   </a:t>
                </a:r>
                <a:r>
                  <a:rPr lang="en-US" sz="2200" dirty="0" smtClean="0"/>
                  <a:t> </a:t>
                </a:r>
                <a:endParaRPr lang="en-US" sz="2200" kern="12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145219" y="5666084"/>
              <a:ext cx="914400" cy="731520"/>
              <a:chOff x="214645" y="1478950"/>
              <a:chExt cx="1196869" cy="1106098"/>
            </a:xfr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</p:grpSpPr>
          <p:sp>
            <p:nvSpPr>
              <p:cNvPr id="62" name="Rounded Rectangle 61"/>
              <p:cNvSpPr/>
              <p:nvPr/>
            </p:nvSpPr>
            <p:spPr>
              <a:xfrm>
                <a:off x="214645" y="1478950"/>
                <a:ext cx="1196869" cy="1106098"/>
              </a:xfrm>
              <a:prstGeom prst="roundRect">
                <a:avLst/>
              </a:prstGeom>
              <a:grpFill/>
              <a:sp3d>
                <a:bevelT w="165100" prst="coolSlant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3" name="Rounded Rectangle 10"/>
              <p:cNvSpPr/>
              <p:nvPr/>
            </p:nvSpPr>
            <p:spPr>
              <a:xfrm>
                <a:off x="268640" y="1532945"/>
                <a:ext cx="1088879" cy="998108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0" tIns="76200" rIns="152400" bIns="762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6</a:t>
                </a:r>
                <a:r>
                  <a:rPr lang="en-US" sz="3200" b="1" kern="1200" dirty="0" smtClean="0">
                    <a:solidFill>
                      <a:schemeClr val="tx1"/>
                    </a:solidFill>
                  </a:rPr>
                  <a:t>.</a:t>
                </a:r>
                <a:endParaRPr lang="en-US" sz="3200" b="1" kern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Round Same Side Corner Rectangle 12"/>
          <p:cNvSpPr/>
          <p:nvPr/>
        </p:nvSpPr>
        <p:spPr>
          <a:xfrm>
            <a:off x="1995693" y="5004199"/>
            <a:ext cx="5888506" cy="4936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57150" rIns="114300" bIns="57150" numCol="1" spcCol="1270" anchor="ctr" anchorCtr="0">
            <a:noAutofit/>
          </a:bodyPr>
          <a:lstStyle/>
          <a:p>
            <a:pPr marL="166688" lvl="1" indent="-166688" defTabSz="13335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 smtClean="0"/>
              <a:t>Clearly define requirements and evaluation criteria.</a:t>
            </a:r>
            <a:endParaRPr lang="en-US" sz="2000" dirty="0"/>
          </a:p>
        </p:txBody>
      </p:sp>
      <p:sp>
        <p:nvSpPr>
          <p:cNvPr id="50" name="Round Same Side Corner Rectangle 12"/>
          <p:cNvSpPr/>
          <p:nvPr/>
        </p:nvSpPr>
        <p:spPr>
          <a:xfrm>
            <a:off x="1919493" y="5876689"/>
            <a:ext cx="5888506" cy="4936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57150" rIns="114300" bIns="57150" numCol="1" spcCol="1270" anchor="ctr" anchorCtr="0">
            <a:noAutofit/>
          </a:bodyPr>
          <a:lstStyle/>
          <a:p>
            <a:pPr marL="166688" lvl="1" indent="-166688" defTabSz="1333500">
              <a:lnSpc>
                <a:spcPct val="90000"/>
              </a:lnSpc>
              <a:spcBef>
                <a:spcPct val="0"/>
              </a:spcBef>
            </a:pPr>
            <a:r>
              <a:rPr lang="en-US" sz="2200" dirty="0"/>
              <a:t> </a:t>
            </a:r>
            <a:r>
              <a:rPr lang="en-US" sz="2200" kern="1200" dirty="0" smtClean="0"/>
              <a:t>Set realistic timelines and expectations.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15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562599" cy="66221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Contractor Perspective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460"/>
            <a:ext cx="8229600" cy="4023360"/>
          </a:xfrm>
        </p:spPr>
        <p:txBody>
          <a:bodyPr/>
          <a:lstStyle/>
          <a:p>
            <a:pPr lvl="0"/>
            <a:r>
              <a:rPr lang="en-US" dirty="0"/>
              <a:t>We represent 3 companies of differing size and technical expertise</a:t>
            </a:r>
          </a:p>
          <a:p>
            <a:pPr lvl="1"/>
            <a:r>
              <a:rPr lang="en-US" dirty="0"/>
              <a:t>Enlightened, Inc. – a small, Hub Zone, minority owned business</a:t>
            </a:r>
          </a:p>
          <a:p>
            <a:pPr lvl="1"/>
            <a:r>
              <a:rPr lang="en-US" dirty="0" smtClean="0"/>
              <a:t>HP Enterprise Services, LLC –a CAS-covered subsidiary of a large publicly </a:t>
            </a:r>
            <a:r>
              <a:rPr lang="en-US" dirty="0"/>
              <a:t>traded IT company</a:t>
            </a:r>
          </a:p>
          <a:p>
            <a:pPr lvl="1"/>
            <a:r>
              <a:rPr lang="en-US" dirty="0"/>
              <a:t>PDRI, a CEB company – a mid-sized </a:t>
            </a:r>
            <a:r>
              <a:rPr lang="en-US" dirty="0" smtClean="0"/>
              <a:t>human capital consulting firm, a subsidiary </a:t>
            </a:r>
            <a:r>
              <a:rPr lang="en-US" dirty="0"/>
              <a:t>of a </a:t>
            </a:r>
            <a:r>
              <a:rPr lang="en-US" dirty="0" smtClean="0"/>
              <a:t>large, </a:t>
            </a:r>
            <a:r>
              <a:rPr lang="en-US" dirty="0"/>
              <a:t>publicly traded company</a:t>
            </a:r>
          </a:p>
          <a:p>
            <a:r>
              <a:rPr lang="en-US" dirty="0" smtClean="0"/>
              <a:t>While </a:t>
            </a:r>
            <a:r>
              <a:rPr lang="en-US" dirty="0"/>
              <a:t>very different, we’ve discovered that our processes are very similar with the biggest difference being the level of formality of the process and the number of approvals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1"/>
          <a:stretch/>
        </p:blipFill>
        <p:spPr>
          <a:xfrm>
            <a:off x="4482622" y="2694293"/>
            <a:ext cx="4661064" cy="4100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562599" cy="707935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Industry Goals 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51660"/>
            <a:ext cx="8229600" cy="4244340"/>
          </a:xfrm>
        </p:spPr>
        <p:txBody>
          <a:bodyPr/>
          <a:lstStyle/>
          <a:p>
            <a:pPr lvl="0"/>
            <a:r>
              <a:rPr lang="en-US" dirty="0" smtClean="0"/>
              <a:t>Reputation </a:t>
            </a:r>
          </a:p>
          <a:p>
            <a:pPr lvl="0"/>
            <a:r>
              <a:rPr lang="en-US" dirty="0" smtClean="0"/>
              <a:t>Growth</a:t>
            </a:r>
            <a:endParaRPr lang="en-US" dirty="0"/>
          </a:p>
          <a:p>
            <a:pPr lvl="0"/>
            <a:r>
              <a:rPr lang="en-US" dirty="0" smtClean="0"/>
              <a:t>Solid </a:t>
            </a:r>
            <a:r>
              <a:rPr lang="en-US" dirty="0"/>
              <a:t>balance sheet &amp; Positive cash </a:t>
            </a:r>
            <a:endParaRPr lang="en-US" dirty="0" smtClean="0"/>
          </a:p>
          <a:p>
            <a:pPr marL="0" lvl="0" indent="0">
              <a:lnSpc>
                <a:spcPts val="2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flow </a:t>
            </a:r>
            <a:r>
              <a:rPr lang="en-US" dirty="0"/>
              <a:t>with </a:t>
            </a:r>
            <a:r>
              <a:rPr lang="en-US" dirty="0" smtClean="0"/>
              <a:t>profit</a:t>
            </a:r>
          </a:p>
          <a:p>
            <a:pPr lvl="0"/>
            <a:r>
              <a:rPr lang="en-US" dirty="0"/>
              <a:t>Contribute to Mission </a:t>
            </a:r>
            <a:r>
              <a:rPr lang="en-US" dirty="0" smtClean="0"/>
              <a:t>Outcome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7589157" cy="7476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Bid Decision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/>
          <a:lstStyle/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latin typeface="Franklin Gothic Book"/>
                <a:cs typeface="Franklin Gothic Book"/>
              </a:rPr>
              <a:t>Qualify the Deal</a:t>
            </a:r>
            <a:endParaRPr lang="en-US" sz="2400" dirty="0"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Resources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Win Probability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/>
              <a:cs typeface="Franklin Gothic Book"/>
            </a:endParaRPr>
          </a:p>
          <a:p>
            <a:pPr marL="227013" indent="-227013">
              <a:buSzPct val="75000"/>
              <a:buFont typeface="Courier New"/>
              <a:buChar char="o"/>
            </a:pP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Book"/>
                <a:cs typeface="Franklin Gothic Book"/>
              </a:rPr>
              <a:t>Risk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ranklin Gothic Book"/>
              <a:cs typeface="Franklin Gothic Book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0"/>
          <a:stretch/>
        </p:blipFill>
        <p:spPr>
          <a:xfrm>
            <a:off x="2757490" y="2908300"/>
            <a:ext cx="3619500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7185659" cy="120650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Qualify the Deal - Pre-RFP Release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19488"/>
            <a:ext cx="8229600" cy="4513672"/>
          </a:xfrm>
        </p:spPr>
        <p:txBody>
          <a:bodyPr/>
          <a:lstStyle/>
          <a:p>
            <a:pPr lvl="0"/>
            <a:r>
              <a:rPr lang="en-US" dirty="0" smtClean="0"/>
              <a:t>Are we ahead of the procurement?</a:t>
            </a:r>
          </a:p>
          <a:p>
            <a:pPr lvl="0"/>
            <a:r>
              <a:rPr lang="en-US" dirty="0" smtClean="0"/>
              <a:t>Establish(</a:t>
            </a:r>
            <a:r>
              <a:rPr lang="en-US" dirty="0" err="1" smtClean="0"/>
              <a:t>ed</a:t>
            </a:r>
            <a:r>
              <a:rPr lang="en-US" dirty="0" smtClean="0"/>
              <a:t>) relationship </a:t>
            </a:r>
            <a:r>
              <a:rPr lang="en-US" dirty="0"/>
              <a:t>with client</a:t>
            </a:r>
          </a:p>
          <a:p>
            <a:r>
              <a:rPr lang="en-US" dirty="0"/>
              <a:t>Likelihood of procurement</a:t>
            </a:r>
          </a:p>
          <a:p>
            <a:pPr lvl="0"/>
            <a:r>
              <a:rPr lang="en-US" dirty="0" smtClean="0"/>
              <a:t>Agency mission aligned to capabilities</a:t>
            </a:r>
          </a:p>
          <a:p>
            <a:r>
              <a:rPr lang="en-US" dirty="0"/>
              <a:t>Integration with other </a:t>
            </a:r>
            <a:r>
              <a:rPr lang="en-US" dirty="0" smtClean="0"/>
              <a:t>programs</a:t>
            </a:r>
          </a:p>
          <a:p>
            <a:r>
              <a:rPr lang="en-US" dirty="0"/>
              <a:t>Open communications with industry</a:t>
            </a:r>
          </a:p>
          <a:p>
            <a:pPr lvl="0"/>
            <a:r>
              <a:rPr lang="en-US" dirty="0"/>
              <a:t>RFI’s – Free advice or a small business search?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81825"/>
            <a:ext cx="7170419" cy="65459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Qualify the Deal “No-Bid Red Flags”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560320"/>
            <a:ext cx="6385560" cy="3649980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RFI, draft, or industry </a:t>
            </a:r>
            <a:r>
              <a:rPr lang="en-US" dirty="0" smtClean="0"/>
              <a:t>day</a:t>
            </a:r>
            <a:endParaRPr lang="en-US" dirty="0"/>
          </a:p>
          <a:p>
            <a:r>
              <a:rPr lang="en-US" dirty="0" smtClean="0"/>
              <a:t>Unrealistically </a:t>
            </a:r>
            <a:r>
              <a:rPr lang="en-US" dirty="0"/>
              <a:t>short time to </a:t>
            </a:r>
            <a:r>
              <a:rPr lang="en-US" dirty="0" smtClean="0"/>
              <a:t>respond</a:t>
            </a:r>
          </a:p>
          <a:p>
            <a:r>
              <a:rPr lang="en-US" dirty="0" smtClean="0"/>
              <a:t>Unrealistically </a:t>
            </a:r>
            <a:r>
              <a:rPr lang="en-US" dirty="0"/>
              <a:t>short transition timeframes</a:t>
            </a:r>
          </a:p>
          <a:p>
            <a:r>
              <a:rPr lang="en-US" dirty="0"/>
              <a:t>Evaluation criteria unduly </a:t>
            </a:r>
            <a:r>
              <a:rPr lang="en-US" dirty="0" smtClean="0"/>
              <a:t>vague</a:t>
            </a:r>
          </a:p>
          <a:p>
            <a:r>
              <a:rPr lang="en-US" dirty="0"/>
              <a:t>Price evaluation not clearly </a:t>
            </a:r>
            <a:r>
              <a:rPr lang="en-US" dirty="0" smtClean="0"/>
              <a:t>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07264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7170419" cy="65459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Qualify the Deal “No-Bid Red Flags”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2004060"/>
            <a:ext cx="6179819" cy="3878580"/>
          </a:xfrm>
        </p:spPr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number of </a:t>
            </a:r>
            <a:r>
              <a:rPr lang="en-US" dirty="0" smtClean="0"/>
              <a:t>past </a:t>
            </a:r>
            <a:r>
              <a:rPr lang="en-US" dirty="0"/>
              <a:t>performance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 smtClean="0"/>
              <a:t>High </a:t>
            </a:r>
            <a:r>
              <a:rPr lang="en-US" dirty="0"/>
              <a:t>number of </a:t>
            </a:r>
            <a:r>
              <a:rPr lang="en-US" dirty="0" smtClean="0"/>
              <a:t>detailed qualifications </a:t>
            </a:r>
            <a:r>
              <a:rPr lang="en-US" dirty="0"/>
              <a:t>for key personnel</a:t>
            </a:r>
          </a:p>
          <a:p>
            <a:r>
              <a:rPr lang="en-US" dirty="0" smtClean="0"/>
              <a:t>Technical </a:t>
            </a:r>
            <a:r>
              <a:rPr lang="en-US" dirty="0"/>
              <a:t>requirements that are too narrowly defined and seem to favor a particular </a:t>
            </a:r>
            <a:r>
              <a:rPr lang="en-US" dirty="0" smtClean="0"/>
              <a:t>brand, product, or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70" y="206121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52285"/>
            <a:ext cx="5562599" cy="69269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Qualify the Deal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02" y="2063023"/>
            <a:ext cx="7529246" cy="3354797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Templates </a:t>
            </a:r>
            <a:r>
              <a:rPr lang="en-US" dirty="0"/>
              <a:t>and “Re-cycled RFPs”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 smtClean="0"/>
              <a:t>Questions </a:t>
            </a:r>
            <a:r>
              <a:rPr lang="en-US" dirty="0"/>
              <a:t>&amp; Answers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B55B-C253-734E-AC3A-B1468D3932F3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654430"/>
              </p:ext>
            </p:extLst>
          </p:nvPr>
        </p:nvGraphicFramePr>
        <p:xfrm>
          <a:off x="216330" y="2063023"/>
          <a:ext cx="1329672" cy="132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Image" r:id="rId3" imgW="3567960" imgH="3542760" progId="Photoshop.Image.15">
                  <p:embed/>
                </p:oleObj>
              </mc:Choice>
              <mc:Fallback>
                <p:oleObj name="Image" r:id="rId3" imgW="3567960" imgH="354276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30" y="2063023"/>
                        <a:ext cx="1329672" cy="1320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3297"/>
              </p:ext>
            </p:extLst>
          </p:nvPr>
        </p:nvGraphicFramePr>
        <p:xfrm>
          <a:off x="216330" y="4097612"/>
          <a:ext cx="1329672" cy="132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Image" r:id="rId5" imgW="3567960" imgH="3542760" progId="Photoshop.Image.15">
                  <p:embed/>
                </p:oleObj>
              </mc:Choice>
              <mc:Fallback>
                <p:oleObj name="Image" r:id="rId5" imgW="3567960" imgH="354276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330" y="4097612"/>
                        <a:ext cx="1329672" cy="1320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4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654</Words>
  <Application>Microsoft Office PowerPoint</Application>
  <PresentationFormat>On-screen Show (4:3)</PresentationFormat>
  <Paragraphs>177</Paragraphs>
  <Slides>25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Image</vt:lpstr>
      <vt:lpstr>To Bid or Not To Bid: An Industry Perspective</vt:lpstr>
      <vt:lpstr>Agenda</vt:lpstr>
      <vt:lpstr>The Contractor Perspective </vt:lpstr>
      <vt:lpstr>Industry Goals  </vt:lpstr>
      <vt:lpstr>The Bid Decision</vt:lpstr>
      <vt:lpstr>Qualify the Deal - Pre-RFP Release</vt:lpstr>
      <vt:lpstr>Qualify the Deal “No-Bid Red Flags”</vt:lpstr>
      <vt:lpstr>Qualify the Deal “No-Bid Red Flags”</vt:lpstr>
      <vt:lpstr>Qualify the Deal </vt:lpstr>
      <vt:lpstr>Qualify the Deal </vt:lpstr>
      <vt:lpstr>Qualify the Deal  </vt:lpstr>
      <vt:lpstr>The Bid Decision</vt:lpstr>
      <vt:lpstr>Resources to Bid  </vt:lpstr>
      <vt:lpstr>Resources to Deliver  </vt:lpstr>
      <vt:lpstr>The Bid Decision</vt:lpstr>
      <vt:lpstr>Can We Win This?</vt:lpstr>
      <vt:lpstr>The Bid Decision</vt:lpstr>
      <vt:lpstr>Risk </vt:lpstr>
      <vt:lpstr>Risk </vt:lpstr>
      <vt:lpstr>Communication Pitfalls</vt:lpstr>
      <vt:lpstr>Communication Pitfalls</vt:lpstr>
      <vt:lpstr>Communication Pitfalls</vt:lpstr>
      <vt:lpstr>Communication Pitfalls</vt:lpstr>
      <vt:lpstr>Communication Pitfalls</vt:lpstr>
      <vt:lpstr>Key Takeaways</vt:lpstr>
    </vt:vector>
  </TitlesOfParts>
  <Company>Adayana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Olga</dc:creator>
  <cp:lastModifiedBy>Brendan Hunt</cp:lastModifiedBy>
  <cp:revision>107</cp:revision>
  <cp:lastPrinted>2011-02-14T22:14:19Z</cp:lastPrinted>
  <dcterms:created xsi:type="dcterms:W3CDTF">2011-04-14T19:28:14Z</dcterms:created>
  <dcterms:modified xsi:type="dcterms:W3CDTF">2014-12-04T14:27:46Z</dcterms:modified>
</cp:coreProperties>
</file>