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3" r:id="rId3"/>
    <p:sldId id="259" r:id="rId4"/>
    <p:sldId id="267" r:id="rId5"/>
    <p:sldId id="268" r:id="rId6"/>
    <p:sldId id="270"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1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Cover Image with Federal Acquisition Institute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11200" y="4209143"/>
            <a:ext cx="7534729" cy="616857"/>
          </a:xfrm>
          <a:prstGeom prst="rect">
            <a:avLst/>
          </a:prstGeom>
        </p:spPr>
        <p:txBody>
          <a:bodyPr vert="horz" lIns="0"/>
          <a:lstStyle>
            <a:lvl1pPr algn="l">
              <a:defRPr sz="4800" baseline="6000">
                <a:solidFill>
                  <a:srgbClr val="283433"/>
                </a:solidFill>
                <a:latin typeface="Cambria"/>
                <a:cs typeface="Cambria"/>
              </a:defRPr>
            </a:lvl1pPr>
          </a:lstStyle>
          <a:p>
            <a:r>
              <a:rPr lang="en-US" dirty="0" smtClean="0"/>
              <a:t>Click to Edit Master Title Style</a:t>
            </a:r>
            <a:endParaRPr lang="en-US" dirty="0"/>
          </a:p>
        </p:txBody>
      </p:sp>
      <p:sp>
        <p:nvSpPr>
          <p:cNvPr id="7" name="Content Placeholder 6"/>
          <p:cNvSpPr>
            <a:spLocks noGrp="1"/>
          </p:cNvSpPr>
          <p:nvPr>
            <p:ph sz="quarter" idx="10" hasCustomPrompt="1"/>
          </p:nvPr>
        </p:nvSpPr>
        <p:spPr>
          <a:xfrm>
            <a:off x="711200" y="4744361"/>
            <a:ext cx="7534729" cy="399143"/>
          </a:xfrm>
          <a:prstGeom prst="rect">
            <a:avLst/>
          </a:prstGeom>
        </p:spPr>
        <p:txBody>
          <a:bodyPr vert="horz" lIns="0"/>
          <a:lstStyle>
            <a:lvl1pPr>
              <a:buNone/>
              <a:defRPr sz="2000">
                <a:solidFill>
                  <a:srgbClr val="283433"/>
                </a:solidFill>
                <a:latin typeface="Franklin Gothic Book"/>
                <a:cs typeface="Franklin Gothic Book"/>
              </a:defRPr>
            </a:lvl1pPr>
          </a:lstStyle>
          <a:p>
            <a:pPr lvl="0"/>
            <a:r>
              <a:rPr lang="en-US" dirty="0" smtClean="0"/>
              <a:t>Click to Edit Subhead</a:t>
            </a:r>
          </a:p>
        </p:txBody>
      </p:sp>
      <p:sp>
        <p:nvSpPr>
          <p:cNvPr id="8" name="Content Placeholder 6"/>
          <p:cNvSpPr>
            <a:spLocks noGrp="1"/>
          </p:cNvSpPr>
          <p:nvPr>
            <p:ph sz="quarter" idx="11" hasCustomPrompt="1"/>
          </p:nvPr>
        </p:nvSpPr>
        <p:spPr>
          <a:xfrm>
            <a:off x="711201" y="5578935"/>
            <a:ext cx="2082800" cy="335643"/>
          </a:xfrm>
          <a:prstGeom prst="rect">
            <a:avLst/>
          </a:prstGeom>
          <a:effectLst/>
        </p:spPr>
        <p:txBody>
          <a:bodyPr vert="horz" lIns="0"/>
          <a:lstStyle>
            <a:lvl1pPr>
              <a:buNone/>
              <a:defRPr sz="1400" baseline="0">
                <a:solidFill>
                  <a:srgbClr val="B8821B"/>
                </a:solidFill>
                <a:latin typeface="Franklin Gothic Book"/>
                <a:cs typeface="Franklin Gothic Book"/>
              </a:defRPr>
            </a:lvl1pPr>
          </a:lstStyle>
          <a:p>
            <a:pPr lvl="0"/>
            <a:r>
              <a:rPr lang="en-US" dirty="0" smtClean="0"/>
              <a:t>Click to edit date</a:t>
            </a:r>
          </a:p>
        </p:txBody>
      </p:sp>
      <p:pic>
        <p:nvPicPr>
          <p:cNvPr id="6" name="Picture 5" descr="QR Code image of FAIi website http://www.fai.gov"/>
          <p:cNvPicPr>
            <a:picLocks noChangeAspect="1"/>
          </p:cNvPicPr>
          <p:nvPr userDrawn="1"/>
        </p:nvPicPr>
        <p:blipFill>
          <a:blip r:embed="rId3"/>
          <a:stretch>
            <a:fillRect/>
          </a:stretch>
        </p:blipFill>
        <p:spPr>
          <a:xfrm>
            <a:off x="8300354" y="5524500"/>
            <a:ext cx="544285" cy="544285"/>
          </a:xfrm>
          <a:prstGeom prst="rect">
            <a:avLst/>
          </a:prstGeom>
        </p:spPr>
      </p:pic>
      <p:sp>
        <p:nvSpPr>
          <p:cNvPr id="9" name="TextBox 8"/>
          <p:cNvSpPr txBox="1"/>
          <p:nvPr userDrawn="1"/>
        </p:nvSpPr>
        <p:spPr>
          <a:xfrm>
            <a:off x="5633352" y="5606139"/>
            <a:ext cx="2540000" cy="461665"/>
          </a:xfrm>
          <a:prstGeom prst="rect">
            <a:avLst/>
          </a:prstGeom>
          <a:noFill/>
        </p:spPr>
        <p:txBody>
          <a:bodyPr wrap="square" rtlCol="0">
            <a:spAutoFit/>
          </a:bodyPr>
          <a:lstStyle/>
          <a:p>
            <a:pPr algn="r" defTabSz="457200"/>
            <a:r>
              <a:rPr lang="en-US" sz="800" dirty="0">
                <a:solidFill>
                  <a:srgbClr val="283433"/>
                </a:solidFill>
                <a:latin typeface="Franklin Gothic Book"/>
                <a:cs typeface="Franklin Gothic Book"/>
              </a:rPr>
              <a:t>Donna M. Jenkins, </a:t>
            </a:r>
            <a:r>
              <a:rPr lang="en-US" sz="800" i="1" dirty="0">
                <a:solidFill>
                  <a:srgbClr val="283433"/>
                </a:solidFill>
                <a:latin typeface="Franklin Gothic Book"/>
                <a:cs typeface="Franklin Gothic Book"/>
              </a:rPr>
              <a:t>Director</a:t>
            </a:r>
          </a:p>
          <a:p>
            <a:pPr algn="r" defTabSz="457200"/>
            <a:r>
              <a:rPr lang="en-US" sz="800" b="1" dirty="0">
                <a:solidFill>
                  <a:srgbClr val="283433"/>
                </a:solidFill>
                <a:latin typeface="Franklin Gothic Book"/>
                <a:cs typeface="Franklin Gothic Book"/>
              </a:rPr>
              <a:t>www.fai.gov</a:t>
            </a:r>
            <a:endParaRPr lang="en-US" sz="800" dirty="0">
              <a:solidFill>
                <a:srgbClr val="283433"/>
              </a:solidFill>
              <a:latin typeface="Franklin Gothic Book"/>
              <a:cs typeface="Franklin Gothic Book"/>
            </a:endParaRPr>
          </a:p>
          <a:p>
            <a:pPr algn="r" defTabSz="457200"/>
            <a:endParaRPr lang="en-US" sz="800" dirty="0">
              <a:solidFill>
                <a:srgbClr val="283433"/>
              </a:solidFill>
              <a:latin typeface="Franklin Gothic Book"/>
              <a:cs typeface="Franklin Gothic Book"/>
            </a:endParaRPr>
          </a:p>
        </p:txBody>
      </p:sp>
      <p:sp>
        <p:nvSpPr>
          <p:cNvPr id="11" name="Content Placeholder 10"/>
          <p:cNvSpPr>
            <a:spLocks noGrp="1"/>
          </p:cNvSpPr>
          <p:nvPr>
            <p:ph sz="quarter" idx="12" hasCustomPrompt="1"/>
          </p:nvPr>
        </p:nvSpPr>
        <p:spPr>
          <a:xfrm>
            <a:off x="711200" y="5253038"/>
            <a:ext cx="3597275" cy="334960"/>
          </a:xfrm>
          <a:prstGeom prst="rect">
            <a:avLst/>
          </a:prstGeom>
        </p:spPr>
        <p:txBody>
          <a:bodyPr vert="horz" lIns="0" tIns="0" rIns="0" bIns="0"/>
          <a:lstStyle>
            <a:lvl1pPr>
              <a:buNone/>
              <a:defRPr sz="1400" baseline="0">
                <a:solidFill>
                  <a:srgbClr val="283433"/>
                </a:solidFill>
                <a:latin typeface="Franklin Gothic Demi"/>
                <a:cs typeface="Franklin Gothic Demi"/>
              </a:defRPr>
            </a:lvl1pPr>
          </a:lstStyle>
          <a:p>
            <a:pPr lvl="0"/>
            <a:r>
              <a:rPr lang="en-US"/>
              <a:t>Click to Add presenter</a:t>
            </a:r>
          </a:p>
        </p:txBody>
      </p:sp>
    </p:spTree>
    <p:extLst>
      <p:ext uri="{BB962C8B-B14F-4D97-AF65-F5344CB8AC3E}">
        <p14:creationId xmlns:p14="http://schemas.microsoft.com/office/powerpoint/2010/main" val="102936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7" name="Title 6"/>
          <p:cNvSpPr>
            <a:spLocks noGrp="1"/>
          </p:cNvSpPr>
          <p:nvPr>
            <p:ph type="title" hasCustomPrompt="1"/>
          </p:nvPr>
        </p:nvSpPr>
        <p:spPr>
          <a:xfrm>
            <a:off x="457200" y="1051560"/>
            <a:ext cx="7589157" cy="747660"/>
          </a:xfrm>
          <a:prstGeom prst="rect">
            <a:avLst/>
          </a:prstGeom>
        </p:spPr>
        <p:txBody>
          <a:bodyPr vert="horz"/>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986471"/>
            <a:ext cx="7988300" cy="3446463"/>
          </a:xfrm>
          <a:prstGeom prst="rect">
            <a:avLst/>
          </a:prstGeom>
        </p:spPr>
        <p:txBody>
          <a:bodyPr vert="horz"/>
          <a:lstStyle>
            <a:lvl1pPr marL="227013" indent="-227013">
              <a:buClr>
                <a:srgbClr val="F6BC1C"/>
              </a:buClr>
              <a:buSzPct val="75000"/>
              <a:buFont typeface="Courier New"/>
              <a:buChar char="o"/>
              <a:defRPr sz="2400">
                <a:solidFill>
                  <a:schemeClr val="bg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a:t>
            </a:r>
          </a:p>
        </p:txBody>
      </p:sp>
    </p:spTree>
    <p:extLst>
      <p:ext uri="{BB962C8B-B14F-4D97-AF65-F5344CB8AC3E}">
        <p14:creationId xmlns:p14="http://schemas.microsoft.com/office/powerpoint/2010/main" val="165550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Slide banner with FAI Seal, and FAI Seal as slide watermark"/>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pPr defTabSz="457200"/>
            <a:fld id="{43A0B55B-C253-734E-AC3A-B1468D3932F3}" type="slidenum">
              <a:rPr lang="en-US" smtClean="0"/>
              <a:pPr defTabSz="457200"/>
              <a:t>‹#›</a:t>
            </a:fld>
            <a:endParaRPr lang="en-US" dirty="0"/>
          </a:p>
        </p:txBody>
      </p:sp>
    </p:spTree>
    <p:extLst>
      <p:ext uri="{BB962C8B-B14F-4D97-AF65-F5344CB8AC3E}">
        <p14:creationId xmlns:p14="http://schemas.microsoft.com/office/powerpoint/2010/main" val="961287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pPr defTabSz="457200"/>
            <a:fld id="{43A0B55B-C253-734E-AC3A-B1468D3932F3}" type="slidenum">
              <a:rPr lang="en-US" smtClean="0"/>
              <a:pPr defTabSz="457200"/>
              <a:t>‹#›</a:t>
            </a:fld>
            <a:endParaRPr lang="en-US" dirty="0"/>
          </a:p>
        </p:txBody>
      </p:sp>
    </p:spTree>
    <p:extLst>
      <p:ext uri="{BB962C8B-B14F-4D97-AF65-F5344CB8AC3E}">
        <p14:creationId xmlns:p14="http://schemas.microsoft.com/office/powerpoint/2010/main" val="23233352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3"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6" name="Table Placeholder 5"/>
          <p:cNvSpPr>
            <a:spLocks noGrp="1"/>
          </p:cNvSpPr>
          <p:nvPr>
            <p:ph type="tbl" sz="quarter" idx="10"/>
          </p:nvPr>
        </p:nvSpPr>
        <p:spPr>
          <a:xfrm>
            <a:off x="457200" y="2566988"/>
            <a:ext cx="8215313" cy="3819525"/>
          </a:xfrm>
          <a:prstGeom prst="rect">
            <a:avLst/>
          </a:prstGeom>
        </p:spPr>
        <p:txBody>
          <a:bodyPr vert="horz"/>
          <a:lstStyle>
            <a:lvl1pPr>
              <a:buNone/>
              <a:defRPr sz="1600">
                <a:solidFill>
                  <a:srgbClr val="283433"/>
                </a:solidFill>
                <a:latin typeface="Franklin Gothic Book"/>
                <a:cs typeface="Franklin Gothic Book"/>
              </a:defRPr>
            </a:lvl1pPr>
          </a:lstStyle>
          <a:p>
            <a:endParaRPr lang="en-US"/>
          </a:p>
        </p:txBody>
      </p:sp>
    </p:spTree>
    <p:extLst>
      <p:ext uri="{BB962C8B-B14F-4D97-AF65-F5344CB8AC3E}">
        <p14:creationId xmlns:p14="http://schemas.microsoft.com/office/powerpoint/2010/main" val="1851856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595820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pPr defTabSz="457200"/>
            <a:r>
              <a:rPr lang="en-US" sz="3200" i="1" dirty="0">
                <a:solidFill>
                  <a:prstClr val="black"/>
                </a:solidFill>
                <a:latin typeface="Franklin Gothic Book" pitchFamily="34" charset="0"/>
              </a:rPr>
              <a:t>Viewer Question </a:t>
            </a:r>
            <a:r>
              <a:rPr lang="en-US" sz="3200" i="1" dirty="0" smtClean="0">
                <a:solidFill>
                  <a:prstClr val="black"/>
                </a:solidFill>
                <a:latin typeface="Franklin Gothic Book" pitchFamily="34" charset="0"/>
              </a:rPr>
              <a:t>#1:</a:t>
            </a:r>
            <a:endParaRPr lang="en-US" sz="3200" i="1" dirty="0">
              <a:solidFill>
                <a:prstClr val="black"/>
              </a:solidFill>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prstClr val="black"/>
                </a:solidFill>
              </a:rPr>
              <a:t>Question and Answer</a:t>
            </a:r>
            <a:endParaRPr lang="en-US" dirty="0">
              <a:solidFill>
                <a:prstClr val="black"/>
              </a:solidFill>
            </a:endParaRPr>
          </a:p>
        </p:txBody>
      </p:sp>
      <p:sp>
        <p:nvSpPr>
          <p:cNvPr id="9" name="TextBox 8"/>
          <p:cNvSpPr txBox="1"/>
          <p:nvPr/>
        </p:nvSpPr>
        <p:spPr>
          <a:xfrm>
            <a:off x="502175" y="2825460"/>
            <a:ext cx="8411006" cy="3046988"/>
          </a:xfrm>
          <a:prstGeom prst="rect">
            <a:avLst/>
          </a:prstGeom>
          <a:noFill/>
        </p:spPr>
        <p:txBody>
          <a:bodyPr wrap="square" rtlCol="0">
            <a:spAutoFit/>
          </a:bodyPr>
          <a:lstStyle/>
          <a:p>
            <a:pPr defTabSz="457200"/>
            <a:r>
              <a:rPr lang="en-US" sz="2400" b="1" dirty="0">
                <a:solidFill>
                  <a:prstClr val="black"/>
                </a:solidFill>
                <a:latin typeface="Franklin Gothic Book" pitchFamily="34" charset="0"/>
              </a:rPr>
              <a:t>The panelists indicated vendors are more likely to bid if they know well in advance that an RFP is coming out. </a:t>
            </a:r>
            <a:r>
              <a:rPr lang="en-US" sz="2400" b="1" dirty="0" smtClean="0">
                <a:solidFill>
                  <a:prstClr val="black"/>
                </a:solidFill>
                <a:latin typeface="Franklin Gothic Book" pitchFamily="34" charset="0"/>
              </a:rPr>
              <a:t>How </a:t>
            </a:r>
            <a:r>
              <a:rPr lang="en-US" sz="2400" b="1" dirty="0">
                <a:solidFill>
                  <a:prstClr val="black"/>
                </a:solidFill>
                <a:latin typeface="Franklin Gothic Book" pitchFamily="34" charset="0"/>
              </a:rPr>
              <a:t>much are we allowed to tell a vendor about an RFP before it is released?  </a:t>
            </a:r>
          </a:p>
          <a:p>
            <a:pPr defTabSz="457200"/>
            <a:endParaRPr lang="en-US" sz="2400" b="1" dirty="0">
              <a:solidFill>
                <a:prstClr val="black"/>
              </a:solidFill>
              <a:latin typeface="Franklin Gothic Book" pitchFamily="34" charset="0"/>
            </a:endParaRPr>
          </a:p>
          <a:p>
            <a:pPr defTabSz="457200"/>
            <a:r>
              <a:rPr lang="en-US" sz="2400" b="1" dirty="0" smtClean="0">
                <a:solidFill>
                  <a:prstClr val="black"/>
                </a:solidFill>
                <a:latin typeface="Franklin Gothic Book" pitchFamily="34" charset="0"/>
              </a:rPr>
              <a:t>How does </a:t>
            </a:r>
            <a:r>
              <a:rPr lang="en-US" sz="2400" b="1" dirty="0">
                <a:solidFill>
                  <a:prstClr val="black"/>
                </a:solidFill>
                <a:latin typeface="Franklin Gothic Book" pitchFamily="34" charset="0"/>
              </a:rPr>
              <a:t>industry find out about a potential RFP 180 days out when most procurement shops try not to communicate one on one with vendors to prevent Favoritism?</a:t>
            </a:r>
          </a:p>
          <a:p>
            <a:pPr defTabSz="457200"/>
            <a:endParaRPr lang="en-US" sz="2400" b="1" dirty="0">
              <a:solidFill>
                <a:prstClr val="black"/>
              </a:solidFill>
              <a:latin typeface="Franklin Gothic Book" pitchFamily="34" charset="0"/>
            </a:endParaRPr>
          </a:p>
        </p:txBody>
      </p:sp>
    </p:spTree>
    <p:extLst>
      <p:ext uri="{BB962C8B-B14F-4D97-AF65-F5344CB8AC3E}">
        <p14:creationId xmlns:p14="http://schemas.microsoft.com/office/powerpoint/2010/main" val="3129487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pPr defTabSz="457200"/>
            <a:r>
              <a:rPr lang="en-US" sz="3200" i="1" dirty="0">
                <a:solidFill>
                  <a:prstClr val="black"/>
                </a:solidFill>
                <a:latin typeface="Franklin Gothic Book" pitchFamily="34" charset="0"/>
              </a:rPr>
              <a:t>Viewer Question </a:t>
            </a:r>
            <a:r>
              <a:rPr lang="en-US" sz="3200" i="1" dirty="0" smtClean="0">
                <a:solidFill>
                  <a:prstClr val="black"/>
                </a:solidFill>
                <a:latin typeface="Franklin Gothic Book" pitchFamily="34" charset="0"/>
              </a:rPr>
              <a:t>#2:</a:t>
            </a:r>
            <a:endParaRPr lang="en-US" sz="3200" i="1" dirty="0">
              <a:solidFill>
                <a:prstClr val="black"/>
              </a:solidFill>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prstClr val="black"/>
                </a:solidFill>
              </a:rPr>
              <a:t>Question and Answer</a:t>
            </a:r>
            <a:endParaRPr lang="en-US" dirty="0">
              <a:solidFill>
                <a:prstClr val="black"/>
              </a:solidFill>
            </a:endParaRPr>
          </a:p>
        </p:txBody>
      </p:sp>
      <p:sp>
        <p:nvSpPr>
          <p:cNvPr id="9" name="TextBox 8"/>
          <p:cNvSpPr txBox="1"/>
          <p:nvPr/>
        </p:nvSpPr>
        <p:spPr>
          <a:xfrm>
            <a:off x="502175" y="2825460"/>
            <a:ext cx="8411006" cy="3416320"/>
          </a:xfrm>
          <a:prstGeom prst="rect">
            <a:avLst/>
          </a:prstGeom>
          <a:noFill/>
        </p:spPr>
        <p:txBody>
          <a:bodyPr wrap="square" rtlCol="0">
            <a:spAutoFit/>
          </a:bodyPr>
          <a:lstStyle/>
          <a:p>
            <a:pPr defTabSz="457200"/>
            <a:r>
              <a:rPr lang="en-US" sz="2400" b="1" dirty="0">
                <a:solidFill>
                  <a:prstClr val="black"/>
                </a:solidFill>
                <a:latin typeface="Franklin Gothic Book" pitchFamily="34" charset="0"/>
              </a:rPr>
              <a:t>RFIs are a market research tool. With respect to RFIs, you appeared to be skeptical of those which sought engineering input. I find that many of our RFIs are attempts to narrow the technical scope to ones which are relevant and biddable. </a:t>
            </a:r>
            <a:endParaRPr lang="en-US" sz="2400" b="1" dirty="0" smtClean="0">
              <a:solidFill>
                <a:prstClr val="black"/>
              </a:solidFill>
              <a:latin typeface="Franklin Gothic Book" pitchFamily="34" charset="0"/>
            </a:endParaRPr>
          </a:p>
          <a:p>
            <a:pPr defTabSz="457200"/>
            <a:endParaRPr lang="en-US" sz="2400" b="1" dirty="0">
              <a:solidFill>
                <a:prstClr val="black"/>
              </a:solidFill>
              <a:latin typeface="Franklin Gothic Book" pitchFamily="34" charset="0"/>
            </a:endParaRPr>
          </a:p>
          <a:p>
            <a:pPr defTabSz="457200"/>
            <a:r>
              <a:rPr lang="en-US" sz="2400" b="1" dirty="0" smtClean="0">
                <a:solidFill>
                  <a:prstClr val="black"/>
                </a:solidFill>
                <a:latin typeface="Franklin Gothic Book" pitchFamily="34" charset="0"/>
              </a:rPr>
              <a:t>How </a:t>
            </a:r>
            <a:r>
              <a:rPr lang="en-US" sz="2400" b="1" dirty="0">
                <a:solidFill>
                  <a:prstClr val="black"/>
                </a:solidFill>
                <a:latin typeface="Franklin Gothic Book" pitchFamily="34" charset="0"/>
              </a:rPr>
              <a:t>can we best bridge the gap between requirements developed exclusively by agencies through their internal expertise and market research other than RFI, and RFIs that engage the vendor community to help define the approach?</a:t>
            </a:r>
          </a:p>
        </p:txBody>
      </p:sp>
    </p:spTree>
    <p:extLst>
      <p:ext uri="{BB962C8B-B14F-4D97-AF65-F5344CB8AC3E}">
        <p14:creationId xmlns:p14="http://schemas.microsoft.com/office/powerpoint/2010/main" val="1389996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pPr defTabSz="457200"/>
            <a:r>
              <a:rPr lang="en-US" sz="3200" i="1" dirty="0">
                <a:solidFill>
                  <a:prstClr val="black"/>
                </a:solidFill>
                <a:latin typeface="Franklin Gothic Book" pitchFamily="34" charset="0"/>
              </a:rPr>
              <a:t>Viewer Question </a:t>
            </a:r>
            <a:r>
              <a:rPr lang="en-US" sz="3200" i="1" dirty="0" smtClean="0">
                <a:solidFill>
                  <a:prstClr val="black"/>
                </a:solidFill>
                <a:latin typeface="Franklin Gothic Book" pitchFamily="34" charset="0"/>
              </a:rPr>
              <a:t>#3:</a:t>
            </a:r>
            <a:endParaRPr lang="en-US" sz="3200" i="1" dirty="0">
              <a:solidFill>
                <a:prstClr val="black"/>
              </a:solidFill>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prstClr val="black"/>
                </a:solidFill>
              </a:rPr>
              <a:t>Question and Answer</a:t>
            </a:r>
            <a:endParaRPr lang="en-US" dirty="0">
              <a:solidFill>
                <a:prstClr val="black"/>
              </a:solidFill>
            </a:endParaRPr>
          </a:p>
        </p:txBody>
      </p:sp>
      <p:sp>
        <p:nvSpPr>
          <p:cNvPr id="8" name="TextBox 7"/>
          <p:cNvSpPr txBox="1"/>
          <p:nvPr/>
        </p:nvSpPr>
        <p:spPr>
          <a:xfrm>
            <a:off x="502175" y="2825460"/>
            <a:ext cx="7879825" cy="1200329"/>
          </a:xfrm>
          <a:prstGeom prst="rect">
            <a:avLst/>
          </a:prstGeom>
          <a:noFill/>
        </p:spPr>
        <p:txBody>
          <a:bodyPr wrap="square" rtlCol="0">
            <a:spAutoFit/>
          </a:bodyPr>
          <a:lstStyle/>
          <a:p>
            <a:pPr defTabSz="457200"/>
            <a:r>
              <a:rPr lang="en-US" sz="2400" b="1" dirty="0">
                <a:solidFill>
                  <a:prstClr val="black"/>
                </a:solidFill>
                <a:latin typeface="Franklin Gothic Book" pitchFamily="34" charset="0"/>
              </a:rPr>
              <a:t>How might the To Bid or Not Bid decision be affected by the size of a company (e.g., a small business company's decision of whether or not to bid)?</a:t>
            </a:r>
          </a:p>
        </p:txBody>
      </p:sp>
    </p:spTree>
    <p:extLst>
      <p:ext uri="{BB962C8B-B14F-4D97-AF65-F5344CB8AC3E}">
        <p14:creationId xmlns:p14="http://schemas.microsoft.com/office/powerpoint/2010/main" val="2025698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4</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pPr defTabSz="457200"/>
            <a:r>
              <a:rPr lang="en-US" sz="3200" i="1" dirty="0">
                <a:solidFill>
                  <a:prstClr val="black"/>
                </a:solidFill>
                <a:latin typeface="Franklin Gothic Book" pitchFamily="34" charset="0"/>
              </a:rPr>
              <a:t>Viewer Question </a:t>
            </a:r>
            <a:r>
              <a:rPr lang="en-US" sz="3200" i="1" dirty="0" smtClean="0">
                <a:solidFill>
                  <a:prstClr val="black"/>
                </a:solidFill>
                <a:latin typeface="Franklin Gothic Book" pitchFamily="34" charset="0"/>
              </a:rPr>
              <a:t>#4:</a:t>
            </a:r>
            <a:endParaRPr lang="en-US" sz="3200" i="1" dirty="0">
              <a:solidFill>
                <a:prstClr val="black"/>
              </a:solidFill>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prstClr val="black"/>
                </a:solidFill>
              </a:rPr>
              <a:t>Question and Answer</a:t>
            </a:r>
            <a:endParaRPr lang="en-US" dirty="0">
              <a:solidFill>
                <a:prstClr val="black"/>
              </a:solidFill>
            </a:endParaRPr>
          </a:p>
        </p:txBody>
      </p:sp>
      <p:sp>
        <p:nvSpPr>
          <p:cNvPr id="9" name="TextBox 8"/>
          <p:cNvSpPr txBox="1"/>
          <p:nvPr/>
        </p:nvSpPr>
        <p:spPr>
          <a:xfrm>
            <a:off x="502175" y="2825460"/>
            <a:ext cx="7879825" cy="2677656"/>
          </a:xfrm>
          <a:prstGeom prst="rect">
            <a:avLst/>
          </a:prstGeom>
          <a:noFill/>
        </p:spPr>
        <p:txBody>
          <a:bodyPr wrap="square" rtlCol="0">
            <a:spAutoFit/>
          </a:bodyPr>
          <a:lstStyle/>
          <a:p>
            <a:pPr defTabSz="457200"/>
            <a:r>
              <a:rPr lang="en-US" sz="2400" b="1" dirty="0">
                <a:solidFill>
                  <a:prstClr val="black"/>
                </a:solidFill>
                <a:latin typeface="Franklin Gothic Book" pitchFamily="34" charset="0"/>
              </a:rPr>
              <a:t>I am a federal employee and haven't gotten a raise in three years, so I am offended by routine annual price increases for contractors of approximately 3% that are quoted in many of the price quotes that I review. Given the current budget climate where Government salaries are constrained, can you justify the routine annual increases given to Contractors?</a:t>
            </a:r>
          </a:p>
        </p:txBody>
      </p:sp>
    </p:spTree>
    <p:extLst>
      <p:ext uri="{BB962C8B-B14F-4D97-AF65-F5344CB8AC3E}">
        <p14:creationId xmlns:p14="http://schemas.microsoft.com/office/powerpoint/2010/main" val="1190205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5</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pPr defTabSz="457200"/>
            <a:r>
              <a:rPr lang="en-US" sz="3200" i="1" dirty="0">
                <a:solidFill>
                  <a:prstClr val="black"/>
                </a:solidFill>
                <a:latin typeface="Franklin Gothic Book" pitchFamily="34" charset="0"/>
              </a:rPr>
              <a:t>Viewer Question </a:t>
            </a:r>
            <a:r>
              <a:rPr lang="en-US" sz="3200" i="1" dirty="0" smtClean="0">
                <a:solidFill>
                  <a:prstClr val="black"/>
                </a:solidFill>
                <a:latin typeface="Franklin Gothic Book" pitchFamily="34" charset="0"/>
              </a:rPr>
              <a:t>#5:</a:t>
            </a:r>
            <a:endParaRPr lang="en-US" sz="3200" i="1" dirty="0">
              <a:solidFill>
                <a:prstClr val="black"/>
              </a:solidFill>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prstClr val="black"/>
                </a:solidFill>
              </a:rPr>
              <a:t>Question and Answer</a:t>
            </a:r>
            <a:endParaRPr lang="en-US" dirty="0">
              <a:solidFill>
                <a:prstClr val="black"/>
              </a:solidFill>
            </a:endParaRPr>
          </a:p>
        </p:txBody>
      </p:sp>
      <p:sp>
        <p:nvSpPr>
          <p:cNvPr id="9" name="TextBox 8"/>
          <p:cNvSpPr txBox="1"/>
          <p:nvPr/>
        </p:nvSpPr>
        <p:spPr>
          <a:xfrm>
            <a:off x="502175" y="2825460"/>
            <a:ext cx="7879825" cy="1938992"/>
          </a:xfrm>
          <a:prstGeom prst="rect">
            <a:avLst/>
          </a:prstGeom>
          <a:noFill/>
        </p:spPr>
        <p:txBody>
          <a:bodyPr wrap="square" rtlCol="0">
            <a:spAutoFit/>
          </a:bodyPr>
          <a:lstStyle/>
          <a:p>
            <a:pPr defTabSz="457200"/>
            <a:r>
              <a:rPr lang="en-US" sz="2400" b="1" dirty="0">
                <a:solidFill>
                  <a:prstClr val="black"/>
                </a:solidFill>
                <a:latin typeface="Franklin Gothic Book" pitchFamily="34" charset="0"/>
              </a:rPr>
              <a:t>In regards to solicitations and RFPs coming out around the holidays... would you rather see the RFP come out before the holidays and then have a longer time to respond, or delay release of the RFP until after the holidays and have a shorter time to respond?</a:t>
            </a:r>
          </a:p>
        </p:txBody>
      </p:sp>
    </p:spTree>
    <p:extLst>
      <p:ext uri="{BB962C8B-B14F-4D97-AF65-F5344CB8AC3E}">
        <p14:creationId xmlns:p14="http://schemas.microsoft.com/office/powerpoint/2010/main" val="1190205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6</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pPr defTabSz="457200"/>
            <a:r>
              <a:rPr lang="en-US" sz="3200" i="1" dirty="0">
                <a:solidFill>
                  <a:prstClr val="black"/>
                </a:solidFill>
                <a:latin typeface="Franklin Gothic Book" pitchFamily="34" charset="0"/>
              </a:rPr>
              <a:t>Viewer Question </a:t>
            </a:r>
            <a:r>
              <a:rPr lang="en-US" sz="3200" i="1" dirty="0" smtClean="0">
                <a:solidFill>
                  <a:prstClr val="black"/>
                </a:solidFill>
                <a:latin typeface="Franklin Gothic Book" pitchFamily="34" charset="0"/>
              </a:rPr>
              <a:t>#6:</a:t>
            </a:r>
            <a:endParaRPr lang="en-US" sz="3200" i="1" dirty="0">
              <a:solidFill>
                <a:prstClr val="black"/>
              </a:solidFill>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prstClr val="black"/>
                </a:solidFill>
              </a:rPr>
              <a:t>Question and Answer</a:t>
            </a:r>
            <a:endParaRPr lang="en-US" dirty="0">
              <a:solidFill>
                <a:prstClr val="black"/>
              </a:solidFill>
            </a:endParaRPr>
          </a:p>
        </p:txBody>
      </p:sp>
      <p:sp>
        <p:nvSpPr>
          <p:cNvPr id="9" name="TextBox 8"/>
          <p:cNvSpPr txBox="1"/>
          <p:nvPr/>
        </p:nvSpPr>
        <p:spPr>
          <a:xfrm>
            <a:off x="502175" y="2825460"/>
            <a:ext cx="7879825" cy="3416320"/>
          </a:xfrm>
          <a:prstGeom prst="rect">
            <a:avLst/>
          </a:prstGeom>
          <a:noFill/>
        </p:spPr>
        <p:txBody>
          <a:bodyPr wrap="square" rtlCol="0">
            <a:spAutoFit/>
          </a:bodyPr>
          <a:lstStyle/>
          <a:p>
            <a:pPr defTabSz="457200"/>
            <a:r>
              <a:rPr lang="en-US" sz="2400" b="1" dirty="0" smtClean="0">
                <a:solidFill>
                  <a:prstClr val="black"/>
                </a:solidFill>
                <a:latin typeface="Franklin Gothic Book" pitchFamily="34" charset="0"/>
              </a:rPr>
              <a:t>I </a:t>
            </a:r>
            <a:r>
              <a:rPr lang="en-US" sz="2400" b="1" dirty="0">
                <a:solidFill>
                  <a:prstClr val="black"/>
                </a:solidFill>
                <a:latin typeface="Franklin Gothic Book" pitchFamily="34" charset="0"/>
              </a:rPr>
              <a:t>regularly get proposals that avoid addressing the criteria, or are ambiguous, or are otherwise deficient in addressing the criteria, or are top heavy with some meaningless marketing lingo.  </a:t>
            </a:r>
            <a:endParaRPr lang="en-US" sz="2400" b="1" dirty="0" smtClean="0">
              <a:solidFill>
                <a:prstClr val="black"/>
              </a:solidFill>
              <a:latin typeface="Franklin Gothic Book" pitchFamily="34" charset="0"/>
            </a:endParaRPr>
          </a:p>
          <a:p>
            <a:pPr defTabSz="457200"/>
            <a:endParaRPr lang="en-US" sz="2400" b="1" dirty="0">
              <a:solidFill>
                <a:prstClr val="black"/>
              </a:solidFill>
              <a:latin typeface="Franklin Gothic Book" pitchFamily="34" charset="0"/>
            </a:endParaRPr>
          </a:p>
          <a:p>
            <a:pPr defTabSz="457200"/>
            <a:r>
              <a:rPr lang="en-US" sz="2400" b="1" dirty="0" smtClean="0">
                <a:solidFill>
                  <a:prstClr val="black"/>
                </a:solidFill>
                <a:latin typeface="Franklin Gothic Book" pitchFamily="34" charset="0"/>
              </a:rPr>
              <a:t>What </a:t>
            </a:r>
            <a:r>
              <a:rPr lang="en-US" sz="2400" b="1" dirty="0">
                <a:solidFill>
                  <a:prstClr val="black"/>
                </a:solidFill>
                <a:latin typeface="Franklin Gothic Book" pitchFamily="34" charset="0"/>
              </a:rPr>
              <a:t>is the problem with Contractors being able to clearly address evaluation criteria, or better yet not offering proposals if they cannot articulate their solutions according to the evaluation </a:t>
            </a:r>
            <a:r>
              <a:rPr lang="en-US" sz="2400" b="1" dirty="0" smtClean="0">
                <a:solidFill>
                  <a:prstClr val="black"/>
                </a:solidFill>
                <a:latin typeface="Franklin Gothic Book" pitchFamily="34" charset="0"/>
              </a:rPr>
              <a:t>criteria?</a:t>
            </a:r>
            <a:endParaRPr lang="en-US" sz="2400" b="1" dirty="0">
              <a:solidFill>
                <a:prstClr val="black"/>
              </a:solidFill>
              <a:latin typeface="Franklin Gothic Book" pitchFamily="34" charset="0"/>
            </a:endParaRPr>
          </a:p>
        </p:txBody>
      </p:sp>
    </p:spTree>
    <p:extLst>
      <p:ext uri="{BB962C8B-B14F-4D97-AF65-F5344CB8AC3E}">
        <p14:creationId xmlns:p14="http://schemas.microsoft.com/office/powerpoint/2010/main" val="1190205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7</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pPr defTabSz="457200"/>
            <a:r>
              <a:rPr lang="en-US" sz="3200" i="1" dirty="0">
                <a:solidFill>
                  <a:prstClr val="black"/>
                </a:solidFill>
                <a:latin typeface="Franklin Gothic Book" pitchFamily="34" charset="0"/>
              </a:rPr>
              <a:t>Viewer Question </a:t>
            </a:r>
            <a:r>
              <a:rPr lang="en-US" sz="3200" i="1" dirty="0" smtClean="0">
                <a:solidFill>
                  <a:prstClr val="black"/>
                </a:solidFill>
                <a:latin typeface="Franklin Gothic Book" pitchFamily="34" charset="0"/>
              </a:rPr>
              <a:t>#</a:t>
            </a:r>
            <a:r>
              <a:rPr lang="en-US" sz="3200" i="1" dirty="0">
                <a:solidFill>
                  <a:prstClr val="black"/>
                </a:solidFill>
                <a:latin typeface="Franklin Gothic Book" pitchFamily="34" charset="0"/>
              </a:rPr>
              <a:t>7</a:t>
            </a:r>
            <a:r>
              <a:rPr lang="en-US" sz="3200" i="1" dirty="0" smtClean="0">
                <a:solidFill>
                  <a:prstClr val="black"/>
                </a:solidFill>
                <a:latin typeface="Franklin Gothic Book" pitchFamily="34" charset="0"/>
              </a:rPr>
              <a:t>:</a:t>
            </a:r>
            <a:endParaRPr lang="en-US" sz="3200" i="1" dirty="0">
              <a:solidFill>
                <a:prstClr val="black"/>
              </a:solidFill>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prstClr val="black"/>
                </a:solidFill>
              </a:rPr>
              <a:t>Question and Answer</a:t>
            </a:r>
            <a:endParaRPr lang="en-US" dirty="0">
              <a:solidFill>
                <a:prstClr val="black"/>
              </a:solidFill>
            </a:endParaRPr>
          </a:p>
        </p:txBody>
      </p:sp>
      <p:sp>
        <p:nvSpPr>
          <p:cNvPr id="9" name="TextBox 8"/>
          <p:cNvSpPr txBox="1"/>
          <p:nvPr/>
        </p:nvSpPr>
        <p:spPr>
          <a:xfrm>
            <a:off x="502175" y="2825460"/>
            <a:ext cx="7879825" cy="3416320"/>
          </a:xfrm>
          <a:prstGeom prst="rect">
            <a:avLst/>
          </a:prstGeom>
          <a:noFill/>
        </p:spPr>
        <p:txBody>
          <a:bodyPr wrap="square" rtlCol="0">
            <a:spAutoFit/>
          </a:bodyPr>
          <a:lstStyle/>
          <a:p>
            <a:pPr defTabSz="457200"/>
            <a:r>
              <a:rPr lang="en-US" sz="2400" b="1" dirty="0">
                <a:solidFill>
                  <a:prstClr val="black"/>
                </a:solidFill>
                <a:latin typeface="Franklin Gothic Book" pitchFamily="34" charset="0"/>
              </a:rPr>
              <a:t>What is your criteria of initiating a protest? In order to avoid protests I go out of my </a:t>
            </a:r>
            <a:r>
              <a:rPr lang="en-US" sz="2400" b="1" dirty="0" smtClean="0">
                <a:solidFill>
                  <a:prstClr val="black"/>
                </a:solidFill>
                <a:latin typeface="Franklin Gothic Book" pitchFamily="34" charset="0"/>
              </a:rPr>
              <a:t>way </a:t>
            </a:r>
            <a:r>
              <a:rPr lang="en-US" sz="2400" b="1" dirty="0">
                <a:solidFill>
                  <a:prstClr val="black"/>
                </a:solidFill>
                <a:latin typeface="Franklin Gothic Book" pitchFamily="34" charset="0"/>
              </a:rPr>
              <a:t>to use contract vehicles like NASA/SEWP or NITAAC  or ARMY CHESS ITES-2S where protests are rare or restricted. </a:t>
            </a:r>
            <a:endParaRPr lang="en-US" sz="2400" b="1" dirty="0" smtClean="0">
              <a:solidFill>
                <a:prstClr val="black"/>
              </a:solidFill>
              <a:latin typeface="Franklin Gothic Book" pitchFamily="34" charset="0"/>
            </a:endParaRPr>
          </a:p>
          <a:p>
            <a:pPr defTabSz="457200"/>
            <a:endParaRPr lang="en-US" sz="2400" b="1" dirty="0">
              <a:solidFill>
                <a:prstClr val="black"/>
              </a:solidFill>
              <a:latin typeface="Franklin Gothic Book" pitchFamily="34" charset="0"/>
            </a:endParaRPr>
          </a:p>
          <a:p>
            <a:pPr defTabSz="457200"/>
            <a:r>
              <a:rPr lang="en-US" sz="2400" b="1" dirty="0" smtClean="0">
                <a:solidFill>
                  <a:prstClr val="black"/>
                </a:solidFill>
                <a:latin typeface="Franklin Gothic Book" pitchFamily="34" charset="0"/>
              </a:rPr>
              <a:t>What </a:t>
            </a:r>
            <a:r>
              <a:rPr lang="en-US" sz="2400" b="1" dirty="0">
                <a:solidFill>
                  <a:prstClr val="black"/>
                </a:solidFill>
                <a:latin typeface="Franklin Gothic Book" pitchFamily="34" charset="0"/>
              </a:rPr>
              <a:t>is you’re feeling about vendors that aggressively initiate  protests which have no real merit but are nothing more than very expensive nuisances and are strategic to avoid an award to a </a:t>
            </a:r>
            <a:r>
              <a:rPr lang="en-US" sz="2400" b="1" dirty="0" smtClean="0">
                <a:solidFill>
                  <a:prstClr val="black"/>
                </a:solidFill>
                <a:latin typeface="Franklin Gothic Book" pitchFamily="34" charset="0"/>
              </a:rPr>
              <a:t>competitor?</a:t>
            </a:r>
            <a:endParaRPr lang="en-US" sz="2400" b="1" dirty="0">
              <a:solidFill>
                <a:prstClr val="black"/>
              </a:solidFill>
              <a:latin typeface="Franklin Gothic Book" pitchFamily="34" charset="0"/>
            </a:endParaRPr>
          </a:p>
        </p:txBody>
      </p:sp>
    </p:spTree>
    <p:extLst>
      <p:ext uri="{BB962C8B-B14F-4D97-AF65-F5344CB8AC3E}">
        <p14:creationId xmlns:p14="http://schemas.microsoft.com/office/powerpoint/2010/main" val="3794790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TotalTime>
  <Words>498</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Federal Management Partners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 Price</dc:creator>
  <cp:lastModifiedBy>Kara Price</cp:lastModifiedBy>
  <cp:revision>22</cp:revision>
  <dcterms:created xsi:type="dcterms:W3CDTF">2014-07-22T15:29:23Z</dcterms:created>
  <dcterms:modified xsi:type="dcterms:W3CDTF">2014-10-29T19:01:52Z</dcterms:modified>
</cp:coreProperties>
</file>