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89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 The presentation aims to provide strategic insights into reducing customer churn and enhancing retention in the telecommunications industry.</a:t>
            </a:r>
          </a:p>
          <a:p>
            <a:r>
              <a:rPr lang="en-US" b="1" dirty="0"/>
              <a:t>Recommendation</a:t>
            </a:r>
            <a:r>
              <a:rPr lang="en-US" dirty="0"/>
              <a:t>: Focus on the critical aspects of churn reduction and retention improvement to drive long-term business success.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7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Promote Long-Term Benefits</a:t>
            </a:r>
            <a:r>
              <a:rPr lang="en-US" dirty="0"/>
              <a:t>: Highlight the benefits of long-term contracts, such as cost savings and additional features, to encourage month-to-month customers to switch.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Contract Options</a:t>
            </a:r>
            <a:r>
              <a:rPr lang="en-US" dirty="0"/>
              <a:t>: Provide flexible contract options that allow customers to easily transition to longer-term commitments.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Loyalty Rewards for Switching</a:t>
            </a:r>
            <a:r>
              <a:rPr lang="en-US" dirty="0"/>
              <a:t>: Implement loyalty rewards programs that offer benefits for customers who switch to annual or bi-annual contracts.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7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Incentives for Stable Payments</a:t>
            </a:r>
            <a:r>
              <a:rPr lang="en-US" dirty="0"/>
              <a:t>: Offer incentives such as discounts or loyalty points for customers who switch to more stable payment methods like credit cards or bank transfers.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Educate on Payment Benefits</a:t>
            </a:r>
            <a:r>
              <a:rPr lang="en-US" dirty="0"/>
              <a:t>: Educate customers about the benefits and security of more stable payment methods to encourage switching.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Payment Plans</a:t>
            </a:r>
            <a:r>
              <a:rPr lang="en-US" dirty="0"/>
              <a:t>: Provide flexible payment plans to accommodate different customer preferences and reduce churn.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3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Retention Packages</a:t>
            </a:r>
            <a:r>
              <a:rPr lang="en-US" dirty="0"/>
              <a:t>: Develop comprehensive retention packages that include service improvements, long-term contract incentives, and stable payment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Communication Strategies</a:t>
            </a:r>
            <a:r>
              <a:rPr lang="en-US" dirty="0"/>
              <a:t>: Use targeted communication strategies to engage this high-risk segment with personalized offers and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Proactive Outreach Programs</a:t>
            </a:r>
            <a:r>
              <a:rPr lang="en-US" dirty="0"/>
              <a:t>: Implement proactive outreach programs to address concerns and provide solutions before customers consider leaving.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8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Offer Incentives for Long-Term Contracts</a:t>
            </a:r>
            <a:r>
              <a:rPr lang="en-US" dirty="0"/>
              <a:t>: Provide discounts or additional services for customers who switch from month-to-month to annual or bi-annual contracts.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 Service Quality and Support</a:t>
            </a:r>
            <a:r>
              <a:rPr lang="en-US" dirty="0"/>
              <a:t>: Increase investment in tech support and online security services to reduce tech and admin tickets and improve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Customer Engagement</a:t>
            </a:r>
            <a:r>
              <a:rPr lang="en-US" dirty="0"/>
              <a:t>: Implement targeted communication strategies to engage customers with high churn risks and use personalized offers based on customer data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 Payment Methods</a:t>
            </a:r>
            <a:r>
              <a:rPr lang="en-US" dirty="0"/>
              <a:t>: Encourage customers to switch to more stable payment methods such as credit cards or bank transfers.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Introduce Loyalty Programs</a:t>
            </a:r>
            <a:r>
              <a:rPr lang="en-US" dirty="0"/>
              <a:t>: Develop loyalty programs to reward long-term customers and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Monitoring and Improvement</a:t>
            </a:r>
            <a:r>
              <a:rPr lang="en-US" dirty="0"/>
              <a:t>: Regularly analyze customer data to identify emerging churn risks and adjust strategies accordingly.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 Implementation</a:t>
            </a:r>
            <a:r>
              <a:rPr lang="en-US" dirty="0"/>
              <a:t>: Implement strategies in phases to manage resources effectively and measure the impact of each initiative.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and Adjust</a:t>
            </a:r>
            <a:r>
              <a:rPr lang="en-US" dirty="0"/>
              <a:t>: Continuously monitor the progress of each phase and make necessary adjustments based on feedback and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 Stakeholders</a:t>
            </a:r>
            <a:r>
              <a:rPr lang="en-US" dirty="0"/>
              <a:t>: Ensure all stakeholders are engaged and informed throughout the implementation process to maintain alignment and support.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92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 Loyalty Programs</a:t>
            </a:r>
            <a:r>
              <a:rPr lang="en-US" dirty="0"/>
              <a:t>: Reward long-term customers with exclusive offers, discounts, and services to enhance loyalty and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Tiered Loyalty Levels</a:t>
            </a:r>
            <a:r>
              <a:rPr lang="en-US" dirty="0"/>
              <a:t>: Introduce tiered loyalty levels to incentivize continued engagement and provide added value to loyal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</a:t>
            </a:r>
            <a:r>
              <a:rPr lang="en-US" dirty="0"/>
              <a:t>: Regularly update and refine retention strategies based on customer feedback and data analysis to stay ahead of industry trends and customer expectations.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0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clear structure helps guide the audience through the presentation, ensuring they understand the progression and focus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Establishes the objective of the presentation to develop effective strategies for reducing customer churn and increasing retention.</a:t>
            </a:r>
          </a:p>
          <a:p>
            <a:r>
              <a:rPr lang="en-US" dirty="0"/>
              <a:t>Highlight the importance of addressing churn as a critical business challenge and the potential impact of successful retention strategies.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4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Prioritize High-Impact Areas</a:t>
            </a:r>
            <a:r>
              <a:rPr lang="en-US" dirty="0"/>
              <a:t>: Focus retention efforts on areas with the highest financial impact to maximize the return on investment.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 and Admin Support</a:t>
            </a:r>
            <a:r>
              <a:rPr lang="en-US" dirty="0"/>
              <a:t>: Increase investment in technical and administrative support to reduce the number of tickets and improve customer satisfaction.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Seniors and Partnered Customers</a:t>
            </a:r>
            <a:r>
              <a:rPr lang="en-US" dirty="0"/>
              <a:t>: Develop specialized retention programs for seniors and customers with partners.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Leverage Paperless Billing Preferences</a:t>
            </a:r>
            <a:r>
              <a:rPr lang="en-US" dirty="0"/>
              <a:t>: Promote the benefits of paperless billing to engage the 75% of customers who prefer this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Fiber Optics Users</a:t>
            </a:r>
            <a:r>
              <a:rPr lang="en-US" dirty="0"/>
              <a:t>: Improve service quality for the 69.4% of customers using fiber optics, as they represent a significant portion of the customer base.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 High-Risk Customers</a:t>
            </a:r>
            <a:r>
              <a:rPr lang="en-US" dirty="0"/>
              <a:t>: Implement proactive engagement strategies for the 4,190 high-risk customers to address their needs and reduce churn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High Revenue Customers</a:t>
            </a:r>
            <a:r>
              <a:rPr lang="en-US" dirty="0"/>
              <a:t>: Prioritize retention efforts on customers with high monthly charges and tenure to maximize financial benefits.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1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Fiber Optics Service</a:t>
            </a:r>
            <a:r>
              <a:rPr lang="en-US" dirty="0"/>
              <a:t>: Address issues related to fiber optics service to improve satisfaction and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Promote Long-Term Contracts</a:t>
            </a:r>
            <a:r>
              <a:rPr lang="en-US" dirty="0"/>
              <a:t>: Encourage customers to switch from month-to-month to longer-term contracts by offering incentives and benefits.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Offer Stable Payment Options</a:t>
            </a:r>
            <a:r>
              <a:rPr lang="en-US" dirty="0"/>
              <a:t>: Encourage the use of more stable payment methods like credit cards or bank transfers to reduce churn associated with electronic checks.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 Fiber Optics Reliability</a:t>
            </a:r>
            <a:r>
              <a:rPr lang="en-US" dirty="0"/>
              <a:t>: Invest in improving the reliability and performance of fiber optics service to meet customer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Contract Extension Offers</a:t>
            </a:r>
            <a:r>
              <a:rPr lang="en-US" dirty="0"/>
              <a:t>: Provide attractive offers for customers to extend their contracts beyond the initial term.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Dedicated Support for Fiber Optics</a:t>
            </a:r>
            <a:r>
              <a:rPr lang="en-US" dirty="0"/>
              <a:t>: Offer dedicated support channels for fiber optics customers to resolve issues quickly and enhance satisfaction.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8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Engagement Programs</a:t>
            </a:r>
            <a:r>
              <a:rPr lang="en-US" dirty="0"/>
              <a:t>: Implement programs to engage new customers early in their contract period to build loyalty and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Incentives for Contract Extension</a:t>
            </a:r>
            <a:r>
              <a:rPr lang="en-US" dirty="0"/>
              <a:t>: Offer incentives such as discounts or additional services to encourage customers to extend their contracts beyond one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Regular Check-Ins</a:t>
            </a:r>
            <a:r>
              <a:rPr lang="en-US" dirty="0"/>
              <a:t>: Schedule regular check-ins with customers during their first year to address any concerns and improve their experience.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3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6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7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88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4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594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89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7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4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0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eenopal.com/Understanding-Customer-churn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usetada.com/customer-retention-explained-in-2-minutes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rupsachaudhuri9@gmail.com" TargetMode="External"/><Relationship Id="rId7" Type="http://schemas.openxmlformats.org/officeDocument/2006/relationships/image" Target="../media/image2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rupsa723?tab=repositories" TargetMode="External"/><Relationship Id="rId4" Type="http://schemas.openxmlformats.org/officeDocument/2006/relationships/hyperlink" Target="https://www.linkedin.com/in/rupsa-chaudhur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eamstime.com/business-technology-internet-network-concept-technical-support-customer-service-image171940291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4819137"/>
            <a:ext cx="10353761" cy="9403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B75D69"/>
                </a:solidFill>
              </a:rPr>
              <a:t>Customer Churn Overview and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5759492"/>
            <a:ext cx="10353761" cy="501268"/>
          </a:xfrm>
        </p:spPr>
        <p:txBody>
          <a:bodyPr>
            <a:normAutofit/>
          </a:bodyPr>
          <a:lstStyle/>
          <a:p>
            <a:r>
              <a:rPr lang="en-US" sz="1800" dirty="0"/>
              <a:t>Created by : Rupsa Chaudhuri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9266" r="31" b="32"/>
          <a:stretch/>
        </p:blipFill>
        <p:spPr>
          <a:xfrm>
            <a:off x="3129644" y="643466"/>
            <a:ext cx="5924363" cy="392853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6625-2723-7570-7935-6901B633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75D69"/>
                </a:solidFill>
              </a:rPr>
              <a:t>High-Risk Customers with Month-to-Month Contract</a:t>
            </a:r>
            <a:endParaRPr lang="en-IN" dirty="0">
              <a:solidFill>
                <a:srgbClr val="B75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7D7D-EAEC-5C41-535B-CA05BF45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331445" cy="4152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High-Risk Customers</a:t>
            </a:r>
            <a:r>
              <a:rPr lang="en-US" u="sng" dirty="0"/>
              <a:t>: </a:t>
            </a:r>
            <a:r>
              <a:rPr lang="en-US" dirty="0">
                <a:solidFill>
                  <a:srgbClr val="B75D69"/>
                </a:solidFill>
              </a:rPr>
              <a:t>74.04%</a:t>
            </a:r>
            <a:br>
              <a:rPr lang="en-US" dirty="0"/>
            </a:br>
            <a:r>
              <a:rPr lang="en-US" b="1" dirty="0">
                <a:solidFill>
                  <a:srgbClr val="B75D69"/>
                </a:solidFill>
              </a:rPr>
              <a:t>Churn Rate</a:t>
            </a:r>
            <a:r>
              <a:rPr lang="en-US" dirty="0">
                <a:solidFill>
                  <a:srgbClr val="B75D69"/>
                </a:solidFill>
              </a:rPr>
              <a:t>: 57.69%</a:t>
            </a:r>
            <a:br>
              <a:rPr lang="en-US" dirty="0"/>
            </a:br>
            <a:r>
              <a:rPr lang="en-US" b="1" dirty="0"/>
              <a:t>Financial Metrics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monthly charges: </a:t>
            </a:r>
            <a:r>
              <a:rPr lang="en-US" dirty="0">
                <a:solidFill>
                  <a:srgbClr val="B75D69"/>
                </a:solidFill>
              </a:rPr>
              <a:t>$72.1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tenure: </a:t>
            </a:r>
            <a:r>
              <a:rPr lang="en-US" dirty="0">
                <a:solidFill>
                  <a:srgbClr val="B75D69"/>
                </a:solidFill>
              </a:rPr>
              <a:t>16.44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Lifetime Value (CLV): </a:t>
            </a:r>
            <a:r>
              <a:rPr lang="en-US" dirty="0">
                <a:solidFill>
                  <a:srgbClr val="B75D69"/>
                </a:solidFill>
              </a:rPr>
              <a:t>$1,185.19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u="sng" dirty="0"/>
              <a:t>Internet Service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Fiber optics: </a:t>
            </a:r>
            <a:r>
              <a:rPr lang="en-US" dirty="0">
                <a:solidFill>
                  <a:srgbClr val="B75D69"/>
                </a:solidFill>
              </a:rPr>
              <a:t>67.20% </a:t>
            </a:r>
            <a:r>
              <a:rPr lang="en-US" dirty="0"/>
              <a:t>churn rate, </a:t>
            </a:r>
            <a:r>
              <a:rPr lang="en-US" dirty="0">
                <a:solidFill>
                  <a:srgbClr val="B75D69"/>
                </a:solidFill>
              </a:rPr>
              <a:t>$170K </a:t>
            </a:r>
            <a:r>
              <a:rPr lang="en-US" dirty="0"/>
              <a:t>in monthly charges </a:t>
            </a:r>
          </a:p>
          <a:p>
            <a:pPr marL="0" indent="0">
              <a:buNone/>
            </a:pPr>
            <a:r>
              <a:rPr lang="en-US" b="1" u="sng" dirty="0"/>
              <a:t>Loyalty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&lt;1 year: </a:t>
            </a:r>
            <a:r>
              <a:rPr lang="en-US" dirty="0">
                <a:solidFill>
                  <a:srgbClr val="B75D69"/>
                </a:solidFill>
              </a:rPr>
              <a:t>57.86% </a:t>
            </a:r>
            <a:r>
              <a:rPr lang="en-US" dirty="0"/>
              <a:t>of customers, </a:t>
            </a:r>
            <a:r>
              <a:rPr lang="en-US" dirty="0">
                <a:solidFill>
                  <a:srgbClr val="B75D69"/>
                </a:solidFill>
              </a:rPr>
              <a:t>61.69% </a:t>
            </a:r>
            <a:r>
              <a:rPr lang="en-US" dirty="0"/>
              <a:t>churn rate, </a:t>
            </a:r>
            <a:r>
              <a:rPr lang="en-US" dirty="0">
                <a:solidFill>
                  <a:srgbClr val="B75D69"/>
                </a:solidFill>
              </a:rPr>
              <a:t>$100K </a:t>
            </a:r>
            <a:r>
              <a:rPr lang="en-US" dirty="0"/>
              <a:t>in monthly charges </a:t>
            </a:r>
          </a:p>
          <a:p>
            <a:pPr marL="0" indent="0">
              <a:buNone/>
            </a:pPr>
            <a:r>
              <a:rPr lang="en-US" b="1" u="sng" dirty="0"/>
              <a:t>Payment Method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Electronic check: </a:t>
            </a:r>
            <a:r>
              <a:rPr lang="en-US" dirty="0">
                <a:solidFill>
                  <a:srgbClr val="B75D69"/>
                </a:solidFill>
              </a:rPr>
              <a:t>64.76% </a:t>
            </a:r>
            <a:r>
              <a:rPr lang="en-US" dirty="0"/>
              <a:t>churn rate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204BC-B5DA-49BB-43E2-DB5505CD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79" y="2096064"/>
            <a:ext cx="6340414" cy="3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9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563-492A-E3D9-7718-16F534AD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75D69"/>
                </a:solidFill>
              </a:rPr>
              <a:t>High-Risk Customers with Electronic Check Payment Method</a:t>
            </a:r>
            <a:endParaRPr lang="en-IN" dirty="0">
              <a:solidFill>
                <a:srgbClr val="B75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ABC3-E015-C468-475A-732EE156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577440" cy="41523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/>
              <a:t>High-Risk Customers</a:t>
            </a:r>
            <a:r>
              <a:rPr lang="en-US" u="sng" dirty="0"/>
              <a:t>: </a:t>
            </a:r>
            <a:r>
              <a:rPr lang="en-US" dirty="0">
                <a:solidFill>
                  <a:srgbClr val="B75D69"/>
                </a:solidFill>
              </a:rPr>
              <a:t>79.2%</a:t>
            </a:r>
            <a:br>
              <a:rPr lang="en-US" dirty="0"/>
            </a:br>
            <a:r>
              <a:rPr lang="en-US" b="1" dirty="0">
                <a:solidFill>
                  <a:srgbClr val="B75D69"/>
                </a:solidFill>
              </a:rPr>
              <a:t>Churn Rate</a:t>
            </a:r>
            <a:r>
              <a:rPr lang="en-US" dirty="0">
                <a:solidFill>
                  <a:srgbClr val="B75D69"/>
                </a:solidFill>
              </a:rPr>
              <a:t>: 57.18%</a:t>
            </a:r>
            <a:br>
              <a:rPr lang="en-US" dirty="0"/>
            </a:br>
            <a:r>
              <a:rPr lang="en-US" b="1" dirty="0"/>
              <a:t>Financial Metrics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monthly charges: </a:t>
            </a:r>
            <a:r>
              <a:rPr lang="en-US" dirty="0">
                <a:solidFill>
                  <a:srgbClr val="B75D69"/>
                </a:solidFill>
              </a:rPr>
              <a:t>$82.15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tenure: </a:t>
            </a:r>
            <a:r>
              <a:rPr lang="en-US" dirty="0">
                <a:solidFill>
                  <a:srgbClr val="B75D69"/>
                </a:solidFill>
              </a:rPr>
              <a:t>23.79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Lifetime Value (CLV): </a:t>
            </a:r>
            <a:r>
              <a:rPr lang="en-US" dirty="0">
                <a:solidFill>
                  <a:srgbClr val="B75D69"/>
                </a:solidFill>
              </a:rPr>
              <a:t>$1,954.76 </a:t>
            </a:r>
          </a:p>
          <a:p>
            <a:pPr marL="0" indent="0">
              <a:buNone/>
            </a:pPr>
            <a:r>
              <a:rPr lang="en-US" b="1" u="sng" dirty="0"/>
              <a:t>Technical Support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 tickets: </a:t>
            </a:r>
            <a:r>
              <a:rPr lang="en-US" dirty="0">
                <a:solidFill>
                  <a:srgbClr val="B75D69"/>
                </a:solidFill>
              </a:rPr>
              <a:t>1,276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tickets: </a:t>
            </a:r>
            <a:r>
              <a:rPr lang="en-US" dirty="0">
                <a:solidFill>
                  <a:srgbClr val="B75D69"/>
                </a:solidFill>
              </a:rPr>
              <a:t>972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u="sng" dirty="0"/>
              <a:t>Internet Service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Fiber optics: </a:t>
            </a:r>
            <a:r>
              <a:rPr lang="en-US" dirty="0">
                <a:solidFill>
                  <a:srgbClr val="B75D69"/>
                </a:solidFill>
              </a:rPr>
              <a:t>80.25% </a:t>
            </a:r>
            <a:r>
              <a:rPr lang="en-US" dirty="0"/>
              <a:t>churn rate, </a:t>
            </a:r>
            <a:r>
              <a:rPr lang="en-US" dirty="0">
                <a:solidFill>
                  <a:srgbClr val="B75D69"/>
                </a:solidFill>
              </a:rPr>
              <a:t>$136K </a:t>
            </a:r>
            <a:r>
              <a:rPr lang="en-US" dirty="0"/>
              <a:t>in monthly charges </a:t>
            </a:r>
          </a:p>
          <a:p>
            <a:pPr marL="0" indent="0">
              <a:buNone/>
            </a:pPr>
            <a:r>
              <a:rPr lang="en-US" b="1" u="sng" dirty="0"/>
              <a:t>Contract Length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&lt;1 year: </a:t>
            </a:r>
            <a:r>
              <a:rPr lang="en-US" dirty="0">
                <a:solidFill>
                  <a:srgbClr val="B75D69"/>
                </a:solidFill>
              </a:rPr>
              <a:t>45.97% </a:t>
            </a:r>
            <a:r>
              <a:rPr lang="en-US" dirty="0"/>
              <a:t>of customers, </a:t>
            </a:r>
            <a:r>
              <a:rPr lang="en-US" dirty="0">
                <a:solidFill>
                  <a:srgbClr val="B75D69"/>
                </a:solidFill>
              </a:rPr>
              <a:t>70.38% </a:t>
            </a:r>
            <a:r>
              <a:rPr lang="en-US" dirty="0"/>
              <a:t>churn rate, </a:t>
            </a:r>
            <a:r>
              <a:rPr lang="en-US" dirty="0">
                <a:solidFill>
                  <a:srgbClr val="B75D69"/>
                </a:solidFill>
              </a:rPr>
              <a:t>$61K </a:t>
            </a:r>
            <a:r>
              <a:rPr lang="en-US" dirty="0"/>
              <a:t>in monthly charges </a:t>
            </a:r>
          </a:p>
          <a:p>
            <a:pPr marL="0" indent="0">
              <a:buNone/>
            </a:pPr>
            <a:r>
              <a:rPr lang="en-US" b="1" u="sng" dirty="0"/>
              <a:t>Contract Type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Month-to-month: </a:t>
            </a:r>
            <a:r>
              <a:rPr lang="en-US" dirty="0">
                <a:solidFill>
                  <a:srgbClr val="B75D69"/>
                </a:solidFill>
              </a:rPr>
              <a:t>64.76% </a:t>
            </a:r>
            <a:r>
              <a:rPr lang="en-US" dirty="0"/>
              <a:t>churn rate, </a:t>
            </a:r>
            <a:r>
              <a:rPr lang="en-US" dirty="0">
                <a:solidFill>
                  <a:srgbClr val="B75D69"/>
                </a:solidFill>
              </a:rPr>
              <a:t>81.95% </a:t>
            </a:r>
            <a:r>
              <a:rPr lang="en-US" dirty="0"/>
              <a:t>of customers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5302-780D-8DA1-4158-14289C91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96" y="2011683"/>
            <a:ext cx="6096001" cy="31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694-7D20-09A3-825B-47CDBFFE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46186"/>
            <a:ext cx="10893019" cy="13263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B75D69"/>
                </a:solidFill>
              </a:rPr>
              <a:t>High-Risk Customers with Fiber Optics, Month-to-Month Contract, Electronic Check Payment &amp; &lt;1 Year Contract</a:t>
            </a:r>
            <a:endParaRPr lang="en-IN" sz="2400" dirty="0">
              <a:solidFill>
                <a:srgbClr val="B75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7B8A-3B88-4BBF-A053-A1914CF2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7109"/>
            <a:ext cx="4140526" cy="513470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b="1" u="sng" dirty="0"/>
              <a:t>High-Risk Customers</a:t>
            </a:r>
            <a:r>
              <a:rPr lang="en-US" sz="2500" u="sng" dirty="0"/>
              <a:t>: </a:t>
            </a:r>
            <a:r>
              <a:rPr lang="en-US" sz="2500" dirty="0">
                <a:solidFill>
                  <a:srgbClr val="B75D69"/>
                </a:solidFill>
              </a:rPr>
              <a:t>93.66%</a:t>
            </a:r>
            <a:br>
              <a:rPr lang="en-US" sz="2500" dirty="0"/>
            </a:br>
            <a:r>
              <a:rPr lang="en-US" sz="2500" b="1" dirty="0">
                <a:solidFill>
                  <a:srgbClr val="B75D69"/>
                </a:solidFill>
              </a:rPr>
              <a:t>Churn Rate</a:t>
            </a:r>
            <a:r>
              <a:rPr lang="en-US" sz="2500" dirty="0">
                <a:solidFill>
                  <a:srgbClr val="B75D69"/>
                </a:solidFill>
              </a:rPr>
              <a:t>: 75.97%</a:t>
            </a:r>
            <a:br>
              <a:rPr lang="en-US" sz="2500" dirty="0"/>
            </a:br>
            <a:r>
              <a:rPr lang="en-US" sz="2500" b="1" dirty="0"/>
              <a:t>Financial Metrics</a:t>
            </a:r>
            <a:r>
              <a:rPr lang="en-US" sz="2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Average monthly charges: </a:t>
            </a:r>
            <a:r>
              <a:rPr lang="en-US" sz="2500" dirty="0">
                <a:solidFill>
                  <a:srgbClr val="B75D69"/>
                </a:solidFill>
              </a:rPr>
              <a:t>$82.82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Average tenure: </a:t>
            </a:r>
            <a:r>
              <a:rPr lang="en-US" sz="2500" dirty="0">
                <a:solidFill>
                  <a:srgbClr val="B75D69"/>
                </a:solidFill>
              </a:rPr>
              <a:t>4.32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Customer Lifetime Value (CLV): </a:t>
            </a:r>
            <a:r>
              <a:rPr lang="en-US" sz="2500" dirty="0">
                <a:solidFill>
                  <a:srgbClr val="B75D69"/>
                </a:solidFill>
              </a:rPr>
              <a:t>$357.49 </a:t>
            </a:r>
          </a:p>
          <a:p>
            <a:pPr marL="0" indent="0">
              <a:buNone/>
            </a:pPr>
            <a:r>
              <a:rPr lang="en-US" sz="2500" b="1" u="sng" dirty="0"/>
              <a:t>Technical Support</a:t>
            </a:r>
            <a:r>
              <a:rPr lang="en-US" sz="25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Tech tickets: </a:t>
            </a:r>
            <a:r>
              <a:rPr lang="en-US" sz="2500" dirty="0">
                <a:solidFill>
                  <a:srgbClr val="B75D69"/>
                </a:solidFill>
              </a:rPr>
              <a:t>72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Admin tickets: </a:t>
            </a:r>
            <a:r>
              <a:rPr lang="en-US" sz="2500" dirty="0">
                <a:solidFill>
                  <a:srgbClr val="B75D69"/>
                </a:solidFill>
              </a:rPr>
              <a:t>314 </a:t>
            </a:r>
          </a:p>
          <a:p>
            <a:pPr marL="0" indent="0">
              <a:buNone/>
            </a:pPr>
            <a:r>
              <a:rPr lang="en-US" sz="2500" b="1" u="sng" dirty="0"/>
              <a:t>Internet Service</a:t>
            </a:r>
            <a:r>
              <a:rPr lang="en-US" sz="25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Fiber optics: </a:t>
            </a:r>
            <a:r>
              <a:rPr lang="en-US" sz="2500" dirty="0">
                <a:solidFill>
                  <a:srgbClr val="B75D69"/>
                </a:solidFill>
              </a:rPr>
              <a:t>69.61% </a:t>
            </a:r>
            <a:r>
              <a:rPr lang="en-US" sz="2500" dirty="0"/>
              <a:t>churn rate, </a:t>
            </a:r>
            <a:r>
              <a:rPr lang="en-US" sz="2500" dirty="0">
                <a:solidFill>
                  <a:srgbClr val="B75D69"/>
                </a:solidFill>
              </a:rPr>
              <a:t>$48.9K </a:t>
            </a:r>
            <a:r>
              <a:rPr lang="en-US" sz="2500" dirty="0"/>
              <a:t>in monthly charges </a:t>
            </a:r>
          </a:p>
          <a:p>
            <a:pPr marL="0" indent="0">
              <a:buNone/>
            </a:pPr>
            <a:r>
              <a:rPr lang="en-US" sz="2500" b="1" u="sng" dirty="0"/>
              <a:t>Loyalty</a:t>
            </a:r>
            <a:r>
              <a:rPr lang="en-US" sz="25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&lt;1 year: </a:t>
            </a:r>
            <a:r>
              <a:rPr lang="en-US" sz="2500" dirty="0">
                <a:solidFill>
                  <a:srgbClr val="B75D69"/>
                </a:solidFill>
              </a:rPr>
              <a:t>48.44% </a:t>
            </a:r>
            <a:r>
              <a:rPr lang="en-US" sz="2500" dirty="0"/>
              <a:t>of customers, </a:t>
            </a:r>
            <a:r>
              <a:rPr lang="en-US" sz="2500" dirty="0">
                <a:solidFill>
                  <a:srgbClr val="B75D69"/>
                </a:solidFill>
              </a:rPr>
              <a:t>75.97% </a:t>
            </a:r>
            <a:r>
              <a:rPr lang="en-US" sz="2500" dirty="0"/>
              <a:t>churn rate </a:t>
            </a:r>
          </a:p>
          <a:p>
            <a:pPr marL="0" indent="0">
              <a:buNone/>
            </a:pPr>
            <a:r>
              <a:rPr lang="en-US" sz="2500" b="1" u="sng" dirty="0"/>
              <a:t>Contract Type</a:t>
            </a:r>
            <a:r>
              <a:rPr lang="en-US" sz="25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Month-to-month: </a:t>
            </a:r>
            <a:r>
              <a:rPr lang="en-US" sz="2500" dirty="0">
                <a:solidFill>
                  <a:srgbClr val="B75D69"/>
                </a:solidFill>
              </a:rPr>
              <a:t>99.38% </a:t>
            </a:r>
            <a:r>
              <a:rPr lang="en-US" sz="2500" dirty="0"/>
              <a:t>of customers, </a:t>
            </a:r>
            <a:r>
              <a:rPr lang="en-US" sz="2500" dirty="0">
                <a:solidFill>
                  <a:srgbClr val="B75D69"/>
                </a:solidFill>
              </a:rPr>
              <a:t>75.97% </a:t>
            </a:r>
            <a:r>
              <a:rPr lang="en-US" sz="2500" dirty="0"/>
              <a:t>churn rate</a:t>
            </a:r>
          </a:p>
          <a:p>
            <a:pPr marL="0" indent="0">
              <a:buNone/>
            </a:pPr>
            <a:r>
              <a:rPr lang="en-US" sz="2500" u="sng" dirty="0"/>
              <a:t> </a:t>
            </a:r>
            <a:r>
              <a:rPr lang="en-US" sz="2500" b="1" u="sng" dirty="0"/>
              <a:t>Payment Method</a:t>
            </a:r>
            <a:r>
              <a:rPr lang="en-US" sz="25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Bank transfer: </a:t>
            </a:r>
            <a:r>
              <a:rPr lang="en-US" sz="2500" dirty="0">
                <a:solidFill>
                  <a:srgbClr val="B75D69"/>
                </a:solidFill>
              </a:rPr>
              <a:t>92.21% </a:t>
            </a:r>
            <a:r>
              <a:rPr lang="en-US" sz="2500" dirty="0"/>
              <a:t>churn rate, </a:t>
            </a:r>
            <a:r>
              <a:rPr lang="en-US" sz="2500" dirty="0">
                <a:solidFill>
                  <a:srgbClr val="B75D69"/>
                </a:solidFill>
              </a:rPr>
              <a:t>$6.48K </a:t>
            </a:r>
            <a:r>
              <a:rPr lang="en-US" sz="2500" dirty="0"/>
              <a:t>in monthly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Electronic check: </a:t>
            </a:r>
            <a:r>
              <a:rPr lang="en-US" sz="2500" dirty="0">
                <a:solidFill>
                  <a:srgbClr val="B75D69"/>
                </a:solidFill>
              </a:rPr>
              <a:t>76% </a:t>
            </a:r>
            <a:r>
              <a:rPr lang="en-US" sz="2500" dirty="0"/>
              <a:t>churn rate, </a:t>
            </a:r>
            <a:r>
              <a:rPr lang="en-US" sz="2500" dirty="0">
                <a:solidFill>
                  <a:srgbClr val="B75D69"/>
                </a:solidFill>
              </a:rPr>
              <a:t>$48.95K </a:t>
            </a:r>
            <a:r>
              <a:rPr lang="en-US" sz="2500" dirty="0"/>
              <a:t>in monthly charges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8E392-3A5E-4302-4E17-A88F8B33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837" y="1688409"/>
            <a:ext cx="6668654" cy="34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0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1A56-928C-2BE5-2C29-BDC0EF5E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B75D69"/>
                </a:solidFill>
              </a:rPr>
              <a:t>Retention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E960-9E19-C9EA-B95C-60A17E9A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437507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Strategy 1</a:t>
            </a:r>
            <a:r>
              <a:rPr lang="en-US" sz="1050" dirty="0">
                <a:solidFill>
                  <a:srgbClr val="B75D69"/>
                </a:solidFill>
              </a:rPr>
              <a:t>: </a:t>
            </a:r>
            <a:r>
              <a:rPr lang="en-US" sz="1050" dirty="0"/>
              <a:t>Offer Incentives for Long-Term Contracts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Provide discounts or additional services for customers who switch from month-to-month to annual or bi-annual contracts.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Strategy 2</a:t>
            </a:r>
            <a:r>
              <a:rPr lang="en-US" sz="1050" dirty="0">
                <a:solidFill>
                  <a:srgbClr val="B75D69"/>
                </a:solidFill>
              </a:rPr>
              <a:t>: </a:t>
            </a:r>
            <a:r>
              <a:rPr lang="en-US" sz="1050" dirty="0"/>
              <a:t>Improve Service Quality and Support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Increase investment in tech support and online security services to reduce tech and admin tickets.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Offer personalized support for customers with high numbers of tickets.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Strategy 3</a:t>
            </a:r>
            <a:r>
              <a:rPr lang="en-US" sz="1050" dirty="0">
                <a:solidFill>
                  <a:srgbClr val="B75D69"/>
                </a:solidFill>
              </a:rPr>
              <a:t>: </a:t>
            </a:r>
            <a:r>
              <a:rPr lang="en-US" sz="1050" dirty="0"/>
              <a:t>Enhance Customer Engagement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Implement targeted communication strategies to engage customers with high churn risks.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Use personalized offers based on customer data and preferences.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Strategy 4</a:t>
            </a:r>
            <a:r>
              <a:rPr lang="en-US" sz="1050" dirty="0">
                <a:solidFill>
                  <a:srgbClr val="B75D69"/>
                </a:solidFill>
              </a:rPr>
              <a:t>: </a:t>
            </a:r>
            <a:r>
              <a:rPr lang="en-US" sz="1050" dirty="0"/>
              <a:t>Optimize Payment Methods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Encourage customers to switch to more stable payment methods such as credit cards or bank transfers.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Strategy 5</a:t>
            </a:r>
            <a:r>
              <a:rPr lang="en-US" sz="1050" dirty="0">
                <a:solidFill>
                  <a:srgbClr val="B75D69"/>
                </a:solidFill>
              </a:rPr>
              <a:t>: </a:t>
            </a:r>
            <a:r>
              <a:rPr lang="en-US" sz="1050" dirty="0"/>
              <a:t>Introduce Loyalty Programs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Develop loyalty programs to reward long-term customers and reduce churn.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Strategy 6</a:t>
            </a:r>
            <a:r>
              <a:rPr lang="en-US" sz="1050" dirty="0">
                <a:solidFill>
                  <a:srgbClr val="B75D69"/>
                </a:solidFill>
              </a:rPr>
              <a:t>: </a:t>
            </a:r>
            <a:r>
              <a:rPr lang="en-US" sz="1050" dirty="0"/>
              <a:t>Continuous Monitoring and Improvement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Regularly analyze customer data to identify emerging churn risks and adjust strategies accordingly.</a:t>
            </a:r>
          </a:p>
          <a:p>
            <a:pPr>
              <a:lnSpc>
                <a:spcPct val="110000"/>
              </a:lnSpc>
            </a:pPr>
            <a:endParaRPr lang="en-IN" sz="700" dirty="0"/>
          </a:p>
        </p:txBody>
      </p:sp>
      <p:pic>
        <p:nvPicPr>
          <p:cNvPr id="5" name="Picture 4" descr="A group of people standing around a magnet&#10;&#10;Description automatically generated">
            <a:extLst>
              <a:ext uri="{FF2B5EF4-FFF2-40B4-BE49-F238E27FC236}">
                <a16:creationId xmlns:a16="http://schemas.microsoft.com/office/drawing/2014/main" id="{D6D631E8-B843-D63A-784E-E0B09FD03C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912" r="8907" b="1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33200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3191-E9D5-9DC4-0821-8A5BA095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B75D69"/>
                </a:solidFill>
              </a:rPr>
              <a:t>Implementation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C7E8-F31F-F237-FEAE-F41443F0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6352824" cy="42846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Month 1-2</a:t>
            </a:r>
            <a:r>
              <a:rPr lang="en-US" sz="1050" dirty="0">
                <a:solidFill>
                  <a:srgbClr val="B75D69"/>
                </a:solidFill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1</a:t>
            </a:r>
            <a:r>
              <a:rPr lang="en-US" sz="1050" dirty="0"/>
              <a:t>: Analyze current customer data and segment high-risk customers.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2</a:t>
            </a:r>
            <a:r>
              <a:rPr lang="en-US" sz="1050" dirty="0"/>
              <a:t>: Develop detailed action plans for each retention strategy.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Month 3-4</a:t>
            </a:r>
            <a:r>
              <a:rPr lang="en-US" sz="1050" dirty="0">
                <a:solidFill>
                  <a:srgbClr val="B75D69"/>
                </a:solidFill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3</a:t>
            </a:r>
            <a:r>
              <a:rPr lang="en-US" sz="1050" dirty="0"/>
              <a:t>: Launch pilot programs for long-term contract incentives and enhanced support services.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4</a:t>
            </a:r>
            <a:r>
              <a:rPr lang="en-US" sz="1050" dirty="0"/>
              <a:t>: Implement targeted communication strategies for high-risk customers.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Month 5-6</a:t>
            </a:r>
            <a:r>
              <a:rPr lang="en-US" sz="1050" dirty="0">
                <a:solidFill>
                  <a:srgbClr val="B75D69"/>
                </a:solidFill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5</a:t>
            </a:r>
            <a:r>
              <a:rPr lang="en-US" sz="1050" dirty="0"/>
              <a:t>: Roll out optimized payment methods and loyalty programs.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6</a:t>
            </a:r>
            <a:r>
              <a:rPr lang="en-US" sz="1050" dirty="0"/>
              <a:t>: Collect feedback and data from initial implementations and make adjustments.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Month 7-8</a:t>
            </a:r>
            <a:r>
              <a:rPr lang="en-US" sz="1050" dirty="0">
                <a:solidFill>
                  <a:srgbClr val="B75D69"/>
                </a:solidFill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7</a:t>
            </a:r>
            <a:r>
              <a:rPr lang="en-US" sz="1050" dirty="0"/>
              <a:t>: Expand successful pilot programs across all customer segments.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8</a:t>
            </a:r>
            <a:r>
              <a:rPr lang="en-US" sz="1050" dirty="0"/>
              <a:t>: Continuously monitor customer data and adjust retention strategies as needed.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50" b="1" dirty="0">
                <a:solidFill>
                  <a:srgbClr val="B75D69"/>
                </a:solidFill>
              </a:rPr>
              <a:t>Month 9-12</a:t>
            </a:r>
            <a:r>
              <a:rPr lang="en-US" sz="1050" dirty="0">
                <a:solidFill>
                  <a:srgbClr val="B75D69"/>
                </a:solidFill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9</a:t>
            </a:r>
            <a:r>
              <a:rPr lang="en-US" sz="1050" dirty="0"/>
              <a:t>: Conduct a comprehensive review of the implemented strategies.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50" b="1" dirty="0"/>
              <a:t>Phase 10</a:t>
            </a:r>
            <a:r>
              <a:rPr lang="en-US" sz="1050" dirty="0"/>
              <a:t>: Develop new initiatives based on the review and continue the cycle of monitoring and improvement.</a:t>
            </a:r>
          </a:p>
          <a:p>
            <a:pPr>
              <a:lnSpc>
                <a:spcPct val="110000"/>
              </a:lnSpc>
            </a:pPr>
            <a:endParaRPr lang="en-IN" sz="700" dirty="0"/>
          </a:p>
        </p:txBody>
      </p:sp>
      <p:pic>
        <p:nvPicPr>
          <p:cNvPr id="5" name="Picture 4" descr="Stopwatch 75% outline">
            <a:extLst>
              <a:ext uri="{FF2B5EF4-FFF2-40B4-BE49-F238E27FC236}">
                <a16:creationId xmlns:a16="http://schemas.microsoft.com/office/drawing/2014/main" id="{EB962EA1-DBEC-7B42-5FA3-E1CD9D7D4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924233" y="2447133"/>
            <a:ext cx="3020784" cy="302078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6488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0FC-3035-314F-E3B4-428F5EAD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B75D69"/>
                </a:solidFill>
              </a:rPr>
              <a:t>Loyalty Programs &amp; 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ADC9-3625-8200-6983-30658204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B75D69"/>
                </a:solidFill>
              </a:rPr>
              <a:t>Loyalty Programs</a:t>
            </a:r>
            <a:r>
              <a:rPr lang="en-US" dirty="0">
                <a:solidFill>
                  <a:srgbClr val="B75D69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Reward long-term customers with exclusive offers, discounts,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tiered loyalty levels to incentivize continued engagement.</a:t>
            </a:r>
          </a:p>
          <a:p>
            <a:r>
              <a:rPr lang="en-US" b="1" dirty="0">
                <a:solidFill>
                  <a:srgbClr val="B75D69"/>
                </a:solidFill>
              </a:rPr>
              <a:t>Continuous Improvement</a:t>
            </a:r>
            <a:r>
              <a:rPr lang="en-US" dirty="0">
                <a:solidFill>
                  <a:srgbClr val="B75D69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update and refine retention strategies based on customer feedback and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ahead of industry trends and customer expectations.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51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B196-CBE5-2D86-3D4C-FF8A0EDF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B75D6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5EAA-A5FE-0B13-3DB8-8F82172F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285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75D69"/>
                </a:solidFill>
              </a:rPr>
              <a:t>Summary</a:t>
            </a:r>
            <a:r>
              <a:rPr lang="en-US" dirty="0">
                <a:solidFill>
                  <a:srgbClr val="B75D69"/>
                </a:solidFill>
              </a:rPr>
              <a:t>: </a:t>
            </a:r>
            <a:r>
              <a:rPr lang="en-US" dirty="0"/>
              <a:t>The presentation provides a detailed analysis of customer churn and outlines effective strategies to reduce churn rates and increase customer retention. It highlights the importance of understanding customer demographics and preferences, identifies high-risk segments, and recommends targeted retention strategies.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75D69"/>
                </a:solidFill>
              </a:rPr>
              <a:t>Overall Conclusion</a:t>
            </a:r>
            <a:r>
              <a:rPr lang="en-US" dirty="0">
                <a:solidFill>
                  <a:srgbClr val="B75D69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Data-Driven Strategies</a:t>
            </a:r>
            <a:r>
              <a:rPr lang="en-US" u="sng" dirty="0"/>
              <a:t>: </a:t>
            </a:r>
            <a:r>
              <a:rPr lang="en-US" dirty="0"/>
              <a:t>Use customer data to identify high-risk segments and tailor retention strategies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Personalization and Engagement</a:t>
            </a:r>
            <a:r>
              <a:rPr lang="en-US" u="sng" dirty="0"/>
              <a:t>: </a:t>
            </a:r>
            <a:r>
              <a:rPr lang="en-US" dirty="0"/>
              <a:t>Develop personalized retention programs that align with customer needs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Incentives and Support</a:t>
            </a:r>
            <a:r>
              <a:rPr lang="en-US" u="sng" dirty="0"/>
              <a:t>: </a:t>
            </a:r>
            <a:r>
              <a:rPr lang="en-US" dirty="0"/>
              <a:t>Offer incentives for long-term contracts, improve service quality, and provide proactive customer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Payment Optimization</a:t>
            </a:r>
            <a:r>
              <a:rPr lang="en-US" u="sng" dirty="0"/>
              <a:t>: </a:t>
            </a:r>
            <a:r>
              <a:rPr lang="en-US" dirty="0"/>
              <a:t>Encourage stable payment methods to reduce churn associated with payment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Continuous Improvement</a:t>
            </a:r>
            <a:r>
              <a:rPr lang="en-US" u="sng" dirty="0"/>
              <a:t>: </a:t>
            </a:r>
            <a:r>
              <a:rPr lang="en-US" dirty="0"/>
              <a:t>Regularly monitor and adjust retention strategies based on customer feedback and data analysis.</a:t>
            </a:r>
          </a:p>
          <a:p>
            <a:r>
              <a:rPr lang="en-US" b="1" dirty="0">
                <a:solidFill>
                  <a:srgbClr val="B75D69"/>
                </a:solidFill>
              </a:rPr>
              <a:t>Combined Recommendation</a:t>
            </a:r>
            <a:r>
              <a:rPr lang="en-US" dirty="0">
                <a:solidFill>
                  <a:srgbClr val="B75D69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Immediate Action</a:t>
            </a:r>
            <a:r>
              <a:rPr lang="en-US" u="sng" dirty="0"/>
              <a:t>: </a:t>
            </a:r>
            <a:r>
              <a:rPr lang="en-US" dirty="0"/>
              <a:t>Implement targeted retention strategies for high-risk segments immediately to prevent further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Long-Term Planning</a:t>
            </a:r>
            <a:r>
              <a:rPr lang="en-US" u="sng" dirty="0"/>
              <a:t>: </a:t>
            </a:r>
            <a:r>
              <a:rPr lang="en-US" dirty="0"/>
              <a:t>Develop a comprehensive retention plan that includes regular monitoring, customer engagement, and continuous improvement initiatives.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Stakeholder Collaboration</a:t>
            </a:r>
            <a:r>
              <a:rPr lang="en-US" u="sng" dirty="0"/>
              <a:t>: </a:t>
            </a:r>
            <a:r>
              <a:rPr lang="en-US" dirty="0"/>
              <a:t>Engage stakeholders across the organization to ensure alignment and support for retention initiatives.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30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4831-62C4-CB88-13F5-2E90C01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A9E09-4603-9FA1-42B6-FE2B8737DC65}"/>
              </a:ext>
            </a:extLst>
          </p:cNvPr>
          <p:cNvSpPr txBox="1"/>
          <p:nvPr/>
        </p:nvSpPr>
        <p:spPr>
          <a:xfrm>
            <a:off x="913795" y="2096064"/>
            <a:ext cx="6352824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Connect via: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Email: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hlinkClick r:id="rId3"/>
              </a:rPr>
              <a:t>rupsachaudhuri9@gmail.com</a:t>
            </a: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hlinkClick r:id="rId4"/>
              </a:rPr>
              <a:t>LinkedIn</a:t>
            </a: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hlinkClick r:id="rId5"/>
              </a:rPr>
              <a:t>GitHub</a:t>
            </a: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1F7351C-1AD8-949A-FFFE-F0192D026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83596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B75D69"/>
                </a:solidFill>
              </a:rPr>
              <a:t>Table of Contents</a:t>
            </a:r>
            <a:r>
              <a:rPr lang="en-US" dirty="0"/>
              <a:t>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9BE984-1BE5-441A-75B1-C9558BDC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1768510"/>
            <a:ext cx="6352824" cy="40226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Introduction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Understanding the Churn Problem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 Demographics and Preferences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High-Risk Customers Overview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Detailed Analysis of High-Risk Customers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High-Risk Customers with &lt;1 Year Contract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High-Risk Customers with Month-to-Month Contract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High-Risk Customers with Electronic Check Payment Method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High-Risk Customers with Fiber Optics, Month-to-Month Contract, Electronic Check Payment, &lt;1 Year Contract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Retention Strategies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Implementation Timeline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Loyalty Programs &amp; Continuous Improvement</a:t>
            </a:r>
            <a:endParaRPr kumimoji="0" lang="en-US" altLang="en-US" sz="12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lvl="0" indent="-228600" defTabSz="9144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Conclusion and Q&amp;A</a:t>
            </a:r>
            <a:r>
              <a:rPr kumimoji="0" lang="en-US" altLang="en-US" sz="12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499" r="39513"/>
          <a:stretch/>
        </p:blipFill>
        <p:spPr>
          <a:xfrm>
            <a:off x="7678736" y="2210935"/>
            <a:ext cx="3511778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251D-8329-E3AB-8DDC-1765A1C8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B75D69"/>
                </a:solidFill>
              </a:rPr>
              <a:t>Introduction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3457806-B3EC-6D7A-C90B-398FB80E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  <a:r>
              <a:rPr lang="en-US" dirty="0"/>
              <a:t>: Reducing Churn and Increasing Customer Retention: Strategies for Success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Objective</a:t>
            </a:r>
            <a:r>
              <a:rPr lang="en-US" dirty="0"/>
              <a:t>: Present strategies for reducing customer churn and enhancing retention in the telecommunications industry.</a:t>
            </a:r>
            <a:endParaRPr lang="en-IN" dirty="0"/>
          </a:p>
        </p:txBody>
      </p:sp>
      <p:pic>
        <p:nvPicPr>
          <p:cNvPr id="9" name="Graphic 8" descr="Business Growth">
            <a:extLst>
              <a:ext uri="{FF2B5EF4-FFF2-40B4-BE49-F238E27FC236}">
                <a16:creationId xmlns:a16="http://schemas.microsoft.com/office/drawing/2014/main" id="{B326A535-0D8E-5BED-656C-317F4E9B0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01592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9C08-6414-FD8E-F522-19D5EF93A5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4247" y="371437"/>
            <a:ext cx="10369899" cy="1325563"/>
          </a:xfrm>
        </p:spPr>
        <p:txBody>
          <a:bodyPr>
            <a:normAutofit/>
          </a:bodyPr>
          <a:lstStyle/>
          <a:p>
            <a:r>
              <a:rPr lang="en-IN" sz="2900" dirty="0">
                <a:solidFill>
                  <a:srgbClr val="B75D69"/>
                </a:solidFill>
              </a:rPr>
              <a:t>Understanding the Churn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22F8-8F67-9C22-9F90-2F816BD4EC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7854" y="1697000"/>
            <a:ext cx="4065500" cy="46535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D18772"/>
              </a:buClr>
              <a:buNone/>
            </a:pPr>
            <a:r>
              <a:rPr lang="en-IN" sz="1400" b="1" dirty="0">
                <a:solidFill>
                  <a:srgbClr val="B75D69"/>
                </a:solidFill>
              </a:rPr>
              <a:t>Churn Rate</a:t>
            </a:r>
            <a:r>
              <a:rPr lang="en-IN" sz="1400" dirty="0">
                <a:solidFill>
                  <a:srgbClr val="B75D69"/>
                </a:solidFill>
              </a:rPr>
              <a:t>: 26.54%</a:t>
            </a:r>
            <a:br>
              <a:rPr lang="en-IN" sz="1100" dirty="0"/>
            </a:br>
            <a:r>
              <a:rPr lang="en-IN" sz="1100" b="1" u="sng" dirty="0"/>
              <a:t>Financial Impact</a:t>
            </a:r>
            <a:r>
              <a:rPr lang="en-IN" sz="1100" u="sng" dirty="0"/>
              <a:t>: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Total monthly charges: </a:t>
            </a:r>
            <a:r>
              <a:rPr lang="en-IN" sz="1100" dirty="0">
                <a:solidFill>
                  <a:srgbClr val="B75D69"/>
                </a:solidFill>
              </a:rPr>
              <a:t>$456.12K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Churn customers generate: </a:t>
            </a:r>
            <a:r>
              <a:rPr lang="en-IN" sz="1100" dirty="0">
                <a:solidFill>
                  <a:srgbClr val="B75D69"/>
                </a:solidFill>
              </a:rPr>
              <a:t>$139.13K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Total charges: </a:t>
            </a:r>
            <a:r>
              <a:rPr lang="en-IN" sz="1100" dirty="0">
                <a:solidFill>
                  <a:srgbClr val="B75D69"/>
                </a:solidFill>
              </a:rPr>
              <a:t>$16.06M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Churn customers generate: </a:t>
            </a:r>
            <a:r>
              <a:rPr lang="en-IN" sz="1100" dirty="0">
                <a:solidFill>
                  <a:srgbClr val="B75D69"/>
                </a:solidFill>
              </a:rPr>
              <a:t>$2.86M</a:t>
            </a:r>
          </a:p>
          <a:p>
            <a:pPr marL="0" indent="0">
              <a:lnSpc>
                <a:spcPct val="110000"/>
              </a:lnSpc>
              <a:buClr>
                <a:srgbClr val="D18772"/>
              </a:buClr>
              <a:buNone/>
            </a:pPr>
            <a:r>
              <a:rPr lang="en-IN" sz="1100" dirty="0"/>
              <a:t> </a:t>
            </a:r>
            <a:r>
              <a:rPr lang="en-IN" sz="1100" b="1" u="sng" dirty="0"/>
              <a:t>Technical Support</a:t>
            </a:r>
            <a:r>
              <a:rPr lang="en-IN" sz="1100" u="sng" dirty="0"/>
              <a:t>: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Tech tickets for churn customers: </a:t>
            </a:r>
            <a:r>
              <a:rPr lang="en-IN" sz="1100" dirty="0">
                <a:solidFill>
                  <a:srgbClr val="B75D69"/>
                </a:solidFill>
              </a:rPr>
              <a:t>2,173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Admin tickets: </a:t>
            </a:r>
            <a:r>
              <a:rPr lang="en-IN" sz="1100" dirty="0">
                <a:solidFill>
                  <a:srgbClr val="B75D69"/>
                </a:solidFill>
              </a:rPr>
              <a:t>885 </a:t>
            </a:r>
          </a:p>
          <a:p>
            <a:pPr marL="0" indent="0">
              <a:lnSpc>
                <a:spcPct val="110000"/>
              </a:lnSpc>
              <a:buClr>
                <a:srgbClr val="D18772"/>
              </a:buClr>
              <a:buNone/>
            </a:pPr>
            <a:r>
              <a:rPr lang="en-IN" sz="1100" b="1" u="sng" dirty="0"/>
              <a:t>Demographics</a:t>
            </a:r>
            <a:r>
              <a:rPr lang="en-IN" sz="1100" u="sng" dirty="0"/>
              <a:t>: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Gender split: 50% male, 50% female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Average Revenue Per User (ARPU): </a:t>
            </a:r>
            <a:r>
              <a:rPr lang="en-IN" sz="1100" dirty="0">
                <a:solidFill>
                  <a:srgbClr val="B75D69"/>
                </a:solidFill>
              </a:rPr>
              <a:t>$74.44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Average Revenue Per User (ARPU) per year: </a:t>
            </a:r>
            <a:r>
              <a:rPr lang="en-IN" sz="1100" dirty="0">
                <a:solidFill>
                  <a:srgbClr val="B75D69"/>
                </a:solidFill>
              </a:rPr>
              <a:t>$1,531.80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Customer Lifetime Value (CLV): </a:t>
            </a:r>
            <a:r>
              <a:rPr lang="en-IN" sz="1100" dirty="0">
                <a:solidFill>
                  <a:srgbClr val="B75D69"/>
                </a:solidFill>
              </a:rPr>
              <a:t>$1,338.37</a:t>
            </a:r>
          </a:p>
          <a:p>
            <a:pPr>
              <a:lnSpc>
                <a:spcPct val="110000"/>
              </a:lnSpc>
              <a:buClr>
                <a:srgbClr val="D18772"/>
              </a:buClr>
              <a:buFont typeface="Arial" panose="020B0604020202020204" pitchFamily="34" charset="0"/>
              <a:buChar char="•"/>
            </a:pPr>
            <a:r>
              <a:rPr lang="en-IN" sz="1100" dirty="0"/>
              <a:t>Average tenure: </a:t>
            </a:r>
            <a:r>
              <a:rPr lang="en-IN" sz="1100" dirty="0">
                <a:solidFill>
                  <a:srgbClr val="B75D69"/>
                </a:solidFill>
              </a:rPr>
              <a:t>17.98 months</a:t>
            </a:r>
          </a:p>
          <a:p>
            <a:pPr>
              <a:lnSpc>
                <a:spcPct val="110000"/>
              </a:lnSpc>
              <a:buClr>
                <a:srgbClr val="D18772"/>
              </a:buClr>
            </a:pPr>
            <a:endParaRPr lang="en-IN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175A94-C209-5DF6-D06E-DBBF48F58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634" y="2972916"/>
            <a:ext cx="1963567" cy="2624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61341-990C-FA5F-62AF-40D3F9480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583" y="2972916"/>
            <a:ext cx="2268548" cy="2070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CFCB5-F35B-6542-84D6-60D64B530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888" y="1926042"/>
            <a:ext cx="5879181" cy="6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1B80-B89D-19EE-393C-F411D03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B75D69"/>
                </a:solidFill>
              </a:rPr>
              <a:t>Customer Demographics and Preferences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03797-1A3D-45F6-7D3E-2947D6E6E464}"/>
              </a:ext>
            </a:extLst>
          </p:cNvPr>
          <p:cNvSpPr>
            <a:spLocks/>
          </p:cNvSpPr>
          <p:nvPr/>
        </p:nvSpPr>
        <p:spPr>
          <a:xfrm>
            <a:off x="913794" y="2096063"/>
            <a:ext cx="3437141" cy="4495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110000"/>
              </a:lnSpc>
              <a:spcAft>
                <a:spcPts val="534"/>
              </a:spcAft>
            </a:pPr>
            <a:r>
              <a:rPr lang="en-US" sz="1200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Partner Status</a:t>
            </a:r>
            <a:r>
              <a:rPr lang="en-US" sz="12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35.8%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of churn customers have partners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25.47%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 seniors</a:t>
            </a:r>
          </a:p>
          <a:p>
            <a:pPr defTabSz="914400">
              <a:lnSpc>
                <a:spcPct val="110000"/>
              </a:lnSpc>
              <a:spcAft>
                <a:spcPts val="534"/>
              </a:spcAft>
            </a:pP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Billing Preferences</a:t>
            </a:r>
            <a:r>
              <a:rPr lang="en-US" sz="12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75%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prefer paperless billing </a:t>
            </a:r>
          </a:p>
          <a:p>
            <a:pPr defTabSz="914400">
              <a:lnSpc>
                <a:spcPct val="110000"/>
              </a:lnSpc>
              <a:spcAft>
                <a:spcPts val="534"/>
              </a:spcAft>
            </a:pPr>
            <a:r>
              <a:rPr lang="en-US" sz="1200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Internet Service</a:t>
            </a:r>
            <a:r>
              <a:rPr lang="en-US" sz="12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69.4%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use fiber optics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45%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have multiple lines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10%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 not have any phone service </a:t>
            </a:r>
          </a:p>
          <a:p>
            <a:pPr defTabSz="914400">
              <a:lnSpc>
                <a:spcPct val="110000"/>
              </a:lnSpc>
              <a:spcAft>
                <a:spcPts val="534"/>
              </a:spcAft>
            </a:pPr>
            <a:r>
              <a:rPr lang="en-US" sz="1200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Contract Type</a:t>
            </a:r>
            <a:r>
              <a:rPr lang="en-US" sz="12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88.55%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are on month-to-month contracts</a:t>
            </a:r>
          </a:p>
          <a:p>
            <a:pPr defTabSz="914400">
              <a:lnSpc>
                <a:spcPct val="110000"/>
              </a:lnSpc>
              <a:spcAft>
                <a:spcPts val="534"/>
              </a:spcAft>
            </a:pP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Service Subscriptions</a:t>
            </a:r>
            <a:r>
              <a:rPr lang="en-US" sz="12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90.9%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have phone service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15.78%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have online security service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16.59%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have tech support service</a:t>
            </a:r>
          </a:p>
          <a:p>
            <a:pPr defTabSz="914400">
              <a:lnSpc>
                <a:spcPct val="110000"/>
              </a:lnSpc>
              <a:spcAft>
                <a:spcPts val="534"/>
              </a:spcAft>
            </a:pP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200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Payment Method</a:t>
            </a:r>
            <a:r>
              <a:rPr lang="en-US" sz="12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534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75D69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57.30% </a:t>
            </a:r>
            <a:r>
              <a:rPr lang="en-US"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prefer electronic check payment</a:t>
            </a:r>
          </a:p>
          <a:p>
            <a:pPr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7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C9586A-C2D2-6AB9-0270-44C282A4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648" y="2463820"/>
            <a:ext cx="6303235" cy="2458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7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3C7B94-CC90-C02B-3261-E5F1753BE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3336" y="507807"/>
            <a:ext cx="10353675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B75D69"/>
                </a:solidFill>
              </a:rPr>
              <a:t>High-Risk Customers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921A1-0487-2948-F4D8-50999B59D7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3336" y="1678076"/>
            <a:ext cx="5406256" cy="48232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b="1" u="sng" dirty="0"/>
              <a:t>High-Risk Customers</a:t>
            </a:r>
            <a:r>
              <a:rPr lang="en-US" sz="1200" u="sng" dirty="0"/>
              <a:t>: </a:t>
            </a:r>
            <a:r>
              <a:rPr lang="en-US" sz="1200" dirty="0">
                <a:solidFill>
                  <a:srgbClr val="B75D69"/>
                </a:solidFill>
              </a:rPr>
              <a:t>4,190</a:t>
            </a:r>
            <a:br>
              <a:rPr lang="en-US" sz="1200" dirty="0"/>
            </a:br>
            <a:r>
              <a:rPr lang="en-US" sz="1200" b="1" dirty="0"/>
              <a:t>Definition</a:t>
            </a:r>
            <a:r>
              <a:rPr lang="en-US" sz="1200" dirty="0"/>
              <a:t>: Customers who are churned, have a tenure of less than 6 months, or have monthly charges greater than $80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200" dirty="0"/>
            </a:br>
            <a:r>
              <a:rPr lang="en-US" sz="1200" b="1" dirty="0">
                <a:solidFill>
                  <a:srgbClr val="B75D69"/>
                </a:solidFill>
              </a:rPr>
              <a:t>Churn Rate: 44.61%</a:t>
            </a:r>
            <a:br>
              <a:rPr lang="en-US" sz="1200" dirty="0"/>
            </a:br>
            <a:r>
              <a:rPr lang="en-US" sz="1200" b="1" dirty="0"/>
              <a:t>Financial Metrics</a:t>
            </a:r>
            <a:r>
              <a:rPr lang="en-US" sz="1200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Average monthly charges: </a:t>
            </a:r>
            <a:r>
              <a:rPr lang="en-US" sz="1200" dirty="0">
                <a:solidFill>
                  <a:srgbClr val="B75D69"/>
                </a:solidFill>
              </a:rPr>
              <a:t>$78.85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Average tenure: </a:t>
            </a:r>
            <a:r>
              <a:rPr lang="en-US" sz="1200" dirty="0">
                <a:solidFill>
                  <a:srgbClr val="B75D69"/>
                </a:solidFill>
              </a:rPr>
              <a:t>28.81 months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Customer Lifetime Value (CLV): </a:t>
            </a:r>
            <a:r>
              <a:rPr lang="en-US" sz="1200" dirty="0">
                <a:solidFill>
                  <a:srgbClr val="B75D69"/>
                </a:solidFill>
              </a:rPr>
              <a:t>$2,272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Technical Support</a:t>
            </a:r>
            <a:r>
              <a:rPr lang="en-US" sz="1200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Tech tickets: </a:t>
            </a:r>
            <a:r>
              <a:rPr lang="en-US" sz="1200" dirty="0">
                <a:solidFill>
                  <a:srgbClr val="B75D69"/>
                </a:solidFill>
              </a:rPr>
              <a:t>2,562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Admin tickets: </a:t>
            </a:r>
            <a:r>
              <a:rPr lang="en-US" sz="1200" dirty="0">
                <a:solidFill>
                  <a:srgbClr val="B75D69"/>
                </a:solidFill>
              </a:rPr>
              <a:t>2,153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/>
              <a:t>Risk Distribution</a:t>
            </a:r>
            <a:r>
              <a:rPr lang="en-US" sz="1200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High risk: </a:t>
            </a:r>
            <a:r>
              <a:rPr lang="en-US" sz="1200" dirty="0">
                <a:solidFill>
                  <a:srgbClr val="B75D69"/>
                </a:solidFill>
              </a:rPr>
              <a:t>59.49%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Medium risk: </a:t>
            </a:r>
            <a:r>
              <a:rPr lang="en-US" sz="1200" dirty="0">
                <a:solidFill>
                  <a:srgbClr val="B75D69"/>
                </a:solidFill>
              </a:rPr>
              <a:t>13.60%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Low risk: </a:t>
            </a:r>
            <a:r>
              <a:rPr lang="en-US" sz="1200" dirty="0">
                <a:solidFill>
                  <a:srgbClr val="B75D69"/>
                </a:solidFill>
              </a:rPr>
              <a:t>26.91%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ECCF1-B8AB-FB3F-1598-5EDA8D712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41" y="3249147"/>
            <a:ext cx="2108850" cy="1416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65593D-AFFB-6493-4D6D-2D06AA25C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09675"/>
            <a:ext cx="5868655" cy="586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70D5BA-8FA1-4E0E-05A3-32176D922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777" y="3340875"/>
            <a:ext cx="2108850" cy="12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1253-E426-E96A-DF7D-B472171D14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5832" y="559358"/>
            <a:ext cx="10353675" cy="1325563"/>
          </a:xfrm>
        </p:spPr>
        <p:txBody>
          <a:bodyPr/>
          <a:lstStyle/>
          <a:p>
            <a:r>
              <a:rPr lang="en-US" dirty="0">
                <a:solidFill>
                  <a:srgbClr val="B75D69"/>
                </a:solidFill>
              </a:rPr>
              <a:t>Detailed Analysis of High-Risk Customers</a:t>
            </a:r>
            <a:endParaRPr lang="en-IN" dirty="0">
              <a:solidFill>
                <a:srgbClr val="B75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BAE8-3DB2-FEF5-A465-E4214886FB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5832" y="1698171"/>
            <a:ext cx="4404156" cy="5034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u="sng" dirty="0"/>
              <a:t>Internet Service</a:t>
            </a:r>
            <a:r>
              <a:rPr lang="en-US" sz="10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Fiber optics generates total monthly charges of </a:t>
            </a:r>
            <a:r>
              <a:rPr lang="en-US" sz="1000" dirty="0">
                <a:solidFill>
                  <a:srgbClr val="B75D69"/>
                </a:solidFill>
              </a:rPr>
              <a:t>$266.3K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High churn rate of </a:t>
            </a:r>
            <a:r>
              <a:rPr lang="en-US" sz="1000" dirty="0">
                <a:solidFill>
                  <a:srgbClr val="B75D69"/>
                </a:solidFill>
              </a:rPr>
              <a:t>68.5% </a:t>
            </a:r>
            <a:r>
              <a:rPr lang="en-US" sz="1000" dirty="0"/>
              <a:t>among high-risk customers </a:t>
            </a:r>
          </a:p>
          <a:p>
            <a:pPr marL="0" indent="0">
              <a:buNone/>
            </a:pPr>
            <a:r>
              <a:rPr lang="en-US" sz="1000" b="1" u="sng" dirty="0"/>
              <a:t>Contract Length</a:t>
            </a:r>
            <a:r>
              <a:rPr lang="en-US" sz="10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&lt;1 year: </a:t>
            </a:r>
            <a:r>
              <a:rPr lang="en-US" sz="1000" dirty="0">
                <a:solidFill>
                  <a:srgbClr val="B75D69"/>
                </a:solidFill>
              </a:rPr>
              <a:t>60% </a:t>
            </a:r>
            <a:r>
              <a:rPr lang="en-US" sz="1000" dirty="0"/>
              <a:t>churn rate, generates over </a:t>
            </a:r>
            <a:r>
              <a:rPr lang="en-US" sz="1000" dirty="0">
                <a:solidFill>
                  <a:srgbClr val="B75D69"/>
                </a:solidFill>
              </a:rPr>
              <a:t>$100K </a:t>
            </a:r>
            <a:r>
              <a:rPr lang="en-US" sz="1000" dirty="0"/>
              <a:t>in monthly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&lt;6 years: </a:t>
            </a:r>
            <a:r>
              <a:rPr lang="en-US" sz="1000" dirty="0">
                <a:solidFill>
                  <a:srgbClr val="B75D69"/>
                </a:solidFill>
              </a:rPr>
              <a:t>11.45% </a:t>
            </a:r>
            <a:r>
              <a:rPr lang="en-US" sz="1000" dirty="0"/>
              <a:t>churn rate, generates over </a:t>
            </a:r>
            <a:r>
              <a:rPr lang="en-US" sz="1000" dirty="0">
                <a:solidFill>
                  <a:srgbClr val="B75D69"/>
                </a:solidFill>
              </a:rPr>
              <a:t>$80K </a:t>
            </a:r>
            <a:r>
              <a:rPr lang="en-US" sz="1000" dirty="0"/>
              <a:t>in monthly charges </a:t>
            </a:r>
          </a:p>
          <a:p>
            <a:pPr marL="0" indent="0">
              <a:buNone/>
            </a:pPr>
            <a:r>
              <a:rPr lang="en-US" sz="1000" b="1" u="sng" dirty="0"/>
              <a:t>Contract Type</a:t>
            </a:r>
            <a:r>
              <a:rPr lang="en-US" sz="10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Month-to-month: </a:t>
            </a:r>
            <a:r>
              <a:rPr lang="en-US" sz="1000" dirty="0">
                <a:solidFill>
                  <a:srgbClr val="B75D69"/>
                </a:solidFill>
              </a:rPr>
              <a:t>57.7% </a:t>
            </a:r>
            <a:r>
              <a:rPr lang="en-US" sz="1000" dirty="0"/>
              <a:t>churn rate, </a:t>
            </a:r>
            <a:r>
              <a:rPr lang="en-US" sz="1000" dirty="0">
                <a:solidFill>
                  <a:srgbClr val="B75D69"/>
                </a:solidFill>
              </a:rPr>
              <a:t>2.9K</a:t>
            </a:r>
            <a:r>
              <a:rPr lang="en-US" sz="1000" dirty="0"/>
              <a:t> customers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b="1" u="sng" dirty="0"/>
              <a:t>Loyalty</a:t>
            </a:r>
            <a:r>
              <a:rPr lang="en-US" sz="10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&lt;1 year: </a:t>
            </a:r>
            <a:r>
              <a:rPr lang="en-US" sz="1000" dirty="0">
                <a:solidFill>
                  <a:srgbClr val="B75D69"/>
                </a:solidFill>
              </a:rPr>
              <a:t>41.24%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&lt;6 years: </a:t>
            </a:r>
            <a:r>
              <a:rPr lang="en-US" sz="1000" dirty="0">
                <a:solidFill>
                  <a:srgbClr val="B75D69"/>
                </a:solidFill>
              </a:rPr>
              <a:t>19.38% </a:t>
            </a:r>
          </a:p>
          <a:p>
            <a:pPr marL="0" indent="0">
              <a:buNone/>
            </a:pPr>
            <a:r>
              <a:rPr lang="en-US" sz="1000" b="1" u="sng" dirty="0"/>
              <a:t>Payment Method</a:t>
            </a:r>
            <a:r>
              <a:rPr lang="en-US" sz="10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Electronic check: </a:t>
            </a:r>
            <a:r>
              <a:rPr lang="en-US" sz="1000" dirty="0">
                <a:solidFill>
                  <a:srgbClr val="B75D69"/>
                </a:solidFill>
              </a:rPr>
              <a:t>57.18% </a:t>
            </a:r>
            <a:r>
              <a:rPr lang="en-US" sz="1000" dirty="0"/>
              <a:t>churn rate,</a:t>
            </a:r>
            <a:r>
              <a:rPr lang="en-US" sz="1000" dirty="0">
                <a:solidFill>
                  <a:srgbClr val="B75D69"/>
                </a:solidFill>
              </a:rPr>
              <a:t> $153.8K </a:t>
            </a:r>
            <a:r>
              <a:rPr lang="en-US" sz="1000" dirty="0"/>
              <a:t>in monthly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Credit card: </a:t>
            </a:r>
            <a:r>
              <a:rPr lang="en-US" sz="1000" dirty="0">
                <a:solidFill>
                  <a:srgbClr val="B75D69"/>
                </a:solidFill>
              </a:rPr>
              <a:t>29.59% </a:t>
            </a:r>
            <a:r>
              <a:rPr lang="en-US" sz="1000" dirty="0"/>
              <a:t>churn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850C-1112-F343-8C7A-2DE2D488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2224190"/>
            <a:ext cx="6059918" cy="21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0A31-0D4A-D297-F2A1-83A2FF10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7714"/>
            <a:ext cx="10353761" cy="1326321"/>
          </a:xfrm>
        </p:spPr>
        <p:txBody>
          <a:bodyPr/>
          <a:lstStyle/>
          <a:p>
            <a:r>
              <a:rPr lang="en-IN" dirty="0">
                <a:solidFill>
                  <a:srgbClr val="B75D69"/>
                </a:solidFill>
              </a:rPr>
              <a:t>Fiber Optics High-Risk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8683-8556-59BA-7886-EE47AF3B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15" y="1311800"/>
            <a:ext cx="4210864" cy="4942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u="sng" dirty="0"/>
              <a:t>High-Risk Customers</a:t>
            </a:r>
            <a:r>
              <a:rPr lang="en-US" sz="900" u="sng" dirty="0"/>
              <a:t>: </a:t>
            </a:r>
            <a:r>
              <a:rPr lang="en-US" sz="900" dirty="0">
                <a:solidFill>
                  <a:srgbClr val="B75D69"/>
                </a:solidFill>
              </a:rPr>
              <a:t>92.67%</a:t>
            </a:r>
            <a:br>
              <a:rPr lang="en-US" sz="900" dirty="0"/>
            </a:br>
            <a:r>
              <a:rPr lang="en-US" sz="900" b="1" dirty="0">
                <a:solidFill>
                  <a:srgbClr val="B75D69"/>
                </a:solidFill>
              </a:rPr>
              <a:t>Churn Rate</a:t>
            </a:r>
            <a:r>
              <a:rPr lang="en-US" sz="900" dirty="0">
                <a:solidFill>
                  <a:srgbClr val="B75D69"/>
                </a:solidFill>
              </a:rPr>
              <a:t>: 45.21%</a:t>
            </a:r>
            <a:br>
              <a:rPr lang="en-US" sz="900" dirty="0"/>
            </a:br>
            <a:r>
              <a:rPr lang="en-US" sz="900" b="1" u="sng" dirty="0"/>
              <a:t>Financial Metrics</a:t>
            </a:r>
            <a:r>
              <a:rPr lang="en-US" sz="9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Average monthly charge: </a:t>
            </a:r>
            <a:r>
              <a:rPr lang="en-US" sz="900" dirty="0">
                <a:solidFill>
                  <a:srgbClr val="B75D69"/>
                </a:solidFill>
              </a:rPr>
              <a:t>$92.8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Average tenure: </a:t>
            </a:r>
            <a:r>
              <a:rPr lang="en-US" sz="900" dirty="0">
                <a:solidFill>
                  <a:srgbClr val="B75D69"/>
                </a:solidFill>
              </a:rPr>
              <a:t>33.53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Customer Lifetime Value (CLV): </a:t>
            </a:r>
            <a:r>
              <a:rPr lang="en-US" sz="900" dirty="0">
                <a:solidFill>
                  <a:srgbClr val="B75D69"/>
                </a:solidFill>
              </a:rPr>
              <a:t>$3,111.37</a:t>
            </a:r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b="1" u="sng" dirty="0"/>
              <a:t>Technical Support</a:t>
            </a:r>
            <a:r>
              <a:rPr lang="en-US" sz="9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Tech tickets: </a:t>
            </a:r>
            <a:r>
              <a:rPr lang="en-US" sz="900" dirty="0">
                <a:solidFill>
                  <a:srgbClr val="B75D69"/>
                </a:solidFill>
              </a:rPr>
              <a:t>2,135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Admin tickets: </a:t>
            </a:r>
            <a:r>
              <a:rPr lang="en-US" sz="900" dirty="0">
                <a:solidFill>
                  <a:srgbClr val="B75D69"/>
                </a:solidFill>
              </a:rPr>
              <a:t>1,510 </a:t>
            </a:r>
          </a:p>
          <a:p>
            <a:pPr marL="0" indent="0">
              <a:buNone/>
            </a:pPr>
            <a:r>
              <a:rPr lang="en-US" sz="900" b="1" u="sng" dirty="0"/>
              <a:t>Payment Method</a:t>
            </a:r>
            <a:r>
              <a:rPr lang="en-US" sz="9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Electronic check: </a:t>
            </a:r>
            <a:r>
              <a:rPr lang="en-US" sz="900" dirty="0">
                <a:solidFill>
                  <a:srgbClr val="B75D69"/>
                </a:solidFill>
              </a:rPr>
              <a:t>56.49% </a:t>
            </a:r>
            <a:r>
              <a:rPr lang="en-US" sz="900" dirty="0"/>
              <a:t>churn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Credit card: </a:t>
            </a:r>
            <a:r>
              <a:rPr lang="en-US" sz="900" dirty="0">
                <a:solidFill>
                  <a:srgbClr val="B75D69"/>
                </a:solidFill>
              </a:rPr>
              <a:t>27.55% </a:t>
            </a:r>
            <a:r>
              <a:rPr lang="en-US" sz="900" dirty="0"/>
              <a:t>churn rate </a:t>
            </a:r>
          </a:p>
          <a:p>
            <a:pPr marL="0" indent="0">
              <a:buNone/>
            </a:pPr>
            <a:r>
              <a:rPr lang="en-US" sz="900" b="1" u="sng" dirty="0"/>
              <a:t>Contract Length</a:t>
            </a:r>
            <a:r>
              <a:rPr lang="en-US" sz="9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&lt;1 year: </a:t>
            </a:r>
            <a:r>
              <a:rPr lang="en-US" sz="900" dirty="0">
                <a:solidFill>
                  <a:srgbClr val="B75D69"/>
                </a:solidFill>
              </a:rPr>
              <a:t>75.70% </a:t>
            </a:r>
            <a:r>
              <a:rPr lang="en-US" sz="900" dirty="0"/>
              <a:t>churn rate, </a:t>
            </a:r>
            <a:r>
              <a:rPr lang="en-US" sz="900" dirty="0">
                <a:solidFill>
                  <a:srgbClr val="B75D69"/>
                </a:solidFill>
              </a:rPr>
              <a:t>$71K </a:t>
            </a:r>
            <a:r>
              <a:rPr lang="en-US" sz="900" dirty="0"/>
              <a:t>in monthly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&lt;6 years: 12.64% churn rate,</a:t>
            </a:r>
            <a:r>
              <a:rPr lang="en-US" sz="900" dirty="0">
                <a:solidFill>
                  <a:srgbClr val="B75D69"/>
                </a:solidFill>
              </a:rPr>
              <a:t> $64K </a:t>
            </a:r>
            <a:r>
              <a:rPr lang="en-US" sz="900" dirty="0"/>
              <a:t>in monthly charges </a:t>
            </a:r>
          </a:p>
          <a:p>
            <a:pPr marL="0" indent="0">
              <a:buNone/>
            </a:pPr>
            <a:r>
              <a:rPr lang="en-US" sz="900" b="1" u="sng" dirty="0"/>
              <a:t>Contract Type</a:t>
            </a:r>
            <a:r>
              <a:rPr lang="en-US" sz="9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Month-to-month: </a:t>
            </a:r>
            <a:r>
              <a:rPr lang="en-US" sz="900" dirty="0">
                <a:solidFill>
                  <a:srgbClr val="B75D69"/>
                </a:solidFill>
              </a:rPr>
              <a:t>60.27% </a:t>
            </a:r>
            <a:r>
              <a:rPr lang="en-US" sz="900" dirty="0"/>
              <a:t>churn rate, </a:t>
            </a:r>
            <a:r>
              <a:rPr lang="en-US" sz="900" dirty="0">
                <a:solidFill>
                  <a:srgbClr val="B75D69"/>
                </a:solidFill>
              </a:rPr>
              <a:t>67.2% </a:t>
            </a:r>
            <a:r>
              <a:rPr lang="en-US" sz="900" dirty="0"/>
              <a:t>of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2-year contract: </a:t>
            </a:r>
            <a:r>
              <a:rPr lang="en-US" sz="900" dirty="0">
                <a:solidFill>
                  <a:srgbClr val="B75D69"/>
                </a:solidFill>
              </a:rPr>
              <a:t>7.38% </a:t>
            </a:r>
            <a:r>
              <a:rPr lang="en-US" sz="900" dirty="0"/>
              <a:t>churn rate, </a:t>
            </a:r>
            <a:r>
              <a:rPr lang="en-US" sz="900" dirty="0">
                <a:solidFill>
                  <a:srgbClr val="B75D69"/>
                </a:solidFill>
              </a:rPr>
              <a:t>14.64% </a:t>
            </a:r>
            <a:r>
              <a:rPr lang="en-US" sz="900" dirty="0"/>
              <a:t>of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CBA51-E655-BD4B-9F38-A385004BF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"/>
          <a:stretch/>
        </p:blipFill>
        <p:spPr>
          <a:xfrm>
            <a:off x="4607842" y="1734953"/>
            <a:ext cx="6790943" cy="36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CBCC-DB31-8F6E-B103-225AEC93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75D69"/>
                </a:solidFill>
              </a:rPr>
              <a:t>High-Risk Customers with &lt;1 Year Contract</a:t>
            </a:r>
            <a:endParaRPr lang="en-IN" dirty="0">
              <a:solidFill>
                <a:srgbClr val="B75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E42B-8C9A-B51F-FCEF-21595409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2" y="1839973"/>
            <a:ext cx="4281203" cy="43989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/>
              <a:t>High-Risk Customers</a:t>
            </a:r>
            <a:r>
              <a:rPr lang="en-US" u="sng" dirty="0"/>
              <a:t>: </a:t>
            </a:r>
            <a:r>
              <a:rPr lang="en-US" dirty="0">
                <a:solidFill>
                  <a:srgbClr val="B75D69"/>
                </a:solidFill>
              </a:rPr>
              <a:t>79.05%</a:t>
            </a:r>
            <a:br>
              <a:rPr lang="en-US" dirty="0"/>
            </a:br>
            <a:r>
              <a:rPr lang="en-US" b="1" dirty="0">
                <a:solidFill>
                  <a:srgbClr val="B75D69"/>
                </a:solidFill>
              </a:rPr>
              <a:t>Churn Rate</a:t>
            </a:r>
            <a:r>
              <a:rPr lang="en-US" dirty="0">
                <a:solidFill>
                  <a:srgbClr val="B75D69"/>
                </a:solidFill>
              </a:rPr>
              <a:t>: 60.01%</a:t>
            </a:r>
            <a:br>
              <a:rPr lang="en-US" dirty="0"/>
            </a:br>
            <a:r>
              <a:rPr lang="en-US" b="1" u="sng" dirty="0"/>
              <a:t>Financial Metrics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monthly charges: </a:t>
            </a:r>
            <a:r>
              <a:rPr lang="en-US" dirty="0">
                <a:solidFill>
                  <a:srgbClr val="B75D69"/>
                </a:solidFill>
              </a:rPr>
              <a:t>$59.45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tenure: </a:t>
            </a:r>
            <a:r>
              <a:rPr lang="en-US" dirty="0">
                <a:solidFill>
                  <a:srgbClr val="B75D69"/>
                </a:solidFill>
              </a:rPr>
              <a:t>3.61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Lifetime Value (CLV): </a:t>
            </a:r>
            <a:r>
              <a:rPr lang="en-US" dirty="0">
                <a:solidFill>
                  <a:srgbClr val="B75D69"/>
                </a:solidFill>
              </a:rPr>
              <a:t>$214.51 </a:t>
            </a:r>
          </a:p>
          <a:p>
            <a:pPr marL="0" indent="0">
              <a:buNone/>
            </a:pPr>
            <a:r>
              <a:rPr lang="en-US" b="1" u="sng" dirty="0"/>
              <a:t>Technical Support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 tickets: </a:t>
            </a:r>
            <a:r>
              <a:rPr lang="en-US" dirty="0">
                <a:solidFill>
                  <a:srgbClr val="B75D69"/>
                </a:solidFill>
              </a:rPr>
              <a:t>122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tickets: </a:t>
            </a:r>
            <a:r>
              <a:rPr lang="en-US" dirty="0">
                <a:solidFill>
                  <a:srgbClr val="B75D69"/>
                </a:solidFill>
              </a:rPr>
              <a:t>904 </a:t>
            </a:r>
          </a:p>
          <a:p>
            <a:pPr marL="0" indent="0">
              <a:buNone/>
            </a:pPr>
            <a:r>
              <a:rPr lang="en-US" b="1" u="sng" dirty="0"/>
              <a:t>Internet Service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Fiber optics: </a:t>
            </a:r>
            <a:r>
              <a:rPr lang="en-US" dirty="0">
                <a:solidFill>
                  <a:srgbClr val="B75D69"/>
                </a:solidFill>
              </a:rPr>
              <a:t>49.31% </a:t>
            </a:r>
            <a:r>
              <a:rPr lang="en-US" dirty="0"/>
              <a:t>churn rate </a:t>
            </a:r>
          </a:p>
          <a:p>
            <a:pPr marL="0" indent="0">
              <a:buNone/>
            </a:pPr>
            <a:r>
              <a:rPr lang="en-US" b="1" u="sng" dirty="0"/>
              <a:t>Contract Type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Month-to-month: </a:t>
            </a:r>
            <a:r>
              <a:rPr lang="en-US" dirty="0">
                <a:solidFill>
                  <a:srgbClr val="B75D69"/>
                </a:solidFill>
              </a:rPr>
              <a:t>96.06% </a:t>
            </a:r>
            <a:r>
              <a:rPr lang="en-US" dirty="0"/>
              <a:t>of customers, </a:t>
            </a:r>
            <a:r>
              <a:rPr lang="en-US" dirty="0">
                <a:solidFill>
                  <a:srgbClr val="B75D69"/>
                </a:solidFill>
              </a:rPr>
              <a:t>61.69% </a:t>
            </a:r>
            <a:r>
              <a:rPr lang="en-US" dirty="0"/>
              <a:t>churn rate </a:t>
            </a:r>
          </a:p>
          <a:p>
            <a:pPr marL="0" indent="0">
              <a:buNone/>
            </a:pPr>
            <a:r>
              <a:rPr lang="en-US" b="1" u="sng" dirty="0"/>
              <a:t>Payment Method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Electronic check: </a:t>
            </a:r>
            <a:r>
              <a:rPr lang="en-US" dirty="0">
                <a:solidFill>
                  <a:srgbClr val="B75D69"/>
                </a:solidFill>
              </a:rPr>
              <a:t>70.38% </a:t>
            </a:r>
            <a:r>
              <a:rPr lang="en-US" dirty="0"/>
              <a:t>churn rate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5F071-0AD0-3807-26F9-4A86EB4B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73" y="1849459"/>
            <a:ext cx="6665953" cy="349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380</TotalTime>
  <Words>2538</Words>
  <Application>Microsoft Office PowerPoint</Application>
  <PresentationFormat>Widescreen</PresentationFormat>
  <Paragraphs>277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Customer Churn Overview and Risk Analysis</vt:lpstr>
      <vt:lpstr>Table of Contents </vt:lpstr>
      <vt:lpstr>Introduction</vt:lpstr>
      <vt:lpstr>Understanding the Churn Problem</vt:lpstr>
      <vt:lpstr>Customer Demographics and Preferences</vt:lpstr>
      <vt:lpstr>High-Risk Customers Overview</vt:lpstr>
      <vt:lpstr>Detailed Analysis of High-Risk Customers</vt:lpstr>
      <vt:lpstr>Fiber Optics High-Risk Customers</vt:lpstr>
      <vt:lpstr>High-Risk Customers with &lt;1 Year Contract</vt:lpstr>
      <vt:lpstr>High-Risk Customers with Month-to-Month Contract</vt:lpstr>
      <vt:lpstr>High-Risk Customers with Electronic Check Payment Method</vt:lpstr>
      <vt:lpstr>High-Risk Customers with Fiber Optics, Month-to-Month Contract, Electronic Check Payment &amp; &lt;1 Year Contract</vt:lpstr>
      <vt:lpstr>Retention Strategies</vt:lpstr>
      <vt:lpstr>Implementation Timeline</vt:lpstr>
      <vt:lpstr>Loyalty Programs &amp; Continuous Improvement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rupsa chaudhuri</dc:creator>
  <cp:lastModifiedBy>rupsa chaudhuri</cp:lastModifiedBy>
  <cp:revision>7</cp:revision>
  <dcterms:created xsi:type="dcterms:W3CDTF">2024-07-05T09:53:10Z</dcterms:created>
  <dcterms:modified xsi:type="dcterms:W3CDTF">2024-07-08T11:45:55Z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