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57" r:id="rId3"/>
    <p:sldId id="280" r:id="rId4"/>
    <p:sldId id="258" r:id="rId5"/>
    <p:sldId id="278" r:id="rId6"/>
    <p:sldId id="260" r:id="rId7"/>
    <p:sldId id="261" r:id="rId8"/>
    <p:sldId id="262" r:id="rId9"/>
    <p:sldId id="263" r:id="rId10"/>
    <p:sldId id="264" r:id="rId11"/>
    <p:sldId id="279" r:id="rId12"/>
    <p:sldId id="268" r:id="rId13"/>
    <p:sldId id="269" r:id="rId14"/>
    <p:sldId id="271" r:id="rId15"/>
    <p:sldId id="272" r:id="rId16"/>
    <p:sldId id="273" r:id="rId17"/>
    <p:sldId id="274" r:id="rId18"/>
    <p:sldId id="275" r:id="rId19"/>
    <p:sldId id="277" r:id="rId20"/>
    <p:sldId id="281" r:id="rId21"/>
    <p:sldId id="282" r:id="rId22"/>
    <p:sldId id="28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E22E02-2F5E-433B-96D6-32F8D617031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9988DF2-77F0-471F-8412-D24B1DB9E112}">
      <dgm:prSet/>
      <dgm:spPr/>
      <dgm:t>
        <a:bodyPr/>
        <a:lstStyle/>
        <a:p>
          <a:r>
            <a:rPr lang="en-US"/>
            <a:t>The customer segments are defined as follows:</a:t>
          </a:r>
        </a:p>
      </dgm:t>
    </dgm:pt>
    <dgm:pt modelId="{89E4BC5E-66FD-4186-BEE0-AC81A82FF846}" type="parTrans" cxnId="{C4CCBDED-84F6-410D-8103-337BE921F2C4}">
      <dgm:prSet/>
      <dgm:spPr/>
      <dgm:t>
        <a:bodyPr/>
        <a:lstStyle/>
        <a:p>
          <a:endParaRPr lang="en-US"/>
        </a:p>
      </dgm:t>
    </dgm:pt>
    <dgm:pt modelId="{84001033-07E9-4DB7-BCC4-086D9D288CFA}" type="sibTrans" cxnId="{C4CCBDED-84F6-410D-8103-337BE921F2C4}">
      <dgm:prSet/>
      <dgm:spPr/>
      <dgm:t>
        <a:bodyPr/>
        <a:lstStyle/>
        <a:p>
          <a:endParaRPr lang="en-US"/>
        </a:p>
      </dgm:t>
    </dgm:pt>
    <dgm:pt modelId="{5709CE36-22EA-4C5A-A18A-4A19F5F29A8B}">
      <dgm:prSet/>
      <dgm:spPr/>
      <dgm:t>
        <a:bodyPr/>
        <a:lstStyle/>
        <a:p>
          <a:pPr marL="114300" indent="0" algn="just">
            <a:spcAft>
              <a:spcPct val="15000"/>
            </a:spcAft>
          </a:pPr>
          <a:r>
            <a:rPr lang="en-US" b="1" dirty="0"/>
            <a:t>Recency:</a:t>
          </a:r>
          <a:endParaRPr lang="en-US" dirty="0"/>
        </a:p>
      </dgm:t>
    </dgm:pt>
    <dgm:pt modelId="{AAD2B928-734F-47E1-84F7-8736D78667AA}" type="parTrans" cxnId="{28BA94FF-FD7F-4987-AFCF-1E788579BC86}">
      <dgm:prSet/>
      <dgm:spPr/>
      <dgm:t>
        <a:bodyPr/>
        <a:lstStyle/>
        <a:p>
          <a:endParaRPr lang="en-US"/>
        </a:p>
      </dgm:t>
    </dgm:pt>
    <dgm:pt modelId="{1002788F-832D-4621-A29D-1EC9E50AA14A}" type="sibTrans" cxnId="{28BA94FF-FD7F-4987-AFCF-1E788579BC86}">
      <dgm:prSet/>
      <dgm:spPr/>
      <dgm:t>
        <a:bodyPr/>
        <a:lstStyle/>
        <a:p>
          <a:endParaRPr lang="en-US"/>
        </a:p>
      </dgm:t>
    </dgm:pt>
    <dgm:pt modelId="{E3CF4F4C-4389-4831-A9FF-0E1B5AB09495}">
      <dgm:prSet/>
      <dgm:spPr/>
      <dgm:t>
        <a:bodyPr/>
        <a:lstStyle/>
        <a:p>
          <a:pPr marL="180975" indent="0" algn="just">
            <a:spcAft>
              <a:spcPct val="15000"/>
            </a:spcAft>
            <a:buFont typeface="Wingdings" panose="05000000000000000000" pitchFamily="2" charset="2"/>
            <a:buChar char="Ø"/>
          </a:pPr>
          <a:r>
            <a:rPr lang="en-US" b="1" dirty="0"/>
            <a:t>Recent: </a:t>
          </a:r>
          <a:r>
            <a:rPr lang="en-US" dirty="0"/>
            <a:t>Customers with their last transaction within the past 200 days.</a:t>
          </a:r>
        </a:p>
      </dgm:t>
    </dgm:pt>
    <dgm:pt modelId="{778F9CBC-0EBC-4105-9309-7F6A091DDE97}" type="parTrans" cxnId="{838721BB-2426-49AA-9D66-3443F212A033}">
      <dgm:prSet/>
      <dgm:spPr/>
      <dgm:t>
        <a:bodyPr/>
        <a:lstStyle/>
        <a:p>
          <a:endParaRPr lang="en-US"/>
        </a:p>
      </dgm:t>
    </dgm:pt>
    <dgm:pt modelId="{68CFAD37-58D8-4DAB-9788-9FCB36E696C3}" type="sibTrans" cxnId="{838721BB-2426-49AA-9D66-3443F212A033}">
      <dgm:prSet/>
      <dgm:spPr/>
      <dgm:t>
        <a:bodyPr/>
        <a:lstStyle/>
        <a:p>
          <a:endParaRPr lang="en-US"/>
        </a:p>
      </dgm:t>
    </dgm:pt>
    <dgm:pt modelId="{54051A4E-A07A-498C-9219-F429B527774D}">
      <dgm:prSet/>
      <dgm:spPr/>
      <dgm:t>
        <a:bodyPr/>
        <a:lstStyle/>
        <a:p>
          <a:pPr marL="180975" indent="0" algn="just">
            <a:spcAft>
              <a:spcPct val="15000"/>
            </a:spcAft>
            <a:buFont typeface="Wingdings" panose="05000000000000000000" pitchFamily="2" charset="2"/>
            <a:buChar char="Ø"/>
          </a:pPr>
          <a:r>
            <a:rPr lang="en-US" b="1" dirty="0"/>
            <a:t>Medium: </a:t>
          </a:r>
          <a:r>
            <a:rPr lang="en-US" dirty="0"/>
            <a:t>Customers whose last transaction occurred between 201 and 400 days ago.</a:t>
          </a:r>
        </a:p>
      </dgm:t>
    </dgm:pt>
    <dgm:pt modelId="{9DAC7A79-AC24-4EA4-9B1B-B9E4DEDB58F4}" type="parTrans" cxnId="{33FB3661-5416-4BD0-957C-B62607689D51}">
      <dgm:prSet/>
      <dgm:spPr/>
      <dgm:t>
        <a:bodyPr/>
        <a:lstStyle/>
        <a:p>
          <a:endParaRPr lang="en-US"/>
        </a:p>
      </dgm:t>
    </dgm:pt>
    <dgm:pt modelId="{FC870930-F174-45D5-A945-25CEB194D8C8}" type="sibTrans" cxnId="{33FB3661-5416-4BD0-957C-B62607689D51}">
      <dgm:prSet/>
      <dgm:spPr/>
      <dgm:t>
        <a:bodyPr/>
        <a:lstStyle/>
        <a:p>
          <a:endParaRPr lang="en-US"/>
        </a:p>
      </dgm:t>
    </dgm:pt>
    <dgm:pt modelId="{87913617-B98E-4B7E-8EAF-573C58928F75}">
      <dgm:prSet/>
      <dgm:spPr/>
      <dgm:t>
        <a:bodyPr/>
        <a:lstStyle/>
        <a:p>
          <a:pPr marL="180975" indent="0" algn="just">
            <a:spcAft>
              <a:spcPts val="600"/>
            </a:spcAft>
            <a:buFont typeface="Wingdings" panose="05000000000000000000" pitchFamily="2" charset="2"/>
            <a:buChar char="Ø"/>
          </a:pPr>
          <a:r>
            <a:rPr lang="en-US" b="1" dirty="0"/>
            <a:t>Old: </a:t>
          </a:r>
          <a:r>
            <a:rPr lang="en-US" dirty="0"/>
            <a:t>Customers whose last transaction was over 400 days ago.</a:t>
          </a:r>
        </a:p>
      </dgm:t>
    </dgm:pt>
    <dgm:pt modelId="{68D7E449-C5FE-4523-87AF-CD233C0A71A7}" type="parTrans" cxnId="{86BF77E7-F964-4C4D-A3AD-5734175B291D}">
      <dgm:prSet/>
      <dgm:spPr/>
      <dgm:t>
        <a:bodyPr/>
        <a:lstStyle/>
        <a:p>
          <a:endParaRPr lang="en-US"/>
        </a:p>
      </dgm:t>
    </dgm:pt>
    <dgm:pt modelId="{13616E26-5328-4F09-91C9-A0E3ECF47C47}" type="sibTrans" cxnId="{86BF77E7-F964-4C4D-A3AD-5734175B291D}">
      <dgm:prSet/>
      <dgm:spPr/>
      <dgm:t>
        <a:bodyPr/>
        <a:lstStyle/>
        <a:p>
          <a:endParaRPr lang="en-US"/>
        </a:p>
      </dgm:t>
    </dgm:pt>
    <dgm:pt modelId="{A4620F5C-4FF4-4106-B22B-68CDB6E0909D}">
      <dgm:prSet/>
      <dgm:spPr/>
      <dgm:t>
        <a:bodyPr/>
        <a:lstStyle/>
        <a:p>
          <a:pPr marL="114300" indent="0" algn="just">
            <a:spcAft>
              <a:spcPct val="15000"/>
            </a:spcAft>
          </a:pPr>
          <a:r>
            <a:rPr lang="en-US" b="1" dirty="0"/>
            <a:t>Frequency:</a:t>
          </a:r>
          <a:endParaRPr lang="en-US" dirty="0"/>
        </a:p>
      </dgm:t>
    </dgm:pt>
    <dgm:pt modelId="{D0F305E1-FA55-43A8-87ED-8DF9E522C9A1}" type="parTrans" cxnId="{7E233DA5-012B-469E-9DDE-BE659EBBC52B}">
      <dgm:prSet/>
      <dgm:spPr/>
      <dgm:t>
        <a:bodyPr/>
        <a:lstStyle/>
        <a:p>
          <a:endParaRPr lang="en-US"/>
        </a:p>
      </dgm:t>
    </dgm:pt>
    <dgm:pt modelId="{1DEB9FB0-188B-4D40-A44C-D3833CEA1E05}" type="sibTrans" cxnId="{7E233DA5-012B-469E-9DDE-BE659EBBC52B}">
      <dgm:prSet/>
      <dgm:spPr/>
      <dgm:t>
        <a:bodyPr/>
        <a:lstStyle/>
        <a:p>
          <a:endParaRPr lang="en-US"/>
        </a:p>
      </dgm:t>
    </dgm:pt>
    <dgm:pt modelId="{C740174B-FEA7-428D-92BC-6B3211FDD759}">
      <dgm:prSet/>
      <dgm:spPr/>
      <dgm:t>
        <a:bodyPr/>
        <a:lstStyle/>
        <a:p>
          <a:pPr marL="228600" indent="0" algn="just">
            <a:spcAft>
              <a:spcPct val="15000"/>
            </a:spcAft>
            <a:buFont typeface="Wingdings" panose="05000000000000000000" pitchFamily="2" charset="2"/>
            <a:buChar char="Ø"/>
          </a:pPr>
          <a:r>
            <a:rPr lang="en-US" b="1" dirty="0"/>
            <a:t>Frequent: </a:t>
          </a:r>
          <a:r>
            <a:rPr lang="en-US" dirty="0"/>
            <a:t>Customers with 25 or more transactions.</a:t>
          </a:r>
        </a:p>
      </dgm:t>
    </dgm:pt>
    <dgm:pt modelId="{0D665B89-A2A2-4199-91F7-02E56BC99856}" type="parTrans" cxnId="{69A4F2F4-CAAD-47C1-8F77-012D59ADCA5B}">
      <dgm:prSet/>
      <dgm:spPr/>
      <dgm:t>
        <a:bodyPr/>
        <a:lstStyle/>
        <a:p>
          <a:endParaRPr lang="en-US"/>
        </a:p>
      </dgm:t>
    </dgm:pt>
    <dgm:pt modelId="{CC711020-440A-426A-B88A-FB93C93598BE}" type="sibTrans" cxnId="{69A4F2F4-CAAD-47C1-8F77-012D59ADCA5B}">
      <dgm:prSet/>
      <dgm:spPr/>
      <dgm:t>
        <a:bodyPr/>
        <a:lstStyle/>
        <a:p>
          <a:endParaRPr lang="en-US"/>
        </a:p>
      </dgm:t>
    </dgm:pt>
    <dgm:pt modelId="{D4470206-A229-482E-AFC0-34C10A08939B}">
      <dgm:prSet/>
      <dgm:spPr/>
      <dgm:t>
        <a:bodyPr/>
        <a:lstStyle/>
        <a:p>
          <a:pPr marL="228600" indent="0" algn="just">
            <a:spcAft>
              <a:spcPct val="15000"/>
            </a:spcAft>
            <a:buFont typeface="Wingdings" panose="05000000000000000000" pitchFamily="2" charset="2"/>
            <a:buChar char="Ø"/>
          </a:pPr>
          <a:r>
            <a:rPr lang="en-US" b="1" dirty="0"/>
            <a:t>Medium: </a:t>
          </a:r>
          <a:r>
            <a:rPr lang="en-US" dirty="0"/>
            <a:t>Customers with 10 to 24 transactions.</a:t>
          </a:r>
        </a:p>
      </dgm:t>
    </dgm:pt>
    <dgm:pt modelId="{DF5B55BA-5BA3-4CCF-8D7C-AA683DEEA385}" type="parTrans" cxnId="{99175198-2C63-4ADF-AB9D-EBF65D35AB0F}">
      <dgm:prSet/>
      <dgm:spPr/>
      <dgm:t>
        <a:bodyPr/>
        <a:lstStyle/>
        <a:p>
          <a:endParaRPr lang="en-US"/>
        </a:p>
      </dgm:t>
    </dgm:pt>
    <dgm:pt modelId="{FCF24237-12F2-46FA-9B10-45BD69C90C15}" type="sibTrans" cxnId="{99175198-2C63-4ADF-AB9D-EBF65D35AB0F}">
      <dgm:prSet/>
      <dgm:spPr/>
      <dgm:t>
        <a:bodyPr/>
        <a:lstStyle/>
        <a:p>
          <a:endParaRPr lang="en-US"/>
        </a:p>
      </dgm:t>
    </dgm:pt>
    <dgm:pt modelId="{323F8053-5D0F-4D04-A4C5-B08FB07408CB}">
      <dgm:prSet/>
      <dgm:spPr/>
      <dgm:t>
        <a:bodyPr/>
        <a:lstStyle/>
        <a:p>
          <a:pPr marL="228600" indent="0" algn="just">
            <a:spcAft>
              <a:spcPts val="600"/>
            </a:spcAft>
            <a:buFont typeface="Wingdings" panose="05000000000000000000" pitchFamily="2" charset="2"/>
            <a:buChar char="Ø"/>
          </a:pPr>
          <a:r>
            <a:rPr lang="en-US" b="1" dirty="0"/>
            <a:t>Infrequent: </a:t>
          </a:r>
          <a:r>
            <a:rPr lang="en-US" dirty="0"/>
            <a:t>Customers with fewer than 10 transactions.</a:t>
          </a:r>
        </a:p>
      </dgm:t>
    </dgm:pt>
    <dgm:pt modelId="{816CB3BA-F8C2-424D-AAB3-9685A077EDED}" type="parTrans" cxnId="{B46727A0-48EF-429B-BD3A-6B394371008D}">
      <dgm:prSet/>
      <dgm:spPr/>
      <dgm:t>
        <a:bodyPr/>
        <a:lstStyle/>
        <a:p>
          <a:endParaRPr lang="en-US"/>
        </a:p>
      </dgm:t>
    </dgm:pt>
    <dgm:pt modelId="{D2EE916D-27E4-4E33-B99E-1CC9C03B6334}" type="sibTrans" cxnId="{B46727A0-48EF-429B-BD3A-6B394371008D}">
      <dgm:prSet/>
      <dgm:spPr/>
      <dgm:t>
        <a:bodyPr/>
        <a:lstStyle/>
        <a:p>
          <a:endParaRPr lang="en-US"/>
        </a:p>
      </dgm:t>
    </dgm:pt>
    <dgm:pt modelId="{2D8702C3-7394-4016-89A1-4A63F55C63F4}">
      <dgm:prSet/>
      <dgm:spPr/>
      <dgm:t>
        <a:bodyPr/>
        <a:lstStyle/>
        <a:p>
          <a:pPr marL="114300" indent="0" algn="just">
            <a:spcAft>
              <a:spcPct val="15000"/>
            </a:spcAft>
          </a:pPr>
          <a:r>
            <a:rPr lang="en-US" b="1" dirty="0"/>
            <a:t>Monetary:</a:t>
          </a:r>
          <a:endParaRPr lang="en-US" dirty="0"/>
        </a:p>
      </dgm:t>
    </dgm:pt>
    <dgm:pt modelId="{751F38FD-2D99-4D62-AA95-0C9B54A2E347}" type="parTrans" cxnId="{9119BB6A-0471-40AE-B5DC-9AC57228F721}">
      <dgm:prSet/>
      <dgm:spPr/>
      <dgm:t>
        <a:bodyPr/>
        <a:lstStyle/>
        <a:p>
          <a:endParaRPr lang="en-US"/>
        </a:p>
      </dgm:t>
    </dgm:pt>
    <dgm:pt modelId="{04A528F2-451F-4EA3-B6FD-D910409667B9}" type="sibTrans" cxnId="{9119BB6A-0471-40AE-B5DC-9AC57228F721}">
      <dgm:prSet/>
      <dgm:spPr/>
      <dgm:t>
        <a:bodyPr/>
        <a:lstStyle/>
        <a:p>
          <a:endParaRPr lang="en-US"/>
        </a:p>
      </dgm:t>
    </dgm:pt>
    <dgm:pt modelId="{887034FC-E28F-4231-92FF-07696DC1152D}">
      <dgm:prSet/>
      <dgm:spPr/>
      <dgm:t>
        <a:bodyPr/>
        <a:lstStyle/>
        <a:p>
          <a:pPr marL="228600" indent="0" algn="just">
            <a:spcAft>
              <a:spcPct val="15000"/>
            </a:spcAft>
            <a:buFont typeface="Wingdings" panose="05000000000000000000" pitchFamily="2" charset="2"/>
            <a:buChar char="Ø"/>
          </a:pPr>
          <a:r>
            <a:rPr lang="en-US" b="1" dirty="0"/>
            <a:t>High Value: </a:t>
          </a:r>
          <a:r>
            <a:rPr lang="en-US" dirty="0"/>
            <a:t>Customers with total spending of 2000 or more.</a:t>
          </a:r>
        </a:p>
      </dgm:t>
    </dgm:pt>
    <dgm:pt modelId="{0F610491-FCF6-437A-8942-AD28E152C7B9}" type="parTrans" cxnId="{0FFF8B60-E412-43E0-A716-F432BE80663D}">
      <dgm:prSet/>
      <dgm:spPr/>
      <dgm:t>
        <a:bodyPr/>
        <a:lstStyle/>
        <a:p>
          <a:endParaRPr lang="en-US"/>
        </a:p>
      </dgm:t>
    </dgm:pt>
    <dgm:pt modelId="{B6563647-148F-4C18-8A5C-7EB57DF84278}" type="sibTrans" cxnId="{0FFF8B60-E412-43E0-A716-F432BE80663D}">
      <dgm:prSet/>
      <dgm:spPr/>
      <dgm:t>
        <a:bodyPr/>
        <a:lstStyle/>
        <a:p>
          <a:endParaRPr lang="en-US"/>
        </a:p>
      </dgm:t>
    </dgm:pt>
    <dgm:pt modelId="{23BA803F-C69A-4905-B0B5-582969AB15EA}">
      <dgm:prSet/>
      <dgm:spPr/>
      <dgm:t>
        <a:bodyPr/>
        <a:lstStyle/>
        <a:p>
          <a:pPr marL="228600" indent="0" algn="just">
            <a:spcAft>
              <a:spcPct val="15000"/>
            </a:spcAft>
            <a:buFont typeface="Wingdings" panose="05000000000000000000" pitchFamily="2" charset="2"/>
            <a:buChar char="Ø"/>
          </a:pPr>
          <a:r>
            <a:rPr lang="en-US" b="1" dirty="0"/>
            <a:t>Medium: </a:t>
          </a:r>
          <a:r>
            <a:rPr lang="en-US" dirty="0"/>
            <a:t>Customers whose total spending ranges from 1000 to 1999.</a:t>
          </a:r>
        </a:p>
      </dgm:t>
    </dgm:pt>
    <dgm:pt modelId="{3B52A4C6-ED4C-4A38-B83D-F92BDA236221}" type="parTrans" cxnId="{00506973-32DC-4465-8D88-44F7E062466B}">
      <dgm:prSet/>
      <dgm:spPr/>
      <dgm:t>
        <a:bodyPr/>
        <a:lstStyle/>
        <a:p>
          <a:endParaRPr lang="en-US"/>
        </a:p>
      </dgm:t>
    </dgm:pt>
    <dgm:pt modelId="{60A0ED92-C7C4-47A7-B871-38C445CAA624}" type="sibTrans" cxnId="{00506973-32DC-4465-8D88-44F7E062466B}">
      <dgm:prSet/>
      <dgm:spPr/>
      <dgm:t>
        <a:bodyPr/>
        <a:lstStyle/>
        <a:p>
          <a:endParaRPr lang="en-US"/>
        </a:p>
      </dgm:t>
    </dgm:pt>
    <dgm:pt modelId="{70BFD0A4-708C-490E-80CB-D9BFE6E9F43F}">
      <dgm:prSet/>
      <dgm:spPr/>
      <dgm:t>
        <a:bodyPr/>
        <a:lstStyle/>
        <a:p>
          <a:pPr marL="228600" indent="0" algn="just">
            <a:spcAft>
              <a:spcPct val="15000"/>
            </a:spcAft>
            <a:buFont typeface="Wingdings" panose="05000000000000000000" pitchFamily="2" charset="2"/>
            <a:buChar char="Ø"/>
          </a:pPr>
          <a:r>
            <a:rPr lang="en-US" b="1" dirty="0"/>
            <a:t>Low Value: </a:t>
          </a:r>
          <a:r>
            <a:rPr lang="en-US" dirty="0"/>
            <a:t>Customers with total spending less than 1000.</a:t>
          </a:r>
        </a:p>
      </dgm:t>
    </dgm:pt>
    <dgm:pt modelId="{FA8CB207-BC45-4383-A2AE-6BDF9E901B5B}" type="parTrans" cxnId="{48842399-8668-452D-AFA1-6332B24AE1DC}">
      <dgm:prSet/>
      <dgm:spPr/>
      <dgm:t>
        <a:bodyPr/>
        <a:lstStyle/>
        <a:p>
          <a:endParaRPr lang="en-US"/>
        </a:p>
      </dgm:t>
    </dgm:pt>
    <dgm:pt modelId="{F6EBABF7-54F2-4673-BCD7-72B6C81A7501}" type="sibTrans" cxnId="{48842399-8668-452D-AFA1-6332B24AE1DC}">
      <dgm:prSet/>
      <dgm:spPr/>
      <dgm:t>
        <a:bodyPr/>
        <a:lstStyle/>
        <a:p>
          <a:endParaRPr lang="en-US"/>
        </a:p>
      </dgm:t>
    </dgm:pt>
    <dgm:pt modelId="{6B272299-1A7F-42E8-B18E-B6D7DF01535E}" type="pres">
      <dgm:prSet presAssocID="{C7E22E02-2F5E-433B-96D6-32F8D617031D}" presName="linear" presStyleCnt="0">
        <dgm:presLayoutVars>
          <dgm:dir/>
          <dgm:animLvl val="lvl"/>
          <dgm:resizeHandles val="exact"/>
        </dgm:presLayoutVars>
      </dgm:prSet>
      <dgm:spPr/>
    </dgm:pt>
    <dgm:pt modelId="{6A9740E3-170F-40E7-A9CA-70861097E89F}" type="pres">
      <dgm:prSet presAssocID="{89988DF2-77F0-471F-8412-D24B1DB9E112}" presName="parentLin" presStyleCnt="0"/>
      <dgm:spPr/>
    </dgm:pt>
    <dgm:pt modelId="{57DE91F0-4B3B-405E-B3FB-919B6D7E90E5}" type="pres">
      <dgm:prSet presAssocID="{89988DF2-77F0-471F-8412-D24B1DB9E112}" presName="parentLeftMargin" presStyleLbl="node1" presStyleIdx="0" presStyleCnt="1"/>
      <dgm:spPr/>
    </dgm:pt>
    <dgm:pt modelId="{97F12B36-8C5B-45CA-A653-B59DD74A15CB}" type="pres">
      <dgm:prSet presAssocID="{89988DF2-77F0-471F-8412-D24B1DB9E112}" presName="parentText" presStyleLbl="node1" presStyleIdx="0" presStyleCnt="1">
        <dgm:presLayoutVars>
          <dgm:chMax val="0"/>
          <dgm:bulletEnabled val="1"/>
        </dgm:presLayoutVars>
      </dgm:prSet>
      <dgm:spPr/>
    </dgm:pt>
    <dgm:pt modelId="{5F498BF5-4358-4FEC-8BB0-FCAFC2B550B5}" type="pres">
      <dgm:prSet presAssocID="{89988DF2-77F0-471F-8412-D24B1DB9E112}" presName="negativeSpace" presStyleCnt="0"/>
      <dgm:spPr/>
    </dgm:pt>
    <dgm:pt modelId="{D48BFF09-DEC9-4E8C-A11A-89315463FC3D}" type="pres">
      <dgm:prSet presAssocID="{89988DF2-77F0-471F-8412-D24B1DB9E112}" presName="childText" presStyleLbl="conFgAcc1" presStyleIdx="0" presStyleCnt="1">
        <dgm:presLayoutVars>
          <dgm:bulletEnabled val="1"/>
        </dgm:presLayoutVars>
      </dgm:prSet>
      <dgm:spPr/>
    </dgm:pt>
  </dgm:ptLst>
  <dgm:cxnLst>
    <dgm:cxn modelId="{C7010207-E20A-4F07-895C-972862E5CB09}" type="presOf" srcId="{70BFD0A4-708C-490E-80CB-D9BFE6E9F43F}" destId="{D48BFF09-DEC9-4E8C-A11A-89315463FC3D}" srcOrd="0" destOrd="11" presId="urn:microsoft.com/office/officeart/2005/8/layout/list1"/>
    <dgm:cxn modelId="{1530BF0B-A75F-4170-BB25-63747A9BD7BD}" type="presOf" srcId="{89988DF2-77F0-471F-8412-D24B1DB9E112}" destId="{97F12B36-8C5B-45CA-A653-B59DD74A15CB}" srcOrd="1" destOrd="0" presId="urn:microsoft.com/office/officeart/2005/8/layout/list1"/>
    <dgm:cxn modelId="{CD18040D-6FC4-4E7C-9597-552A16F5EDEC}" type="presOf" srcId="{C7E22E02-2F5E-433B-96D6-32F8D617031D}" destId="{6B272299-1A7F-42E8-B18E-B6D7DF01535E}" srcOrd="0" destOrd="0" presId="urn:microsoft.com/office/officeart/2005/8/layout/list1"/>
    <dgm:cxn modelId="{82ADAA14-7D1E-4718-BFD0-1307F46D9A9D}" type="presOf" srcId="{887034FC-E28F-4231-92FF-07696DC1152D}" destId="{D48BFF09-DEC9-4E8C-A11A-89315463FC3D}" srcOrd="0" destOrd="9" presId="urn:microsoft.com/office/officeart/2005/8/layout/list1"/>
    <dgm:cxn modelId="{81104E15-CBD2-4421-8948-224B00B6FD4E}" type="presOf" srcId="{89988DF2-77F0-471F-8412-D24B1DB9E112}" destId="{57DE91F0-4B3B-405E-B3FB-919B6D7E90E5}" srcOrd="0" destOrd="0" presId="urn:microsoft.com/office/officeart/2005/8/layout/list1"/>
    <dgm:cxn modelId="{A9C2BD26-6F72-47F5-8A66-04ACA67FAF30}" type="presOf" srcId="{23BA803F-C69A-4905-B0B5-582969AB15EA}" destId="{D48BFF09-DEC9-4E8C-A11A-89315463FC3D}" srcOrd="0" destOrd="10" presId="urn:microsoft.com/office/officeart/2005/8/layout/list1"/>
    <dgm:cxn modelId="{0FFF8B60-E412-43E0-A716-F432BE80663D}" srcId="{2D8702C3-7394-4016-89A1-4A63F55C63F4}" destId="{887034FC-E28F-4231-92FF-07696DC1152D}" srcOrd="0" destOrd="0" parTransId="{0F610491-FCF6-437A-8942-AD28E152C7B9}" sibTransId="{B6563647-148F-4C18-8A5C-7EB57DF84278}"/>
    <dgm:cxn modelId="{33FB3661-5416-4BD0-957C-B62607689D51}" srcId="{5709CE36-22EA-4C5A-A18A-4A19F5F29A8B}" destId="{54051A4E-A07A-498C-9219-F429B527774D}" srcOrd="1" destOrd="0" parTransId="{9DAC7A79-AC24-4EA4-9B1B-B9E4DEDB58F4}" sibTransId="{FC870930-F174-45D5-A945-25CEB194D8C8}"/>
    <dgm:cxn modelId="{79681562-5683-4161-8C0D-597A782F3176}" type="presOf" srcId="{2D8702C3-7394-4016-89A1-4A63F55C63F4}" destId="{D48BFF09-DEC9-4E8C-A11A-89315463FC3D}" srcOrd="0" destOrd="8" presId="urn:microsoft.com/office/officeart/2005/8/layout/list1"/>
    <dgm:cxn modelId="{9119BB6A-0471-40AE-B5DC-9AC57228F721}" srcId="{89988DF2-77F0-471F-8412-D24B1DB9E112}" destId="{2D8702C3-7394-4016-89A1-4A63F55C63F4}" srcOrd="2" destOrd="0" parTransId="{751F38FD-2D99-4D62-AA95-0C9B54A2E347}" sibTransId="{04A528F2-451F-4EA3-B6FD-D910409667B9}"/>
    <dgm:cxn modelId="{00506973-32DC-4465-8D88-44F7E062466B}" srcId="{2D8702C3-7394-4016-89A1-4A63F55C63F4}" destId="{23BA803F-C69A-4905-B0B5-582969AB15EA}" srcOrd="1" destOrd="0" parTransId="{3B52A4C6-ED4C-4A38-B83D-F92BDA236221}" sibTransId="{60A0ED92-C7C4-47A7-B871-38C445CAA624}"/>
    <dgm:cxn modelId="{FF28D974-529D-4FA5-ACBF-0280C5639979}" type="presOf" srcId="{C740174B-FEA7-428D-92BC-6B3211FDD759}" destId="{D48BFF09-DEC9-4E8C-A11A-89315463FC3D}" srcOrd="0" destOrd="5" presId="urn:microsoft.com/office/officeart/2005/8/layout/list1"/>
    <dgm:cxn modelId="{10E3757F-D6CE-4952-A402-53601FC4328A}" type="presOf" srcId="{A4620F5C-4FF4-4106-B22B-68CDB6E0909D}" destId="{D48BFF09-DEC9-4E8C-A11A-89315463FC3D}" srcOrd="0" destOrd="4" presId="urn:microsoft.com/office/officeart/2005/8/layout/list1"/>
    <dgm:cxn modelId="{0BF83D89-3E0F-4695-A322-07E31BAFAAE5}" type="presOf" srcId="{5709CE36-22EA-4C5A-A18A-4A19F5F29A8B}" destId="{D48BFF09-DEC9-4E8C-A11A-89315463FC3D}" srcOrd="0" destOrd="0" presId="urn:microsoft.com/office/officeart/2005/8/layout/list1"/>
    <dgm:cxn modelId="{AFD8E296-07D8-4175-BE64-55977B17783F}" type="presOf" srcId="{323F8053-5D0F-4D04-A4C5-B08FB07408CB}" destId="{D48BFF09-DEC9-4E8C-A11A-89315463FC3D}" srcOrd="0" destOrd="7" presId="urn:microsoft.com/office/officeart/2005/8/layout/list1"/>
    <dgm:cxn modelId="{99175198-2C63-4ADF-AB9D-EBF65D35AB0F}" srcId="{A4620F5C-4FF4-4106-B22B-68CDB6E0909D}" destId="{D4470206-A229-482E-AFC0-34C10A08939B}" srcOrd="1" destOrd="0" parTransId="{DF5B55BA-5BA3-4CCF-8D7C-AA683DEEA385}" sibTransId="{FCF24237-12F2-46FA-9B10-45BD69C90C15}"/>
    <dgm:cxn modelId="{48842399-8668-452D-AFA1-6332B24AE1DC}" srcId="{2D8702C3-7394-4016-89A1-4A63F55C63F4}" destId="{70BFD0A4-708C-490E-80CB-D9BFE6E9F43F}" srcOrd="2" destOrd="0" parTransId="{FA8CB207-BC45-4383-A2AE-6BDF9E901B5B}" sibTransId="{F6EBABF7-54F2-4673-BCD7-72B6C81A7501}"/>
    <dgm:cxn modelId="{B46727A0-48EF-429B-BD3A-6B394371008D}" srcId="{A4620F5C-4FF4-4106-B22B-68CDB6E0909D}" destId="{323F8053-5D0F-4D04-A4C5-B08FB07408CB}" srcOrd="2" destOrd="0" parTransId="{816CB3BA-F8C2-424D-AAB3-9685A077EDED}" sibTransId="{D2EE916D-27E4-4E33-B99E-1CC9C03B6334}"/>
    <dgm:cxn modelId="{7E233DA5-012B-469E-9DDE-BE659EBBC52B}" srcId="{89988DF2-77F0-471F-8412-D24B1DB9E112}" destId="{A4620F5C-4FF4-4106-B22B-68CDB6E0909D}" srcOrd="1" destOrd="0" parTransId="{D0F305E1-FA55-43A8-87ED-8DF9E522C9A1}" sibTransId="{1DEB9FB0-188B-4D40-A44C-D3833CEA1E05}"/>
    <dgm:cxn modelId="{838721BB-2426-49AA-9D66-3443F212A033}" srcId="{5709CE36-22EA-4C5A-A18A-4A19F5F29A8B}" destId="{E3CF4F4C-4389-4831-A9FF-0E1B5AB09495}" srcOrd="0" destOrd="0" parTransId="{778F9CBC-0EBC-4105-9309-7F6A091DDE97}" sibTransId="{68CFAD37-58D8-4DAB-9788-9FCB36E696C3}"/>
    <dgm:cxn modelId="{5A6C89D6-9799-4ED0-81C5-A0A41B7C2FA8}" type="presOf" srcId="{54051A4E-A07A-498C-9219-F429B527774D}" destId="{D48BFF09-DEC9-4E8C-A11A-89315463FC3D}" srcOrd="0" destOrd="2" presId="urn:microsoft.com/office/officeart/2005/8/layout/list1"/>
    <dgm:cxn modelId="{5D739BDB-FB31-4CC0-8740-EDB44675B7E5}" type="presOf" srcId="{87913617-B98E-4B7E-8EAF-573C58928F75}" destId="{D48BFF09-DEC9-4E8C-A11A-89315463FC3D}" srcOrd="0" destOrd="3" presId="urn:microsoft.com/office/officeart/2005/8/layout/list1"/>
    <dgm:cxn modelId="{2AB736E1-CDA7-47CA-9484-EEF6B028C99C}" type="presOf" srcId="{D4470206-A229-482E-AFC0-34C10A08939B}" destId="{D48BFF09-DEC9-4E8C-A11A-89315463FC3D}" srcOrd="0" destOrd="6" presId="urn:microsoft.com/office/officeart/2005/8/layout/list1"/>
    <dgm:cxn modelId="{86BF77E7-F964-4C4D-A3AD-5734175B291D}" srcId="{5709CE36-22EA-4C5A-A18A-4A19F5F29A8B}" destId="{87913617-B98E-4B7E-8EAF-573C58928F75}" srcOrd="2" destOrd="0" parTransId="{68D7E449-C5FE-4523-87AF-CD233C0A71A7}" sibTransId="{13616E26-5328-4F09-91C9-A0E3ECF47C47}"/>
    <dgm:cxn modelId="{C4CCBDED-84F6-410D-8103-337BE921F2C4}" srcId="{C7E22E02-2F5E-433B-96D6-32F8D617031D}" destId="{89988DF2-77F0-471F-8412-D24B1DB9E112}" srcOrd="0" destOrd="0" parTransId="{89E4BC5E-66FD-4186-BEE0-AC81A82FF846}" sibTransId="{84001033-07E9-4DB7-BCC4-086D9D288CFA}"/>
    <dgm:cxn modelId="{69A4F2F4-CAAD-47C1-8F77-012D59ADCA5B}" srcId="{A4620F5C-4FF4-4106-B22B-68CDB6E0909D}" destId="{C740174B-FEA7-428D-92BC-6B3211FDD759}" srcOrd="0" destOrd="0" parTransId="{0D665B89-A2A2-4199-91F7-02E56BC99856}" sibTransId="{CC711020-440A-426A-B88A-FB93C93598BE}"/>
    <dgm:cxn modelId="{40316CFC-59DE-46E2-AB8F-EB6662DD4204}" type="presOf" srcId="{E3CF4F4C-4389-4831-A9FF-0E1B5AB09495}" destId="{D48BFF09-DEC9-4E8C-A11A-89315463FC3D}" srcOrd="0" destOrd="1" presId="urn:microsoft.com/office/officeart/2005/8/layout/list1"/>
    <dgm:cxn modelId="{28BA94FF-FD7F-4987-AFCF-1E788579BC86}" srcId="{89988DF2-77F0-471F-8412-D24B1DB9E112}" destId="{5709CE36-22EA-4C5A-A18A-4A19F5F29A8B}" srcOrd="0" destOrd="0" parTransId="{AAD2B928-734F-47E1-84F7-8736D78667AA}" sibTransId="{1002788F-832D-4621-A29D-1EC9E50AA14A}"/>
    <dgm:cxn modelId="{C0459B53-557C-4505-AE74-52201728DA43}" type="presParOf" srcId="{6B272299-1A7F-42E8-B18E-B6D7DF01535E}" destId="{6A9740E3-170F-40E7-A9CA-70861097E89F}" srcOrd="0" destOrd="0" presId="urn:microsoft.com/office/officeart/2005/8/layout/list1"/>
    <dgm:cxn modelId="{38B01C0C-7E43-4627-88FD-3F21ABFBEA6F}" type="presParOf" srcId="{6A9740E3-170F-40E7-A9CA-70861097E89F}" destId="{57DE91F0-4B3B-405E-B3FB-919B6D7E90E5}" srcOrd="0" destOrd="0" presId="urn:microsoft.com/office/officeart/2005/8/layout/list1"/>
    <dgm:cxn modelId="{DA87C656-CB60-405B-9A23-044E119820F4}" type="presParOf" srcId="{6A9740E3-170F-40E7-A9CA-70861097E89F}" destId="{97F12B36-8C5B-45CA-A653-B59DD74A15CB}" srcOrd="1" destOrd="0" presId="urn:microsoft.com/office/officeart/2005/8/layout/list1"/>
    <dgm:cxn modelId="{280A0BD2-C383-4FD8-B6FE-1F1C71728782}" type="presParOf" srcId="{6B272299-1A7F-42E8-B18E-B6D7DF01535E}" destId="{5F498BF5-4358-4FEC-8BB0-FCAFC2B550B5}" srcOrd="1" destOrd="0" presId="urn:microsoft.com/office/officeart/2005/8/layout/list1"/>
    <dgm:cxn modelId="{48C487EF-F928-4224-91C5-56D351CE5158}" type="presParOf" srcId="{6B272299-1A7F-42E8-B18E-B6D7DF01535E}" destId="{D48BFF09-DEC9-4E8C-A11A-89315463FC3D}"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A3827D-2B62-4C74-8D05-E12D93185D4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04D3670-82D8-43E2-9BE5-065F0E15B900}">
      <dgm:prSet/>
      <dgm:spPr/>
      <dgm:t>
        <a:bodyPr/>
        <a:lstStyle/>
        <a:p>
          <a:r>
            <a:rPr lang="en-US" b="1" dirty="0"/>
            <a:t>Strengths</a:t>
          </a:r>
          <a:r>
            <a:rPr lang="en-US" dirty="0"/>
            <a:t>:</a:t>
          </a:r>
        </a:p>
      </dgm:t>
    </dgm:pt>
    <dgm:pt modelId="{056032B6-B76B-4726-9BD1-55297DFF7A3C}" type="parTrans" cxnId="{F803A079-ED71-4B45-AF45-7BE1FD7D1DBA}">
      <dgm:prSet/>
      <dgm:spPr/>
      <dgm:t>
        <a:bodyPr/>
        <a:lstStyle/>
        <a:p>
          <a:endParaRPr lang="en-US"/>
        </a:p>
      </dgm:t>
    </dgm:pt>
    <dgm:pt modelId="{08866784-E1E8-4812-8B8E-0E8BA7ADDE27}" type="sibTrans" cxnId="{F803A079-ED71-4B45-AF45-7BE1FD7D1DBA}">
      <dgm:prSet/>
      <dgm:spPr/>
      <dgm:t>
        <a:bodyPr/>
        <a:lstStyle/>
        <a:p>
          <a:endParaRPr lang="en-US"/>
        </a:p>
      </dgm:t>
    </dgm:pt>
    <dgm:pt modelId="{1457B2FA-2842-4551-8295-A5FF92BECEC1}">
      <dgm:prSet/>
      <dgm:spPr/>
      <dgm:t>
        <a:bodyPr/>
        <a:lstStyle/>
        <a:p>
          <a:r>
            <a:rPr lang="en-US" dirty="0"/>
            <a:t>High-value customers (P0) show strong engagement and high transaction amounts.</a:t>
          </a:r>
        </a:p>
      </dgm:t>
    </dgm:pt>
    <dgm:pt modelId="{D8C229CA-2E37-4D84-977B-EC10E30D0A68}" type="parTrans" cxnId="{E3EE3289-1808-4DB7-9FAD-EC9978D13A3E}">
      <dgm:prSet/>
      <dgm:spPr/>
      <dgm:t>
        <a:bodyPr/>
        <a:lstStyle/>
        <a:p>
          <a:endParaRPr lang="en-US"/>
        </a:p>
      </dgm:t>
    </dgm:pt>
    <dgm:pt modelId="{E712B2C8-DA21-4980-9D6D-8F1F4217B641}" type="sibTrans" cxnId="{E3EE3289-1808-4DB7-9FAD-EC9978D13A3E}">
      <dgm:prSet/>
      <dgm:spPr/>
      <dgm:t>
        <a:bodyPr/>
        <a:lstStyle/>
        <a:p>
          <a:endParaRPr lang="en-US"/>
        </a:p>
      </dgm:t>
    </dgm:pt>
    <dgm:pt modelId="{19F6B42E-4F7B-4037-BB9D-175B7CB13349}">
      <dgm:prSet/>
      <dgm:spPr/>
      <dgm:t>
        <a:bodyPr/>
        <a:lstStyle/>
        <a:p>
          <a:r>
            <a:rPr lang="en-US" dirty="0"/>
            <a:t>Segment P0 has the shortest average time between consecutive transactions(53 days). </a:t>
          </a:r>
        </a:p>
      </dgm:t>
    </dgm:pt>
    <dgm:pt modelId="{21870B20-FD8A-4B0D-AACB-5A515EC52427}" type="parTrans" cxnId="{C0A96154-8924-4836-ADBF-EE1FC2718204}">
      <dgm:prSet/>
      <dgm:spPr/>
      <dgm:t>
        <a:bodyPr/>
        <a:lstStyle/>
        <a:p>
          <a:endParaRPr lang="en-US"/>
        </a:p>
      </dgm:t>
    </dgm:pt>
    <dgm:pt modelId="{DB705F11-47C7-4136-81B5-ED5EF3578BDE}" type="sibTrans" cxnId="{C0A96154-8924-4836-ADBF-EE1FC2718204}">
      <dgm:prSet/>
      <dgm:spPr/>
      <dgm:t>
        <a:bodyPr/>
        <a:lstStyle/>
        <a:p>
          <a:endParaRPr lang="en-US"/>
        </a:p>
      </dgm:t>
    </dgm:pt>
    <dgm:pt modelId="{2A38A533-4A6B-4210-BA58-20E11FD85E46}">
      <dgm:prSet/>
      <dgm:spPr/>
      <dgm:t>
        <a:bodyPr/>
        <a:lstStyle/>
        <a:p>
          <a:r>
            <a:rPr lang="en-US" dirty="0"/>
            <a:t>Stable average spending of around $65.</a:t>
          </a:r>
        </a:p>
      </dgm:t>
    </dgm:pt>
    <dgm:pt modelId="{89AC4855-7253-444B-80E4-420E619ADAD3}" type="parTrans" cxnId="{56B54968-476D-4907-98C5-2C7666F828BA}">
      <dgm:prSet/>
      <dgm:spPr/>
      <dgm:t>
        <a:bodyPr/>
        <a:lstStyle/>
        <a:p>
          <a:endParaRPr lang="en-US"/>
        </a:p>
      </dgm:t>
    </dgm:pt>
    <dgm:pt modelId="{3333FE05-8715-4DF3-923B-93319DC4A108}" type="sibTrans" cxnId="{56B54968-476D-4907-98C5-2C7666F828BA}">
      <dgm:prSet/>
      <dgm:spPr/>
      <dgm:t>
        <a:bodyPr/>
        <a:lstStyle/>
        <a:p>
          <a:endParaRPr lang="en-US"/>
        </a:p>
      </dgm:t>
    </dgm:pt>
    <dgm:pt modelId="{01EE961D-7F31-4009-84BE-9080E9C09D17}">
      <dgm:prSet/>
      <dgm:spPr/>
      <dgm:t>
        <a:bodyPr/>
        <a:lstStyle/>
        <a:p>
          <a:r>
            <a:rPr lang="en-US" dirty="0"/>
            <a:t>Low overall campaign response rate of 11%.</a:t>
          </a:r>
        </a:p>
      </dgm:t>
    </dgm:pt>
    <dgm:pt modelId="{3AB50890-C7DA-448B-890D-7C2B6D17E05E}" type="parTrans" cxnId="{8E2F5E23-C9F8-4353-A105-81676B1696BD}">
      <dgm:prSet/>
      <dgm:spPr/>
      <dgm:t>
        <a:bodyPr/>
        <a:lstStyle/>
        <a:p>
          <a:endParaRPr lang="en-US"/>
        </a:p>
      </dgm:t>
    </dgm:pt>
    <dgm:pt modelId="{7DCB853D-376F-4470-A9E7-B0F28364E2E4}" type="sibTrans" cxnId="{8E2F5E23-C9F8-4353-A105-81676B1696BD}">
      <dgm:prSet/>
      <dgm:spPr/>
      <dgm:t>
        <a:bodyPr/>
        <a:lstStyle/>
        <a:p>
          <a:endParaRPr lang="en-US"/>
        </a:p>
      </dgm:t>
    </dgm:pt>
    <dgm:pt modelId="{94AB3925-5B4A-47D5-9A60-FE29CB4B0ED7}">
      <dgm:prSet/>
      <dgm:spPr/>
      <dgm:t>
        <a:bodyPr/>
        <a:lstStyle/>
        <a:p>
          <a:r>
            <a:rPr lang="en-US" dirty="0"/>
            <a:t>Segment P2 has low engagement and value, with longest average time between consecutive transactions(100 days).</a:t>
          </a:r>
        </a:p>
      </dgm:t>
    </dgm:pt>
    <dgm:pt modelId="{2D98AB97-72E6-4105-B460-E3B2B56873C8}" type="parTrans" cxnId="{6160FD44-E95E-4AAE-A167-AFB6625985DA}">
      <dgm:prSet/>
      <dgm:spPr/>
      <dgm:t>
        <a:bodyPr/>
        <a:lstStyle/>
        <a:p>
          <a:endParaRPr lang="en-US"/>
        </a:p>
      </dgm:t>
    </dgm:pt>
    <dgm:pt modelId="{5E72B2EB-C612-4A0F-9D79-17BCDB43F206}" type="sibTrans" cxnId="{6160FD44-E95E-4AAE-A167-AFB6625985DA}">
      <dgm:prSet/>
      <dgm:spPr/>
      <dgm:t>
        <a:bodyPr/>
        <a:lstStyle/>
        <a:p>
          <a:endParaRPr lang="en-US"/>
        </a:p>
      </dgm:t>
    </dgm:pt>
    <dgm:pt modelId="{DC6DEFD6-948E-401D-ABC5-B414154E1E61}">
      <dgm:prSet/>
      <dgm:spPr/>
      <dgm:t>
        <a:bodyPr/>
        <a:lstStyle/>
        <a:p>
          <a:r>
            <a:rPr lang="en-US" b="1" dirty="0"/>
            <a:t>Opportunities:</a:t>
          </a:r>
          <a:endParaRPr lang="en-US" dirty="0"/>
        </a:p>
      </dgm:t>
    </dgm:pt>
    <dgm:pt modelId="{8992E51A-74E9-47FF-A479-C4D1290AF916}" type="parTrans" cxnId="{8E25D09B-789B-4C70-B101-C562D63CA8BA}">
      <dgm:prSet/>
      <dgm:spPr/>
      <dgm:t>
        <a:bodyPr/>
        <a:lstStyle/>
        <a:p>
          <a:endParaRPr lang="en-US"/>
        </a:p>
      </dgm:t>
    </dgm:pt>
    <dgm:pt modelId="{870D3C65-7B5E-4493-A992-DDAF6104A563}" type="sibTrans" cxnId="{8E25D09B-789B-4C70-B101-C562D63CA8BA}">
      <dgm:prSet/>
      <dgm:spPr/>
      <dgm:t>
        <a:bodyPr/>
        <a:lstStyle/>
        <a:p>
          <a:endParaRPr lang="en-US"/>
        </a:p>
      </dgm:t>
    </dgm:pt>
    <dgm:pt modelId="{C76B46CA-9E1B-4CD8-A7ED-07602C5B92D8}">
      <dgm:prSet/>
      <dgm:spPr/>
      <dgm:t>
        <a:bodyPr/>
        <a:lstStyle/>
        <a:p>
          <a:r>
            <a:rPr lang="en-US"/>
            <a:t>Target Segment P2 with personalized marketing to boost engagement.</a:t>
          </a:r>
        </a:p>
      </dgm:t>
    </dgm:pt>
    <dgm:pt modelId="{DFA03859-FFF6-4EAD-975D-3BFEFF0E1E80}" type="parTrans" cxnId="{9716C314-9047-4D7C-B22D-49D0808FCE39}">
      <dgm:prSet/>
      <dgm:spPr/>
      <dgm:t>
        <a:bodyPr/>
        <a:lstStyle/>
        <a:p>
          <a:endParaRPr lang="en-US"/>
        </a:p>
      </dgm:t>
    </dgm:pt>
    <dgm:pt modelId="{FA9F789A-0F69-4377-A192-2DE1C6FBFFC6}" type="sibTrans" cxnId="{9716C314-9047-4D7C-B22D-49D0808FCE39}">
      <dgm:prSet/>
      <dgm:spPr/>
      <dgm:t>
        <a:bodyPr/>
        <a:lstStyle/>
        <a:p>
          <a:endParaRPr lang="en-US"/>
        </a:p>
      </dgm:t>
    </dgm:pt>
    <dgm:pt modelId="{484F7791-CD96-4698-9183-3B3D7F5800F6}">
      <dgm:prSet/>
      <dgm:spPr/>
      <dgm:t>
        <a:bodyPr/>
        <a:lstStyle/>
        <a:p>
          <a:r>
            <a:rPr lang="en-US" dirty="0"/>
            <a:t>Continue leveraging high-value Segment P0 and “Recent-Medium-Medium Value” customers with loyalty programs.</a:t>
          </a:r>
        </a:p>
      </dgm:t>
    </dgm:pt>
    <dgm:pt modelId="{5B66566D-293D-45F7-B276-0C7B965D6215}" type="parTrans" cxnId="{8F48F253-5B48-4E88-A0D0-DB71F655C413}">
      <dgm:prSet/>
      <dgm:spPr/>
      <dgm:t>
        <a:bodyPr/>
        <a:lstStyle/>
        <a:p>
          <a:endParaRPr lang="en-US"/>
        </a:p>
      </dgm:t>
    </dgm:pt>
    <dgm:pt modelId="{E7E73302-CF03-4F3F-B0E7-9FFD40AE266F}" type="sibTrans" cxnId="{8F48F253-5B48-4E88-A0D0-DB71F655C413}">
      <dgm:prSet/>
      <dgm:spPr/>
      <dgm:t>
        <a:bodyPr/>
        <a:lstStyle/>
        <a:p>
          <a:endParaRPr lang="en-US"/>
        </a:p>
      </dgm:t>
    </dgm:pt>
    <dgm:pt modelId="{FF780821-48EF-4001-9A7F-DA59A4874F15}">
      <dgm:prSet/>
      <dgm:spPr/>
      <dgm:t>
        <a:bodyPr/>
        <a:lstStyle/>
        <a:p>
          <a:r>
            <a:rPr lang="en-US" b="1" dirty="0"/>
            <a:t>Threats:</a:t>
          </a:r>
          <a:endParaRPr lang="en-US" dirty="0"/>
        </a:p>
      </dgm:t>
    </dgm:pt>
    <dgm:pt modelId="{76786A97-9CE2-4245-B0D9-7065768813F1}" type="parTrans" cxnId="{C3950EBE-781B-41FC-A723-4146B3826542}">
      <dgm:prSet/>
      <dgm:spPr/>
      <dgm:t>
        <a:bodyPr/>
        <a:lstStyle/>
        <a:p>
          <a:endParaRPr lang="en-US"/>
        </a:p>
      </dgm:t>
    </dgm:pt>
    <dgm:pt modelId="{9FBFED1D-A988-457A-B2D5-4FFE9ACDBC59}" type="sibTrans" cxnId="{C3950EBE-781B-41FC-A723-4146B3826542}">
      <dgm:prSet/>
      <dgm:spPr/>
      <dgm:t>
        <a:bodyPr/>
        <a:lstStyle/>
        <a:p>
          <a:endParaRPr lang="en-US"/>
        </a:p>
      </dgm:t>
    </dgm:pt>
    <dgm:pt modelId="{3156FCBF-0CE4-4F48-96E4-D2755EFEC4B6}">
      <dgm:prSet/>
      <dgm:spPr/>
      <dgm:t>
        <a:bodyPr/>
        <a:lstStyle/>
        <a:p>
          <a:r>
            <a:rPr lang="en-US" dirty="0"/>
            <a:t>Vulnerability to external disruptions, as seen in sales drops in early 2013 and 2015.</a:t>
          </a:r>
        </a:p>
      </dgm:t>
    </dgm:pt>
    <dgm:pt modelId="{C088AAAA-8B65-49FA-8A99-CA78243E0483}" type="parTrans" cxnId="{0012AF16-F0A1-429E-8026-AAA45DA07337}">
      <dgm:prSet/>
      <dgm:spPr/>
      <dgm:t>
        <a:bodyPr/>
        <a:lstStyle/>
        <a:p>
          <a:endParaRPr lang="en-US"/>
        </a:p>
      </dgm:t>
    </dgm:pt>
    <dgm:pt modelId="{E48D48F8-20C5-4AB1-A15B-229378DF9A7B}" type="sibTrans" cxnId="{0012AF16-F0A1-429E-8026-AAA45DA07337}">
      <dgm:prSet/>
      <dgm:spPr/>
      <dgm:t>
        <a:bodyPr/>
        <a:lstStyle/>
        <a:p>
          <a:endParaRPr lang="en-US"/>
        </a:p>
      </dgm:t>
    </dgm:pt>
    <dgm:pt modelId="{16FAF9E2-1274-4CF8-911B-6F4E195567DD}">
      <dgm:prSet/>
      <dgm:spPr/>
      <dgm:t>
        <a:bodyPr/>
        <a:lstStyle/>
        <a:p>
          <a:r>
            <a:rPr lang="en-US" dirty="0"/>
            <a:t>Market saturation limits growth potential without innovative strategies.</a:t>
          </a:r>
        </a:p>
      </dgm:t>
    </dgm:pt>
    <dgm:pt modelId="{81BBF731-2F88-467E-8227-884C6AEB5544}" type="parTrans" cxnId="{65F4D927-A265-400F-B119-6401E7601AD6}">
      <dgm:prSet/>
      <dgm:spPr/>
      <dgm:t>
        <a:bodyPr/>
        <a:lstStyle/>
        <a:p>
          <a:endParaRPr lang="en-US"/>
        </a:p>
      </dgm:t>
    </dgm:pt>
    <dgm:pt modelId="{6254392A-A7DF-412F-807A-8ED25B583906}" type="sibTrans" cxnId="{65F4D927-A265-400F-B119-6401E7601AD6}">
      <dgm:prSet/>
      <dgm:spPr/>
      <dgm:t>
        <a:bodyPr/>
        <a:lstStyle/>
        <a:p>
          <a:endParaRPr lang="en-US"/>
        </a:p>
      </dgm:t>
    </dgm:pt>
    <dgm:pt modelId="{E24DED08-07D4-4320-AF4A-F8D2684AFC85}">
      <dgm:prSet/>
      <dgm:spPr/>
      <dgm:t>
        <a:bodyPr/>
        <a:lstStyle/>
        <a:p>
          <a:r>
            <a:rPr lang="en-US" dirty="0">
              <a:solidFill>
                <a:schemeClr val="tx1">
                  <a:lumMod val="95000"/>
                  <a:lumOff val="5000"/>
                </a:schemeClr>
              </a:solidFill>
            </a:rPr>
            <a:t>Recent and medium-frequency segments contribute significantly to revenue and show higher engagement.</a:t>
          </a:r>
        </a:p>
      </dgm:t>
    </dgm:pt>
    <dgm:pt modelId="{21A616D9-44A9-4BD1-A153-5961CB65FAFD}" type="parTrans" cxnId="{8434D9E4-FA00-4104-8247-0913061E10A5}">
      <dgm:prSet/>
      <dgm:spPr/>
      <dgm:t>
        <a:bodyPr/>
        <a:lstStyle/>
        <a:p>
          <a:endParaRPr lang="en-IN"/>
        </a:p>
      </dgm:t>
    </dgm:pt>
    <dgm:pt modelId="{9DCBBE0E-0A17-463B-A27E-BD85CB95CABA}" type="sibTrans" cxnId="{8434D9E4-FA00-4104-8247-0913061E10A5}">
      <dgm:prSet/>
      <dgm:spPr/>
      <dgm:t>
        <a:bodyPr/>
        <a:lstStyle/>
        <a:p>
          <a:endParaRPr lang="en-IN"/>
        </a:p>
      </dgm:t>
    </dgm:pt>
    <dgm:pt modelId="{BC74F6A5-8D71-4FF0-949F-ED90BAC92937}">
      <dgm:prSet/>
      <dgm:spPr/>
      <dgm:t>
        <a:bodyPr/>
        <a:lstStyle/>
        <a:p>
          <a:r>
            <a:rPr lang="en-US" dirty="0"/>
            <a:t>Variability in CLV among segments suggests inconsistent customer value.</a:t>
          </a:r>
        </a:p>
      </dgm:t>
    </dgm:pt>
    <dgm:pt modelId="{A5DEBDF7-5502-4E2B-A3C5-3F4134DC5477}" type="parTrans" cxnId="{F7C9F711-27D3-4B4D-8CEE-5BF4B6CD6361}">
      <dgm:prSet/>
      <dgm:spPr/>
      <dgm:t>
        <a:bodyPr/>
        <a:lstStyle/>
        <a:p>
          <a:endParaRPr lang="en-IN"/>
        </a:p>
      </dgm:t>
    </dgm:pt>
    <dgm:pt modelId="{D8262916-052B-4AC6-A108-3BA98B8A119F}" type="sibTrans" cxnId="{F7C9F711-27D3-4B4D-8CEE-5BF4B6CD6361}">
      <dgm:prSet/>
      <dgm:spPr/>
      <dgm:t>
        <a:bodyPr/>
        <a:lstStyle/>
        <a:p>
          <a:endParaRPr lang="en-IN"/>
        </a:p>
      </dgm:t>
    </dgm:pt>
    <dgm:pt modelId="{ED5AA11D-E836-489A-820B-AA4ABDE323FC}">
      <dgm:prSet/>
      <dgm:spPr/>
      <dgm:t>
        <a:bodyPr/>
        <a:lstStyle/>
        <a:p>
          <a:r>
            <a:rPr lang="en-US" b="1" dirty="0"/>
            <a:t>Weaknesses:</a:t>
          </a:r>
          <a:endParaRPr lang="en-US" dirty="0"/>
        </a:p>
      </dgm:t>
    </dgm:pt>
    <dgm:pt modelId="{F05041FB-E5D3-4BE5-BBB4-C08E797DF9D9}" type="sibTrans" cxnId="{2308C360-F959-470D-A80D-0AD231186B1C}">
      <dgm:prSet/>
      <dgm:spPr/>
      <dgm:t>
        <a:bodyPr/>
        <a:lstStyle/>
        <a:p>
          <a:endParaRPr lang="en-US"/>
        </a:p>
      </dgm:t>
    </dgm:pt>
    <dgm:pt modelId="{DAB995E5-88D3-4D8C-8019-0C98F65D75B8}" type="parTrans" cxnId="{2308C360-F959-470D-A80D-0AD231186B1C}">
      <dgm:prSet/>
      <dgm:spPr/>
      <dgm:t>
        <a:bodyPr/>
        <a:lstStyle/>
        <a:p>
          <a:endParaRPr lang="en-US"/>
        </a:p>
      </dgm:t>
    </dgm:pt>
    <dgm:pt modelId="{C87CF3C2-C01B-4B74-AECD-0111E6DD3F57}">
      <dgm:prSet/>
      <dgm:spPr/>
      <dgm:t>
        <a:bodyPr/>
        <a:lstStyle/>
        <a:p>
          <a:r>
            <a:rPr lang="en-US" dirty="0"/>
            <a:t>Segment P2’s infrequent engagement poses a risk if not addressed, potentially impacting overall revenue growth.</a:t>
          </a:r>
        </a:p>
      </dgm:t>
    </dgm:pt>
    <dgm:pt modelId="{89ABE276-4BAC-4FDB-BB5B-FA2611EDB3E7}" type="parTrans" cxnId="{E3B30BCB-864D-42CB-A45F-1F5860ECF684}">
      <dgm:prSet/>
      <dgm:spPr/>
      <dgm:t>
        <a:bodyPr/>
        <a:lstStyle/>
        <a:p>
          <a:endParaRPr lang="en-IN"/>
        </a:p>
      </dgm:t>
    </dgm:pt>
    <dgm:pt modelId="{192C2AF9-F782-4451-8BAB-254CB7ACC5AC}" type="sibTrans" cxnId="{E3B30BCB-864D-42CB-A45F-1F5860ECF684}">
      <dgm:prSet/>
      <dgm:spPr/>
      <dgm:t>
        <a:bodyPr/>
        <a:lstStyle/>
        <a:p>
          <a:endParaRPr lang="en-IN"/>
        </a:p>
      </dgm:t>
    </dgm:pt>
    <dgm:pt modelId="{4C24F158-C074-4BD5-AF46-002FB907E4F6}">
      <dgm:prSet/>
      <dgm:spPr/>
      <dgm:t>
        <a:bodyPr/>
        <a:lstStyle/>
        <a:p>
          <a:r>
            <a:rPr lang="en-US" dirty="0"/>
            <a:t>April has the lowest transaction count(7973), suggesting a potential seasonal dip.</a:t>
          </a:r>
        </a:p>
      </dgm:t>
    </dgm:pt>
    <dgm:pt modelId="{234DF4B2-67EE-4EFD-B950-973042AB1266}" type="parTrans" cxnId="{A40B3F43-174B-4BE4-964C-CC93DE27D049}">
      <dgm:prSet/>
      <dgm:spPr/>
      <dgm:t>
        <a:bodyPr/>
        <a:lstStyle/>
        <a:p>
          <a:endParaRPr lang="en-IN"/>
        </a:p>
      </dgm:t>
    </dgm:pt>
    <dgm:pt modelId="{32A94120-FF4F-47F6-9827-EE2407F7033A}" type="sibTrans" cxnId="{A40B3F43-174B-4BE4-964C-CC93DE27D049}">
      <dgm:prSet/>
      <dgm:spPr/>
      <dgm:t>
        <a:bodyPr/>
        <a:lstStyle/>
        <a:p>
          <a:endParaRPr lang="en-IN"/>
        </a:p>
      </dgm:t>
    </dgm:pt>
    <dgm:pt modelId="{CDE2F6B6-F0D0-435A-A0D4-4B7DCCD10A8C}">
      <dgm:prSet/>
      <dgm:spPr/>
      <dgm:t>
        <a:bodyPr/>
        <a:lstStyle/>
        <a:p>
          <a:r>
            <a:rPr lang="en-US" dirty="0"/>
            <a:t>Promote strategies to encourage more frequent transaction among lower-value segments.</a:t>
          </a:r>
        </a:p>
      </dgm:t>
    </dgm:pt>
    <dgm:pt modelId="{0C985A99-1B5C-4762-A410-466ACD5AE533}" type="parTrans" cxnId="{DFBCBBB4-1CC0-426E-8086-4D030C607BCD}">
      <dgm:prSet/>
      <dgm:spPr/>
      <dgm:t>
        <a:bodyPr/>
        <a:lstStyle/>
        <a:p>
          <a:endParaRPr lang="en-IN"/>
        </a:p>
      </dgm:t>
    </dgm:pt>
    <dgm:pt modelId="{824DE39A-FFC3-4706-AAD3-028AFAD1F583}" type="sibTrans" cxnId="{DFBCBBB4-1CC0-426E-8086-4D030C607BCD}">
      <dgm:prSet/>
      <dgm:spPr/>
      <dgm:t>
        <a:bodyPr/>
        <a:lstStyle/>
        <a:p>
          <a:endParaRPr lang="en-IN"/>
        </a:p>
      </dgm:t>
    </dgm:pt>
    <dgm:pt modelId="{FBF738DD-E6DA-4CC7-8AFA-5C9C95C0BE70}">
      <dgm:prSet/>
      <dgm:spPr/>
      <dgm:t>
        <a:bodyPr/>
        <a:lstStyle/>
        <a:p>
          <a:r>
            <a:rPr lang="en-US" dirty="0"/>
            <a:t>Develop strategies to counteract low transaction counts in April.</a:t>
          </a:r>
        </a:p>
      </dgm:t>
    </dgm:pt>
    <dgm:pt modelId="{CC8E696A-37C6-4584-B235-FA93F9DE5256}" type="parTrans" cxnId="{34B418FF-4B16-4A21-9737-C9F1162C99D3}">
      <dgm:prSet/>
      <dgm:spPr/>
      <dgm:t>
        <a:bodyPr/>
        <a:lstStyle/>
        <a:p>
          <a:endParaRPr lang="en-IN"/>
        </a:p>
      </dgm:t>
    </dgm:pt>
    <dgm:pt modelId="{64523C76-8873-4B67-B742-9DCA4E849309}" type="sibTrans" cxnId="{34B418FF-4B16-4A21-9737-C9F1162C99D3}">
      <dgm:prSet/>
      <dgm:spPr/>
      <dgm:t>
        <a:bodyPr/>
        <a:lstStyle/>
        <a:p>
          <a:endParaRPr lang="en-IN"/>
        </a:p>
      </dgm:t>
    </dgm:pt>
    <dgm:pt modelId="{B714D573-3AF9-4B23-8975-C33F3F878B31}" type="pres">
      <dgm:prSet presAssocID="{D7A3827D-2B62-4C74-8D05-E12D93185D4C}" presName="Name0" presStyleCnt="0">
        <dgm:presLayoutVars>
          <dgm:dir/>
          <dgm:animLvl val="lvl"/>
          <dgm:resizeHandles val="exact"/>
        </dgm:presLayoutVars>
      </dgm:prSet>
      <dgm:spPr/>
    </dgm:pt>
    <dgm:pt modelId="{FF855ED3-7A33-4ED0-8217-1F3B225D0F2B}" type="pres">
      <dgm:prSet presAssocID="{704D3670-82D8-43E2-9BE5-065F0E15B900}" presName="composite" presStyleCnt="0"/>
      <dgm:spPr/>
    </dgm:pt>
    <dgm:pt modelId="{CAE6CF5B-DD49-4D7E-B271-9D2493F67AC5}" type="pres">
      <dgm:prSet presAssocID="{704D3670-82D8-43E2-9BE5-065F0E15B900}" presName="parTx" presStyleLbl="alignNode1" presStyleIdx="0" presStyleCnt="4">
        <dgm:presLayoutVars>
          <dgm:chMax val="0"/>
          <dgm:chPref val="0"/>
          <dgm:bulletEnabled val="1"/>
        </dgm:presLayoutVars>
      </dgm:prSet>
      <dgm:spPr/>
    </dgm:pt>
    <dgm:pt modelId="{4060302E-0F51-400B-9CD1-385B03280980}" type="pres">
      <dgm:prSet presAssocID="{704D3670-82D8-43E2-9BE5-065F0E15B900}" presName="desTx" presStyleLbl="alignAccFollowNode1" presStyleIdx="0" presStyleCnt="4">
        <dgm:presLayoutVars>
          <dgm:bulletEnabled val="1"/>
        </dgm:presLayoutVars>
      </dgm:prSet>
      <dgm:spPr/>
    </dgm:pt>
    <dgm:pt modelId="{9D515090-BB1D-49E3-8F0E-189D432A09BB}" type="pres">
      <dgm:prSet presAssocID="{08866784-E1E8-4812-8B8E-0E8BA7ADDE27}" presName="space" presStyleCnt="0"/>
      <dgm:spPr/>
    </dgm:pt>
    <dgm:pt modelId="{06130427-FA9C-4779-9655-ABA8A276AEC6}" type="pres">
      <dgm:prSet presAssocID="{ED5AA11D-E836-489A-820B-AA4ABDE323FC}" presName="composite" presStyleCnt="0"/>
      <dgm:spPr/>
    </dgm:pt>
    <dgm:pt modelId="{A1C105DA-F93A-4C3A-8325-D968224BF7EA}" type="pres">
      <dgm:prSet presAssocID="{ED5AA11D-E836-489A-820B-AA4ABDE323FC}" presName="parTx" presStyleLbl="alignNode1" presStyleIdx="1" presStyleCnt="4">
        <dgm:presLayoutVars>
          <dgm:chMax val="0"/>
          <dgm:chPref val="0"/>
          <dgm:bulletEnabled val="1"/>
        </dgm:presLayoutVars>
      </dgm:prSet>
      <dgm:spPr/>
    </dgm:pt>
    <dgm:pt modelId="{6F0633F3-1B9F-4940-A808-8EEFE87E6C4F}" type="pres">
      <dgm:prSet presAssocID="{ED5AA11D-E836-489A-820B-AA4ABDE323FC}" presName="desTx" presStyleLbl="alignAccFollowNode1" presStyleIdx="1" presStyleCnt="4">
        <dgm:presLayoutVars>
          <dgm:bulletEnabled val="1"/>
        </dgm:presLayoutVars>
      </dgm:prSet>
      <dgm:spPr/>
    </dgm:pt>
    <dgm:pt modelId="{62B5EB2C-1D19-4EC2-85E7-F628F2ACE2B1}" type="pres">
      <dgm:prSet presAssocID="{F05041FB-E5D3-4BE5-BBB4-C08E797DF9D9}" presName="space" presStyleCnt="0"/>
      <dgm:spPr/>
    </dgm:pt>
    <dgm:pt modelId="{8F10F477-26C6-4084-A8A6-B8A4AAEA07F1}" type="pres">
      <dgm:prSet presAssocID="{DC6DEFD6-948E-401D-ABC5-B414154E1E61}" presName="composite" presStyleCnt="0"/>
      <dgm:spPr/>
    </dgm:pt>
    <dgm:pt modelId="{55D4F5B2-3160-406D-8F3B-6D1A4830131A}" type="pres">
      <dgm:prSet presAssocID="{DC6DEFD6-948E-401D-ABC5-B414154E1E61}" presName="parTx" presStyleLbl="alignNode1" presStyleIdx="2" presStyleCnt="4">
        <dgm:presLayoutVars>
          <dgm:chMax val="0"/>
          <dgm:chPref val="0"/>
          <dgm:bulletEnabled val="1"/>
        </dgm:presLayoutVars>
      </dgm:prSet>
      <dgm:spPr/>
    </dgm:pt>
    <dgm:pt modelId="{8C7BF742-8D3D-406E-9F7F-4303BD300388}" type="pres">
      <dgm:prSet presAssocID="{DC6DEFD6-948E-401D-ABC5-B414154E1E61}" presName="desTx" presStyleLbl="alignAccFollowNode1" presStyleIdx="2" presStyleCnt="4">
        <dgm:presLayoutVars>
          <dgm:bulletEnabled val="1"/>
        </dgm:presLayoutVars>
      </dgm:prSet>
      <dgm:spPr/>
    </dgm:pt>
    <dgm:pt modelId="{142D83D8-2B8A-4078-A35D-91CDE5DFD3B1}" type="pres">
      <dgm:prSet presAssocID="{870D3C65-7B5E-4493-A992-DDAF6104A563}" presName="space" presStyleCnt="0"/>
      <dgm:spPr/>
    </dgm:pt>
    <dgm:pt modelId="{04C3D532-06FA-4AD1-B722-054BCB4273DE}" type="pres">
      <dgm:prSet presAssocID="{FF780821-48EF-4001-9A7F-DA59A4874F15}" presName="composite" presStyleCnt="0"/>
      <dgm:spPr/>
    </dgm:pt>
    <dgm:pt modelId="{CE9AA613-CAE3-42B4-AD08-3D8152E309F7}" type="pres">
      <dgm:prSet presAssocID="{FF780821-48EF-4001-9A7F-DA59A4874F15}" presName="parTx" presStyleLbl="alignNode1" presStyleIdx="3" presStyleCnt="4">
        <dgm:presLayoutVars>
          <dgm:chMax val="0"/>
          <dgm:chPref val="0"/>
          <dgm:bulletEnabled val="1"/>
        </dgm:presLayoutVars>
      </dgm:prSet>
      <dgm:spPr/>
    </dgm:pt>
    <dgm:pt modelId="{ADE96D3D-1DB7-4D47-A700-3B2CFC40474A}" type="pres">
      <dgm:prSet presAssocID="{FF780821-48EF-4001-9A7F-DA59A4874F15}" presName="desTx" presStyleLbl="alignAccFollowNode1" presStyleIdx="3" presStyleCnt="4">
        <dgm:presLayoutVars>
          <dgm:bulletEnabled val="1"/>
        </dgm:presLayoutVars>
      </dgm:prSet>
      <dgm:spPr/>
    </dgm:pt>
  </dgm:ptLst>
  <dgm:cxnLst>
    <dgm:cxn modelId="{5043E803-265B-470D-9EB4-2BF6A4A59896}" type="presOf" srcId="{ED5AA11D-E836-489A-820B-AA4ABDE323FC}" destId="{A1C105DA-F93A-4C3A-8325-D968224BF7EA}" srcOrd="0" destOrd="0" presId="urn:microsoft.com/office/officeart/2005/8/layout/hList1"/>
    <dgm:cxn modelId="{234D610C-6F2B-4666-9871-6434A6414B8D}" type="presOf" srcId="{C76B46CA-9E1B-4CD8-A7ED-07602C5B92D8}" destId="{8C7BF742-8D3D-406E-9F7F-4303BD300388}" srcOrd="0" destOrd="0" presId="urn:microsoft.com/office/officeart/2005/8/layout/hList1"/>
    <dgm:cxn modelId="{F7C9F711-27D3-4B4D-8CEE-5BF4B6CD6361}" srcId="{ED5AA11D-E836-489A-820B-AA4ABDE323FC}" destId="{BC74F6A5-8D71-4FF0-949F-ED90BAC92937}" srcOrd="2" destOrd="0" parTransId="{A5DEBDF7-5502-4E2B-A3C5-3F4134DC5477}" sibTransId="{D8262916-052B-4AC6-A108-3BA98B8A119F}"/>
    <dgm:cxn modelId="{9716C314-9047-4D7C-B22D-49D0808FCE39}" srcId="{DC6DEFD6-948E-401D-ABC5-B414154E1E61}" destId="{C76B46CA-9E1B-4CD8-A7ED-07602C5B92D8}" srcOrd="0" destOrd="0" parTransId="{DFA03859-FFF6-4EAD-975D-3BFEFF0E1E80}" sibTransId="{FA9F789A-0F69-4377-A192-2DE1C6FBFFC6}"/>
    <dgm:cxn modelId="{9B12A115-4ED6-41FA-8FBD-F85506BE7D4E}" type="presOf" srcId="{1457B2FA-2842-4551-8295-A5FF92BECEC1}" destId="{4060302E-0F51-400B-9CD1-385B03280980}" srcOrd="0" destOrd="0" presId="urn:microsoft.com/office/officeart/2005/8/layout/hList1"/>
    <dgm:cxn modelId="{0012AF16-F0A1-429E-8026-AAA45DA07337}" srcId="{FF780821-48EF-4001-9A7F-DA59A4874F15}" destId="{3156FCBF-0CE4-4F48-96E4-D2755EFEC4B6}" srcOrd="0" destOrd="0" parTransId="{C088AAAA-8B65-49FA-8A99-CA78243E0483}" sibTransId="{E48D48F8-20C5-4AB1-A15B-229378DF9A7B}"/>
    <dgm:cxn modelId="{3A579917-9792-45FB-A8BB-A2207BC5D6CD}" type="presOf" srcId="{3156FCBF-0CE4-4F48-96E4-D2755EFEC4B6}" destId="{ADE96D3D-1DB7-4D47-A700-3B2CFC40474A}" srcOrd="0" destOrd="0" presId="urn:microsoft.com/office/officeart/2005/8/layout/hList1"/>
    <dgm:cxn modelId="{F390CC21-49A8-49E0-A95A-C6953A8767F2}" type="presOf" srcId="{16FAF9E2-1274-4CF8-911B-6F4E195567DD}" destId="{ADE96D3D-1DB7-4D47-A700-3B2CFC40474A}" srcOrd="0" destOrd="1" presId="urn:microsoft.com/office/officeart/2005/8/layout/hList1"/>
    <dgm:cxn modelId="{8E2F5E23-C9F8-4353-A105-81676B1696BD}" srcId="{ED5AA11D-E836-489A-820B-AA4ABDE323FC}" destId="{01EE961D-7F31-4009-84BE-9080E9C09D17}" srcOrd="0" destOrd="0" parTransId="{3AB50890-C7DA-448B-890D-7C2B6D17E05E}" sibTransId="{7DCB853D-376F-4470-A9E7-B0F28364E2E4}"/>
    <dgm:cxn modelId="{65F4D927-A265-400F-B119-6401E7601AD6}" srcId="{FF780821-48EF-4001-9A7F-DA59A4874F15}" destId="{16FAF9E2-1274-4CF8-911B-6F4E195567DD}" srcOrd="1" destOrd="0" parTransId="{81BBF731-2F88-467E-8227-884C6AEB5544}" sibTransId="{6254392A-A7DF-412F-807A-8ED25B583906}"/>
    <dgm:cxn modelId="{C6ACAA2E-A0DB-4693-9BB9-F387C681A311}" type="presOf" srcId="{2A38A533-4A6B-4210-BA58-20E11FD85E46}" destId="{4060302E-0F51-400B-9CD1-385B03280980}" srcOrd="0" destOrd="2" presId="urn:microsoft.com/office/officeart/2005/8/layout/hList1"/>
    <dgm:cxn modelId="{5B0A4A36-444A-4682-BED6-758260948923}" type="presOf" srcId="{19F6B42E-4F7B-4037-BB9D-175B7CB13349}" destId="{4060302E-0F51-400B-9CD1-385B03280980}" srcOrd="0" destOrd="1" presId="urn:microsoft.com/office/officeart/2005/8/layout/hList1"/>
    <dgm:cxn modelId="{2308C360-F959-470D-A80D-0AD231186B1C}" srcId="{D7A3827D-2B62-4C74-8D05-E12D93185D4C}" destId="{ED5AA11D-E836-489A-820B-AA4ABDE323FC}" srcOrd="1" destOrd="0" parTransId="{DAB995E5-88D3-4D8C-8019-0C98F65D75B8}" sibTransId="{F05041FB-E5D3-4BE5-BBB4-C08E797DF9D9}"/>
    <dgm:cxn modelId="{A40B3F43-174B-4BE4-964C-CC93DE27D049}" srcId="{ED5AA11D-E836-489A-820B-AA4ABDE323FC}" destId="{4C24F158-C074-4BD5-AF46-002FB907E4F6}" srcOrd="3" destOrd="0" parTransId="{234DF4B2-67EE-4EFD-B950-973042AB1266}" sibTransId="{32A94120-FF4F-47F6-9827-EE2407F7033A}"/>
    <dgm:cxn modelId="{2CF05B63-6B60-4F74-A339-2FFD925F0D0D}" type="presOf" srcId="{FBF738DD-E6DA-4CC7-8AFA-5C9C95C0BE70}" destId="{8C7BF742-8D3D-406E-9F7F-4303BD300388}" srcOrd="0" destOrd="3" presId="urn:microsoft.com/office/officeart/2005/8/layout/hList1"/>
    <dgm:cxn modelId="{6160FD44-E95E-4AAE-A167-AFB6625985DA}" srcId="{ED5AA11D-E836-489A-820B-AA4ABDE323FC}" destId="{94AB3925-5B4A-47D5-9A60-FE29CB4B0ED7}" srcOrd="1" destOrd="0" parTransId="{2D98AB97-72E6-4105-B460-E3B2B56873C8}" sibTransId="{5E72B2EB-C612-4A0F-9D79-17BCDB43F206}"/>
    <dgm:cxn modelId="{56B54968-476D-4907-98C5-2C7666F828BA}" srcId="{704D3670-82D8-43E2-9BE5-065F0E15B900}" destId="{2A38A533-4A6B-4210-BA58-20E11FD85E46}" srcOrd="2" destOrd="0" parTransId="{89AC4855-7253-444B-80E4-420E619ADAD3}" sibTransId="{3333FE05-8715-4DF3-923B-93319DC4A108}"/>
    <dgm:cxn modelId="{093FBB6C-36FE-433C-8E60-7C9A35D55428}" type="presOf" srcId="{484F7791-CD96-4698-9183-3B3D7F5800F6}" destId="{8C7BF742-8D3D-406E-9F7F-4303BD300388}" srcOrd="0" destOrd="1" presId="urn:microsoft.com/office/officeart/2005/8/layout/hList1"/>
    <dgm:cxn modelId="{CF055651-43BF-498F-8390-E7C635AA9C5D}" type="presOf" srcId="{D7A3827D-2B62-4C74-8D05-E12D93185D4C}" destId="{B714D573-3AF9-4B23-8975-C33F3F878B31}" srcOrd="0" destOrd="0" presId="urn:microsoft.com/office/officeart/2005/8/layout/hList1"/>
    <dgm:cxn modelId="{50B24B53-4F9A-4AC9-A496-16B3ED808CCA}" type="presOf" srcId="{4C24F158-C074-4BD5-AF46-002FB907E4F6}" destId="{6F0633F3-1B9F-4940-A808-8EEFE87E6C4F}" srcOrd="0" destOrd="3" presId="urn:microsoft.com/office/officeart/2005/8/layout/hList1"/>
    <dgm:cxn modelId="{8F48F253-5B48-4E88-A0D0-DB71F655C413}" srcId="{DC6DEFD6-948E-401D-ABC5-B414154E1E61}" destId="{484F7791-CD96-4698-9183-3B3D7F5800F6}" srcOrd="1" destOrd="0" parTransId="{5B66566D-293D-45F7-B276-0C7B965D6215}" sibTransId="{E7E73302-CF03-4F3F-B0E7-9FFD40AE266F}"/>
    <dgm:cxn modelId="{C0A96154-8924-4836-ADBF-EE1FC2718204}" srcId="{704D3670-82D8-43E2-9BE5-065F0E15B900}" destId="{19F6B42E-4F7B-4037-BB9D-175B7CB13349}" srcOrd="1" destOrd="0" parTransId="{21870B20-FD8A-4B0D-AACB-5A515EC52427}" sibTransId="{DB705F11-47C7-4136-81B5-ED5EF3578BDE}"/>
    <dgm:cxn modelId="{F803A079-ED71-4B45-AF45-7BE1FD7D1DBA}" srcId="{D7A3827D-2B62-4C74-8D05-E12D93185D4C}" destId="{704D3670-82D8-43E2-9BE5-065F0E15B900}" srcOrd="0" destOrd="0" parTransId="{056032B6-B76B-4726-9BD1-55297DFF7A3C}" sibTransId="{08866784-E1E8-4812-8B8E-0E8BA7ADDE27}"/>
    <dgm:cxn modelId="{90A5365A-C88D-4F20-B7C6-DA3355DE5FF5}" type="presOf" srcId="{94AB3925-5B4A-47D5-9A60-FE29CB4B0ED7}" destId="{6F0633F3-1B9F-4940-A808-8EEFE87E6C4F}" srcOrd="0" destOrd="1" presId="urn:microsoft.com/office/officeart/2005/8/layout/hList1"/>
    <dgm:cxn modelId="{E3EE3289-1808-4DB7-9FAD-EC9978D13A3E}" srcId="{704D3670-82D8-43E2-9BE5-065F0E15B900}" destId="{1457B2FA-2842-4551-8295-A5FF92BECEC1}" srcOrd="0" destOrd="0" parTransId="{D8C229CA-2E37-4D84-977B-EC10E30D0A68}" sibTransId="{E712B2C8-DA21-4980-9D6D-8F1F4217B641}"/>
    <dgm:cxn modelId="{2AB57790-83E3-4272-B8CF-D5C3655DF730}" type="presOf" srcId="{BC74F6A5-8D71-4FF0-949F-ED90BAC92937}" destId="{6F0633F3-1B9F-4940-A808-8EEFE87E6C4F}" srcOrd="0" destOrd="2" presId="urn:microsoft.com/office/officeart/2005/8/layout/hList1"/>
    <dgm:cxn modelId="{F5BF9592-17D5-4DAF-8860-8BA195755795}" type="presOf" srcId="{704D3670-82D8-43E2-9BE5-065F0E15B900}" destId="{CAE6CF5B-DD49-4D7E-B271-9D2493F67AC5}" srcOrd="0" destOrd="0" presId="urn:microsoft.com/office/officeart/2005/8/layout/hList1"/>
    <dgm:cxn modelId="{8E25D09B-789B-4C70-B101-C562D63CA8BA}" srcId="{D7A3827D-2B62-4C74-8D05-E12D93185D4C}" destId="{DC6DEFD6-948E-401D-ABC5-B414154E1E61}" srcOrd="2" destOrd="0" parTransId="{8992E51A-74E9-47FF-A479-C4D1290AF916}" sibTransId="{870D3C65-7B5E-4493-A992-DDAF6104A563}"/>
    <dgm:cxn modelId="{0DDEB6B3-4DB6-4691-B94C-7F1D26E6A5D9}" type="presOf" srcId="{01EE961D-7F31-4009-84BE-9080E9C09D17}" destId="{6F0633F3-1B9F-4940-A808-8EEFE87E6C4F}" srcOrd="0" destOrd="0" presId="urn:microsoft.com/office/officeart/2005/8/layout/hList1"/>
    <dgm:cxn modelId="{DFBCBBB4-1CC0-426E-8086-4D030C607BCD}" srcId="{DC6DEFD6-948E-401D-ABC5-B414154E1E61}" destId="{CDE2F6B6-F0D0-435A-A0D4-4B7DCCD10A8C}" srcOrd="2" destOrd="0" parTransId="{0C985A99-1B5C-4762-A410-466ACD5AE533}" sibTransId="{824DE39A-FFC3-4706-AAD3-028AFAD1F583}"/>
    <dgm:cxn modelId="{41B6E8B4-7555-4692-8CD2-F1A43C917EE4}" type="presOf" srcId="{CDE2F6B6-F0D0-435A-A0D4-4B7DCCD10A8C}" destId="{8C7BF742-8D3D-406E-9F7F-4303BD300388}" srcOrd="0" destOrd="2" presId="urn:microsoft.com/office/officeart/2005/8/layout/hList1"/>
    <dgm:cxn modelId="{A5EDA0B5-4102-44C9-93C4-7CFC7C4C9BD4}" type="presOf" srcId="{E24DED08-07D4-4320-AF4A-F8D2684AFC85}" destId="{4060302E-0F51-400B-9CD1-385B03280980}" srcOrd="0" destOrd="3" presId="urn:microsoft.com/office/officeart/2005/8/layout/hList1"/>
    <dgm:cxn modelId="{C3950EBE-781B-41FC-A723-4146B3826542}" srcId="{D7A3827D-2B62-4C74-8D05-E12D93185D4C}" destId="{FF780821-48EF-4001-9A7F-DA59A4874F15}" srcOrd="3" destOrd="0" parTransId="{76786A97-9CE2-4245-B0D9-7065768813F1}" sibTransId="{9FBFED1D-A988-457A-B2D5-4FFE9ACDBC59}"/>
    <dgm:cxn modelId="{142E82C7-4486-4F15-9DC3-FC3B0D9EC18D}" type="presOf" srcId="{DC6DEFD6-948E-401D-ABC5-B414154E1E61}" destId="{55D4F5B2-3160-406D-8F3B-6D1A4830131A}" srcOrd="0" destOrd="0" presId="urn:microsoft.com/office/officeart/2005/8/layout/hList1"/>
    <dgm:cxn modelId="{E3B30BCB-864D-42CB-A45F-1F5860ECF684}" srcId="{FF780821-48EF-4001-9A7F-DA59A4874F15}" destId="{C87CF3C2-C01B-4B74-AECD-0111E6DD3F57}" srcOrd="2" destOrd="0" parTransId="{89ABE276-4BAC-4FDB-BB5B-FA2611EDB3E7}" sibTransId="{192C2AF9-F782-4451-8BAB-254CB7ACC5AC}"/>
    <dgm:cxn modelId="{492D94E0-7FCD-49A5-9F61-B99144BEFEBB}" type="presOf" srcId="{C87CF3C2-C01B-4B74-AECD-0111E6DD3F57}" destId="{ADE96D3D-1DB7-4D47-A700-3B2CFC40474A}" srcOrd="0" destOrd="2" presId="urn:microsoft.com/office/officeart/2005/8/layout/hList1"/>
    <dgm:cxn modelId="{8434D9E4-FA00-4104-8247-0913061E10A5}" srcId="{704D3670-82D8-43E2-9BE5-065F0E15B900}" destId="{E24DED08-07D4-4320-AF4A-F8D2684AFC85}" srcOrd="3" destOrd="0" parTransId="{21A616D9-44A9-4BD1-A153-5961CB65FAFD}" sibTransId="{9DCBBE0E-0A17-463B-A27E-BD85CB95CABA}"/>
    <dgm:cxn modelId="{5F7D14EE-7C67-450F-A7C4-B6480AB6CC0C}" type="presOf" srcId="{FF780821-48EF-4001-9A7F-DA59A4874F15}" destId="{CE9AA613-CAE3-42B4-AD08-3D8152E309F7}" srcOrd="0" destOrd="0" presId="urn:microsoft.com/office/officeart/2005/8/layout/hList1"/>
    <dgm:cxn modelId="{34B418FF-4B16-4A21-9737-C9F1162C99D3}" srcId="{DC6DEFD6-948E-401D-ABC5-B414154E1E61}" destId="{FBF738DD-E6DA-4CC7-8AFA-5C9C95C0BE70}" srcOrd="3" destOrd="0" parTransId="{CC8E696A-37C6-4584-B235-FA93F9DE5256}" sibTransId="{64523C76-8873-4B67-B742-9DCA4E849309}"/>
    <dgm:cxn modelId="{F04B1C19-18F3-44C2-8629-C48785637001}" type="presParOf" srcId="{B714D573-3AF9-4B23-8975-C33F3F878B31}" destId="{FF855ED3-7A33-4ED0-8217-1F3B225D0F2B}" srcOrd="0" destOrd="0" presId="urn:microsoft.com/office/officeart/2005/8/layout/hList1"/>
    <dgm:cxn modelId="{AE37CA2E-B51E-44E6-B8B8-AA555729E379}" type="presParOf" srcId="{FF855ED3-7A33-4ED0-8217-1F3B225D0F2B}" destId="{CAE6CF5B-DD49-4D7E-B271-9D2493F67AC5}" srcOrd="0" destOrd="0" presId="urn:microsoft.com/office/officeart/2005/8/layout/hList1"/>
    <dgm:cxn modelId="{17F78741-BAD6-42A4-9EFB-E9B66D5DB850}" type="presParOf" srcId="{FF855ED3-7A33-4ED0-8217-1F3B225D0F2B}" destId="{4060302E-0F51-400B-9CD1-385B03280980}" srcOrd="1" destOrd="0" presId="urn:microsoft.com/office/officeart/2005/8/layout/hList1"/>
    <dgm:cxn modelId="{3C7DFEF6-A344-4114-B056-6310D92F1FC2}" type="presParOf" srcId="{B714D573-3AF9-4B23-8975-C33F3F878B31}" destId="{9D515090-BB1D-49E3-8F0E-189D432A09BB}" srcOrd="1" destOrd="0" presId="urn:microsoft.com/office/officeart/2005/8/layout/hList1"/>
    <dgm:cxn modelId="{E5ECA8F4-645E-4403-9605-F374B30E3707}" type="presParOf" srcId="{B714D573-3AF9-4B23-8975-C33F3F878B31}" destId="{06130427-FA9C-4779-9655-ABA8A276AEC6}" srcOrd="2" destOrd="0" presId="urn:microsoft.com/office/officeart/2005/8/layout/hList1"/>
    <dgm:cxn modelId="{B48B178A-2A08-4C0D-BABB-6B784B134F38}" type="presParOf" srcId="{06130427-FA9C-4779-9655-ABA8A276AEC6}" destId="{A1C105DA-F93A-4C3A-8325-D968224BF7EA}" srcOrd="0" destOrd="0" presId="urn:microsoft.com/office/officeart/2005/8/layout/hList1"/>
    <dgm:cxn modelId="{8430EEC6-043F-4F47-BBB8-C6CD1DEBED5D}" type="presParOf" srcId="{06130427-FA9C-4779-9655-ABA8A276AEC6}" destId="{6F0633F3-1B9F-4940-A808-8EEFE87E6C4F}" srcOrd="1" destOrd="0" presId="urn:microsoft.com/office/officeart/2005/8/layout/hList1"/>
    <dgm:cxn modelId="{2FF12727-782E-4FF6-9B74-B370D788F788}" type="presParOf" srcId="{B714D573-3AF9-4B23-8975-C33F3F878B31}" destId="{62B5EB2C-1D19-4EC2-85E7-F628F2ACE2B1}" srcOrd="3" destOrd="0" presId="urn:microsoft.com/office/officeart/2005/8/layout/hList1"/>
    <dgm:cxn modelId="{C2DF5874-FAA0-485A-97EE-C8C1D16D822A}" type="presParOf" srcId="{B714D573-3AF9-4B23-8975-C33F3F878B31}" destId="{8F10F477-26C6-4084-A8A6-B8A4AAEA07F1}" srcOrd="4" destOrd="0" presId="urn:microsoft.com/office/officeart/2005/8/layout/hList1"/>
    <dgm:cxn modelId="{CEB2CD53-EA8F-4F78-AD28-D59C30DFC6B2}" type="presParOf" srcId="{8F10F477-26C6-4084-A8A6-B8A4AAEA07F1}" destId="{55D4F5B2-3160-406D-8F3B-6D1A4830131A}" srcOrd="0" destOrd="0" presId="urn:microsoft.com/office/officeart/2005/8/layout/hList1"/>
    <dgm:cxn modelId="{9AB96260-352D-440E-A9BE-381AE3783183}" type="presParOf" srcId="{8F10F477-26C6-4084-A8A6-B8A4AAEA07F1}" destId="{8C7BF742-8D3D-406E-9F7F-4303BD300388}" srcOrd="1" destOrd="0" presId="urn:microsoft.com/office/officeart/2005/8/layout/hList1"/>
    <dgm:cxn modelId="{5288ED55-0381-4A82-932D-645A5232A6B8}" type="presParOf" srcId="{B714D573-3AF9-4B23-8975-C33F3F878B31}" destId="{142D83D8-2B8A-4078-A35D-91CDE5DFD3B1}" srcOrd="5" destOrd="0" presId="urn:microsoft.com/office/officeart/2005/8/layout/hList1"/>
    <dgm:cxn modelId="{451A91B3-1551-40FA-98EF-FD874B4D961F}" type="presParOf" srcId="{B714D573-3AF9-4B23-8975-C33F3F878B31}" destId="{04C3D532-06FA-4AD1-B722-054BCB4273DE}" srcOrd="6" destOrd="0" presId="urn:microsoft.com/office/officeart/2005/8/layout/hList1"/>
    <dgm:cxn modelId="{67AC6C6F-6B03-4DB4-9598-8A8FED727A0A}" type="presParOf" srcId="{04C3D532-06FA-4AD1-B722-054BCB4273DE}" destId="{CE9AA613-CAE3-42B4-AD08-3D8152E309F7}" srcOrd="0" destOrd="0" presId="urn:microsoft.com/office/officeart/2005/8/layout/hList1"/>
    <dgm:cxn modelId="{E472DB09-C705-4737-87C7-13952BD77C75}" type="presParOf" srcId="{04C3D532-06FA-4AD1-B722-054BCB4273DE}" destId="{ADE96D3D-1DB7-4D47-A700-3B2CFC4047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BFF09-DEC9-4E8C-A11A-89315463FC3D}">
      <dsp:nvSpPr>
        <dsp:cNvPr id="0" name=""/>
        <dsp:cNvSpPr/>
      </dsp:nvSpPr>
      <dsp:spPr>
        <a:xfrm>
          <a:off x="0" y="401435"/>
          <a:ext cx="6558017" cy="3439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975" tIns="270764" rIns="508975" bIns="92456" numCol="1" spcCol="1270" anchor="t" anchorCtr="0">
          <a:noAutofit/>
        </a:bodyPr>
        <a:lstStyle/>
        <a:p>
          <a:pPr marL="114300" lvl="1" indent="0" algn="just" defTabSz="577850">
            <a:lnSpc>
              <a:spcPct val="90000"/>
            </a:lnSpc>
            <a:spcBef>
              <a:spcPct val="0"/>
            </a:spcBef>
            <a:spcAft>
              <a:spcPct val="15000"/>
            </a:spcAft>
            <a:buChar char="•"/>
          </a:pPr>
          <a:r>
            <a:rPr lang="en-US" sz="1300" b="1" kern="1200" dirty="0"/>
            <a:t>Recency:</a:t>
          </a:r>
          <a:endParaRPr lang="en-US" sz="1300" kern="1200" dirty="0"/>
        </a:p>
        <a:p>
          <a:pPr marL="180975" lvl="2" indent="0" algn="just" defTabSz="577850">
            <a:lnSpc>
              <a:spcPct val="90000"/>
            </a:lnSpc>
            <a:spcBef>
              <a:spcPct val="0"/>
            </a:spcBef>
            <a:spcAft>
              <a:spcPct val="15000"/>
            </a:spcAft>
            <a:buFont typeface="Wingdings" panose="05000000000000000000" pitchFamily="2" charset="2"/>
            <a:buChar char="Ø"/>
          </a:pPr>
          <a:r>
            <a:rPr lang="en-US" sz="1300" b="1" kern="1200" dirty="0"/>
            <a:t>Recent: </a:t>
          </a:r>
          <a:r>
            <a:rPr lang="en-US" sz="1300" kern="1200" dirty="0"/>
            <a:t>Customers with their last transaction within the past 200 days.</a:t>
          </a:r>
        </a:p>
        <a:p>
          <a:pPr marL="180975" lvl="2" indent="0" algn="just" defTabSz="577850">
            <a:lnSpc>
              <a:spcPct val="90000"/>
            </a:lnSpc>
            <a:spcBef>
              <a:spcPct val="0"/>
            </a:spcBef>
            <a:spcAft>
              <a:spcPct val="15000"/>
            </a:spcAft>
            <a:buFont typeface="Wingdings" panose="05000000000000000000" pitchFamily="2" charset="2"/>
            <a:buChar char="Ø"/>
          </a:pPr>
          <a:r>
            <a:rPr lang="en-US" sz="1300" b="1" kern="1200" dirty="0"/>
            <a:t>Medium: </a:t>
          </a:r>
          <a:r>
            <a:rPr lang="en-US" sz="1300" kern="1200" dirty="0"/>
            <a:t>Customers whose last transaction occurred between 201 and 400 days ago.</a:t>
          </a:r>
        </a:p>
        <a:p>
          <a:pPr marL="180975" lvl="2" indent="0" algn="just" defTabSz="577850">
            <a:lnSpc>
              <a:spcPct val="90000"/>
            </a:lnSpc>
            <a:spcBef>
              <a:spcPct val="0"/>
            </a:spcBef>
            <a:spcAft>
              <a:spcPts val="600"/>
            </a:spcAft>
            <a:buFont typeface="Wingdings" panose="05000000000000000000" pitchFamily="2" charset="2"/>
            <a:buChar char="Ø"/>
          </a:pPr>
          <a:r>
            <a:rPr lang="en-US" sz="1300" b="1" kern="1200" dirty="0"/>
            <a:t>Old: </a:t>
          </a:r>
          <a:r>
            <a:rPr lang="en-US" sz="1300" kern="1200" dirty="0"/>
            <a:t>Customers whose last transaction was over 400 days ago.</a:t>
          </a:r>
        </a:p>
        <a:p>
          <a:pPr marL="114300" lvl="1" indent="0" algn="just" defTabSz="577850">
            <a:lnSpc>
              <a:spcPct val="90000"/>
            </a:lnSpc>
            <a:spcBef>
              <a:spcPct val="0"/>
            </a:spcBef>
            <a:spcAft>
              <a:spcPct val="15000"/>
            </a:spcAft>
            <a:buChar char="•"/>
          </a:pPr>
          <a:r>
            <a:rPr lang="en-US" sz="1300" b="1" kern="1200" dirty="0"/>
            <a:t>Frequency:</a:t>
          </a:r>
          <a:endParaRPr lang="en-US" sz="1300" kern="1200" dirty="0"/>
        </a:p>
        <a:p>
          <a:pPr marL="228600" lvl="2" indent="0" algn="just" defTabSz="577850">
            <a:lnSpc>
              <a:spcPct val="90000"/>
            </a:lnSpc>
            <a:spcBef>
              <a:spcPct val="0"/>
            </a:spcBef>
            <a:spcAft>
              <a:spcPct val="15000"/>
            </a:spcAft>
            <a:buFont typeface="Wingdings" panose="05000000000000000000" pitchFamily="2" charset="2"/>
            <a:buChar char="Ø"/>
          </a:pPr>
          <a:r>
            <a:rPr lang="en-US" sz="1300" b="1" kern="1200" dirty="0"/>
            <a:t>Frequent: </a:t>
          </a:r>
          <a:r>
            <a:rPr lang="en-US" sz="1300" kern="1200" dirty="0"/>
            <a:t>Customers with 25 or more transactions.</a:t>
          </a:r>
        </a:p>
        <a:p>
          <a:pPr marL="228600" lvl="2" indent="0" algn="just" defTabSz="577850">
            <a:lnSpc>
              <a:spcPct val="90000"/>
            </a:lnSpc>
            <a:spcBef>
              <a:spcPct val="0"/>
            </a:spcBef>
            <a:spcAft>
              <a:spcPct val="15000"/>
            </a:spcAft>
            <a:buFont typeface="Wingdings" panose="05000000000000000000" pitchFamily="2" charset="2"/>
            <a:buChar char="Ø"/>
          </a:pPr>
          <a:r>
            <a:rPr lang="en-US" sz="1300" b="1" kern="1200" dirty="0"/>
            <a:t>Medium: </a:t>
          </a:r>
          <a:r>
            <a:rPr lang="en-US" sz="1300" kern="1200" dirty="0"/>
            <a:t>Customers with 10 to 24 transactions.</a:t>
          </a:r>
        </a:p>
        <a:p>
          <a:pPr marL="228600" lvl="2" indent="0" algn="just" defTabSz="577850">
            <a:lnSpc>
              <a:spcPct val="90000"/>
            </a:lnSpc>
            <a:spcBef>
              <a:spcPct val="0"/>
            </a:spcBef>
            <a:spcAft>
              <a:spcPts val="600"/>
            </a:spcAft>
            <a:buFont typeface="Wingdings" panose="05000000000000000000" pitchFamily="2" charset="2"/>
            <a:buChar char="Ø"/>
          </a:pPr>
          <a:r>
            <a:rPr lang="en-US" sz="1300" b="1" kern="1200" dirty="0"/>
            <a:t>Infrequent: </a:t>
          </a:r>
          <a:r>
            <a:rPr lang="en-US" sz="1300" kern="1200" dirty="0"/>
            <a:t>Customers with fewer than 10 transactions.</a:t>
          </a:r>
        </a:p>
        <a:p>
          <a:pPr marL="114300" lvl="1" indent="0" algn="just" defTabSz="577850">
            <a:lnSpc>
              <a:spcPct val="90000"/>
            </a:lnSpc>
            <a:spcBef>
              <a:spcPct val="0"/>
            </a:spcBef>
            <a:spcAft>
              <a:spcPct val="15000"/>
            </a:spcAft>
            <a:buChar char="•"/>
          </a:pPr>
          <a:r>
            <a:rPr lang="en-US" sz="1300" b="1" kern="1200" dirty="0"/>
            <a:t>Monetary:</a:t>
          </a:r>
          <a:endParaRPr lang="en-US" sz="1300" kern="1200" dirty="0"/>
        </a:p>
        <a:p>
          <a:pPr marL="228600" lvl="2" indent="0" algn="just" defTabSz="577850">
            <a:lnSpc>
              <a:spcPct val="90000"/>
            </a:lnSpc>
            <a:spcBef>
              <a:spcPct val="0"/>
            </a:spcBef>
            <a:spcAft>
              <a:spcPct val="15000"/>
            </a:spcAft>
            <a:buFont typeface="Wingdings" panose="05000000000000000000" pitchFamily="2" charset="2"/>
            <a:buChar char="Ø"/>
          </a:pPr>
          <a:r>
            <a:rPr lang="en-US" sz="1300" b="1" kern="1200" dirty="0"/>
            <a:t>High Value: </a:t>
          </a:r>
          <a:r>
            <a:rPr lang="en-US" sz="1300" kern="1200" dirty="0"/>
            <a:t>Customers with total spending of 2000 or more.</a:t>
          </a:r>
        </a:p>
        <a:p>
          <a:pPr marL="228600" lvl="2" indent="0" algn="just" defTabSz="577850">
            <a:lnSpc>
              <a:spcPct val="90000"/>
            </a:lnSpc>
            <a:spcBef>
              <a:spcPct val="0"/>
            </a:spcBef>
            <a:spcAft>
              <a:spcPct val="15000"/>
            </a:spcAft>
            <a:buFont typeface="Wingdings" panose="05000000000000000000" pitchFamily="2" charset="2"/>
            <a:buChar char="Ø"/>
          </a:pPr>
          <a:r>
            <a:rPr lang="en-US" sz="1300" b="1" kern="1200" dirty="0"/>
            <a:t>Medium: </a:t>
          </a:r>
          <a:r>
            <a:rPr lang="en-US" sz="1300" kern="1200" dirty="0"/>
            <a:t>Customers whose total spending ranges from 1000 to 1999.</a:t>
          </a:r>
        </a:p>
        <a:p>
          <a:pPr marL="228600" lvl="2" indent="0" algn="just" defTabSz="577850">
            <a:lnSpc>
              <a:spcPct val="90000"/>
            </a:lnSpc>
            <a:spcBef>
              <a:spcPct val="0"/>
            </a:spcBef>
            <a:spcAft>
              <a:spcPct val="15000"/>
            </a:spcAft>
            <a:buFont typeface="Wingdings" panose="05000000000000000000" pitchFamily="2" charset="2"/>
            <a:buChar char="Ø"/>
          </a:pPr>
          <a:r>
            <a:rPr lang="en-US" sz="1300" b="1" kern="1200" dirty="0"/>
            <a:t>Low Value: </a:t>
          </a:r>
          <a:r>
            <a:rPr lang="en-US" sz="1300" kern="1200" dirty="0"/>
            <a:t>Customers with total spending less than 1000.</a:t>
          </a:r>
        </a:p>
      </dsp:txBody>
      <dsp:txXfrm>
        <a:off x="0" y="401435"/>
        <a:ext cx="6558017" cy="3439800"/>
      </dsp:txXfrm>
    </dsp:sp>
    <dsp:sp modelId="{97F12B36-8C5B-45CA-A653-B59DD74A15CB}">
      <dsp:nvSpPr>
        <dsp:cNvPr id="0" name=""/>
        <dsp:cNvSpPr/>
      </dsp:nvSpPr>
      <dsp:spPr>
        <a:xfrm>
          <a:off x="327900" y="209555"/>
          <a:ext cx="459061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514" tIns="0" rIns="173514" bIns="0" numCol="1" spcCol="1270" anchor="ctr" anchorCtr="0">
          <a:noAutofit/>
        </a:bodyPr>
        <a:lstStyle/>
        <a:p>
          <a:pPr marL="0" lvl="0" indent="0" algn="l" defTabSz="577850">
            <a:lnSpc>
              <a:spcPct val="90000"/>
            </a:lnSpc>
            <a:spcBef>
              <a:spcPct val="0"/>
            </a:spcBef>
            <a:spcAft>
              <a:spcPct val="35000"/>
            </a:spcAft>
            <a:buNone/>
          </a:pPr>
          <a:r>
            <a:rPr lang="en-US" sz="1300" kern="1200"/>
            <a:t>The customer segments are defined as follows:</a:t>
          </a:r>
        </a:p>
      </dsp:txBody>
      <dsp:txXfrm>
        <a:off x="346634" y="228289"/>
        <a:ext cx="4553143"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6CF5B-DD49-4D7E-B271-9D2493F67AC5}">
      <dsp:nvSpPr>
        <dsp:cNvPr id="0" name=""/>
        <dsp:cNvSpPr/>
      </dsp:nvSpPr>
      <dsp:spPr>
        <a:xfrm>
          <a:off x="3781" y="137931"/>
          <a:ext cx="2273944"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dirty="0"/>
            <a:t>Strengths</a:t>
          </a:r>
          <a:r>
            <a:rPr lang="en-US" sz="1300" kern="1200" dirty="0"/>
            <a:t>:</a:t>
          </a:r>
        </a:p>
      </dsp:txBody>
      <dsp:txXfrm>
        <a:off x="3781" y="137931"/>
        <a:ext cx="2273944" cy="374400"/>
      </dsp:txXfrm>
    </dsp:sp>
    <dsp:sp modelId="{4060302E-0F51-400B-9CD1-385B03280980}">
      <dsp:nvSpPr>
        <dsp:cNvPr id="0" name=""/>
        <dsp:cNvSpPr/>
      </dsp:nvSpPr>
      <dsp:spPr>
        <a:xfrm>
          <a:off x="3781" y="512331"/>
          <a:ext cx="2273944" cy="3400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High-value customers (P0) show strong engagement and high transaction amounts.</a:t>
          </a:r>
        </a:p>
        <a:p>
          <a:pPr marL="114300" lvl="1" indent="-114300" algn="l" defTabSz="577850">
            <a:lnSpc>
              <a:spcPct val="90000"/>
            </a:lnSpc>
            <a:spcBef>
              <a:spcPct val="0"/>
            </a:spcBef>
            <a:spcAft>
              <a:spcPct val="15000"/>
            </a:spcAft>
            <a:buChar char="•"/>
          </a:pPr>
          <a:r>
            <a:rPr lang="en-US" sz="1300" kern="1200" dirty="0"/>
            <a:t>Segment P0 has the shortest average time between consecutive transactions(53 days). </a:t>
          </a:r>
        </a:p>
        <a:p>
          <a:pPr marL="114300" lvl="1" indent="-114300" algn="l" defTabSz="577850">
            <a:lnSpc>
              <a:spcPct val="90000"/>
            </a:lnSpc>
            <a:spcBef>
              <a:spcPct val="0"/>
            </a:spcBef>
            <a:spcAft>
              <a:spcPct val="15000"/>
            </a:spcAft>
            <a:buChar char="•"/>
          </a:pPr>
          <a:r>
            <a:rPr lang="en-US" sz="1300" kern="1200" dirty="0"/>
            <a:t>Stable average spending of around $65.</a:t>
          </a:r>
        </a:p>
        <a:p>
          <a:pPr marL="114300" lvl="1" indent="-114300" algn="l" defTabSz="577850">
            <a:lnSpc>
              <a:spcPct val="90000"/>
            </a:lnSpc>
            <a:spcBef>
              <a:spcPct val="0"/>
            </a:spcBef>
            <a:spcAft>
              <a:spcPct val="15000"/>
            </a:spcAft>
            <a:buChar char="•"/>
          </a:pPr>
          <a:r>
            <a:rPr lang="en-US" sz="1300" kern="1200" dirty="0">
              <a:solidFill>
                <a:schemeClr val="tx1">
                  <a:lumMod val="95000"/>
                  <a:lumOff val="5000"/>
                </a:schemeClr>
              </a:solidFill>
            </a:rPr>
            <a:t>Recent and medium-frequency segments contribute significantly to revenue and show higher engagement.</a:t>
          </a:r>
        </a:p>
      </dsp:txBody>
      <dsp:txXfrm>
        <a:off x="3781" y="512331"/>
        <a:ext cx="2273944" cy="3400529"/>
      </dsp:txXfrm>
    </dsp:sp>
    <dsp:sp modelId="{A1C105DA-F93A-4C3A-8325-D968224BF7EA}">
      <dsp:nvSpPr>
        <dsp:cNvPr id="0" name=""/>
        <dsp:cNvSpPr/>
      </dsp:nvSpPr>
      <dsp:spPr>
        <a:xfrm>
          <a:off x="2596078" y="137931"/>
          <a:ext cx="2273944"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dirty="0"/>
            <a:t>Weaknesses:</a:t>
          </a:r>
          <a:endParaRPr lang="en-US" sz="1300" kern="1200" dirty="0"/>
        </a:p>
      </dsp:txBody>
      <dsp:txXfrm>
        <a:off x="2596078" y="137931"/>
        <a:ext cx="2273944" cy="374400"/>
      </dsp:txXfrm>
    </dsp:sp>
    <dsp:sp modelId="{6F0633F3-1B9F-4940-A808-8EEFE87E6C4F}">
      <dsp:nvSpPr>
        <dsp:cNvPr id="0" name=""/>
        <dsp:cNvSpPr/>
      </dsp:nvSpPr>
      <dsp:spPr>
        <a:xfrm>
          <a:off x="2596078" y="512331"/>
          <a:ext cx="2273944" cy="3400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Low overall campaign response rate of 11%.</a:t>
          </a:r>
        </a:p>
        <a:p>
          <a:pPr marL="114300" lvl="1" indent="-114300" algn="l" defTabSz="577850">
            <a:lnSpc>
              <a:spcPct val="90000"/>
            </a:lnSpc>
            <a:spcBef>
              <a:spcPct val="0"/>
            </a:spcBef>
            <a:spcAft>
              <a:spcPct val="15000"/>
            </a:spcAft>
            <a:buChar char="•"/>
          </a:pPr>
          <a:r>
            <a:rPr lang="en-US" sz="1300" kern="1200" dirty="0"/>
            <a:t>Segment P2 has low engagement and value, with longest average time between consecutive transactions(100 days).</a:t>
          </a:r>
        </a:p>
        <a:p>
          <a:pPr marL="114300" lvl="1" indent="-114300" algn="l" defTabSz="577850">
            <a:lnSpc>
              <a:spcPct val="90000"/>
            </a:lnSpc>
            <a:spcBef>
              <a:spcPct val="0"/>
            </a:spcBef>
            <a:spcAft>
              <a:spcPct val="15000"/>
            </a:spcAft>
            <a:buChar char="•"/>
          </a:pPr>
          <a:r>
            <a:rPr lang="en-US" sz="1300" kern="1200" dirty="0"/>
            <a:t>Variability in CLV among segments suggests inconsistent customer value.</a:t>
          </a:r>
        </a:p>
        <a:p>
          <a:pPr marL="114300" lvl="1" indent="-114300" algn="l" defTabSz="577850">
            <a:lnSpc>
              <a:spcPct val="90000"/>
            </a:lnSpc>
            <a:spcBef>
              <a:spcPct val="0"/>
            </a:spcBef>
            <a:spcAft>
              <a:spcPct val="15000"/>
            </a:spcAft>
            <a:buChar char="•"/>
          </a:pPr>
          <a:r>
            <a:rPr lang="en-US" sz="1300" kern="1200" dirty="0"/>
            <a:t>April has the lowest transaction count(7973), suggesting a potential seasonal dip.</a:t>
          </a:r>
        </a:p>
      </dsp:txBody>
      <dsp:txXfrm>
        <a:off x="2596078" y="512331"/>
        <a:ext cx="2273944" cy="3400529"/>
      </dsp:txXfrm>
    </dsp:sp>
    <dsp:sp modelId="{55D4F5B2-3160-406D-8F3B-6D1A4830131A}">
      <dsp:nvSpPr>
        <dsp:cNvPr id="0" name=""/>
        <dsp:cNvSpPr/>
      </dsp:nvSpPr>
      <dsp:spPr>
        <a:xfrm>
          <a:off x="5188376" y="137931"/>
          <a:ext cx="2273944"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dirty="0"/>
            <a:t>Opportunities:</a:t>
          </a:r>
          <a:endParaRPr lang="en-US" sz="1300" kern="1200" dirty="0"/>
        </a:p>
      </dsp:txBody>
      <dsp:txXfrm>
        <a:off x="5188376" y="137931"/>
        <a:ext cx="2273944" cy="374400"/>
      </dsp:txXfrm>
    </dsp:sp>
    <dsp:sp modelId="{8C7BF742-8D3D-406E-9F7F-4303BD300388}">
      <dsp:nvSpPr>
        <dsp:cNvPr id="0" name=""/>
        <dsp:cNvSpPr/>
      </dsp:nvSpPr>
      <dsp:spPr>
        <a:xfrm>
          <a:off x="5188376" y="512331"/>
          <a:ext cx="2273944" cy="3400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Target Segment P2 with personalized marketing to boost engagement.</a:t>
          </a:r>
        </a:p>
        <a:p>
          <a:pPr marL="114300" lvl="1" indent="-114300" algn="l" defTabSz="577850">
            <a:lnSpc>
              <a:spcPct val="90000"/>
            </a:lnSpc>
            <a:spcBef>
              <a:spcPct val="0"/>
            </a:spcBef>
            <a:spcAft>
              <a:spcPct val="15000"/>
            </a:spcAft>
            <a:buChar char="•"/>
          </a:pPr>
          <a:r>
            <a:rPr lang="en-US" sz="1300" kern="1200" dirty="0"/>
            <a:t>Continue leveraging high-value Segment P0 and “Recent-Medium-Medium Value” customers with loyalty programs.</a:t>
          </a:r>
        </a:p>
        <a:p>
          <a:pPr marL="114300" lvl="1" indent="-114300" algn="l" defTabSz="577850">
            <a:lnSpc>
              <a:spcPct val="90000"/>
            </a:lnSpc>
            <a:spcBef>
              <a:spcPct val="0"/>
            </a:spcBef>
            <a:spcAft>
              <a:spcPct val="15000"/>
            </a:spcAft>
            <a:buChar char="•"/>
          </a:pPr>
          <a:r>
            <a:rPr lang="en-US" sz="1300" kern="1200" dirty="0"/>
            <a:t>Promote strategies to encourage more frequent transaction among lower-value segments.</a:t>
          </a:r>
        </a:p>
        <a:p>
          <a:pPr marL="114300" lvl="1" indent="-114300" algn="l" defTabSz="577850">
            <a:lnSpc>
              <a:spcPct val="90000"/>
            </a:lnSpc>
            <a:spcBef>
              <a:spcPct val="0"/>
            </a:spcBef>
            <a:spcAft>
              <a:spcPct val="15000"/>
            </a:spcAft>
            <a:buChar char="•"/>
          </a:pPr>
          <a:r>
            <a:rPr lang="en-US" sz="1300" kern="1200" dirty="0"/>
            <a:t>Develop strategies to counteract low transaction counts in April.</a:t>
          </a:r>
        </a:p>
      </dsp:txBody>
      <dsp:txXfrm>
        <a:off x="5188376" y="512331"/>
        <a:ext cx="2273944" cy="3400529"/>
      </dsp:txXfrm>
    </dsp:sp>
    <dsp:sp modelId="{CE9AA613-CAE3-42B4-AD08-3D8152E309F7}">
      <dsp:nvSpPr>
        <dsp:cNvPr id="0" name=""/>
        <dsp:cNvSpPr/>
      </dsp:nvSpPr>
      <dsp:spPr>
        <a:xfrm>
          <a:off x="7780673" y="137931"/>
          <a:ext cx="2273944"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dirty="0"/>
            <a:t>Threats:</a:t>
          </a:r>
          <a:endParaRPr lang="en-US" sz="1300" kern="1200" dirty="0"/>
        </a:p>
      </dsp:txBody>
      <dsp:txXfrm>
        <a:off x="7780673" y="137931"/>
        <a:ext cx="2273944" cy="374400"/>
      </dsp:txXfrm>
    </dsp:sp>
    <dsp:sp modelId="{ADE96D3D-1DB7-4D47-A700-3B2CFC40474A}">
      <dsp:nvSpPr>
        <dsp:cNvPr id="0" name=""/>
        <dsp:cNvSpPr/>
      </dsp:nvSpPr>
      <dsp:spPr>
        <a:xfrm>
          <a:off x="7780673" y="512331"/>
          <a:ext cx="2273944" cy="3400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Vulnerability to external disruptions, as seen in sales drops in early 2013 and 2015.</a:t>
          </a:r>
        </a:p>
        <a:p>
          <a:pPr marL="114300" lvl="1" indent="-114300" algn="l" defTabSz="577850">
            <a:lnSpc>
              <a:spcPct val="90000"/>
            </a:lnSpc>
            <a:spcBef>
              <a:spcPct val="0"/>
            </a:spcBef>
            <a:spcAft>
              <a:spcPct val="15000"/>
            </a:spcAft>
            <a:buChar char="•"/>
          </a:pPr>
          <a:r>
            <a:rPr lang="en-US" sz="1300" kern="1200" dirty="0"/>
            <a:t>Market saturation limits growth potential without innovative strategies.</a:t>
          </a:r>
        </a:p>
        <a:p>
          <a:pPr marL="114300" lvl="1" indent="-114300" algn="l" defTabSz="577850">
            <a:lnSpc>
              <a:spcPct val="90000"/>
            </a:lnSpc>
            <a:spcBef>
              <a:spcPct val="0"/>
            </a:spcBef>
            <a:spcAft>
              <a:spcPct val="15000"/>
            </a:spcAft>
            <a:buChar char="•"/>
          </a:pPr>
          <a:r>
            <a:rPr lang="en-US" sz="1300" kern="1200" dirty="0"/>
            <a:t>Segment P2’s infrequent engagement poses a risk if not addressed, potentially impacting overall revenue growth.</a:t>
          </a:r>
        </a:p>
      </dsp:txBody>
      <dsp:txXfrm>
        <a:off x="7780673" y="512331"/>
        <a:ext cx="2273944" cy="340052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9F78B-E32A-438E-BC7C-88D68AF696F7}"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61CDB-27B2-42E6-B81D-49A9B22C3B62}" type="slidenum">
              <a:rPr lang="en-IN" smtClean="0"/>
              <a:t>‹#›</a:t>
            </a:fld>
            <a:endParaRPr lang="en-IN"/>
          </a:p>
        </p:txBody>
      </p:sp>
    </p:spTree>
    <p:extLst>
      <p:ext uri="{BB962C8B-B14F-4D97-AF65-F5344CB8AC3E}">
        <p14:creationId xmlns:p14="http://schemas.microsoft.com/office/powerpoint/2010/main" val="261024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061CDB-27B2-42E6-B81D-49A9B22C3B62}" type="slidenum">
              <a:rPr lang="en-IN" smtClean="0"/>
              <a:t>6</a:t>
            </a:fld>
            <a:endParaRPr lang="en-IN"/>
          </a:p>
        </p:txBody>
      </p:sp>
    </p:spTree>
    <p:extLst>
      <p:ext uri="{BB962C8B-B14F-4D97-AF65-F5344CB8AC3E}">
        <p14:creationId xmlns:p14="http://schemas.microsoft.com/office/powerpoint/2010/main" val="149581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061CDB-27B2-42E6-B81D-49A9B22C3B62}" type="slidenum">
              <a:rPr lang="en-IN" smtClean="0"/>
              <a:t>9</a:t>
            </a:fld>
            <a:endParaRPr lang="en-IN"/>
          </a:p>
        </p:txBody>
      </p:sp>
    </p:spTree>
    <p:extLst>
      <p:ext uri="{BB962C8B-B14F-4D97-AF65-F5344CB8AC3E}">
        <p14:creationId xmlns:p14="http://schemas.microsoft.com/office/powerpoint/2010/main" val="17199351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8/1/2024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8/1/2024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8/1/2024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2.png"/><Relationship Id="rId5" Type="http://schemas.openxmlformats.org/officeDocument/2006/relationships/diagramLayout" Target="../diagrams/layout1.xml"/><Relationship Id="rId10" Type="http://schemas.openxmlformats.org/officeDocument/2006/relationships/image" Target="../media/image20.svg"/><Relationship Id="rId4" Type="http://schemas.openxmlformats.org/officeDocument/2006/relationships/diagramData" Target="../diagrams/data1.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rupsa723?tab=repositories" TargetMode="External"/><Relationship Id="rId3" Type="http://schemas.microsoft.com/office/2007/relationships/hdphoto" Target="../media/hdphoto1.wdp"/><Relationship Id="rId7" Type="http://schemas.openxmlformats.org/officeDocument/2006/relationships/hyperlink" Target="https://www.linkedin.com/in/rupsa-chaudhuri/"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mailto:rupsachaudhuri9@gmail.com" TargetMode="External"/><Relationship Id="rId5" Type="http://schemas.microsoft.com/office/2007/relationships/hdphoto" Target="../media/hdphoto2.wdp"/><Relationship Id="rId10" Type="http://schemas.openxmlformats.org/officeDocument/2006/relationships/image" Target="../media/image41.svg"/><Relationship Id="rId4" Type="http://schemas.openxmlformats.org/officeDocument/2006/relationships/image" Target="../media/image4.png"/><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966D-CC6A-0ACA-555E-0DFD90F92617}"/>
              </a:ext>
            </a:extLst>
          </p:cNvPr>
          <p:cNvSpPr>
            <a:spLocks noGrp="1"/>
          </p:cNvSpPr>
          <p:nvPr>
            <p:ph type="ctrTitle"/>
          </p:nvPr>
        </p:nvSpPr>
        <p:spPr/>
        <p:txBody>
          <a:bodyPr/>
          <a:lstStyle/>
          <a:p>
            <a:r>
              <a:rPr lang="en-IN" dirty="0"/>
              <a:t>Retail Sales Data Analysis</a:t>
            </a:r>
          </a:p>
        </p:txBody>
      </p:sp>
      <p:sp>
        <p:nvSpPr>
          <p:cNvPr id="3" name="Subtitle 2">
            <a:extLst>
              <a:ext uri="{FF2B5EF4-FFF2-40B4-BE49-F238E27FC236}">
                <a16:creationId xmlns:a16="http://schemas.microsoft.com/office/drawing/2014/main" id="{820C6CF5-E525-8B2D-4EC9-ED9DB98D8F62}"/>
              </a:ext>
            </a:extLst>
          </p:cNvPr>
          <p:cNvSpPr>
            <a:spLocks noGrp="1"/>
          </p:cNvSpPr>
          <p:nvPr>
            <p:ph type="subTitle" idx="1"/>
          </p:nvPr>
        </p:nvSpPr>
        <p:spPr/>
        <p:txBody>
          <a:bodyPr/>
          <a:lstStyle/>
          <a:p>
            <a:r>
              <a:rPr lang="en-US" dirty="0"/>
              <a:t>A comprehensive overview of customer behavior and sales performance</a:t>
            </a:r>
            <a:endParaRPr lang="en-IN" dirty="0"/>
          </a:p>
        </p:txBody>
      </p:sp>
      <p:sp>
        <p:nvSpPr>
          <p:cNvPr id="4" name="Subtitle 2">
            <a:extLst>
              <a:ext uri="{FF2B5EF4-FFF2-40B4-BE49-F238E27FC236}">
                <a16:creationId xmlns:a16="http://schemas.microsoft.com/office/drawing/2014/main" id="{4E6FC238-0C33-9EFC-2F34-787CCBD73466}"/>
              </a:ext>
            </a:extLst>
          </p:cNvPr>
          <p:cNvSpPr txBox="1">
            <a:spLocks/>
          </p:cNvSpPr>
          <p:nvPr/>
        </p:nvSpPr>
        <p:spPr>
          <a:xfrm>
            <a:off x="1051560" y="5053584"/>
            <a:ext cx="7891272" cy="10698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2"/>
              </a:buClr>
              <a:buSzPct val="85000"/>
              <a:buFont typeface="Wingdings" pitchFamily="2" charset="2"/>
              <a:buNone/>
              <a:defRPr sz="2000" b="1" kern="1200">
                <a:solidFill>
                  <a:schemeClr val="accent2">
                    <a:lumMod val="75000"/>
                  </a:schemeClr>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2"/>
              </a:buClr>
              <a:buSzPct val="85000"/>
              <a:buFont typeface="Wingdings" pitchFamily="2" charset="2"/>
              <a:buNone/>
              <a:defRPr sz="2000" kern="1200">
                <a:solidFill>
                  <a:schemeClr val="tx1"/>
                </a:solidFill>
                <a:latin typeface="+mn-lt"/>
                <a:ea typeface="+mn-ea"/>
                <a:cs typeface="+mn-cs"/>
              </a:defRPr>
            </a:lvl9pPr>
          </a:lstStyle>
          <a:p>
            <a:r>
              <a:rPr lang="en-US" dirty="0">
                <a:solidFill>
                  <a:schemeClr val="tx1">
                    <a:lumMod val="75000"/>
                    <a:lumOff val="25000"/>
                  </a:schemeClr>
                </a:solidFill>
              </a:rPr>
              <a:t>Presented by: </a:t>
            </a:r>
            <a:r>
              <a:rPr lang="en-US" b="0" dirty="0">
                <a:solidFill>
                  <a:schemeClr val="tx1">
                    <a:lumMod val="75000"/>
                    <a:lumOff val="25000"/>
                  </a:schemeClr>
                </a:solidFill>
              </a:rPr>
              <a:t>Rupsa Chaudhuri</a:t>
            </a:r>
            <a:endParaRPr lang="en-IN" b="0" dirty="0">
              <a:solidFill>
                <a:schemeClr val="tx1">
                  <a:lumMod val="75000"/>
                  <a:lumOff val="25000"/>
                </a:schemeClr>
              </a:solidFill>
            </a:endParaRPr>
          </a:p>
        </p:txBody>
      </p:sp>
    </p:spTree>
    <p:extLst>
      <p:ext uri="{BB962C8B-B14F-4D97-AF65-F5344CB8AC3E}">
        <p14:creationId xmlns:p14="http://schemas.microsoft.com/office/powerpoint/2010/main" val="409170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29" name="Rectangle 8228">
            <a:extLst>
              <a:ext uri="{FF2B5EF4-FFF2-40B4-BE49-F238E27FC236}">
                <a16:creationId xmlns:a16="http://schemas.microsoft.com/office/drawing/2014/main" id="{C5F3D847-90AF-4F1F-83B2-412B0871C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64F80-DCBC-E235-F2D7-12439239F354}"/>
              </a:ext>
            </a:extLst>
          </p:cNvPr>
          <p:cNvSpPr>
            <a:spLocks noGrp="1"/>
          </p:cNvSpPr>
          <p:nvPr>
            <p:ph type="title"/>
          </p:nvPr>
        </p:nvSpPr>
        <p:spPr>
          <a:xfrm>
            <a:off x="4970109" y="484632"/>
            <a:ext cx="6730277" cy="1609344"/>
          </a:xfrm>
          <a:ln>
            <a:noFill/>
          </a:ln>
        </p:spPr>
        <p:txBody>
          <a:bodyPr>
            <a:normAutofit/>
          </a:bodyPr>
          <a:lstStyle/>
          <a:p>
            <a:r>
              <a:rPr lang="en-IN" dirty="0"/>
              <a:t>Hypothesis Testing</a:t>
            </a:r>
          </a:p>
        </p:txBody>
      </p:sp>
      <p:pic>
        <p:nvPicPr>
          <p:cNvPr id="8198" name="Picture 6" descr="A diagram of a diagram&#10;&#10;Description automatically generated">
            <a:extLst>
              <a:ext uri="{FF2B5EF4-FFF2-40B4-BE49-F238E27FC236}">
                <a16:creationId xmlns:a16="http://schemas.microsoft.com/office/drawing/2014/main" id="{D7308E4F-F355-52E6-C7AF-ADF92552E5C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4735" y="3762522"/>
            <a:ext cx="3369910" cy="191242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 graph of a number of people&#10;&#10;Description automatically generated with medium confidence">
            <a:extLst>
              <a:ext uri="{FF2B5EF4-FFF2-40B4-BE49-F238E27FC236}">
                <a16:creationId xmlns:a16="http://schemas.microsoft.com/office/drawing/2014/main" id="{DDC21C5A-F33F-B3F4-A142-A20A7757237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4735" y="1613612"/>
            <a:ext cx="3369910" cy="16428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AFFB8DC-57DE-AFC7-79D7-A96FFA77F1BB}"/>
              </a:ext>
            </a:extLst>
          </p:cNvPr>
          <p:cNvSpPr>
            <a:spLocks noGrp="1"/>
          </p:cNvSpPr>
          <p:nvPr>
            <p:ph idx="1"/>
          </p:nvPr>
        </p:nvSpPr>
        <p:spPr>
          <a:xfrm>
            <a:off x="4970109" y="2121408"/>
            <a:ext cx="6730276" cy="4050792"/>
          </a:xfrm>
        </p:spPr>
        <p:txBody>
          <a:bodyPr>
            <a:normAutofit/>
          </a:bodyPr>
          <a:lstStyle/>
          <a:p>
            <a:pPr algn="just"/>
            <a:r>
              <a:rPr lang="en-IN" sz="1400" b="1" dirty="0">
                <a:effectLst/>
              </a:rPr>
              <a:t>Chi-Square Test for Independence reveals: </a:t>
            </a:r>
            <a:r>
              <a:rPr lang="en-US" sz="1400" dirty="0"/>
              <a:t>The chi-square test reveals a significant relationship between customer segment and response, rejecting the null hypothesis. The highest response rate is seen in the P0 segment (18%), indicating that high spenders are more likely to engage with the campaign compared to medium spenders (P1) and low spenders (P2).</a:t>
            </a:r>
            <a:endParaRPr lang="en-IN" sz="1400" b="1" dirty="0">
              <a:effectLst/>
            </a:endParaRPr>
          </a:p>
          <a:p>
            <a:pPr algn="just"/>
            <a:r>
              <a:rPr lang="en-IN" sz="1400" b="1" dirty="0">
                <a:effectLst/>
              </a:rPr>
              <a:t>ANOVA (Analysis of Variance) reveals: </a:t>
            </a:r>
            <a:r>
              <a:rPr lang="en-US" sz="1400" b="0" dirty="0">
                <a:effectLst/>
              </a:rPr>
              <a:t>The ANOVA test indicates that there is a significant difference in mean transaction amounts across customer segments, rejecting the null hypothesis. Segment P0 has the highest average order value at $70.75, followed by P1 at $68.50, and P2 at $52.23, suggesting that high spenders (P0) have the highest transaction amounts.</a:t>
            </a:r>
          </a:p>
          <a:p>
            <a:pPr marL="0" indent="0" algn="just">
              <a:buNone/>
            </a:pPr>
            <a:r>
              <a:rPr lang="en-US" sz="1400" b="1" dirty="0"/>
              <a:t>High spenders (P0) not only show the highest transaction amounts but also have the highest response rate to the campaign, indicating they are both the most valuable and most engaged segment.</a:t>
            </a:r>
            <a:endParaRPr lang="en-IN" sz="1400" b="1" dirty="0"/>
          </a:p>
        </p:txBody>
      </p:sp>
      <p:grpSp>
        <p:nvGrpSpPr>
          <p:cNvPr id="8231" name="Group 8230">
            <a:extLst>
              <a:ext uri="{FF2B5EF4-FFF2-40B4-BE49-F238E27FC236}">
                <a16:creationId xmlns:a16="http://schemas.microsoft.com/office/drawing/2014/main" id="{E92C9014-AB11-4BFE-A139-83ABCB809D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232" name="Oval 8231">
              <a:extLst>
                <a:ext uri="{FF2B5EF4-FFF2-40B4-BE49-F238E27FC236}">
                  <a16:creationId xmlns:a16="http://schemas.microsoft.com/office/drawing/2014/main" id="{5C670FDA-BC77-44D7-BBA1-096C3455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233" name="Oval 8232">
              <a:extLst>
                <a:ext uri="{FF2B5EF4-FFF2-40B4-BE49-F238E27FC236}">
                  <a16:creationId xmlns:a16="http://schemas.microsoft.com/office/drawing/2014/main" id="{FBE4B21F-AD73-4E2D-9C19-44858BA01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47407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2" name="Rectangle 3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34" name="Group 3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3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IN"/>
            </a:p>
          </p:txBody>
        </p:sp>
        <p:sp>
          <p:nvSpPr>
            <p:cNvPr id="36" name="Oval 3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IN"/>
            </a:p>
          </p:txBody>
        </p:sp>
      </p:grpSp>
      <p:sp useBgFill="1">
        <p:nvSpPr>
          <p:cNvPr id="38" name="Rectangle 37">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197A529-4DE4-9732-746C-6966328FE37B}"/>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cap="all" dirty="0">
                <a:blipFill dpi="0" rotWithShape="1">
                  <a:blip r:embed="rId4"/>
                  <a:srcRect/>
                  <a:tile tx="6350" ty="-127000" sx="65000" sy="64000" flip="none" algn="tl"/>
                </a:blipFill>
              </a:rPr>
              <a:t>Detailed SQL Analysis Insights</a:t>
            </a:r>
          </a:p>
        </p:txBody>
      </p:sp>
      <p:sp>
        <p:nvSpPr>
          <p:cNvPr id="40" name="Rectangle 39">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7" name="Oval 46">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8" name="Oval 47">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5168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4" name="Rectangle 9233">
            <a:extLst>
              <a:ext uri="{FF2B5EF4-FFF2-40B4-BE49-F238E27FC236}">
                <a16:creationId xmlns:a16="http://schemas.microsoft.com/office/drawing/2014/main" id="{C5F3D847-90AF-4F1F-83B2-412B0871C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CD2D5-2297-0756-3656-73B0377A6405}"/>
              </a:ext>
            </a:extLst>
          </p:cNvPr>
          <p:cNvSpPr>
            <a:spLocks noGrp="1"/>
          </p:cNvSpPr>
          <p:nvPr>
            <p:ph type="title"/>
          </p:nvPr>
        </p:nvSpPr>
        <p:spPr>
          <a:xfrm>
            <a:off x="4970109" y="484632"/>
            <a:ext cx="6730277" cy="1609344"/>
          </a:xfrm>
          <a:ln>
            <a:noFill/>
          </a:ln>
        </p:spPr>
        <p:txBody>
          <a:bodyPr>
            <a:normAutofit/>
          </a:bodyPr>
          <a:lstStyle/>
          <a:p>
            <a:r>
              <a:rPr lang="en-IN" dirty="0"/>
              <a:t>Key Customer Insights</a:t>
            </a:r>
          </a:p>
        </p:txBody>
      </p:sp>
      <p:pic>
        <p:nvPicPr>
          <p:cNvPr id="9218" name="Picture 2" descr="A graph of customer data&#10;&#10;Description automatically generated with medium confidence">
            <a:extLst>
              <a:ext uri="{FF2B5EF4-FFF2-40B4-BE49-F238E27FC236}">
                <a16:creationId xmlns:a16="http://schemas.microsoft.com/office/drawing/2014/main" id="{37C6632C-757B-15FE-7623-AB71EF154A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8714" y="639447"/>
            <a:ext cx="3252642" cy="270912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 graph of a customer number&#10;&#10;Description automatically generated with medium confidence">
            <a:extLst>
              <a:ext uri="{FF2B5EF4-FFF2-40B4-BE49-F238E27FC236}">
                <a16:creationId xmlns:a16="http://schemas.microsoft.com/office/drawing/2014/main" id="{AFF4213F-F3F0-DE10-7255-33BEAD24754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42473" y="3509433"/>
            <a:ext cx="3165123" cy="25432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E48916E-09A0-4B10-F59F-BB5C8F6B01B5}"/>
              </a:ext>
            </a:extLst>
          </p:cNvPr>
          <p:cNvSpPr>
            <a:spLocks noGrp="1"/>
          </p:cNvSpPr>
          <p:nvPr>
            <p:ph idx="1"/>
          </p:nvPr>
        </p:nvSpPr>
        <p:spPr>
          <a:xfrm>
            <a:off x="4970109" y="2121408"/>
            <a:ext cx="6730276" cy="4050792"/>
          </a:xfrm>
        </p:spPr>
        <p:txBody>
          <a:bodyPr>
            <a:normAutofit lnSpcReduction="10000"/>
          </a:bodyPr>
          <a:lstStyle/>
          <a:p>
            <a:r>
              <a:rPr lang="en-US" sz="1500" dirty="0"/>
              <a:t>Number of unique customers are </a:t>
            </a:r>
            <a:r>
              <a:rPr lang="en-US" sz="1500" b="1" dirty="0"/>
              <a:t>6,884.</a:t>
            </a:r>
          </a:p>
          <a:p>
            <a:r>
              <a:rPr lang="en-US" sz="1500" dirty="0"/>
              <a:t>Average transaction amount is </a:t>
            </a:r>
            <a:r>
              <a:rPr lang="en-US" sz="1500" b="1" dirty="0"/>
              <a:t>64.9951</a:t>
            </a:r>
            <a:r>
              <a:rPr lang="en-US" sz="1500" dirty="0"/>
              <a:t>.</a:t>
            </a:r>
            <a:endParaRPr lang="en-US" sz="1500" b="1" dirty="0"/>
          </a:p>
          <a:p>
            <a:r>
              <a:rPr lang="en-US" sz="1500" dirty="0"/>
              <a:t>Average spend per customer is </a:t>
            </a:r>
            <a:r>
              <a:rPr lang="en-US" sz="1500" b="1" dirty="0"/>
              <a:t>1179.9</a:t>
            </a:r>
            <a:r>
              <a:rPr lang="en-US" sz="1500" dirty="0"/>
              <a:t>.</a:t>
            </a:r>
            <a:endParaRPr lang="en-US" sz="1500" b="1" dirty="0"/>
          </a:p>
          <a:p>
            <a:pPr algn="just"/>
            <a:r>
              <a:rPr lang="en-US" sz="1500" dirty="0"/>
              <a:t>Customers </a:t>
            </a:r>
            <a:r>
              <a:rPr lang="en-US" sz="1500" b="1" dirty="0"/>
              <a:t>CS4424</a:t>
            </a:r>
            <a:r>
              <a:rPr lang="en-US" sz="1500" dirty="0"/>
              <a:t> and </a:t>
            </a:r>
            <a:r>
              <a:rPr lang="en-US" sz="1500" b="1" dirty="0"/>
              <a:t>CS4320</a:t>
            </a:r>
            <a:r>
              <a:rPr lang="en-US" sz="1500" dirty="0"/>
              <a:t> have the highest number of orders and the highest spending, indicating strong engagement and consistent high-value purchases. </a:t>
            </a:r>
          </a:p>
          <a:p>
            <a:pPr algn="just"/>
            <a:r>
              <a:rPr lang="en-US" sz="1500" dirty="0"/>
              <a:t>Customers </a:t>
            </a:r>
            <a:r>
              <a:rPr lang="en-US" sz="1500" b="1" dirty="0"/>
              <a:t>CS5752</a:t>
            </a:r>
            <a:r>
              <a:rPr lang="en-US" sz="1500" dirty="0"/>
              <a:t> and </a:t>
            </a:r>
            <a:r>
              <a:rPr lang="en-US" sz="1500" b="1" dirty="0"/>
              <a:t>CS4660</a:t>
            </a:r>
            <a:r>
              <a:rPr lang="en-US" sz="1500" dirty="0"/>
              <a:t>, despite having less transactions, have high order values, leading to significant total spending. </a:t>
            </a:r>
          </a:p>
          <a:p>
            <a:pPr algn="just"/>
            <a:r>
              <a:rPr lang="en-US" sz="1500" dirty="0"/>
              <a:t>This suggests varied purchasing patterns, with some customers making frequent smaller purchases and others making infrequent but large purchases.</a:t>
            </a:r>
            <a:endParaRPr lang="en-IN" sz="1500" dirty="0"/>
          </a:p>
          <a:p>
            <a:pPr marL="0" indent="0" algn="just">
              <a:buNone/>
            </a:pPr>
            <a:r>
              <a:rPr lang="en-US" sz="1500" b="1" dirty="0"/>
              <a:t>The data reveals diverse purchasing patterns, with some customers making frequent smaller purchases and others making infrequent but large transactions, highlighting both high engagement and high-value spending.</a:t>
            </a:r>
          </a:p>
        </p:txBody>
      </p:sp>
      <p:grpSp>
        <p:nvGrpSpPr>
          <p:cNvPr id="9236" name="Group 9235">
            <a:extLst>
              <a:ext uri="{FF2B5EF4-FFF2-40B4-BE49-F238E27FC236}">
                <a16:creationId xmlns:a16="http://schemas.microsoft.com/office/drawing/2014/main" id="{E92C9014-AB11-4BFE-A139-83ABCB809D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237" name="Oval 9236">
              <a:extLst>
                <a:ext uri="{FF2B5EF4-FFF2-40B4-BE49-F238E27FC236}">
                  <a16:creationId xmlns:a16="http://schemas.microsoft.com/office/drawing/2014/main" id="{5C670FDA-BC77-44D7-BBA1-096C3455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238" name="Oval 9237">
              <a:extLst>
                <a:ext uri="{FF2B5EF4-FFF2-40B4-BE49-F238E27FC236}">
                  <a16:creationId xmlns:a16="http://schemas.microsoft.com/office/drawing/2014/main" id="{FBE4B21F-AD73-4E2D-9C19-44858BA01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988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BA6964-249A-42B6-A349-426A774A1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8C768-219F-FD72-5B52-F5317BDD9A48}"/>
              </a:ext>
            </a:extLst>
          </p:cNvPr>
          <p:cNvSpPr>
            <a:spLocks noGrp="1"/>
          </p:cNvSpPr>
          <p:nvPr>
            <p:ph type="title"/>
          </p:nvPr>
        </p:nvSpPr>
        <p:spPr>
          <a:xfrm>
            <a:off x="382280" y="484632"/>
            <a:ext cx="6743844" cy="1609344"/>
          </a:xfrm>
        </p:spPr>
        <p:txBody>
          <a:bodyPr>
            <a:noAutofit/>
          </a:bodyPr>
          <a:lstStyle/>
          <a:p>
            <a:r>
              <a:rPr lang="en-US" sz="3600" dirty="0"/>
              <a:t>Recency, Frequency, and Monetary (RFM) Segmentation</a:t>
            </a:r>
            <a:endParaRPr lang="en-IN" sz="3600" dirty="0"/>
          </a:p>
        </p:txBody>
      </p:sp>
      <p:graphicFrame>
        <p:nvGraphicFramePr>
          <p:cNvPr id="18" name="Content Placeholder 2">
            <a:extLst>
              <a:ext uri="{FF2B5EF4-FFF2-40B4-BE49-F238E27FC236}">
                <a16:creationId xmlns:a16="http://schemas.microsoft.com/office/drawing/2014/main" id="{CEEFB2F8-91A3-3F1B-6351-A5237200D40F}"/>
              </a:ext>
            </a:extLst>
          </p:cNvPr>
          <p:cNvGraphicFramePr>
            <a:graphicFrameLocks noGrp="1"/>
          </p:cNvGraphicFramePr>
          <p:nvPr>
            <p:ph idx="1"/>
            <p:extLst>
              <p:ext uri="{D42A27DB-BD31-4B8C-83A1-F6EECF244321}">
                <p14:modId xmlns:p14="http://schemas.microsoft.com/office/powerpoint/2010/main" val="2724701339"/>
              </p:ext>
            </p:extLst>
          </p:nvPr>
        </p:nvGraphicFramePr>
        <p:xfrm>
          <a:off x="777682" y="2093976"/>
          <a:ext cx="6558017" cy="4050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CRM Customer Insights App">
            <a:extLst>
              <a:ext uri="{FF2B5EF4-FFF2-40B4-BE49-F238E27FC236}">
                <a16:creationId xmlns:a16="http://schemas.microsoft.com/office/drawing/2014/main" id="{6E83A0D5-DB5A-0F8B-6BA8-68C623396D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3460" y="1595727"/>
            <a:ext cx="3369177" cy="3369177"/>
          </a:xfrm>
          <a:prstGeom prst="rect">
            <a:avLst/>
          </a:prstGeom>
        </p:spPr>
      </p:pic>
      <p:grpSp>
        <p:nvGrpSpPr>
          <p:cNvPr id="12" name="Group 11">
            <a:extLst>
              <a:ext uri="{FF2B5EF4-FFF2-40B4-BE49-F238E27FC236}">
                <a16:creationId xmlns:a16="http://schemas.microsoft.com/office/drawing/2014/main" id="{BD0B695D-00F7-4E5A-8137-9A25014B6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7C0F04FA-7C78-4947-8588-A6CF8DA1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1">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51D67843-2635-4E72-B61A-4202F9E17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Slide Number Placeholder 6">
            <a:extLst>
              <a:ext uri="{FF2B5EF4-FFF2-40B4-BE49-F238E27FC236}">
                <a16:creationId xmlns:a16="http://schemas.microsoft.com/office/drawing/2014/main" id="{4FF3ABA2-C942-48D8-87FE-7625DE11FF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0181" y="6272783"/>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1056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59C7CC8-9F8B-4141-9C7C-AF081EA0A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84398-ADC9-F4CF-9C06-D04A67A4EC52}"/>
              </a:ext>
            </a:extLst>
          </p:cNvPr>
          <p:cNvSpPr>
            <a:spLocks noGrp="1"/>
          </p:cNvSpPr>
          <p:nvPr>
            <p:ph type="title"/>
          </p:nvPr>
        </p:nvSpPr>
        <p:spPr>
          <a:xfrm>
            <a:off x="644893" y="484632"/>
            <a:ext cx="5168168" cy="1609344"/>
          </a:xfrm>
        </p:spPr>
        <p:txBody>
          <a:bodyPr>
            <a:normAutofit/>
          </a:bodyPr>
          <a:lstStyle/>
          <a:p>
            <a:r>
              <a:rPr lang="en-US" sz="3600" dirty="0"/>
              <a:t>Recency, Frequency, and Monetary (RFM) Analysis</a:t>
            </a:r>
            <a:endParaRPr lang="en-IN" sz="3600" dirty="0"/>
          </a:p>
        </p:txBody>
      </p:sp>
      <p:sp>
        <p:nvSpPr>
          <p:cNvPr id="3" name="Content Placeholder 2">
            <a:extLst>
              <a:ext uri="{FF2B5EF4-FFF2-40B4-BE49-F238E27FC236}">
                <a16:creationId xmlns:a16="http://schemas.microsoft.com/office/drawing/2014/main" id="{7C66E223-3342-150C-C9CF-283305A5BA43}"/>
              </a:ext>
            </a:extLst>
          </p:cNvPr>
          <p:cNvSpPr>
            <a:spLocks noGrp="1"/>
          </p:cNvSpPr>
          <p:nvPr>
            <p:ph idx="1"/>
          </p:nvPr>
        </p:nvSpPr>
        <p:spPr>
          <a:xfrm>
            <a:off x="644893" y="2121408"/>
            <a:ext cx="5168168" cy="3759628"/>
          </a:xfrm>
        </p:spPr>
        <p:txBody>
          <a:bodyPr>
            <a:noAutofit/>
          </a:bodyPr>
          <a:lstStyle/>
          <a:p>
            <a:pPr algn="just"/>
            <a:r>
              <a:rPr lang="en-US" sz="1200" dirty="0"/>
              <a:t>The "Recent-Medium-Medium Value" segment is the largest, with many customers having moderate spending and recent transactions.</a:t>
            </a:r>
          </a:p>
          <a:p>
            <a:pPr algn="just"/>
            <a:r>
              <a:rPr lang="en-US" sz="1200" dirty="0"/>
              <a:t>Excluding 2015, the "Medium-Medium" and "Medium-Low Value" segments grew from 2011 to 2013 and stabilized in 2014.</a:t>
            </a:r>
          </a:p>
          <a:p>
            <a:pPr algn="just"/>
            <a:r>
              <a:rPr lang="en-US" sz="1200" dirty="0"/>
              <a:t>Recent customers have the highest response rate at 9.55%, followed by Medium customers at 8.54%, and Old customers at 1.52%.</a:t>
            </a:r>
          </a:p>
          <a:p>
            <a:pPr algn="just"/>
            <a:r>
              <a:rPr lang="en-US" sz="1200" dirty="0"/>
              <a:t>The "Recent-Medium-Medium" segment generates the highest revenue ($246,656). Medium and Old segments contribute less, with the highest among them being "Medium-Medium-Medium Value" at $14,973.</a:t>
            </a:r>
          </a:p>
          <a:p>
            <a:pPr marL="0" indent="0" algn="just">
              <a:buNone/>
            </a:pPr>
            <a:r>
              <a:rPr lang="en-US" sz="1200" b="1" dirty="0"/>
              <a:t>Focus on recent and medium-frequency customers, especially the "Recent-Medium-Medium" segment, to maximize engagement and revenue.</a:t>
            </a:r>
            <a:endParaRPr lang="en-IN" sz="1200" b="1" dirty="0"/>
          </a:p>
        </p:txBody>
      </p:sp>
      <p:sp>
        <p:nvSpPr>
          <p:cNvPr id="29" name="Rectangle 28">
            <a:extLst>
              <a:ext uri="{FF2B5EF4-FFF2-40B4-BE49-F238E27FC236}">
                <a16:creationId xmlns:a16="http://schemas.microsoft.com/office/drawing/2014/main" id="{2789C6C0-A829-490B-8F36-29BF3A7C8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17E9CA-87DC-4E1E-B504-8AA748D05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2DBCB096-1AB8-E373-6A61-4990B4D48CD3}"/>
              </a:ext>
            </a:extLst>
          </p:cNvPr>
          <p:cNvPicPr>
            <a:picLocks noChangeAspect="1"/>
          </p:cNvPicPr>
          <p:nvPr/>
        </p:nvPicPr>
        <p:blipFill rotWithShape="1">
          <a:blip r:embed="rId3"/>
          <a:srcRect l="4195"/>
          <a:stretch/>
        </p:blipFill>
        <p:spPr>
          <a:xfrm>
            <a:off x="9263194" y="1036764"/>
            <a:ext cx="2313432" cy="1379845"/>
          </a:xfrm>
          <a:prstGeom prst="rect">
            <a:avLst/>
          </a:prstGeom>
        </p:spPr>
      </p:pic>
      <p:sp>
        <p:nvSpPr>
          <p:cNvPr id="33" name="Rectangle 32">
            <a:extLst>
              <a:ext uri="{FF2B5EF4-FFF2-40B4-BE49-F238E27FC236}">
                <a16:creationId xmlns:a16="http://schemas.microsoft.com/office/drawing/2014/main" id="{CF47D4C0-3CEE-499E-9953-E6DA08D12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9816EB6A-3F93-B466-92F0-4FF0725DB1AC}"/>
              </a:ext>
            </a:extLst>
          </p:cNvPr>
          <p:cNvPicPr>
            <a:picLocks noChangeAspect="1"/>
          </p:cNvPicPr>
          <p:nvPr/>
        </p:nvPicPr>
        <p:blipFill rotWithShape="1">
          <a:blip r:embed="rId4"/>
          <a:srcRect l="4924"/>
          <a:stretch/>
        </p:blipFill>
        <p:spPr>
          <a:xfrm>
            <a:off x="6441336" y="1057010"/>
            <a:ext cx="2313432" cy="1339351"/>
          </a:xfrm>
          <a:prstGeom prst="rect">
            <a:avLst/>
          </a:prstGeom>
        </p:spPr>
      </p:pic>
      <p:sp>
        <p:nvSpPr>
          <p:cNvPr id="35" name="Rectangle 34">
            <a:extLst>
              <a:ext uri="{FF2B5EF4-FFF2-40B4-BE49-F238E27FC236}">
                <a16:creationId xmlns:a16="http://schemas.microsoft.com/office/drawing/2014/main" id="{69E7DD43-917C-4542-9602-53D2EE87B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D2C54AD5-7719-B739-73FA-43FC50153421}"/>
              </a:ext>
            </a:extLst>
          </p:cNvPr>
          <p:cNvPicPr>
            <a:picLocks noChangeAspect="1"/>
          </p:cNvPicPr>
          <p:nvPr/>
        </p:nvPicPr>
        <p:blipFill rotWithShape="1">
          <a:blip r:embed="rId5"/>
          <a:srcRect l="9972"/>
          <a:stretch/>
        </p:blipFill>
        <p:spPr>
          <a:xfrm>
            <a:off x="9263194" y="4226776"/>
            <a:ext cx="2313432" cy="943001"/>
          </a:xfrm>
          <a:prstGeom prst="rect">
            <a:avLst/>
          </a:prstGeom>
        </p:spPr>
      </p:pic>
      <p:grpSp>
        <p:nvGrpSpPr>
          <p:cNvPr id="37" name="Group 36">
            <a:extLst>
              <a:ext uri="{FF2B5EF4-FFF2-40B4-BE49-F238E27FC236}">
                <a16:creationId xmlns:a16="http://schemas.microsoft.com/office/drawing/2014/main" id="{60AB898E-E3B5-4E93-BD94-143AF8D7E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8" name="Oval 37">
              <a:extLst>
                <a:ext uri="{FF2B5EF4-FFF2-40B4-BE49-F238E27FC236}">
                  <a16:creationId xmlns:a16="http://schemas.microsoft.com/office/drawing/2014/main" id="{2E061BD7-F57B-4436-B6D1-0B5A5C2C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0BBE7C7A-98E6-4F13-9110-74F52F5D6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7" name="Picture 6" descr="A screenshot of a table&#10;&#10;Description automatically generated">
            <a:extLst>
              <a:ext uri="{FF2B5EF4-FFF2-40B4-BE49-F238E27FC236}">
                <a16:creationId xmlns:a16="http://schemas.microsoft.com/office/drawing/2014/main" id="{4871EACC-8747-0FA0-625D-17E721BD6F22}"/>
              </a:ext>
            </a:extLst>
          </p:cNvPr>
          <p:cNvPicPr>
            <a:picLocks noChangeAspect="1"/>
          </p:cNvPicPr>
          <p:nvPr/>
        </p:nvPicPr>
        <p:blipFill rotWithShape="1">
          <a:blip r:embed="rId7"/>
          <a:srcRect l="5367"/>
          <a:stretch/>
        </p:blipFill>
        <p:spPr>
          <a:xfrm>
            <a:off x="6441336" y="3707520"/>
            <a:ext cx="2313432" cy="1852456"/>
          </a:xfrm>
          <a:prstGeom prst="rect">
            <a:avLst/>
          </a:prstGeom>
        </p:spPr>
      </p:pic>
    </p:spTree>
    <p:extLst>
      <p:ext uri="{BB962C8B-B14F-4D97-AF65-F5344CB8AC3E}">
        <p14:creationId xmlns:p14="http://schemas.microsoft.com/office/powerpoint/2010/main" val="337255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59C7CC8-9F8B-4141-9C7C-AF081EA0A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84398-ADC9-F4CF-9C06-D04A67A4EC52}"/>
              </a:ext>
            </a:extLst>
          </p:cNvPr>
          <p:cNvSpPr>
            <a:spLocks noGrp="1"/>
          </p:cNvSpPr>
          <p:nvPr>
            <p:ph type="title"/>
          </p:nvPr>
        </p:nvSpPr>
        <p:spPr>
          <a:xfrm>
            <a:off x="644892" y="484632"/>
            <a:ext cx="5344427" cy="1609344"/>
          </a:xfrm>
        </p:spPr>
        <p:txBody>
          <a:bodyPr>
            <a:noAutofit/>
          </a:bodyPr>
          <a:lstStyle/>
          <a:p>
            <a:r>
              <a:rPr lang="en-US" sz="4400" dirty="0"/>
              <a:t>Behavior and Performance by Segment</a:t>
            </a:r>
            <a:endParaRPr lang="en-IN" sz="4400" dirty="0"/>
          </a:p>
        </p:txBody>
      </p:sp>
      <p:sp>
        <p:nvSpPr>
          <p:cNvPr id="3" name="Content Placeholder 2">
            <a:extLst>
              <a:ext uri="{FF2B5EF4-FFF2-40B4-BE49-F238E27FC236}">
                <a16:creationId xmlns:a16="http://schemas.microsoft.com/office/drawing/2014/main" id="{7C66E223-3342-150C-C9CF-283305A5BA43}"/>
              </a:ext>
            </a:extLst>
          </p:cNvPr>
          <p:cNvSpPr>
            <a:spLocks noGrp="1"/>
          </p:cNvSpPr>
          <p:nvPr>
            <p:ph idx="1"/>
          </p:nvPr>
        </p:nvSpPr>
        <p:spPr>
          <a:xfrm>
            <a:off x="644892" y="2256875"/>
            <a:ext cx="5168168" cy="3759628"/>
          </a:xfrm>
        </p:spPr>
        <p:txBody>
          <a:bodyPr>
            <a:normAutofit/>
          </a:bodyPr>
          <a:lstStyle/>
          <a:p>
            <a:pPr algn="just"/>
            <a:r>
              <a:rPr lang="en-US" sz="1200" dirty="0"/>
              <a:t>Segment P1 has the largest unique customer base (2915), followed by P2 (2493) and P0 (1476).</a:t>
            </a:r>
          </a:p>
          <a:p>
            <a:pPr algn="just"/>
            <a:r>
              <a:rPr lang="en-US" sz="1200" dirty="0"/>
              <a:t>P0 has the highest average order value(70.75), followed by P1 (68.5) and P2 (52.23).</a:t>
            </a:r>
          </a:p>
          <a:p>
            <a:pPr algn="just"/>
            <a:r>
              <a:rPr lang="en-US" sz="1200" dirty="0"/>
              <a:t>P0 has the highest average purchase frequency (25.5), followed by P1 (19.3) and P2 (13.46).</a:t>
            </a:r>
          </a:p>
          <a:p>
            <a:pPr algn="just"/>
            <a:r>
              <a:rPr lang="en-US" sz="1200" dirty="0"/>
              <a:t>P0 has the highest average monetary value (1802.6), compared to P1 (1316.6) and P2 (703.8).</a:t>
            </a:r>
          </a:p>
          <a:p>
            <a:pPr algn="just"/>
            <a:r>
              <a:rPr lang="en-US" sz="1200" dirty="0"/>
              <a:t>P0 has the most consistent average order value over time, with the lowest standard deviation (4.03), while P2 has the highest variation (12.72).</a:t>
            </a:r>
            <a:br>
              <a:rPr lang="en-US" sz="1200" dirty="0"/>
            </a:br>
            <a:r>
              <a:rPr lang="en-US" sz="1200" dirty="0"/>
              <a:t>	</a:t>
            </a:r>
          </a:p>
          <a:p>
            <a:pPr marL="0" indent="0" algn="just">
              <a:buNone/>
            </a:pPr>
            <a:r>
              <a:rPr lang="en-US" sz="1200" b="1" dirty="0"/>
              <a:t>Segment P0 is the strongest performer overall, with the highest and most consistent transaction metrics across all categories.</a:t>
            </a:r>
            <a:endParaRPr lang="en-IN" sz="1200" b="1" dirty="0"/>
          </a:p>
        </p:txBody>
      </p:sp>
      <p:sp>
        <p:nvSpPr>
          <p:cNvPr id="29" name="Rectangle 28">
            <a:extLst>
              <a:ext uri="{FF2B5EF4-FFF2-40B4-BE49-F238E27FC236}">
                <a16:creationId xmlns:a16="http://schemas.microsoft.com/office/drawing/2014/main" id="{2789C6C0-A829-490B-8F36-29BF3A7C8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17E9CA-87DC-4E1E-B504-8AA748D05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F47D4C0-3CEE-499E-9953-E6DA08D12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9E7DD43-917C-4542-9602-53D2EE87B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60AB898E-E3B5-4E93-BD94-143AF8D7E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8" name="Oval 37">
              <a:extLst>
                <a:ext uri="{FF2B5EF4-FFF2-40B4-BE49-F238E27FC236}">
                  <a16:creationId xmlns:a16="http://schemas.microsoft.com/office/drawing/2014/main" id="{2E061BD7-F57B-4436-B6D1-0B5A5C2C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0BBE7C7A-98E6-4F13-9110-74F52F5D6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a:extLst>
              <a:ext uri="{FF2B5EF4-FFF2-40B4-BE49-F238E27FC236}">
                <a16:creationId xmlns:a16="http://schemas.microsoft.com/office/drawing/2014/main" id="{3949825D-197F-0A21-AE1F-4B30CE928051}"/>
              </a:ext>
            </a:extLst>
          </p:cNvPr>
          <p:cNvPicPr>
            <a:picLocks noChangeAspect="1"/>
          </p:cNvPicPr>
          <p:nvPr/>
        </p:nvPicPr>
        <p:blipFill>
          <a:blip r:embed="rId4"/>
          <a:srcRect/>
          <a:stretch/>
        </p:blipFill>
        <p:spPr>
          <a:xfrm>
            <a:off x="6622047" y="576805"/>
            <a:ext cx="1985472" cy="2135171"/>
          </a:xfrm>
          <a:prstGeom prst="rect">
            <a:avLst/>
          </a:prstGeom>
        </p:spPr>
      </p:pic>
      <p:pic>
        <p:nvPicPr>
          <p:cNvPr id="10242" name="Picture 2">
            <a:extLst>
              <a:ext uri="{FF2B5EF4-FFF2-40B4-BE49-F238E27FC236}">
                <a16:creationId xmlns:a16="http://schemas.microsoft.com/office/drawing/2014/main" id="{D555D167-AD89-63C0-72BF-5494BB674111}"/>
              </a:ext>
            </a:extLst>
          </p:cNvPr>
          <p:cNvPicPr>
            <a:picLocks noChangeAspect="1" noChangeArrowheads="1"/>
          </p:cNvPicPr>
          <p:nvPr/>
        </p:nvPicPr>
        <p:blipFill>
          <a:blip r:embed="rId5"/>
          <a:srcRect/>
          <a:stretch/>
        </p:blipFill>
        <p:spPr bwMode="auto">
          <a:xfrm>
            <a:off x="9223182" y="576805"/>
            <a:ext cx="2317824" cy="194575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7E4868A-FA0F-B4D1-335E-C4CD0FFAD96C}"/>
              </a:ext>
            </a:extLst>
          </p:cNvPr>
          <p:cNvPicPr>
            <a:picLocks noChangeAspect="1" noChangeArrowheads="1"/>
          </p:cNvPicPr>
          <p:nvPr/>
        </p:nvPicPr>
        <p:blipFill>
          <a:blip r:embed="rId6"/>
          <a:srcRect/>
          <a:stretch/>
        </p:blipFill>
        <p:spPr bwMode="auto">
          <a:xfrm>
            <a:off x="6382196" y="3550799"/>
            <a:ext cx="2431711" cy="2041358"/>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22A8E6D3-CE76-B5E9-D634-AA3D1F156F29}"/>
              </a:ext>
            </a:extLst>
          </p:cNvPr>
          <p:cNvPicPr>
            <a:picLocks noChangeAspect="1" noChangeArrowheads="1"/>
          </p:cNvPicPr>
          <p:nvPr/>
        </p:nvPicPr>
        <p:blipFill>
          <a:blip r:embed="rId7"/>
          <a:srcRect/>
          <a:stretch/>
        </p:blipFill>
        <p:spPr bwMode="auto">
          <a:xfrm>
            <a:off x="9251899" y="3550799"/>
            <a:ext cx="2295208" cy="204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84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9" name="Rectangle 12298">
            <a:extLst>
              <a:ext uri="{FF2B5EF4-FFF2-40B4-BE49-F238E27FC236}">
                <a16:creationId xmlns:a16="http://schemas.microsoft.com/office/drawing/2014/main" id="{C5F3D847-90AF-4F1F-83B2-412B0871C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57A8D-7AFD-E4DC-19A5-204E553A65A1}"/>
              </a:ext>
            </a:extLst>
          </p:cNvPr>
          <p:cNvSpPr>
            <a:spLocks noGrp="1"/>
          </p:cNvSpPr>
          <p:nvPr>
            <p:ph type="title"/>
          </p:nvPr>
        </p:nvSpPr>
        <p:spPr>
          <a:xfrm>
            <a:off x="4970109" y="484632"/>
            <a:ext cx="6730277" cy="1609344"/>
          </a:xfrm>
          <a:ln>
            <a:noFill/>
          </a:ln>
        </p:spPr>
        <p:txBody>
          <a:bodyPr>
            <a:normAutofit/>
          </a:bodyPr>
          <a:lstStyle/>
          <a:p>
            <a:r>
              <a:rPr lang="en-IN" dirty="0"/>
              <a:t>Campaign Performance</a:t>
            </a:r>
          </a:p>
        </p:txBody>
      </p:sp>
      <p:pic>
        <p:nvPicPr>
          <p:cNvPr id="12294" name="Picture 6">
            <a:extLst>
              <a:ext uri="{FF2B5EF4-FFF2-40B4-BE49-F238E27FC236}">
                <a16:creationId xmlns:a16="http://schemas.microsoft.com/office/drawing/2014/main" id="{A3DD5A31-E2F6-0ECF-2EAD-BCECB87B18E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1453" y="639447"/>
            <a:ext cx="3227164" cy="270912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291FB41F-F1AF-5FB4-3AFA-901041FFF4E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8281" y="3509433"/>
            <a:ext cx="3053507" cy="25432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AE7A7DA-B52A-B44E-621D-4B0077A119BB}"/>
              </a:ext>
            </a:extLst>
          </p:cNvPr>
          <p:cNvSpPr>
            <a:spLocks noGrp="1"/>
          </p:cNvSpPr>
          <p:nvPr>
            <p:ph idx="1"/>
          </p:nvPr>
        </p:nvSpPr>
        <p:spPr>
          <a:xfrm>
            <a:off x="4970109" y="2121408"/>
            <a:ext cx="6730276" cy="4050792"/>
          </a:xfrm>
        </p:spPr>
        <p:txBody>
          <a:bodyPr>
            <a:normAutofit/>
          </a:bodyPr>
          <a:lstStyle/>
          <a:p>
            <a:pPr algn="just"/>
            <a:r>
              <a:rPr lang="en-US" sz="1800" dirty="0"/>
              <a:t>Only 11% of customers responded positively to the campaign overall.</a:t>
            </a:r>
          </a:p>
          <a:p>
            <a:pPr algn="just"/>
            <a:r>
              <a:rPr lang="en-US" sz="1800" dirty="0"/>
              <a:t>The P0 segment had the highest response rate (18%), compared to P1 (11%) and P2 (3.3%), indicating better resonance with high spenders.</a:t>
            </a:r>
          </a:p>
          <a:p>
            <a:pPr algn="just"/>
            <a:r>
              <a:rPr lang="en-US" sz="1800" dirty="0"/>
              <a:t>Campaign performance improved significantly from 2011 to 2014, with response rates consistently above 10% during these years.</a:t>
            </a:r>
          </a:p>
          <a:p>
            <a:pPr algn="just"/>
            <a:endParaRPr lang="en-US" sz="1800" dirty="0"/>
          </a:p>
          <a:p>
            <a:pPr marL="0" indent="0" algn="just">
              <a:buNone/>
            </a:pPr>
            <a:r>
              <a:rPr lang="en-US" sz="1800" b="1" dirty="0"/>
              <a:t>The campaign is most effective with high spenders (P0), and improved performance from 2011 to 2014 shows positive impact.</a:t>
            </a:r>
            <a:endParaRPr lang="en-IN" sz="1800" b="1" dirty="0"/>
          </a:p>
        </p:txBody>
      </p:sp>
      <p:grpSp>
        <p:nvGrpSpPr>
          <p:cNvPr id="12301" name="Group 12300">
            <a:extLst>
              <a:ext uri="{FF2B5EF4-FFF2-40B4-BE49-F238E27FC236}">
                <a16:creationId xmlns:a16="http://schemas.microsoft.com/office/drawing/2014/main" id="{E92C9014-AB11-4BFE-A139-83ABCB809D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302" name="Oval 12301">
              <a:extLst>
                <a:ext uri="{FF2B5EF4-FFF2-40B4-BE49-F238E27FC236}">
                  <a16:creationId xmlns:a16="http://schemas.microsoft.com/office/drawing/2014/main" id="{5C670FDA-BC77-44D7-BBA1-096C3455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303" name="Oval 12302">
              <a:extLst>
                <a:ext uri="{FF2B5EF4-FFF2-40B4-BE49-F238E27FC236}">
                  <a16:creationId xmlns:a16="http://schemas.microsoft.com/office/drawing/2014/main" id="{FBE4B21F-AD73-4E2D-9C19-44858BA01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1049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5" name="Rectangle 13324">
            <a:extLst>
              <a:ext uri="{FF2B5EF4-FFF2-40B4-BE49-F238E27FC236}">
                <a16:creationId xmlns:a16="http://schemas.microsoft.com/office/drawing/2014/main" id="{645EC124-B343-4229-89E9-12B8329F5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E13BD-3D81-F74D-8881-6A078A89A980}"/>
              </a:ext>
            </a:extLst>
          </p:cNvPr>
          <p:cNvSpPr>
            <a:spLocks noGrp="1"/>
          </p:cNvSpPr>
          <p:nvPr>
            <p:ph type="title"/>
          </p:nvPr>
        </p:nvSpPr>
        <p:spPr>
          <a:xfrm>
            <a:off x="644893" y="484632"/>
            <a:ext cx="5168168" cy="1609344"/>
          </a:xfrm>
        </p:spPr>
        <p:txBody>
          <a:bodyPr>
            <a:normAutofit/>
          </a:bodyPr>
          <a:lstStyle/>
          <a:p>
            <a:r>
              <a:rPr lang="en-IN" sz="4400" dirty="0"/>
              <a:t>Trends And Seasonality</a:t>
            </a:r>
          </a:p>
        </p:txBody>
      </p:sp>
      <p:sp>
        <p:nvSpPr>
          <p:cNvPr id="3" name="Content Placeholder 2">
            <a:extLst>
              <a:ext uri="{FF2B5EF4-FFF2-40B4-BE49-F238E27FC236}">
                <a16:creationId xmlns:a16="http://schemas.microsoft.com/office/drawing/2014/main" id="{48E9D849-491D-B593-8F14-3AD2A00586CB}"/>
              </a:ext>
            </a:extLst>
          </p:cNvPr>
          <p:cNvSpPr>
            <a:spLocks noGrp="1"/>
          </p:cNvSpPr>
          <p:nvPr>
            <p:ph idx="1"/>
          </p:nvPr>
        </p:nvSpPr>
        <p:spPr>
          <a:xfrm>
            <a:off x="644893" y="2121408"/>
            <a:ext cx="5168168" cy="3759628"/>
          </a:xfrm>
        </p:spPr>
        <p:txBody>
          <a:bodyPr>
            <a:normAutofit/>
          </a:bodyPr>
          <a:lstStyle/>
          <a:p>
            <a:pPr algn="just"/>
            <a:r>
              <a:rPr lang="en-US" sz="1400" dirty="0"/>
              <a:t>Peak amounts were on July 16, 2011 (8,791), May 20, 2014 (8,108), November 15, 2012 (8,054), August 11, 2011 (7,938), and September 18, 2011 (7,866).</a:t>
            </a:r>
          </a:p>
          <a:p>
            <a:pPr algn="just"/>
            <a:r>
              <a:rPr lang="en-US" sz="1400" dirty="0"/>
              <a:t>Highest in 2013 (32,900 transactions), followed by 2012 and 2014. While lowest was in April( 7973 transactions).</a:t>
            </a:r>
          </a:p>
          <a:p>
            <a:pPr algn="just"/>
            <a:r>
              <a:rPr lang="en-US" sz="1400" dirty="0"/>
              <a:t>August led with 11,195 transactions, followed by October (11,175) and July (11,033). But there’s a steep dip in the month of April with only 7973 transactions.</a:t>
            </a:r>
          </a:p>
          <a:p>
            <a:pPr algn="just"/>
            <a:r>
              <a:rPr lang="en-US" sz="1400" dirty="0"/>
              <a:t>Consistent around $65 from 2011 to 2015.</a:t>
            </a:r>
          </a:p>
          <a:p>
            <a:pPr marL="0" indent="0" algn="just">
              <a:buNone/>
            </a:pPr>
            <a:r>
              <a:rPr lang="en-US" sz="1400" b="1" dirty="0"/>
              <a:t>High transactions were recorded on specific dates and in 2013, with notable peaks in August, October, and July, indicating effective promotions or seasonal trends. Despite these variations, average spending remained consistently stable at 65.</a:t>
            </a:r>
            <a:endParaRPr lang="en-IN" sz="1400" b="1" dirty="0"/>
          </a:p>
        </p:txBody>
      </p:sp>
      <p:sp>
        <p:nvSpPr>
          <p:cNvPr id="13327" name="Rectangle 13326">
            <a:extLst>
              <a:ext uri="{FF2B5EF4-FFF2-40B4-BE49-F238E27FC236}">
                <a16:creationId xmlns:a16="http://schemas.microsoft.com/office/drawing/2014/main" id="{FD88B572-E4D7-4285-9038-3EEF2F954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21733"/>
            <a:ext cx="2370280" cy="2832579"/>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 graph showing different colored bars&#10;&#10;Description automatically generated">
            <a:extLst>
              <a:ext uri="{FF2B5EF4-FFF2-40B4-BE49-F238E27FC236}">
                <a16:creationId xmlns:a16="http://schemas.microsoft.com/office/drawing/2014/main" id="{B1A4D3EB-E6E7-A1E5-A3DC-1C4817F494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2084" y="864685"/>
            <a:ext cx="2041678" cy="1739207"/>
          </a:xfrm>
          <a:prstGeom prst="rect">
            <a:avLst/>
          </a:prstGeom>
          <a:noFill/>
          <a:extLst>
            <a:ext uri="{909E8E84-426E-40DD-AFC4-6F175D3DCCD1}">
              <a14:hiddenFill xmlns:a14="http://schemas.microsoft.com/office/drawing/2010/main">
                <a:solidFill>
                  <a:srgbClr val="FFFFFF"/>
                </a:solidFill>
              </a14:hiddenFill>
            </a:ext>
          </a:extLst>
        </p:spPr>
      </p:pic>
      <p:sp>
        <p:nvSpPr>
          <p:cNvPr id="13329" name="Rectangle 13328">
            <a:extLst>
              <a:ext uri="{FF2B5EF4-FFF2-40B4-BE49-F238E27FC236}">
                <a16:creationId xmlns:a16="http://schemas.microsoft.com/office/drawing/2014/main" id="{D8532305-17A4-45B0-A793-BFAC77DAB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321734"/>
            <a:ext cx="3117048" cy="283257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0" name="Picture 8">
            <a:extLst>
              <a:ext uri="{FF2B5EF4-FFF2-40B4-BE49-F238E27FC236}">
                <a16:creationId xmlns:a16="http://schemas.microsoft.com/office/drawing/2014/main" id="{137C5188-C624-F532-DBFA-667A57A4F0BB}"/>
              </a:ext>
            </a:extLst>
          </p:cNvPr>
          <p:cNvPicPr>
            <a:picLocks noChangeAspect="1" noChangeArrowheads="1"/>
          </p:cNvPicPr>
          <p:nvPr/>
        </p:nvPicPr>
        <p:blipFill>
          <a:blip r:embed="rId4"/>
          <a:srcRect/>
          <a:stretch/>
        </p:blipFill>
        <p:spPr bwMode="auto">
          <a:xfrm>
            <a:off x="8929884" y="611234"/>
            <a:ext cx="2788273" cy="2246109"/>
          </a:xfrm>
          <a:prstGeom prst="rect">
            <a:avLst/>
          </a:prstGeom>
          <a:noFill/>
          <a:extLst>
            <a:ext uri="{909E8E84-426E-40DD-AFC4-6F175D3DCCD1}">
              <a14:hiddenFill xmlns:a14="http://schemas.microsoft.com/office/drawing/2010/main">
                <a:solidFill>
                  <a:srgbClr val="FFFFFF"/>
                </a:solidFill>
              </a14:hiddenFill>
            </a:ext>
          </a:extLst>
        </p:spPr>
      </p:pic>
      <p:sp>
        <p:nvSpPr>
          <p:cNvPr id="13331" name="Rectangle 13330">
            <a:extLst>
              <a:ext uri="{FF2B5EF4-FFF2-40B4-BE49-F238E27FC236}">
                <a16:creationId xmlns:a16="http://schemas.microsoft.com/office/drawing/2014/main" id="{349795D1-FDB3-42F5-8455-3F3B25C73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334174"/>
            <a:ext cx="2370280"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6" descr="A graph with blue lines and numbers&#10;&#10;Description automatically generated">
            <a:extLst>
              <a:ext uri="{FF2B5EF4-FFF2-40B4-BE49-F238E27FC236}">
                <a16:creationId xmlns:a16="http://schemas.microsoft.com/office/drawing/2014/main" id="{C0256813-6DAF-C3F6-E6D5-97EC078D071C}"/>
              </a:ext>
            </a:extLst>
          </p:cNvPr>
          <p:cNvPicPr>
            <a:picLocks noChangeAspect="1" noChangeArrowheads="1"/>
          </p:cNvPicPr>
          <p:nvPr/>
        </p:nvPicPr>
        <p:blipFill>
          <a:blip r:embed="rId5"/>
          <a:stretch/>
        </p:blipFill>
        <p:spPr bwMode="auto">
          <a:xfrm>
            <a:off x="6410738" y="3891598"/>
            <a:ext cx="2033023" cy="1653392"/>
          </a:xfrm>
          <a:prstGeom prst="rect">
            <a:avLst/>
          </a:prstGeom>
          <a:noFill/>
          <a:extLst>
            <a:ext uri="{909E8E84-426E-40DD-AFC4-6F175D3DCCD1}">
              <a14:hiddenFill xmlns:a14="http://schemas.microsoft.com/office/drawing/2010/main">
                <a:solidFill>
                  <a:srgbClr val="FFFFFF"/>
                </a:solidFill>
              </a14:hiddenFill>
            </a:ext>
          </a:extLst>
        </p:spPr>
      </p:pic>
      <p:sp>
        <p:nvSpPr>
          <p:cNvPr id="13333" name="Rectangle 13332">
            <a:extLst>
              <a:ext uri="{FF2B5EF4-FFF2-40B4-BE49-F238E27FC236}">
                <a16:creationId xmlns:a16="http://schemas.microsoft.com/office/drawing/2014/main" id="{3E8740CE-40A1-4FFB-B38C-1490976EB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3334174"/>
            <a:ext cx="3117048"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descr="A graph of a number of different colored bars&#10;&#10;Description automatically generated with medium confidence">
            <a:extLst>
              <a:ext uri="{FF2B5EF4-FFF2-40B4-BE49-F238E27FC236}">
                <a16:creationId xmlns:a16="http://schemas.microsoft.com/office/drawing/2014/main" id="{5A3DABE0-657C-C4CC-BF99-3C60C4F34C9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926364" y="3620135"/>
            <a:ext cx="2795314" cy="2196318"/>
          </a:xfrm>
          <a:prstGeom prst="rect">
            <a:avLst/>
          </a:prstGeom>
          <a:noFill/>
          <a:extLst>
            <a:ext uri="{909E8E84-426E-40DD-AFC4-6F175D3DCCD1}">
              <a14:hiddenFill xmlns:a14="http://schemas.microsoft.com/office/drawing/2010/main">
                <a:solidFill>
                  <a:srgbClr val="FFFFFF"/>
                </a:solidFill>
              </a14:hiddenFill>
            </a:ext>
          </a:extLst>
        </p:spPr>
      </p:pic>
      <p:grpSp>
        <p:nvGrpSpPr>
          <p:cNvPr id="13335" name="Group 13334">
            <a:extLst>
              <a:ext uri="{FF2B5EF4-FFF2-40B4-BE49-F238E27FC236}">
                <a16:creationId xmlns:a16="http://schemas.microsoft.com/office/drawing/2014/main" id="{0B437D33-ACA7-4ACF-9956-CB91C718A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336" name="Oval 13335">
              <a:extLst>
                <a:ext uri="{FF2B5EF4-FFF2-40B4-BE49-F238E27FC236}">
                  <a16:creationId xmlns:a16="http://schemas.microsoft.com/office/drawing/2014/main" id="{0B67048E-BF4A-4E3C-9127-68AB08C0D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337" name="Oval 13336">
              <a:extLst>
                <a:ext uri="{FF2B5EF4-FFF2-40B4-BE49-F238E27FC236}">
                  <a16:creationId xmlns:a16="http://schemas.microsoft.com/office/drawing/2014/main" id="{7B7D2F9F-708E-464D-95FA-41D35A676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8278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6" name="Rectangle 14395">
            <a:extLst>
              <a:ext uri="{FF2B5EF4-FFF2-40B4-BE49-F238E27FC236}">
                <a16:creationId xmlns:a16="http://schemas.microsoft.com/office/drawing/2014/main" id="{3AD9A354-36D8-420C-A05C-B409CDDB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A8DA8-6C80-E21B-D8B2-057D555388CB}"/>
              </a:ext>
            </a:extLst>
          </p:cNvPr>
          <p:cNvSpPr>
            <a:spLocks noGrp="1"/>
          </p:cNvSpPr>
          <p:nvPr>
            <p:ph type="title"/>
          </p:nvPr>
        </p:nvSpPr>
        <p:spPr>
          <a:xfrm>
            <a:off x="644893" y="484632"/>
            <a:ext cx="5168168" cy="1609344"/>
          </a:xfrm>
        </p:spPr>
        <p:txBody>
          <a:bodyPr>
            <a:normAutofit/>
          </a:bodyPr>
          <a:lstStyle/>
          <a:p>
            <a:r>
              <a:rPr lang="en-IN" sz="4000" dirty="0"/>
              <a:t>Customer Lifetime Value(CLV) Insights</a:t>
            </a:r>
          </a:p>
        </p:txBody>
      </p:sp>
      <p:sp>
        <p:nvSpPr>
          <p:cNvPr id="3" name="Content Placeholder 2">
            <a:extLst>
              <a:ext uri="{FF2B5EF4-FFF2-40B4-BE49-F238E27FC236}">
                <a16:creationId xmlns:a16="http://schemas.microsoft.com/office/drawing/2014/main" id="{7D84D2C4-C0A2-7A6C-1339-E953C3235B8C}"/>
              </a:ext>
            </a:extLst>
          </p:cNvPr>
          <p:cNvSpPr>
            <a:spLocks noGrp="1"/>
          </p:cNvSpPr>
          <p:nvPr>
            <p:ph idx="1"/>
          </p:nvPr>
        </p:nvSpPr>
        <p:spPr>
          <a:xfrm>
            <a:off x="644893" y="2121408"/>
            <a:ext cx="5168168" cy="3759628"/>
          </a:xfrm>
        </p:spPr>
        <p:txBody>
          <a:bodyPr>
            <a:normAutofit fontScale="85000" lnSpcReduction="10000"/>
          </a:bodyPr>
          <a:lstStyle/>
          <a:p>
            <a:pPr algn="just"/>
            <a:r>
              <a:rPr lang="en-US" sz="1800" dirty="0"/>
              <a:t>The maximum customer lifetime value (CLV) is 1,716, while the minimum is 524.23.</a:t>
            </a:r>
          </a:p>
          <a:p>
            <a:pPr algn="just"/>
            <a:r>
              <a:rPr lang="en-US" sz="1800" dirty="0"/>
              <a:t>Segment P1 has the highest total CLV at 74,771,322.94, followed by P0 at 51,770,937.67, and P2 at 32,932,226.57.</a:t>
            </a:r>
          </a:p>
          <a:p>
            <a:pPr algn="just"/>
            <a:r>
              <a:rPr lang="en-US" sz="1800" dirty="0"/>
              <a:t>Segment P0 leads with the highest average CLV of 1,389, followed by P1 at 1,345.27 and P2 at 1,025.42. This suggests P0 customers are highly valuable individually, while P1 has a strong overall contribution to revenue, and P2 presents growth opportunities.</a:t>
            </a:r>
          </a:p>
          <a:p>
            <a:pPr marL="0" indent="0" algn="just">
              <a:buNone/>
            </a:pPr>
            <a:endParaRPr lang="en-US" sz="1800" b="1" dirty="0"/>
          </a:p>
          <a:p>
            <a:pPr marL="0" indent="0" algn="just">
              <a:buNone/>
            </a:pPr>
            <a:r>
              <a:rPr lang="en-US" sz="1800" b="1" dirty="0"/>
              <a:t>Segment P1 contributes most to total revenue, while Segment P0 has the highest individual customer value. Segment P2 shows potential for growth through targeted strategies.</a:t>
            </a:r>
            <a:endParaRPr lang="en-IN" sz="1800" b="1" dirty="0"/>
          </a:p>
        </p:txBody>
      </p:sp>
      <p:sp>
        <p:nvSpPr>
          <p:cNvPr id="14400" name="Rectangle 14399">
            <a:extLst>
              <a:ext uri="{FF2B5EF4-FFF2-40B4-BE49-F238E27FC236}">
                <a16:creationId xmlns:a16="http://schemas.microsoft.com/office/drawing/2014/main" id="{84351634-B7E5-4243-AB19-987723280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21733"/>
            <a:ext cx="2370280" cy="2832579"/>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2" name="Picture 6">
            <a:extLst>
              <a:ext uri="{FF2B5EF4-FFF2-40B4-BE49-F238E27FC236}">
                <a16:creationId xmlns:a16="http://schemas.microsoft.com/office/drawing/2014/main" id="{5BE0CCFB-A254-6605-7A7F-F433D6C8BBA9}"/>
              </a:ext>
            </a:extLst>
          </p:cNvPr>
          <p:cNvPicPr>
            <a:picLocks noChangeAspect="1" noChangeArrowheads="1"/>
          </p:cNvPicPr>
          <p:nvPr/>
        </p:nvPicPr>
        <p:blipFill>
          <a:blip r:embed="rId3"/>
          <a:stretch/>
        </p:blipFill>
        <p:spPr bwMode="auto">
          <a:xfrm>
            <a:off x="6402084" y="858892"/>
            <a:ext cx="2041678" cy="1750793"/>
          </a:xfrm>
          <a:prstGeom prst="rect">
            <a:avLst/>
          </a:prstGeom>
          <a:noFill/>
          <a:extLst>
            <a:ext uri="{909E8E84-426E-40DD-AFC4-6F175D3DCCD1}">
              <a14:hiddenFill xmlns:a14="http://schemas.microsoft.com/office/drawing/2010/main">
                <a:solidFill>
                  <a:srgbClr val="FFFFFF"/>
                </a:solidFill>
              </a14:hiddenFill>
            </a:ext>
          </a:extLst>
        </p:spPr>
      </p:pic>
      <p:sp>
        <p:nvSpPr>
          <p:cNvPr id="14401" name="Rectangle 14400">
            <a:extLst>
              <a:ext uri="{FF2B5EF4-FFF2-40B4-BE49-F238E27FC236}">
                <a16:creationId xmlns:a16="http://schemas.microsoft.com/office/drawing/2014/main" id="{A937DEBE-65C6-4B3E-8A29-D7AA210EE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4">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14402" name="Rectangle 14401">
            <a:extLst>
              <a:ext uri="{FF2B5EF4-FFF2-40B4-BE49-F238E27FC236}">
                <a16:creationId xmlns:a16="http://schemas.microsoft.com/office/drawing/2014/main" id="{864BDC1C-3418-4915-9602-B907F1E67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334174"/>
            <a:ext cx="2370280"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4" name="Picture 8">
            <a:extLst>
              <a:ext uri="{FF2B5EF4-FFF2-40B4-BE49-F238E27FC236}">
                <a16:creationId xmlns:a16="http://schemas.microsoft.com/office/drawing/2014/main" id="{E3E1F1B2-9D74-86AE-C1D4-12E1B9F8CCB9}"/>
              </a:ext>
            </a:extLst>
          </p:cNvPr>
          <p:cNvPicPr>
            <a:picLocks noChangeAspect="1" noChangeArrowheads="1"/>
          </p:cNvPicPr>
          <p:nvPr/>
        </p:nvPicPr>
        <p:blipFill>
          <a:blip r:embed="rId5"/>
          <a:stretch/>
        </p:blipFill>
        <p:spPr bwMode="auto">
          <a:xfrm>
            <a:off x="6410738" y="3901501"/>
            <a:ext cx="2033022" cy="1633587"/>
          </a:xfrm>
          <a:prstGeom prst="rect">
            <a:avLst/>
          </a:prstGeom>
          <a:noFill/>
          <a:extLst>
            <a:ext uri="{909E8E84-426E-40DD-AFC4-6F175D3DCCD1}">
              <a14:hiddenFill xmlns:a14="http://schemas.microsoft.com/office/drawing/2010/main">
                <a:solidFill>
                  <a:srgbClr val="FFFFFF"/>
                </a:solidFill>
              </a14:hiddenFill>
            </a:ext>
          </a:extLst>
        </p:spPr>
      </p:pic>
      <p:sp>
        <p:nvSpPr>
          <p:cNvPr id="14395" name="Rectangle 14394">
            <a:extLst>
              <a:ext uri="{FF2B5EF4-FFF2-40B4-BE49-F238E27FC236}">
                <a16:creationId xmlns:a16="http://schemas.microsoft.com/office/drawing/2014/main" id="{29EFD811-A39D-4CF7-9D67-F37AB6C90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2330472"/>
            <a:ext cx="3117048" cy="3771945"/>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0" name="Picture 4">
            <a:extLst>
              <a:ext uri="{FF2B5EF4-FFF2-40B4-BE49-F238E27FC236}">
                <a16:creationId xmlns:a16="http://schemas.microsoft.com/office/drawing/2014/main" id="{60D8D746-CAD0-66BF-7831-89EBC3ED3D75}"/>
              </a:ext>
            </a:extLst>
          </p:cNvPr>
          <p:cNvPicPr>
            <a:picLocks noChangeAspect="1" noChangeArrowheads="1"/>
          </p:cNvPicPr>
          <p:nvPr/>
        </p:nvPicPr>
        <p:blipFill>
          <a:blip r:embed="rId6"/>
          <a:srcRect/>
          <a:stretch/>
        </p:blipFill>
        <p:spPr bwMode="auto">
          <a:xfrm>
            <a:off x="8926364" y="2924118"/>
            <a:ext cx="2795314" cy="2584652"/>
          </a:xfrm>
          <a:prstGeom prst="rect">
            <a:avLst/>
          </a:prstGeom>
          <a:noFill/>
          <a:extLst>
            <a:ext uri="{909E8E84-426E-40DD-AFC4-6F175D3DCCD1}">
              <a14:hiddenFill xmlns:a14="http://schemas.microsoft.com/office/drawing/2010/main">
                <a:solidFill>
                  <a:srgbClr val="FFFFFF"/>
                </a:solidFill>
              </a14:hiddenFill>
            </a:ext>
          </a:extLst>
        </p:spPr>
      </p:pic>
      <p:grpSp>
        <p:nvGrpSpPr>
          <p:cNvPr id="14397" name="Group 14396">
            <a:extLst>
              <a:ext uri="{FF2B5EF4-FFF2-40B4-BE49-F238E27FC236}">
                <a16:creationId xmlns:a16="http://schemas.microsoft.com/office/drawing/2014/main" id="{02B9D868-78D9-40AA-94D0-FF206E2E3A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398" name="Oval 14397">
              <a:extLst>
                <a:ext uri="{FF2B5EF4-FFF2-40B4-BE49-F238E27FC236}">
                  <a16:creationId xmlns:a16="http://schemas.microsoft.com/office/drawing/2014/main" id="{6E027561-3A6A-45AE-9ED7-C22D3B4BC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399" name="Oval 14398">
              <a:extLst>
                <a:ext uri="{FF2B5EF4-FFF2-40B4-BE49-F238E27FC236}">
                  <a16:creationId xmlns:a16="http://schemas.microsoft.com/office/drawing/2014/main" id="{4AC7D98F-1E94-494B-A624-3563EB2BF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4909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9" name="Rectangle 12298">
            <a:extLst>
              <a:ext uri="{FF2B5EF4-FFF2-40B4-BE49-F238E27FC236}">
                <a16:creationId xmlns:a16="http://schemas.microsoft.com/office/drawing/2014/main" id="{C5F3D847-90AF-4F1F-83B2-412B0871C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57A8D-7AFD-E4DC-19A5-204E553A65A1}"/>
              </a:ext>
            </a:extLst>
          </p:cNvPr>
          <p:cNvSpPr>
            <a:spLocks noGrp="1"/>
          </p:cNvSpPr>
          <p:nvPr>
            <p:ph type="title"/>
          </p:nvPr>
        </p:nvSpPr>
        <p:spPr>
          <a:xfrm>
            <a:off x="4970109" y="484632"/>
            <a:ext cx="6730277" cy="1609344"/>
          </a:xfrm>
          <a:ln>
            <a:noFill/>
          </a:ln>
        </p:spPr>
        <p:txBody>
          <a:bodyPr>
            <a:normAutofit/>
          </a:bodyPr>
          <a:lstStyle/>
          <a:p>
            <a:r>
              <a:rPr lang="en-IN" sz="4400" dirty="0"/>
              <a:t>Consecutive Transaction Analysis</a:t>
            </a:r>
          </a:p>
        </p:txBody>
      </p:sp>
      <p:sp>
        <p:nvSpPr>
          <p:cNvPr id="3" name="Content Placeholder 2">
            <a:extLst>
              <a:ext uri="{FF2B5EF4-FFF2-40B4-BE49-F238E27FC236}">
                <a16:creationId xmlns:a16="http://schemas.microsoft.com/office/drawing/2014/main" id="{EAE7A7DA-B52A-B44E-621D-4B0077A119BB}"/>
              </a:ext>
            </a:extLst>
          </p:cNvPr>
          <p:cNvSpPr>
            <a:spLocks noGrp="1"/>
          </p:cNvSpPr>
          <p:nvPr>
            <p:ph idx="1"/>
          </p:nvPr>
        </p:nvSpPr>
        <p:spPr>
          <a:xfrm>
            <a:off x="4970109" y="2121408"/>
            <a:ext cx="6730276" cy="4050792"/>
          </a:xfrm>
        </p:spPr>
        <p:txBody>
          <a:bodyPr>
            <a:normAutofit/>
          </a:bodyPr>
          <a:lstStyle/>
          <a:p>
            <a:pPr algn="just"/>
            <a:r>
              <a:rPr lang="en-US" sz="1600" dirty="0"/>
              <a:t>6,884 customers have made consecutive transactions.</a:t>
            </a:r>
          </a:p>
          <a:p>
            <a:pPr algn="just"/>
            <a:r>
              <a:rPr lang="en-US" sz="1600" dirty="0"/>
              <a:t>Segment P1 has the most customers with consecutive transactions (2,913), followed by P2 (2,341) and P0 (1,476).</a:t>
            </a:r>
          </a:p>
          <a:p>
            <a:pPr algn="just"/>
            <a:r>
              <a:rPr lang="en-US" sz="1600" dirty="0"/>
              <a:t>The overall average time between consecutive transaction is 72.37 days.</a:t>
            </a:r>
          </a:p>
          <a:p>
            <a:pPr algn="just"/>
            <a:r>
              <a:rPr lang="en-US" sz="1600" dirty="0"/>
              <a:t>Segment P0 has the shortest average time between consecutive transactions (53 days), followed by P1 (70 days) and P2 (100 days).</a:t>
            </a:r>
          </a:p>
          <a:p>
            <a:pPr algn="just"/>
            <a:endParaRPr lang="en-US" sz="1600" dirty="0"/>
          </a:p>
          <a:p>
            <a:pPr marL="0" indent="0" algn="just">
              <a:buNone/>
            </a:pPr>
            <a:r>
              <a:rPr lang="en-US" sz="1600" b="1" dirty="0"/>
              <a:t>Segment P1 has the highest number of customers with consecutive transactions, while Segment P0 has the shortest average time between these transactions. Overall, customers in P0 engage more frequently, while P1 shows broad engagement across a larger customer base.</a:t>
            </a:r>
          </a:p>
        </p:txBody>
      </p:sp>
      <p:grpSp>
        <p:nvGrpSpPr>
          <p:cNvPr id="12301" name="Group 12300">
            <a:extLst>
              <a:ext uri="{FF2B5EF4-FFF2-40B4-BE49-F238E27FC236}">
                <a16:creationId xmlns:a16="http://schemas.microsoft.com/office/drawing/2014/main" id="{E92C9014-AB11-4BFE-A139-83ABCB809D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302" name="Oval 12301">
              <a:extLst>
                <a:ext uri="{FF2B5EF4-FFF2-40B4-BE49-F238E27FC236}">
                  <a16:creationId xmlns:a16="http://schemas.microsoft.com/office/drawing/2014/main" id="{5C670FDA-BC77-44D7-BBA1-096C3455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303" name="Oval 12302">
              <a:extLst>
                <a:ext uri="{FF2B5EF4-FFF2-40B4-BE49-F238E27FC236}">
                  <a16:creationId xmlns:a16="http://schemas.microsoft.com/office/drawing/2014/main" id="{FBE4B21F-AD73-4E2D-9C19-44858BA01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9F530062-E324-4911-1678-6C0FDE960952}"/>
              </a:ext>
            </a:extLst>
          </p:cNvPr>
          <p:cNvPicPr>
            <a:picLocks noChangeAspect="1"/>
          </p:cNvPicPr>
          <p:nvPr/>
        </p:nvPicPr>
        <p:blipFill>
          <a:blip r:embed="rId5"/>
          <a:stretch>
            <a:fillRect/>
          </a:stretch>
        </p:blipFill>
        <p:spPr>
          <a:xfrm>
            <a:off x="619725" y="3843045"/>
            <a:ext cx="3538729" cy="1675136"/>
          </a:xfrm>
          <a:prstGeom prst="rect">
            <a:avLst/>
          </a:prstGeom>
        </p:spPr>
      </p:pic>
      <p:pic>
        <p:nvPicPr>
          <p:cNvPr id="5" name="Picture 4">
            <a:extLst>
              <a:ext uri="{FF2B5EF4-FFF2-40B4-BE49-F238E27FC236}">
                <a16:creationId xmlns:a16="http://schemas.microsoft.com/office/drawing/2014/main" id="{7B99BBA8-5C94-109C-00D4-EE55368BE92F}"/>
              </a:ext>
            </a:extLst>
          </p:cNvPr>
          <p:cNvPicPr>
            <a:picLocks noChangeAspect="1"/>
          </p:cNvPicPr>
          <p:nvPr/>
        </p:nvPicPr>
        <p:blipFill>
          <a:blip r:embed="rId6"/>
          <a:stretch>
            <a:fillRect/>
          </a:stretch>
        </p:blipFill>
        <p:spPr>
          <a:xfrm>
            <a:off x="619726" y="2189736"/>
            <a:ext cx="3538729" cy="1105852"/>
          </a:xfrm>
          <a:prstGeom prst="rect">
            <a:avLst/>
          </a:prstGeom>
        </p:spPr>
      </p:pic>
    </p:spTree>
    <p:extLst>
      <p:ext uri="{BB962C8B-B14F-4D97-AF65-F5344CB8AC3E}">
        <p14:creationId xmlns:p14="http://schemas.microsoft.com/office/powerpoint/2010/main" val="365632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8BA6964-249A-42B6-A349-426A774A1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ADF24-0CB4-75ED-6727-A9FF67BE9969}"/>
              </a:ext>
            </a:extLst>
          </p:cNvPr>
          <p:cNvSpPr>
            <a:spLocks noGrp="1"/>
          </p:cNvSpPr>
          <p:nvPr>
            <p:ph type="title"/>
          </p:nvPr>
        </p:nvSpPr>
        <p:spPr>
          <a:xfrm>
            <a:off x="382280" y="484632"/>
            <a:ext cx="6743844" cy="1609344"/>
          </a:xfrm>
        </p:spPr>
        <p:txBody>
          <a:bodyPr>
            <a:normAutofit/>
          </a:bodyPr>
          <a:lstStyle/>
          <a:p>
            <a:r>
              <a:rPr lang="en-IN" b="1" i="0" dirty="0">
                <a:solidFill>
                  <a:srgbClr val="000000"/>
                </a:solidFill>
                <a:effectLst/>
              </a:rPr>
              <a:t>Data Overview</a:t>
            </a:r>
            <a:br>
              <a:rPr lang="en-IN" b="1" i="0" dirty="0">
                <a:solidFill>
                  <a:srgbClr val="000000"/>
                </a:solidFill>
                <a:effectLst/>
                <a:highlight>
                  <a:srgbClr val="FFFFFF"/>
                </a:highlight>
                <a:latin typeface="Poppins" panose="00000500000000000000" pitchFamily="2" charset="0"/>
              </a:rPr>
            </a:br>
            <a:endParaRPr lang="en-IN" dirty="0"/>
          </a:p>
        </p:txBody>
      </p:sp>
      <p:sp>
        <p:nvSpPr>
          <p:cNvPr id="4" name="Rectangle 1">
            <a:extLst>
              <a:ext uri="{FF2B5EF4-FFF2-40B4-BE49-F238E27FC236}">
                <a16:creationId xmlns:a16="http://schemas.microsoft.com/office/drawing/2014/main" id="{D287A23C-36F6-BB91-5D53-7E0B20B5A243}"/>
              </a:ext>
            </a:extLst>
          </p:cNvPr>
          <p:cNvSpPr>
            <a:spLocks noGrp="1" noChangeArrowheads="1"/>
          </p:cNvSpPr>
          <p:nvPr>
            <p:ph idx="1"/>
          </p:nvPr>
        </p:nvSpPr>
        <p:spPr bwMode="auto">
          <a:xfrm>
            <a:off x="382279" y="2121408"/>
            <a:ext cx="6743845" cy="40507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rPr>
              <a:t>Objective:</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rPr>
              <a:t>Understand customer behavior.</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rPr>
              <a:t>Identify transaction trends.</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rPr>
              <a:t>Evaluate campaign effectiveness.</a:t>
            </a:r>
          </a:p>
          <a:p>
            <a:pPr marL="0" marR="0" lvl="0" indent="0"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dirty="0">
              <a:ln>
                <a:noFill/>
              </a:ln>
              <a:effectLst/>
            </a:endParaRPr>
          </a:p>
          <a:p>
            <a:pPr marL="0" indent="0" algn="just" fontAlgn="base">
              <a:buNone/>
            </a:pPr>
            <a:r>
              <a:rPr lang="en-US" sz="1400" b="1" i="0" dirty="0">
                <a:solidFill>
                  <a:srgbClr val="000000"/>
                </a:solidFill>
                <a:effectLst/>
              </a:rPr>
              <a:t>Dataset Overview</a:t>
            </a:r>
            <a:r>
              <a:rPr lang="en-US" sz="1400" b="0" i="0" dirty="0">
                <a:solidFill>
                  <a:srgbClr val="000000"/>
                </a:solidFill>
                <a:effectLst/>
              </a:rPr>
              <a:t>: The customer dataset provides valuable insights into transaction data and customer response to a campaign, offering a unique opportunity to explore customer behavior and campaign effectiveness.</a:t>
            </a:r>
          </a:p>
          <a:p>
            <a:pPr marL="0" indent="0" algn="just" fontAlgn="base">
              <a:buNone/>
            </a:pPr>
            <a:r>
              <a:rPr lang="en-US" sz="1400" b="1" i="0" dirty="0">
                <a:solidFill>
                  <a:srgbClr val="000000"/>
                </a:solidFill>
                <a:effectLst/>
              </a:rPr>
              <a:t>Challenges</a:t>
            </a:r>
            <a:r>
              <a:rPr lang="en-US" sz="1400" b="0" i="0" dirty="0">
                <a:solidFill>
                  <a:srgbClr val="000000"/>
                </a:solidFill>
                <a:effectLst/>
              </a:rPr>
              <a:t>: The challenges include data cleaning, handling missing values and transforming data for a meaningful analysis.</a:t>
            </a:r>
          </a:p>
          <a:p>
            <a:pPr marL="0" indent="0" algn="just" fontAlgn="base">
              <a:buNone/>
            </a:pPr>
            <a:r>
              <a:rPr lang="en-IN" sz="1400" b="1" i="0" dirty="0">
                <a:solidFill>
                  <a:srgbClr val="000000"/>
                </a:solidFill>
                <a:effectLst/>
              </a:rPr>
              <a:t>Methodology</a:t>
            </a:r>
            <a:r>
              <a:rPr lang="en-US" sz="1400" b="0" i="0" dirty="0">
                <a:solidFill>
                  <a:srgbClr val="000000"/>
                </a:solidFill>
                <a:effectLst/>
              </a:rPr>
              <a:t>: Data cleaning and preparation, customer segmentation, time series analysis, customer lifetime value(CLV) analysis, and hypothesis testing were employed to draw significant insights.</a:t>
            </a:r>
            <a:r>
              <a:rPr kumimoji="0" lang="en-US" altLang="en-US" sz="1400" b="0" i="0" u="none" strike="noStrike" cap="none" normalizeH="0" baseline="0" dirty="0">
                <a:ln>
                  <a:noFill/>
                </a:ln>
                <a:effectLst/>
              </a:rPr>
              <a:t> Exploratory data analysis using SQL.</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p:txBody>
      </p:sp>
      <p:pic>
        <p:nvPicPr>
          <p:cNvPr id="20" name="Graphic 19" descr="Target Audience">
            <a:extLst>
              <a:ext uri="{FF2B5EF4-FFF2-40B4-BE49-F238E27FC236}">
                <a16:creationId xmlns:a16="http://schemas.microsoft.com/office/drawing/2014/main" id="{7779C710-C16E-3DC6-3F5F-9D5C608F2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03460" y="1595727"/>
            <a:ext cx="3369177" cy="3369177"/>
          </a:xfrm>
          <a:prstGeom prst="rect">
            <a:avLst/>
          </a:prstGeom>
        </p:spPr>
      </p:pic>
      <p:grpSp>
        <p:nvGrpSpPr>
          <p:cNvPr id="21" name="Group 20">
            <a:extLst>
              <a:ext uri="{FF2B5EF4-FFF2-40B4-BE49-F238E27FC236}">
                <a16:creationId xmlns:a16="http://schemas.microsoft.com/office/drawing/2014/main" id="{BD0B695D-00F7-4E5A-8137-9A25014B6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7C0F04FA-7C78-4947-8588-A6CF8DA1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51D67843-2635-4E72-B61A-4202F9E17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4" name="Slide Number Placeholder 6">
            <a:extLst>
              <a:ext uri="{FF2B5EF4-FFF2-40B4-BE49-F238E27FC236}">
                <a16:creationId xmlns:a16="http://schemas.microsoft.com/office/drawing/2014/main" id="{4FF3ABA2-C942-48D8-87FE-7625DE11FF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0181" y="6272783"/>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86866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171F-5263-8836-972B-73EC47408E4C}"/>
              </a:ext>
            </a:extLst>
          </p:cNvPr>
          <p:cNvSpPr>
            <a:spLocks noGrp="1"/>
          </p:cNvSpPr>
          <p:nvPr>
            <p:ph type="title"/>
          </p:nvPr>
        </p:nvSpPr>
        <p:spPr/>
        <p:txBody>
          <a:bodyPr/>
          <a:lstStyle/>
          <a:p>
            <a:r>
              <a:rPr lang="en-IN" dirty="0"/>
              <a:t>SWOT Analysis</a:t>
            </a:r>
          </a:p>
        </p:txBody>
      </p:sp>
      <p:graphicFrame>
        <p:nvGraphicFramePr>
          <p:cNvPr id="5" name="Content Placeholder 2">
            <a:extLst>
              <a:ext uri="{FF2B5EF4-FFF2-40B4-BE49-F238E27FC236}">
                <a16:creationId xmlns:a16="http://schemas.microsoft.com/office/drawing/2014/main" id="{0E9F219A-294B-4232-12F7-632F1D204003}"/>
              </a:ext>
            </a:extLst>
          </p:cNvPr>
          <p:cNvGraphicFramePr>
            <a:graphicFrameLocks noGrp="1"/>
          </p:cNvGraphicFramePr>
          <p:nvPr>
            <p:ph idx="1"/>
            <p:extLst>
              <p:ext uri="{D42A27DB-BD31-4B8C-83A1-F6EECF244321}">
                <p14:modId xmlns:p14="http://schemas.microsoft.com/office/powerpoint/2010/main" val="888314817"/>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786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 name="Rectangle 5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73F51DE-C775-C722-5B99-D2CF59DD8AB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5400" b="1" cap="all" dirty="0"/>
              <a:t>Recommendations</a:t>
            </a:r>
            <a:br>
              <a:rPr lang="en-US" sz="5400" b="1" cap="all" dirty="0"/>
            </a:br>
            <a:endParaRPr lang="en-US" sz="5400" cap="all" dirty="0"/>
          </a:p>
        </p:txBody>
      </p:sp>
      <p:sp>
        <p:nvSpPr>
          <p:cNvPr id="8" name="Rectangle 3">
            <a:extLst>
              <a:ext uri="{FF2B5EF4-FFF2-40B4-BE49-F238E27FC236}">
                <a16:creationId xmlns:a16="http://schemas.microsoft.com/office/drawing/2014/main" id="{EFDB7235-3CDC-BE1B-C7F2-E7B853DF7E4B}"/>
              </a:ext>
            </a:extLst>
          </p:cNvPr>
          <p:cNvSpPr>
            <a:spLocks noChangeArrowheads="1"/>
          </p:cNvSpPr>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10000"/>
          </a:bodyPr>
          <a:lstStyle/>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sz="1400" b="1" i="0" u="none" strike="noStrike" cap="none" normalizeH="0" baseline="0" dirty="0">
                <a:ln>
                  <a:noFill/>
                </a:ln>
                <a:effectLst/>
              </a:rPr>
              <a:t>Enhanced Targeting for Low Spend Segments</a:t>
            </a:r>
            <a:r>
              <a:rPr kumimoji="0" lang="en-US" altLang="en-US" sz="1400" b="0" i="0" u="none" strike="noStrike" cap="none" normalizeH="0" baseline="0" dirty="0">
                <a:ln>
                  <a:noFill/>
                </a:ln>
                <a:effectLst/>
              </a:rPr>
              <a:t>: Develop and implement targeted campaigns to increase engagement and spending in Segment P2 and other lower-value groups.</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sz="1400" b="1" i="0" u="none" strike="noStrike" cap="none" normalizeH="0" baseline="0" dirty="0">
                <a:ln>
                  <a:noFill/>
                </a:ln>
                <a:effectLst/>
              </a:rPr>
              <a:t>Maximize High-Value Customer Potential</a:t>
            </a:r>
            <a:r>
              <a:rPr kumimoji="0" lang="en-US" altLang="en-US" sz="1400" b="0" i="0" u="none" strike="noStrike" cap="none" normalizeH="0" baseline="0" dirty="0">
                <a:ln>
                  <a:noFill/>
                </a:ln>
                <a:effectLst/>
              </a:rPr>
              <a:t>: Focus on retaining and growing Segment P0 through loyalty programs and personalized offers to maintain high engagement and revenue.</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sz="1400" b="1" i="0" u="none" strike="noStrike" cap="none" normalizeH="0" baseline="0" dirty="0">
                <a:ln>
                  <a:noFill/>
                </a:ln>
                <a:effectLst/>
              </a:rPr>
              <a:t>Utilize RFM Insights</a:t>
            </a:r>
            <a:r>
              <a:rPr kumimoji="0" lang="en-US" altLang="en-US" sz="1400" b="0" i="0" u="none" strike="noStrike" cap="none" normalizeH="0" baseline="0" dirty="0">
                <a:ln>
                  <a:noFill/>
                </a:ln>
                <a:effectLst/>
              </a:rPr>
              <a:t>: Prioritize strategies that cater to "Recent-Medium-Medium Value" and "Frequent-High" segments to optimize revenue and engagement.</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sz="1400" b="1" i="0" u="none" strike="noStrike" cap="none" normalizeH="0" baseline="0" dirty="0">
                <a:ln>
                  <a:noFill/>
                </a:ln>
                <a:effectLst/>
              </a:rPr>
              <a:t>Adapt to Sales Fluctuations</a:t>
            </a:r>
            <a:r>
              <a:rPr kumimoji="0" lang="en-US" altLang="en-US" sz="1400" b="0" i="0" u="none" strike="noStrike" cap="none" normalizeH="0" baseline="0" dirty="0">
                <a:ln>
                  <a:noFill/>
                </a:ln>
                <a:effectLst/>
              </a:rPr>
              <a:t>: Monitor and adapt strategies to address seasonal and external factors impacting sales trends and campaign performance.</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sz="1400" b="1" i="0" u="none" strike="noStrike" cap="none" normalizeH="0" baseline="0" dirty="0">
                <a:ln>
                  <a:noFill/>
                </a:ln>
                <a:effectLst/>
              </a:rPr>
              <a:t>Increase Response Rates</a:t>
            </a:r>
            <a:r>
              <a:rPr kumimoji="0" lang="en-US" altLang="en-US" sz="1400" b="0" i="0" u="none" strike="noStrike" cap="none" normalizeH="0" baseline="0" dirty="0">
                <a:ln>
                  <a:noFill/>
                </a:ln>
                <a:effectLst/>
              </a:rPr>
              <a:t>: Revise campaign strategies to better resonate with a broader customer base and improve overall response rates.</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lang="en-US" sz="1400" b="1" dirty="0"/>
              <a:t>Encourage More Frequent Transactions</a:t>
            </a:r>
            <a:r>
              <a:rPr lang="en-US" sz="1400" dirty="0"/>
              <a:t>: Implement promotions and incentives to shorten the time between consecutive transactions for all segments, particularly targeting Segment P2.</a:t>
            </a:r>
            <a:endParaRPr kumimoji="0" lang="en-US" altLang="en-US" sz="1400" b="0" i="0" u="none" strike="noStrike" cap="none" normalizeH="0" baseline="0" dirty="0">
              <a:ln>
                <a:noFill/>
              </a:ln>
              <a:effectLst/>
            </a:endParaRPr>
          </a:p>
          <a:p>
            <a:pPr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pPr>
            <a:r>
              <a:rPr lang="en-US" sz="1400" b="1" dirty="0"/>
              <a:t>Optimize Pricing Strategies</a:t>
            </a:r>
            <a:r>
              <a:rPr lang="en-US" sz="1400" dirty="0"/>
              <a:t>: Review and adjust pricing strategies to better match customer segments' spending power and preferences, particularly for high-value and infrequent buyers.</a:t>
            </a:r>
            <a:r>
              <a:rPr kumimoji="0" lang="en-US" altLang="en-US" sz="1400" b="0" i="0" u="none" strike="noStrike" cap="none" normalizeH="0" baseline="0" dirty="0">
                <a:ln>
                  <a:noFill/>
                </a:ln>
                <a:effectLst/>
              </a:rPr>
              <a:t> </a:t>
            </a:r>
          </a:p>
          <a:p>
            <a:pPr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pPr>
            <a:r>
              <a:rPr lang="en-US" sz="1400" b="1" dirty="0"/>
              <a:t>Adapt to Sales Fluctuations</a:t>
            </a:r>
            <a:r>
              <a:rPr lang="en-US" sz="1400" dirty="0"/>
              <a:t>: Monitor and adapt strategies to address seasonal and external factors impacting sales trends and campaign performance, especially focusing on mitigating declines like those observed in April.</a:t>
            </a:r>
            <a:endParaRPr kumimoji="0" lang="en-US" altLang="en-US" sz="1400" b="0" i="0" u="none" strike="noStrike" cap="none" normalizeH="0" baseline="0" dirty="0">
              <a:ln>
                <a:noFill/>
              </a:ln>
              <a:effectLst/>
            </a:endParaRPr>
          </a:p>
        </p:txBody>
      </p:sp>
      <p:sp>
        <p:nvSpPr>
          <p:cNvPr id="53" name="Oval 5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5" name="Oval 5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6561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2C25D67-5ADE-4BF2-65BE-273B2B3B93D9}"/>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5400" cap="all"/>
              <a:t>Summary of Key Insights</a:t>
            </a:r>
          </a:p>
        </p:txBody>
      </p:sp>
      <p:sp>
        <p:nvSpPr>
          <p:cNvPr id="4" name="Rectangle 1">
            <a:extLst>
              <a:ext uri="{FF2B5EF4-FFF2-40B4-BE49-F238E27FC236}">
                <a16:creationId xmlns:a16="http://schemas.microsoft.com/office/drawing/2014/main" id="{208420A0-FB55-5836-5C01-018032FD37A4}"/>
              </a:ext>
            </a:extLst>
          </p:cNvPr>
          <p:cNvSpPr>
            <a:spLocks noChangeArrowheads="1"/>
          </p:cNvSpPr>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20000"/>
          </a:bodyPr>
          <a:lstStyle/>
          <a:p>
            <a:pPr marL="285750" indent="-182880" algn="just" defTabSz="914400">
              <a:lnSpc>
                <a:spcPct val="90000"/>
              </a:lnSpc>
              <a:spcBef>
                <a:spcPts val="600"/>
              </a:spcBef>
              <a:spcAft>
                <a:spcPts val="600"/>
              </a:spcAft>
              <a:buClr>
                <a:schemeClr val="accent1">
                  <a:lumMod val="75000"/>
                </a:schemeClr>
              </a:buClr>
              <a:buSzPct val="85000"/>
              <a:buFont typeface="Wingdings" pitchFamily="2" charset="2"/>
              <a:buChar char="§"/>
            </a:pPr>
            <a:r>
              <a:rPr lang="en-US" b="1" dirty="0"/>
              <a:t>Customer Segmentation</a:t>
            </a:r>
            <a:r>
              <a:rPr lang="en-US" dirty="0"/>
              <a:t>: Segment P0 is the most valuable with high transaction amounts and response rates. Segment P1 has broad engagement, while P2 shows potential for growth. The "Recent-Medium-Medium Value" segment is the largest and most revenue-generating, with recent customers having the highest response rates.</a:t>
            </a:r>
          </a:p>
          <a:p>
            <a:pPr marL="285750" indent="-182880" algn="just" defTabSz="914400">
              <a:lnSpc>
                <a:spcPct val="90000"/>
              </a:lnSpc>
              <a:spcBef>
                <a:spcPts val="600"/>
              </a:spcBef>
              <a:spcAft>
                <a:spcPts val="600"/>
              </a:spcAft>
              <a:buClr>
                <a:schemeClr val="accent1">
                  <a:lumMod val="75000"/>
                </a:schemeClr>
              </a:buClr>
              <a:buSzPct val="85000"/>
              <a:buFont typeface="Wingdings" pitchFamily="2" charset="2"/>
              <a:buChar char="§"/>
            </a:pPr>
            <a:r>
              <a:rPr lang="en-US" b="1" dirty="0"/>
              <a:t>Campaign Performance</a:t>
            </a:r>
            <a:r>
              <a:rPr lang="en-US" dirty="0"/>
              <a:t>: The campaign is most effective with high spenders (P0) and has improved over time, although overall response rates remain low.</a:t>
            </a:r>
          </a:p>
          <a:p>
            <a:pPr marL="285750" indent="-182880" algn="just" defTabSz="914400">
              <a:lnSpc>
                <a:spcPct val="90000"/>
              </a:lnSpc>
              <a:spcBef>
                <a:spcPts val="600"/>
              </a:spcBef>
              <a:spcAft>
                <a:spcPts val="600"/>
              </a:spcAft>
              <a:buClr>
                <a:schemeClr val="accent1">
                  <a:lumMod val="75000"/>
                </a:schemeClr>
              </a:buClr>
              <a:buSzPct val="85000"/>
              <a:buFont typeface="Wingdings" pitchFamily="2" charset="2"/>
              <a:buChar char="§"/>
            </a:pPr>
            <a:r>
              <a:rPr lang="en-US" b="1" dirty="0"/>
              <a:t>Sales Trends</a:t>
            </a:r>
            <a:r>
              <a:rPr lang="en-US" dirty="0"/>
              <a:t>: Sales are stable with occasional peaks and troughs. High transactions were recorded in specific periods and seasons, with a notable decline in April (7,973 transactions) indicating potential seasonal or external impacts.</a:t>
            </a:r>
          </a:p>
          <a:p>
            <a:pPr marL="285750" indent="-182880" algn="just" defTabSz="914400">
              <a:lnSpc>
                <a:spcPct val="90000"/>
              </a:lnSpc>
              <a:spcBef>
                <a:spcPts val="600"/>
              </a:spcBef>
              <a:spcAft>
                <a:spcPts val="600"/>
              </a:spcAft>
              <a:buClr>
                <a:schemeClr val="accent1">
                  <a:lumMod val="75000"/>
                </a:schemeClr>
              </a:buClr>
              <a:buSzPct val="85000"/>
              <a:buFont typeface="Wingdings" pitchFamily="2" charset="2"/>
              <a:buChar char="§"/>
            </a:pPr>
            <a:r>
              <a:rPr lang="en-US" b="1" dirty="0"/>
              <a:t>RFM Analysis</a:t>
            </a:r>
            <a:r>
              <a:rPr lang="en-US" dirty="0"/>
              <a:t>: Recent and medium-frequency segments are highly valuable, particularly the "Recent-Medium-Medium Value" group, which generates significant revenue. Segment P0 shows the highest individual CLV, while Segment P1 contributes most to total revenue, and Segment P2 presents growth opportunities.</a:t>
            </a:r>
          </a:p>
          <a:p>
            <a:pPr marL="285750" indent="-182880" algn="just" defTabSz="914400">
              <a:lnSpc>
                <a:spcPct val="90000"/>
              </a:lnSpc>
              <a:spcBef>
                <a:spcPts val="600"/>
              </a:spcBef>
              <a:spcAft>
                <a:spcPts val="600"/>
              </a:spcAft>
              <a:buClr>
                <a:schemeClr val="accent1">
                  <a:lumMod val="75000"/>
                </a:schemeClr>
              </a:buClr>
              <a:buSzPct val="85000"/>
              <a:buFont typeface="Wingdings" pitchFamily="2" charset="2"/>
              <a:buChar char="§"/>
            </a:pPr>
            <a:r>
              <a:rPr lang="en-US" b="1" dirty="0"/>
              <a:t>Consecutive Transactions</a:t>
            </a:r>
            <a:r>
              <a:rPr lang="en-US" dirty="0"/>
              <a:t>: Segment P0 has the shortest average time between transactions, indicating strong loyalty, while Segment P1 shows high engagement across a larger customer base, and Segment P2 has less frequent engagement.</a:t>
            </a:r>
          </a:p>
        </p:txBody>
      </p:sp>
      <p:sp>
        <p:nvSpPr>
          <p:cNvPr id="32" name="Oval 3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531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A419984-F306-2CC0-A0D7-EB91646789FC}"/>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5400" cap="all" dirty="0"/>
              <a:t>Future Steps</a:t>
            </a:r>
          </a:p>
        </p:txBody>
      </p:sp>
      <p:sp>
        <p:nvSpPr>
          <p:cNvPr id="4" name="Rectangle 1">
            <a:extLst>
              <a:ext uri="{FF2B5EF4-FFF2-40B4-BE49-F238E27FC236}">
                <a16:creationId xmlns:a16="http://schemas.microsoft.com/office/drawing/2014/main" id="{4AFB5555-7B8E-8954-D34D-382CE68E2AFB}"/>
              </a:ext>
            </a:extLst>
          </p:cNvPr>
          <p:cNvSpPr>
            <a:spLocks noChangeArrowheads="1"/>
          </p:cNvSpPr>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Implement Targeted Marketing</a:t>
            </a:r>
            <a:r>
              <a:rPr kumimoji="0" lang="en-US" altLang="en-US" b="0" i="0" u="none" strike="noStrike" cap="none" normalizeH="0" baseline="0" dirty="0">
                <a:ln>
                  <a:noFill/>
                </a:ln>
                <a:effectLst/>
              </a:rPr>
              <a:t>: Focus on strategies to enhance engagement and spending in low-value segments, using insights from RFM analysis.</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Optimize Customer Retention</a:t>
            </a:r>
            <a:r>
              <a:rPr kumimoji="0" lang="en-US" altLang="en-US" b="0" i="0" u="none" strike="noStrike" cap="none" normalizeH="0" baseline="0" dirty="0">
                <a:ln>
                  <a:noFill/>
                </a:ln>
                <a:effectLst/>
              </a:rPr>
              <a:t>: Develop programs to retain high-value customers and increase their lifetime value, particularly focusing on P0 and "Recent-Medium-Medium Value" customers.</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Monitor and Adapt Strategies</a:t>
            </a:r>
            <a:r>
              <a:rPr kumimoji="0" lang="en-US" altLang="en-US" b="0" i="0" u="none" strike="noStrike" cap="none" normalizeH="0" baseline="0" dirty="0">
                <a:ln>
                  <a:noFill/>
                </a:ln>
                <a:effectLst/>
              </a:rPr>
              <a:t>: Continuously track sales trends and campaign performance, adapting strategies to address external factors and seasonal fluctuations.</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lang="en-US" b="1" dirty="0"/>
              <a:t>Enhance Engagement Efforts</a:t>
            </a:r>
            <a:r>
              <a:rPr lang="en-US" dirty="0"/>
              <a:t>: Promote initiatives to reduce the average time between transactions across all segments, particularly targeting those with less frequent purchases.</a:t>
            </a:r>
          </a:p>
          <a:p>
            <a:pPr marL="0" marR="0" lvl="0" indent="-182880" algn="just" defTabSz="914400" fontAlgn="base">
              <a:lnSpc>
                <a:spcPct val="90000"/>
              </a:lnSpc>
              <a:spcBef>
                <a:spcPts val="600"/>
              </a:spcBef>
              <a:spcAft>
                <a:spcPts val="600"/>
              </a:spcAft>
              <a:buClr>
                <a:schemeClr val="accent1">
                  <a:lumMod val="75000"/>
                </a:schemeClr>
              </a:buClr>
              <a:buSzPct val="85000"/>
              <a:buFont typeface="Wingdings" pitchFamily="2" charset="2"/>
              <a:buChar char="§"/>
              <a:tabLst/>
            </a:pPr>
            <a:r>
              <a:rPr lang="en-US" b="1" dirty="0"/>
              <a:t>Revise Campaign Strategies</a:t>
            </a:r>
            <a:r>
              <a:rPr lang="en-US" dirty="0"/>
              <a:t>: Adjust and personalize campaigns to better engage a broader customer base and improve overall response rates.</a:t>
            </a:r>
            <a:endParaRPr kumimoji="0" lang="en-US" altLang="en-US" b="0" i="0" u="none" strike="noStrike" cap="none" normalizeH="0" baseline="0" dirty="0">
              <a:ln>
                <a:noFill/>
              </a:ln>
              <a:effectLst/>
            </a:endParaRP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1123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48074BE5-7BC2-47A2-AA6E-4ADC25B69C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4" name="Oval 43">
              <a:extLst>
                <a:ext uri="{FF2B5EF4-FFF2-40B4-BE49-F238E27FC236}">
                  <a16:creationId xmlns:a16="http://schemas.microsoft.com/office/drawing/2014/main" id="{F487D8B5-0D01-4F89-BB86-F85EFEC06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5" name="Oval 44">
              <a:extLst>
                <a:ext uri="{FF2B5EF4-FFF2-40B4-BE49-F238E27FC236}">
                  <a16:creationId xmlns:a16="http://schemas.microsoft.com/office/drawing/2014/main" id="{C13F635F-6CBC-4AA7-9AB9-B788FCC93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7" name="Rectangle 46">
            <a:extLst>
              <a:ext uri="{FF2B5EF4-FFF2-40B4-BE49-F238E27FC236}">
                <a16:creationId xmlns:a16="http://schemas.microsoft.com/office/drawing/2014/main" id="{78BA6964-249A-42B6-A349-426A774A1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453D864-5AAB-2C00-1185-C9629723C595}"/>
              </a:ext>
            </a:extLst>
          </p:cNvPr>
          <p:cNvSpPr>
            <a:spLocks noGrp="1"/>
          </p:cNvSpPr>
          <p:nvPr>
            <p:ph type="title"/>
          </p:nvPr>
        </p:nvSpPr>
        <p:spPr>
          <a:xfrm>
            <a:off x="382280" y="484632"/>
            <a:ext cx="6743844" cy="1609344"/>
          </a:xfrm>
        </p:spPr>
        <p:txBody>
          <a:bodyPr vert="horz" lIns="91440" tIns="45720" rIns="91440" bIns="45720" rtlCol="0" anchor="ctr">
            <a:normAutofit/>
          </a:bodyPr>
          <a:lstStyle/>
          <a:p>
            <a:r>
              <a:rPr lang="en-US"/>
              <a:t>Thank you!</a:t>
            </a:r>
          </a:p>
        </p:txBody>
      </p:sp>
      <p:sp>
        <p:nvSpPr>
          <p:cNvPr id="5" name="TextBox 4">
            <a:extLst>
              <a:ext uri="{FF2B5EF4-FFF2-40B4-BE49-F238E27FC236}">
                <a16:creationId xmlns:a16="http://schemas.microsoft.com/office/drawing/2014/main" id="{8FAF80C2-9DEC-50C4-FEF2-70E9E5E481F1}"/>
              </a:ext>
            </a:extLst>
          </p:cNvPr>
          <p:cNvSpPr txBox="1"/>
          <p:nvPr/>
        </p:nvSpPr>
        <p:spPr>
          <a:xfrm>
            <a:off x="382279" y="2121408"/>
            <a:ext cx="6743845"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2"/>
              </a:buClr>
              <a:buSzPct val="85000"/>
              <a:buFont typeface="Wingdings" pitchFamily="2" charset="2"/>
              <a:buChar char="§"/>
            </a:pPr>
            <a:r>
              <a:rPr lang="en-US" dirty="0">
                <a:effectLst>
                  <a:outerShdw blurRad="50800" dist="38100" dir="2700000" algn="tl" rotWithShape="0">
                    <a:srgbClr val="000000">
                      <a:alpha val="48000"/>
                    </a:srgbClr>
                  </a:outerShdw>
                </a:effectLst>
              </a:rPr>
              <a:t>Connect via:</a:t>
            </a:r>
          </a:p>
          <a:p>
            <a:pPr indent="-182880" defTabSz="914400">
              <a:lnSpc>
                <a:spcPct val="90000"/>
              </a:lnSpc>
              <a:spcAft>
                <a:spcPts val="600"/>
              </a:spcAft>
              <a:buClr>
                <a:schemeClr val="accent2"/>
              </a:buClr>
              <a:buSzPct val="85000"/>
              <a:buFont typeface="Wingdings" pitchFamily="2" charset="2"/>
              <a:buChar char="§"/>
            </a:pPr>
            <a:r>
              <a:rPr lang="en-US" dirty="0">
                <a:effectLst>
                  <a:outerShdw blurRad="50800" dist="38100" dir="2700000" algn="tl" rotWithShape="0">
                    <a:srgbClr val="000000">
                      <a:alpha val="48000"/>
                    </a:srgbClr>
                  </a:outerShdw>
                </a:effectLst>
              </a:rPr>
              <a:t>Email: </a:t>
            </a:r>
            <a:r>
              <a:rPr lang="en-US" dirty="0">
                <a:solidFill>
                  <a:schemeClr val="tx2">
                    <a:lumMod val="50000"/>
                  </a:schemeClr>
                </a:solidFill>
                <a:effectLst>
                  <a:outerShdw blurRad="50800" dist="38100" dir="2700000" algn="tl" rotWithShape="0">
                    <a:srgbClr val="000000">
                      <a:alpha val="48000"/>
                    </a:srgbClr>
                  </a:outerShdw>
                </a:effectLst>
                <a:hlinkClick r:id="rId6">
                  <a:extLst>
                    <a:ext uri="{A12FA001-AC4F-418D-AE19-62706E023703}">
                      <ahyp:hlinkClr xmlns:ahyp="http://schemas.microsoft.com/office/drawing/2018/hyperlinkcolor" val="tx"/>
                    </a:ext>
                  </a:extLst>
                </a:hlinkClick>
              </a:rPr>
              <a:t>rupsachaudhuri9@gmail.com</a:t>
            </a:r>
            <a:endParaRPr lang="en-US" dirty="0">
              <a:solidFill>
                <a:schemeClr val="tx2">
                  <a:lumMod val="50000"/>
                </a:schemeClr>
              </a:solidFill>
              <a:effectLst>
                <a:outerShdw blurRad="50800" dist="38100" dir="2700000" algn="tl" rotWithShape="0">
                  <a:srgbClr val="000000">
                    <a:alpha val="48000"/>
                  </a:srgbClr>
                </a:outerShdw>
              </a:effectLst>
            </a:endParaRPr>
          </a:p>
          <a:p>
            <a:pPr indent="-182880" defTabSz="914400">
              <a:lnSpc>
                <a:spcPct val="90000"/>
              </a:lnSpc>
              <a:spcAft>
                <a:spcPts val="600"/>
              </a:spcAft>
              <a:buClr>
                <a:schemeClr val="accent2"/>
              </a:buClr>
              <a:buSzPct val="85000"/>
              <a:buFont typeface="Wingdings" pitchFamily="2" charset="2"/>
              <a:buChar char="§"/>
            </a:pPr>
            <a:r>
              <a:rPr lang="en-US" dirty="0">
                <a:solidFill>
                  <a:schemeClr val="tx2">
                    <a:lumMod val="50000"/>
                  </a:schemeClr>
                </a:solidFill>
                <a:effectLst>
                  <a:outerShdw blurRad="50800" dist="38100" dir="2700000" algn="tl" rotWithShape="0">
                    <a:srgbClr val="000000">
                      <a:alpha val="48000"/>
                    </a:srgbClr>
                  </a:outerShdw>
                </a:effectLst>
                <a:hlinkClick r:id="rId7">
                  <a:extLst>
                    <a:ext uri="{A12FA001-AC4F-418D-AE19-62706E023703}">
                      <ahyp:hlinkClr xmlns:ahyp="http://schemas.microsoft.com/office/drawing/2018/hyperlinkcolor" val="tx"/>
                    </a:ext>
                  </a:extLst>
                </a:hlinkClick>
              </a:rPr>
              <a:t>LinkedIn</a:t>
            </a:r>
            <a:endParaRPr lang="en-US" dirty="0">
              <a:solidFill>
                <a:schemeClr val="tx2">
                  <a:lumMod val="50000"/>
                </a:schemeClr>
              </a:solidFill>
              <a:effectLst>
                <a:outerShdw blurRad="50800" dist="38100" dir="2700000" algn="tl" rotWithShape="0">
                  <a:srgbClr val="000000">
                    <a:alpha val="48000"/>
                  </a:srgbClr>
                </a:outerShdw>
              </a:effectLst>
            </a:endParaRPr>
          </a:p>
          <a:p>
            <a:pPr indent="-182880" defTabSz="914400">
              <a:lnSpc>
                <a:spcPct val="90000"/>
              </a:lnSpc>
              <a:spcAft>
                <a:spcPts val="600"/>
              </a:spcAft>
              <a:buClr>
                <a:schemeClr val="accent2"/>
              </a:buClr>
              <a:buSzPct val="85000"/>
              <a:buFont typeface="Wingdings" pitchFamily="2" charset="2"/>
              <a:buChar char="§"/>
            </a:pPr>
            <a:r>
              <a:rPr lang="en-US" dirty="0">
                <a:solidFill>
                  <a:schemeClr val="tx2">
                    <a:lumMod val="50000"/>
                  </a:schemeClr>
                </a:solidFill>
                <a:effectLst>
                  <a:outerShdw blurRad="50800" dist="38100" dir="2700000" algn="tl" rotWithShape="0">
                    <a:srgbClr val="000000">
                      <a:alpha val="48000"/>
                    </a:srgbClr>
                  </a:outerShdw>
                </a:effectLst>
                <a:hlinkClick r:id="rId8">
                  <a:extLst>
                    <a:ext uri="{A12FA001-AC4F-418D-AE19-62706E023703}">
                      <ahyp:hlinkClr xmlns:ahyp="http://schemas.microsoft.com/office/drawing/2018/hyperlinkcolor" val="tx"/>
                    </a:ext>
                  </a:extLst>
                </a:hlinkClick>
              </a:rPr>
              <a:t>GitHub</a:t>
            </a:r>
            <a:endParaRPr lang="en-US" dirty="0">
              <a:solidFill>
                <a:schemeClr val="tx2">
                  <a:lumMod val="50000"/>
                </a:schemeClr>
              </a:solidFill>
              <a:effectLst>
                <a:outerShdw blurRad="50800" dist="38100" dir="2700000" algn="tl" rotWithShape="0">
                  <a:srgbClr val="000000">
                    <a:alpha val="48000"/>
                  </a:srgbClr>
                </a:outerShdw>
              </a:effectLst>
            </a:endParaRPr>
          </a:p>
        </p:txBody>
      </p:sp>
      <p:pic>
        <p:nvPicPr>
          <p:cNvPr id="8" name="Graphic 7" descr="Handshake">
            <a:extLst>
              <a:ext uri="{FF2B5EF4-FFF2-40B4-BE49-F238E27FC236}">
                <a16:creationId xmlns:a16="http://schemas.microsoft.com/office/drawing/2014/main" id="{9082137B-A9DF-0E2B-4D9A-632025E3E8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3460" y="1595727"/>
            <a:ext cx="3369177" cy="3369177"/>
          </a:xfrm>
          <a:prstGeom prst="rect">
            <a:avLst/>
          </a:prstGeom>
        </p:spPr>
      </p:pic>
      <p:grpSp>
        <p:nvGrpSpPr>
          <p:cNvPr id="49" name="Group 48">
            <a:extLst>
              <a:ext uri="{FF2B5EF4-FFF2-40B4-BE49-F238E27FC236}">
                <a16:creationId xmlns:a16="http://schemas.microsoft.com/office/drawing/2014/main" id="{BD0B695D-00F7-4E5A-8137-9A25014B6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0" name="Oval 49">
              <a:extLst>
                <a:ext uri="{FF2B5EF4-FFF2-40B4-BE49-F238E27FC236}">
                  <a16:creationId xmlns:a16="http://schemas.microsoft.com/office/drawing/2014/main" id="{7C0F04FA-7C78-4947-8588-A6CF8DA1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51D67843-2635-4E72-B61A-4202F9E17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3" name="Slide Number Placeholder 6">
            <a:extLst>
              <a:ext uri="{FF2B5EF4-FFF2-40B4-BE49-F238E27FC236}">
                <a16:creationId xmlns:a16="http://schemas.microsoft.com/office/drawing/2014/main" id="{4FF3ABA2-C942-48D8-87FE-7625DE11FF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0181" y="6272783"/>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197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3" name="Rectangle 72">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5" name="Rectangle 74">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77" name="Group 76">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8" name="Oval 7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IN"/>
            </a:p>
          </p:txBody>
        </p:sp>
        <p:sp>
          <p:nvSpPr>
            <p:cNvPr id="79" name="Oval 78">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IN"/>
            </a:p>
          </p:txBody>
        </p:sp>
      </p:grpSp>
      <p:sp useBgFill="1">
        <p:nvSpPr>
          <p:cNvPr id="81" name="Rectangle 80">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D45F86C-1C63-AE65-5940-1260FD9224D5}"/>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cap="all" dirty="0">
                <a:blipFill dpi="0" rotWithShape="1">
                  <a:blip r:embed="rId4"/>
                  <a:srcRect/>
                  <a:tile tx="6350" ty="-127000" sx="65000" sy="64000" flip="none" algn="tl"/>
                </a:blipFill>
              </a:rPr>
              <a:t>Detailed Python Data Analysis</a:t>
            </a:r>
          </a:p>
        </p:txBody>
      </p:sp>
      <p:sp>
        <p:nvSpPr>
          <p:cNvPr id="83" name="Rectangle 82">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90" name="Oval 89">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8429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BA6964-249A-42B6-A349-426A774A1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B3E98-FD35-0B25-92E0-F32BB8133209}"/>
              </a:ext>
            </a:extLst>
          </p:cNvPr>
          <p:cNvSpPr>
            <a:spLocks noGrp="1"/>
          </p:cNvSpPr>
          <p:nvPr>
            <p:ph type="title"/>
          </p:nvPr>
        </p:nvSpPr>
        <p:spPr>
          <a:xfrm>
            <a:off x="382280" y="484632"/>
            <a:ext cx="6743844" cy="1609344"/>
          </a:xfrm>
        </p:spPr>
        <p:txBody>
          <a:bodyPr>
            <a:normAutofit/>
          </a:bodyPr>
          <a:lstStyle/>
          <a:p>
            <a:r>
              <a:rPr lang="en-IN" dirty="0"/>
              <a:t>Understanding the Data</a:t>
            </a:r>
          </a:p>
        </p:txBody>
      </p:sp>
      <p:sp>
        <p:nvSpPr>
          <p:cNvPr id="3" name="Content Placeholder 2">
            <a:extLst>
              <a:ext uri="{FF2B5EF4-FFF2-40B4-BE49-F238E27FC236}">
                <a16:creationId xmlns:a16="http://schemas.microsoft.com/office/drawing/2014/main" id="{C8AA4164-72E9-FF31-3189-14841097B8ED}"/>
              </a:ext>
            </a:extLst>
          </p:cNvPr>
          <p:cNvSpPr>
            <a:spLocks noGrp="1"/>
          </p:cNvSpPr>
          <p:nvPr>
            <p:ph idx="1"/>
          </p:nvPr>
        </p:nvSpPr>
        <p:spPr>
          <a:xfrm>
            <a:off x="382279" y="2121408"/>
            <a:ext cx="6743845" cy="4050792"/>
          </a:xfrm>
        </p:spPr>
        <p:txBody>
          <a:bodyPr>
            <a:normAutofit/>
          </a:bodyPr>
          <a:lstStyle/>
          <a:p>
            <a:pPr marL="0" indent="0" algn="just">
              <a:buNone/>
            </a:pPr>
            <a:r>
              <a:rPr lang="en-US" b="1" dirty="0"/>
              <a:t>Process Overview: </a:t>
            </a:r>
          </a:p>
          <a:p>
            <a:pPr algn="just" fontAlgn="base">
              <a:buFont typeface="Arial" panose="020B0604020202020204" pitchFamily="34" charset="0"/>
              <a:buChar char="•"/>
            </a:pPr>
            <a:r>
              <a:rPr lang="en-US" sz="1800" b="1" i="0" dirty="0">
                <a:solidFill>
                  <a:srgbClr val="000000"/>
                </a:solidFill>
                <a:effectLst/>
              </a:rPr>
              <a:t>Merging Datasets</a:t>
            </a:r>
            <a:r>
              <a:rPr lang="en-US" sz="1800" b="0" i="0" dirty="0">
                <a:solidFill>
                  <a:srgbClr val="000000"/>
                </a:solidFill>
                <a:effectLst/>
              </a:rPr>
              <a:t>: Combining transaction and response data to gain a comprehensive view of customer behavior.</a:t>
            </a:r>
          </a:p>
          <a:p>
            <a:pPr algn="just" fontAlgn="base">
              <a:buFont typeface="Arial" panose="020B0604020202020204" pitchFamily="34" charset="0"/>
              <a:buChar char="•"/>
            </a:pPr>
            <a:r>
              <a:rPr lang="en-US" sz="1800" b="1" i="0" dirty="0">
                <a:solidFill>
                  <a:srgbClr val="000000"/>
                </a:solidFill>
                <a:effectLst/>
              </a:rPr>
              <a:t>Handling Missing Values</a:t>
            </a:r>
            <a:r>
              <a:rPr lang="en-US" sz="1800" b="0" i="0" dirty="0">
                <a:solidFill>
                  <a:srgbClr val="000000"/>
                </a:solidFill>
                <a:effectLst/>
              </a:rPr>
              <a:t>: Ensuring data integrity by addressing missing values and transforming data for meaningful analysis.</a:t>
            </a:r>
          </a:p>
          <a:p>
            <a:pPr algn="just">
              <a:buFont typeface="Arial" panose="020B0604020202020204" pitchFamily="34" charset="0"/>
              <a:buChar char="•"/>
            </a:pPr>
            <a:r>
              <a:rPr lang="en-US" sz="1800" b="1" dirty="0"/>
              <a:t>Creating recency , frequency &amp; monetary dataset</a:t>
            </a:r>
            <a:r>
              <a:rPr lang="en-US" sz="1800" dirty="0"/>
              <a:t>(</a:t>
            </a:r>
            <a:r>
              <a:rPr lang="en-US" sz="1800" b="1" dirty="0" err="1"/>
              <a:t>rfm</a:t>
            </a:r>
            <a:r>
              <a:rPr lang="en-US" sz="1800" dirty="0"/>
              <a:t>) </a:t>
            </a:r>
            <a:r>
              <a:rPr lang="en-US" sz="1800" b="1" dirty="0"/>
              <a:t>for analysis which includes:</a:t>
            </a:r>
          </a:p>
          <a:p>
            <a:pPr lvl="1" algn="just">
              <a:buFont typeface="Arial" panose="020B0604020202020204" pitchFamily="34" charset="0"/>
              <a:buChar char="•"/>
            </a:pPr>
            <a:r>
              <a:rPr lang="en-US" b="0" i="0" dirty="0" err="1">
                <a:solidFill>
                  <a:srgbClr val="000000"/>
                </a:solidFill>
                <a:effectLst/>
              </a:rPr>
              <a:t>customer_id</a:t>
            </a:r>
            <a:r>
              <a:rPr lang="en-US" b="0" i="0" dirty="0">
                <a:solidFill>
                  <a:srgbClr val="000000"/>
                </a:solidFill>
                <a:effectLst/>
              </a:rPr>
              <a:t>: Identifier for customers.</a:t>
            </a:r>
          </a:p>
          <a:p>
            <a:pPr lvl="1" algn="just">
              <a:buFont typeface="Arial" panose="020B0604020202020204" pitchFamily="34" charset="0"/>
              <a:buChar char="•"/>
            </a:pPr>
            <a:r>
              <a:rPr lang="en-US" b="0" i="0" dirty="0">
                <a:solidFill>
                  <a:srgbClr val="000000"/>
                </a:solidFill>
                <a:effectLst/>
              </a:rPr>
              <a:t>recency: Date of the most recent transaction.</a:t>
            </a:r>
          </a:p>
          <a:p>
            <a:pPr lvl="1" algn="just">
              <a:buFont typeface="Arial" panose="020B0604020202020204" pitchFamily="34" charset="0"/>
              <a:buChar char="•"/>
            </a:pPr>
            <a:r>
              <a:rPr lang="en-US" b="0" i="0" dirty="0">
                <a:solidFill>
                  <a:srgbClr val="000000"/>
                </a:solidFill>
                <a:effectLst/>
              </a:rPr>
              <a:t>frequency: Number of transactions.</a:t>
            </a:r>
          </a:p>
          <a:p>
            <a:pPr lvl="1" algn="just">
              <a:buFont typeface="Arial" panose="020B0604020202020204" pitchFamily="34" charset="0"/>
              <a:buChar char="•"/>
            </a:pPr>
            <a:r>
              <a:rPr lang="en-US" b="0" i="0" dirty="0">
                <a:solidFill>
                  <a:srgbClr val="000000"/>
                </a:solidFill>
                <a:effectLst/>
              </a:rPr>
              <a:t>monetary: Total amount spent.</a:t>
            </a:r>
          </a:p>
          <a:p>
            <a:pPr lvl="1">
              <a:buFont typeface="Arial" panose="020B0604020202020204" pitchFamily="34" charset="0"/>
              <a:buChar char="•"/>
            </a:pPr>
            <a:endParaRPr lang="en-US" dirty="0"/>
          </a:p>
        </p:txBody>
      </p:sp>
      <p:pic>
        <p:nvPicPr>
          <p:cNvPr id="5" name="Picture 4" descr="A diagram of a data flow&#10;&#10;Description automatically generated">
            <a:extLst>
              <a:ext uri="{FF2B5EF4-FFF2-40B4-BE49-F238E27FC236}">
                <a16:creationId xmlns:a16="http://schemas.microsoft.com/office/drawing/2014/main" id="{EBAEDE52-A3F8-4429-8A7E-094285913E4F}"/>
              </a:ext>
            </a:extLst>
          </p:cNvPr>
          <p:cNvPicPr>
            <a:picLocks noChangeAspect="1"/>
          </p:cNvPicPr>
          <p:nvPr/>
        </p:nvPicPr>
        <p:blipFill>
          <a:blip r:embed="rId4"/>
          <a:stretch>
            <a:fillRect/>
          </a:stretch>
        </p:blipFill>
        <p:spPr>
          <a:xfrm>
            <a:off x="9052800" y="999075"/>
            <a:ext cx="1636535" cy="4979090"/>
          </a:xfrm>
          <a:prstGeom prst="rect">
            <a:avLst/>
          </a:prstGeom>
        </p:spPr>
      </p:pic>
      <p:grpSp>
        <p:nvGrpSpPr>
          <p:cNvPr id="12" name="Group 11">
            <a:extLst>
              <a:ext uri="{FF2B5EF4-FFF2-40B4-BE49-F238E27FC236}">
                <a16:creationId xmlns:a16="http://schemas.microsoft.com/office/drawing/2014/main" id="{BD0B695D-00F7-4E5A-8137-9A25014B6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7C0F04FA-7C78-4947-8588-A6CF8DA1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51D67843-2635-4E72-B61A-4202F9E17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Slide Number Placeholder 6">
            <a:extLst>
              <a:ext uri="{FF2B5EF4-FFF2-40B4-BE49-F238E27FC236}">
                <a16:creationId xmlns:a16="http://schemas.microsoft.com/office/drawing/2014/main" id="{4FF3ABA2-C942-48D8-87FE-7625DE11FF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0181" y="6272783"/>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5660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 name="Rectangle 5180">
            <a:extLst>
              <a:ext uri="{FF2B5EF4-FFF2-40B4-BE49-F238E27FC236}">
                <a16:creationId xmlns:a16="http://schemas.microsoft.com/office/drawing/2014/main" id="{BD9989FB-36A6-49EE-889A-BDBC54F18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D9278-9E40-39F2-356D-A48A52D5DBDB}"/>
              </a:ext>
            </a:extLst>
          </p:cNvPr>
          <p:cNvSpPr>
            <a:spLocks noGrp="1"/>
          </p:cNvSpPr>
          <p:nvPr>
            <p:ph type="title"/>
          </p:nvPr>
        </p:nvSpPr>
        <p:spPr>
          <a:xfrm>
            <a:off x="8156350" y="484632"/>
            <a:ext cx="3544035" cy="1609344"/>
          </a:xfrm>
          <a:ln>
            <a:noFill/>
          </a:ln>
        </p:spPr>
        <p:txBody>
          <a:bodyPr>
            <a:noAutofit/>
          </a:bodyPr>
          <a:lstStyle/>
          <a:p>
            <a:r>
              <a:rPr lang="en-IN" sz="4000" dirty="0"/>
              <a:t>Descriptive Statistics and Visualization</a:t>
            </a:r>
          </a:p>
        </p:txBody>
      </p:sp>
      <p:pic>
        <p:nvPicPr>
          <p:cNvPr id="5122" name="Picture 2" descr="A diagram of different types of data&#10;&#10;Description automatically generated with medium confidence">
            <a:extLst>
              <a:ext uri="{FF2B5EF4-FFF2-40B4-BE49-F238E27FC236}">
                <a16:creationId xmlns:a16="http://schemas.microsoft.com/office/drawing/2014/main" id="{3D6EF213-EE0B-5C56-9A09-99896F2D9F39}"/>
              </a:ext>
            </a:extLst>
          </p:cNvPr>
          <p:cNvPicPr>
            <a:picLocks noChangeAspect="1" noChangeArrowheads="1"/>
          </p:cNvPicPr>
          <p:nvPr/>
        </p:nvPicPr>
        <p:blipFill>
          <a:blip r:embed="rId4"/>
          <a:stretch/>
        </p:blipFill>
        <p:spPr bwMode="auto">
          <a:xfrm>
            <a:off x="633999" y="1386655"/>
            <a:ext cx="6882269" cy="40949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62A0689-1827-2CCC-6B61-AF3E312F051A}"/>
              </a:ext>
            </a:extLst>
          </p:cNvPr>
          <p:cNvSpPr>
            <a:spLocks noGrp="1"/>
          </p:cNvSpPr>
          <p:nvPr>
            <p:ph idx="1"/>
          </p:nvPr>
        </p:nvSpPr>
        <p:spPr>
          <a:xfrm>
            <a:off x="8156351" y="2121408"/>
            <a:ext cx="3544034" cy="4050792"/>
          </a:xfrm>
        </p:spPr>
        <p:txBody>
          <a:bodyPr>
            <a:normAutofit/>
          </a:bodyPr>
          <a:lstStyle/>
          <a:p>
            <a:pPr lvl="0" algn="just"/>
            <a:r>
              <a:rPr lang="en-US" sz="1200" i="0" dirty="0"/>
              <a:t>Transaction amount typically range from 40 to 100, indicating common purchase sizes.</a:t>
            </a:r>
          </a:p>
          <a:p>
            <a:pPr lvl="0" algn="just"/>
            <a:r>
              <a:rPr lang="en-US" sz="1200" i="0" dirty="0"/>
              <a:t>High non-response rates suggest most customers are not interested in the campaign.</a:t>
            </a:r>
          </a:p>
          <a:p>
            <a:pPr lvl="0" algn="just"/>
            <a:r>
              <a:rPr lang="en-US" sz="1200" i="0" dirty="0"/>
              <a:t>Most customers have around 20 transactions, indicating regular engagement.</a:t>
            </a:r>
          </a:p>
          <a:p>
            <a:pPr lvl="0" algn="just"/>
            <a:r>
              <a:rPr lang="en-US" sz="1200" i="0" dirty="0"/>
              <a:t>Two distinct spending peaks suggest the presence of high spenders and low spenders.</a:t>
            </a:r>
          </a:p>
          <a:p>
            <a:pPr marL="0" lvl="0" indent="0" algn="just">
              <a:buNone/>
            </a:pPr>
            <a:r>
              <a:rPr lang="en-US" sz="1200" b="1" i="0" dirty="0"/>
              <a:t>Transactions typically range from 40 to 100 units, with most customers having about 20 transactions. Low campaign response suggests disinterest, and distinct spending peaks indicate high and low spender segments.</a:t>
            </a:r>
            <a:endParaRPr lang="en-US" sz="1200" b="1" dirty="0"/>
          </a:p>
          <a:p>
            <a:pPr lvl="0"/>
            <a:endParaRPr lang="en-US" sz="1200" dirty="0"/>
          </a:p>
        </p:txBody>
      </p:sp>
      <p:grpSp>
        <p:nvGrpSpPr>
          <p:cNvPr id="5182" name="Group 5181">
            <a:extLst>
              <a:ext uri="{FF2B5EF4-FFF2-40B4-BE49-F238E27FC236}">
                <a16:creationId xmlns:a16="http://schemas.microsoft.com/office/drawing/2014/main" id="{79532E44-64CD-4887-95E4-6D1351017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183" name="Oval 5182">
              <a:extLst>
                <a:ext uri="{FF2B5EF4-FFF2-40B4-BE49-F238E27FC236}">
                  <a16:creationId xmlns:a16="http://schemas.microsoft.com/office/drawing/2014/main" id="{35C2F53F-F2F7-4BC7-88F8-CCFD6D3C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84" name="Oval 5183">
              <a:extLst>
                <a:ext uri="{FF2B5EF4-FFF2-40B4-BE49-F238E27FC236}">
                  <a16:creationId xmlns:a16="http://schemas.microsoft.com/office/drawing/2014/main" id="{9B3675A9-8FB2-4982-9BE7-47E456D0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0291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3" name="Rectangle 5162">
            <a:extLst>
              <a:ext uri="{FF2B5EF4-FFF2-40B4-BE49-F238E27FC236}">
                <a16:creationId xmlns:a16="http://schemas.microsoft.com/office/drawing/2014/main" id="{BD9989FB-36A6-49EE-889A-BDBC54F18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D9278-9E40-39F2-356D-A48A52D5DBDB}"/>
              </a:ext>
            </a:extLst>
          </p:cNvPr>
          <p:cNvSpPr>
            <a:spLocks noGrp="1"/>
          </p:cNvSpPr>
          <p:nvPr>
            <p:ph type="title"/>
          </p:nvPr>
        </p:nvSpPr>
        <p:spPr>
          <a:xfrm>
            <a:off x="8156350" y="484632"/>
            <a:ext cx="3544035" cy="1609344"/>
          </a:xfrm>
          <a:ln>
            <a:noFill/>
          </a:ln>
        </p:spPr>
        <p:txBody>
          <a:bodyPr>
            <a:normAutofit/>
          </a:bodyPr>
          <a:lstStyle/>
          <a:p>
            <a:r>
              <a:rPr lang="en-IN" sz="4400" dirty="0"/>
              <a:t>Correlation Analysis</a:t>
            </a:r>
          </a:p>
        </p:txBody>
      </p:sp>
      <p:pic>
        <p:nvPicPr>
          <p:cNvPr id="5122" name="Picture 2" descr="A screenshot of a graph&#10;&#10;Description automatically generated">
            <a:extLst>
              <a:ext uri="{FF2B5EF4-FFF2-40B4-BE49-F238E27FC236}">
                <a16:creationId xmlns:a16="http://schemas.microsoft.com/office/drawing/2014/main" id="{3D6EF213-EE0B-5C56-9A09-99896F2D9F3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3999" y="896294"/>
            <a:ext cx="6882269" cy="50756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62A0689-1827-2CCC-6B61-AF3E312F051A}"/>
              </a:ext>
            </a:extLst>
          </p:cNvPr>
          <p:cNvSpPr>
            <a:spLocks noGrp="1"/>
          </p:cNvSpPr>
          <p:nvPr>
            <p:ph idx="1"/>
          </p:nvPr>
        </p:nvSpPr>
        <p:spPr>
          <a:xfrm>
            <a:off x="8156351" y="2121408"/>
            <a:ext cx="3702574" cy="4050792"/>
          </a:xfrm>
        </p:spPr>
        <p:txBody>
          <a:bodyPr>
            <a:normAutofit lnSpcReduction="10000"/>
          </a:bodyPr>
          <a:lstStyle/>
          <a:p>
            <a:pPr>
              <a:buFont typeface="Arial" panose="020B0604020202020204" pitchFamily="34" charset="0"/>
              <a:buChar char="•"/>
            </a:pPr>
            <a:r>
              <a:rPr lang="en-US" sz="1600" i="0" dirty="0">
                <a:effectLst/>
              </a:rPr>
              <a:t>Weak correlations between transaction amount, response, and frequency/monetary indicate no strong linear relationship with individual transactions or total spending.</a:t>
            </a:r>
          </a:p>
          <a:p>
            <a:pPr>
              <a:buFont typeface="Arial" panose="020B0604020202020204" pitchFamily="34" charset="0"/>
              <a:buChar char="•"/>
            </a:pPr>
            <a:r>
              <a:rPr lang="en-US" sz="1600" i="0" dirty="0">
                <a:effectLst/>
              </a:rPr>
              <a:t>Moderate correlation between transaction amount and monetary suggests a noticeable, but not strong, relationship between individual transaction amounts and total spending.</a:t>
            </a:r>
          </a:p>
          <a:p>
            <a:pPr>
              <a:buFont typeface="Arial" panose="020B0604020202020204" pitchFamily="34" charset="0"/>
              <a:buChar char="•"/>
            </a:pPr>
            <a:r>
              <a:rPr lang="en-US" sz="1600" i="0" dirty="0">
                <a:effectLst/>
              </a:rPr>
              <a:t>Strong correlation between frequency and monetary highlights that more transactions generally lead to higher total spending.</a:t>
            </a:r>
          </a:p>
        </p:txBody>
      </p:sp>
      <p:grpSp>
        <p:nvGrpSpPr>
          <p:cNvPr id="5164" name="Group 5163">
            <a:extLst>
              <a:ext uri="{FF2B5EF4-FFF2-40B4-BE49-F238E27FC236}">
                <a16:creationId xmlns:a16="http://schemas.microsoft.com/office/drawing/2014/main" id="{79532E44-64CD-4887-95E4-6D1351017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165" name="Oval 5164">
              <a:extLst>
                <a:ext uri="{FF2B5EF4-FFF2-40B4-BE49-F238E27FC236}">
                  <a16:creationId xmlns:a16="http://schemas.microsoft.com/office/drawing/2014/main" id="{35C2F53F-F2F7-4BC7-88F8-CCFD6D3C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66" name="Oval 5165">
              <a:extLst>
                <a:ext uri="{FF2B5EF4-FFF2-40B4-BE49-F238E27FC236}">
                  <a16:creationId xmlns:a16="http://schemas.microsoft.com/office/drawing/2014/main" id="{9B3675A9-8FB2-4982-9BE7-47E456D0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5464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629A9621-56A2-B79C-0470-E5961F206C83}"/>
              </a:ext>
            </a:extLst>
          </p:cNvPr>
          <p:cNvPicPr>
            <a:picLocks noChangeAspect="1" noChangeArrowheads="1"/>
          </p:cNvPicPr>
          <p:nvPr/>
        </p:nvPicPr>
        <p:blipFill>
          <a:blip r:embed="rId2"/>
          <a:srcRect l="988" r="988"/>
          <a:stretch/>
        </p:blipFill>
        <p:spPr bwMode="auto">
          <a:xfrm>
            <a:off x="3344" y="3509433"/>
            <a:ext cx="4475150" cy="3348566"/>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6159">
            <a:extLst>
              <a:ext uri="{FF2B5EF4-FFF2-40B4-BE49-F238E27FC236}">
                <a16:creationId xmlns:a16="http://schemas.microsoft.com/office/drawing/2014/main" id="{1A700F58-1E6A-4B8F-BB5F-72163A30F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311DE-ABE1-5F6E-4156-16A0F848BCB1}"/>
              </a:ext>
            </a:extLst>
          </p:cNvPr>
          <p:cNvSpPr>
            <a:spLocks noGrp="1"/>
          </p:cNvSpPr>
          <p:nvPr>
            <p:ph type="title"/>
          </p:nvPr>
        </p:nvSpPr>
        <p:spPr>
          <a:xfrm>
            <a:off x="4970109" y="484632"/>
            <a:ext cx="6730277" cy="1609344"/>
          </a:xfrm>
          <a:ln>
            <a:noFill/>
          </a:ln>
        </p:spPr>
        <p:txBody>
          <a:bodyPr>
            <a:normAutofit/>
          </a:bodyPr>
          <a:lstStyle/>
          <a:p>
            <a:r>
              <a:rPr lang="en-IN" dirty="0"/>
              <a:t>Customer Segmentation</a:t>
            </a:r>
          </a:p>
        </p:txBody>
      </p:sp>
      <p:pic>
        <p:nvPicPr>
          <p:cNvPr id="6146" name="Picture 2">
            <a:extLst>
              <a:ext uri="{FF2B5EF4-FFF2-40B4-BE49-F238E27FC236}">
                <a16:creationId xmlns:a16="http://schemas.microsoft.com/office/drawing/2014/main" id="{D0EDB15A-418D-9799-5298-B1B28628D351}"/>
              </a:ext>
            </a:extLst>
          </p:cNvPr>
          <p:cNvPicPr>
            <a:picLocks noChangeAspect="1" noChangeArrowheads="1"/>
          </p:cNvPicPr>
          <p:nvPr/>
        </p:nvPicPr>
        <p:blipFill>
          <a:blip r:embed="rId5"/>
          <a:srcRect l="2062" r="2062"/>
          <a:stretch/>
        </p:blipFill>
        <p:spPr bwMode="auto">
          <a:xfrm>
            <a:off x="3344" y="10"/>
            <a:ext cx="4475150" cy="334855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55F845-E554-C8A8-EFC0-EFB1071AE784}"/>
              </a:ext>
            </a:extLst>
          </p:cNvPr>
          <p:cNvSpPr>
            <a:spLocks noGrp="1"/>
          </p:cNvSpPr>
          <p:nvPr>
            <p:ph idx="1"/>
          </p:nvPr>
        </p:nvSpPr>
        <p:spPr>
          <a:xfrm>
            <a:off x="4970109" y="2121408"/>
            <a:ext cx="6730276" cy="4050792"/>
          </a:xfrm>
        </p:spPr>
        <p:txBody>
          <a:bodyPr>
            <a:noAutofit/>
          </a:bodyPr>
          <a:lstStyle/>
          <a:p>
            <a:pPr marL="0" indent="0">
              <a:buNone/>
            </a:pPr>
            <a:r>
              <a:rPr lang="en-US" sz="1400" b="1" dirty="0"/>
              <a:t>Segmentation Process:</a:t>
            </a:r>
          </a:p>
          <a:p>
            <a:pPr lvl="1">
              <a:buFont typeface="Arial" panose="020B0604020202020204" pitchFamily="34" charset="0"/>
              <a:buChar char="•"/>
            </a:pPr>
            <a:r>
              <a:rPr lang="en-US" sz="1400" dirty="0"/>
              <a:t>Standardization of features</a:t>
            </a:r>
          </a:p>
          <a:p>
            <a:pPr lvl="1">
              <a:buFont typeface="Arial" panose="020B0604020202020204" pitchFamily="34" charset="0"/>
              <a:buChar char="•"/>
            </a:pPr>
            <a:r>
              <a:rPr lang="en-US" sz="1400" dirty="0"/>
              <a:t>Application of K-means clustering</a:t>
            </a:r>
          </a:p>
          <a:p>
            <a:pPr lvl="1">
              <a:buFont typeface="Arial" panose="020B0604020202020204" pitchFamily="34" charset="0"/>
              <a:buChar char="•"/>
            </a:pPr>
            <a:r>
              <a:rPr lang="en-US" sz="1400" dirty="0"/>
              <a:t>Identification of customer segments (P0, P1, P2)</a:t>
            </a:r>
          </a:p>
          <a:p>
            <a:pPr marL="0" indent="0">
              <a:buNone/>
            </a:pPr>
            <a:r>
              <a:rPr lang="en-US" sz="1400" b="1" dirty="0"/>
              <a:t>Insights:</a:t>
            </a:r>
          </a:p>
          <a:p>
            <a:pPr lvl="1">
              <a:buFont typeface="Arial" panose="020B0604020202020204" pitchFamily="34" charset="0"/>
              <a:buChar char="•"/>
            </a:pPr>
            <a:r>
              <a:rPr lang="en-US" sz="1400" b="1" i="0" dirty="0">
                <a:effectLst/>
              </a:rPr>
              <a:t>Largest Segment (44.5%): </a:t>
            </a:r>
            <a:r>
              <a:rPr lang="en-US" sz="1400" i="0" dirty="0">
                <a:effectLst/>
              </a:rPr>
              <a:t>Customers with medium purchase frequency and moderate spending(</a:t>
            </a:r>
            <a:r>
              <a:rPr lang="en-US" sz="1400" b="1" i="0" dirty="0">
                <a:effectLst/>
              </a:rPr>
              <a:t>P1</a:t>
            </a:r>
            <a:r>
              <a:rPr lang="en-US" sz="1400" i="0" dirty="0">
                <a:effectLst/>
              </a:rPr>
              <a:t>) forming the bulk of the customer base.</a:t>
            </a:r>
          </a:p>
          <a:p>
            <a:pPr lvl="1">
              <a:buFont typeface="Arial" panose="020B0604020202020204" pitchFamily="34" charset="0"/>
              <a:buChar char="•"/>
            </a:pPr>
            <a:r>
              <a:rPr lang="en-US" sz="1400" b="1" i="0" dirty="0">
                <a:effectLst/>
              </a:rPr>
              <a:t>Second Largest Segment (29.8%): </a:t>
            </a:r>
            <a:r>
              <a:rPr lang="en-US" sz="1400" i="0" dirty="0">
                <a:effectLst/>
              </a:rPr>
              <a:t>Frequent, high-spending shoppers(</a:t>
            </a:r>
            <a:r>
              <a:rPr lang="en-US" sz="1400" b="1" i="0" dirty="0">
                <a:effectLst/>
              </a:rPr>
              <a:t>P0</a:t>
            </a:r>
            <a:r>
              <a:rPr lang="en-US" sz="1400" i="0" dirty="0">
                <a:effectLst/>
              </a:rPr>
              <a:t>) who are highly valuable despite being fewer in number.</a:t>
            </a:r>
          </a:p>
          <a:p>
            <a:pPr lvl="1">
              <a:buFont typeface="Arial" panose="020B0604020202020204" pitchFamily="34" charset="0"/>
              <a:buChar char="•"/>
            </a:pPr>
            <a:r>
              <a:rPr lang="en-US" sz="1400" b="1" i="0" dirty="0">
                <a:effectLst/>
              </a:rPr>
              <a:t>Smallest Segment (25.7%): </a:t>
            </a:r>
            <a:r>
              <a:rPr lang="en-US" sz="1400" i="0" dirty="0">
                <a:effectLst/>
              </a:rPr>
              <a:t>Infrequent, low-spending shoppers(</a:t>
            </a:r>
            <a:r>
              <a:rPr lang="en-US" sz="1400" b="1" i="0" dirty="0">
                <a:effectLst/>
              </a:rPr>
              <a:t>P2</a:t>
            </a:r>
            <a:r>
              <a:rPr lang="en-US" sz="1400" i="0" dirty="0">
                <a:effectLst/>
              </a:rPr>
              <a:t>) offering potential for increased engagement and spending.</a:t>
            </a:r>
          </a:p>
          <a:p>
            <a:pPr marL="0" indent="0">
              <a:buNone/>
            </a:pPr>
            <a:r>
              <a:rPr lang="en-US" sz="1400" b="1" dirty="0"/>
              <a:t>The largest customer segment makes regular, moderate purchases, while the most valuable segment consists of frequent high spenders. The smallest segment offers growth potential through increased engagement and spending.</a:t>
            </a:r>
          </a:p>
        </p:txBody>
      </p:sp>
      <p:sp>
        <p:nvSpPr>
          <p:cNvPr id="6162" name="Oval 6161">
            <a:extLst>
              <a:ext uri="{FF2B5EF4-FFF2-40B4-BE49-F238E27FC236}">
                <a16:creationId xmlns:a16="http://schemas.microsoft.com/office/drawing/2014/main" id="{CAE2DEE1-2401-4125-B7B1-F30C35A0D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164" name="Oval 6163">
            <a:extLst>
              <a:ext uri="{FF2B5EF4-FFF2-40B4-BE49-F238E27FC236}">
                <a16:creationId xmlns:a16="http://schemas.microsoft.com/office/drawing/2014/main" id="{6A92FC17-520F-48DC-A9B3-B1931FB90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0899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11" name="Rectangle 7210">
            <a:extLst>
              <a:ext uri="{FF2B5EF4-FFF2-40B4-BE49-F238E27FC236}">
                <a16:creationId xmlns:a16="http://schemas.microsoft.com/office/drawing/2014/main" id="{BD9989FB-36A6-49EE-889A-BDBC54F18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D0774-54CD-E410-B08E-8854505F3AB0}"/>
              </a:ext>
            </a:extLst>
          </p:cNvPr>
          <p:cNvSpPr>
            <a:spLocks noGrp="1"/>
          </p:cNvSpPr>
          <p:nvPr>
            <p:ph type="title"/>
          </p:nvPr>
        </p:nvSpPr>
        <p:spPr>
          <a:xfrm>
            <a:off x="8156350" y="484632"/>
            <a:ext cx="3544035" cy="1609344"/>
          </a:xfrm>
          <a:ln>
            <a:noFill/>
          </a:ln>
        </p:spPr>
        <p:txBody>
          <a:bodyPr>
            <a:normAutofit/>
          </a:bodyPr>
          <a:lstStyle/>
          <a:p>
            <a:r>
              <a:rPr lang="en-IN" b="1" dirty="0"/>
              <a:t>Time Series Analysis</a:t>
            </a:r>
          </a:p>
        </p:txBody>
      </p:sp>
      <p:pic>
        <p:nvPicPr>
          <p:cNvPr id="7174" name="Picture 6" descr="A graph showing the sales of a company&#10;&#10;Description automatically generated with medium confidence">
            <a:extLst>
              <a:ext uri="{FF2B5EF4-FFF2-40B4-BE49-F238E27FC236}">
                <a16:creationId xmlns:a16="http://schemas.microsoft.com/office/drawing/2014/main" id="{F1591DDE-DCC8-5551-5E24-209F05DE9F4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3999" y="1747974"/>
            <a:ext cx="6882269" cy="33723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96921F9-557A-E8A0-81E3-0F7E3950DB78}"/>
              </a:ext>
            </a:extLst>
          </p:cNvPr>
          <p:cNvSpPr>
            <a:spLocks noGrp="1"/>
          </p:cNvSpPr>
          <p:nvPr>
            <p:ph idx="1"/>
          </p:nvPr>
        </p:nvSpPr>
        <p:spPr>
          <a:xfrm>
            <a:off x="8156351" y="2121408"/>
            <a:ext cx="3544034" cy="4050792"/>
          </a:xfrm>
        </p:spPr>
        <p:txBody>
          <a:bodyPr>
            <a:normAutofit lnSpcReduction="10000"/>
          </a:bodyPr>
          <a:lstStyle/>
          <a:p>
            <a:pPr>
              <a:buFont typeface="Arial" panose="020B0604020202020204" pitchFamily="34" charset="0"/>
              <a:buChar char="•"/>
            </a:pPr>
            <a:r>
              <a:rPr lang="en-US" sz="1400" b="1" i="0" dirty="0">
                <a:effectLst/>
              </a:rPr>
              <a:t>Initial Growth and Stabilization: </a:t>
            </a:r>
            <a:r>
              <a:rPr lang="en-US" sz="1400" i="0" dirty="0">
                <a:effectLst/>
              </a:rPr>
              <a:t>Rapid sales increase until mid-2011, then stable between 160,000 and 180,000 units/month.</a:t>
            </a:r>
          </a:p>
          <a:p>
            <a:pPr>
              <a:buFont typeface="Arial" panose="020B0604020202020204" pitchFamily="34" charset="0"/>
              <a:buChar char="•"/>
            </a:pPr>
            <a:r>
              <a:rPr lang="en-US" sz="1400" b="1" i="0" dirty="0">
                <a:effectLst/>
              </a:rPr>
              <a:t>Seasonal Fluctuations: </a:t>
            </a:r>
            <a:r>
              <a:rPr lang="en-US" sz="1400" i="0" dirty="0">
                <a:effectLst/>
              </a:rPr>
              <a:t>Regular ups and downs suggest seasonal effects on sales.</a:t>
            </a:r>
          </a:p>
          <a:p>
            <a:pPr>
              <a:buFont typeface="Arial" panose="020B0604020202020204" pitchFamily="34" charset="0"/>
              <a:buChar char="•"/>
            </a:pPr>
            <a:r>
              <a:rPr lang="en-US" sz="1400" b="1" i="0" dirty="0">
                <a:effectLst/>
              </a:rPr>
              <a:t>Significant Anomalies: </a:t>
            </a:r>
            <a:r>
              <a:rPr lang="en-US" sz="1400" i="0" dirty="0">
                <a:effectLst/>
              </a:rPr>
              <a:t>Sharp declines in late 2013 and March 2015 indicate possible external disruptions.</a:t>
            </a:r>
          </a:p>
          <a:p>
            <a:pPr>
              <a:buFont typeface="Arial" panose="020B0604020202020204" pitchFamily="34" charset="0"/>
              <a:buChar char="•"/>
            </a:pPr>
            <a:endParaRPr lang="en-US" sz="1400" dirty="0"/>
          </a:p>
          <a:p>
            <a:pPr marL="0" indent="0">
              <a:buNone/>
            </a:pPr>
            <a:r>
              <a:rPr lang="en-US" sz="1400" b="1" i="0" dirty="0">
                <a:effectLst/>
              </a:rPr>
              <a:t>Sales trends show overall stability with a significant rise from March to May 2011 and periodic volatility. There’s no clear seasonal pattern, but outliers suggest external factors may influence sales.</a:t>
            </a:r>
          </a:p>
        </p:txBody>
      </p:sp>
      <p:grpSp>
        <p:nvGrpSpPr>
          <p:cNvPr id="7213" name="Group 7212">
            <a:extLst>
              <a:ext uri="{FF2B5EF4-FFF2-40B4-BE49-F238E27FC236}">
                <a16:creationId xmlns:a16="http://schemas.microsoft.com/office/drawing/2014/main" id="{79532E44-64CD-4887-95E4-6D1351017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214" name="Oval 7213">
              <a:extLst>
                <a:ext uri="{FF2B5EF4-FFF2-40B4-BE49-F238E27FC236}">
                  <a16:creationId xmlns:a16="http://schemas.microsoft.com/office/drawing/2014/main" id="{35C2F53F-F2F7-4BC7-88F8-CCFD6D3C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215" name="Oval 7214">
              <a:extLst>
                <a:ext uri="{FF2B5EF4-FFF2-40B4-BE49-F238E27FC236}">
                  <a16:creationId xmlns:a16="http://schemas.microsoft.com/office/drawing/2014/main" id="{9B3675A9-8FB2-4982-9BE7-47E456D0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0453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1048">
            <a:extLst>
              <a:ext uri="{FF2B5EF4-FFF2-40B4-BE49-F238E27FC236}">
                <a16:creationId xmlns:a16="http://schemas.microsoft.com/office/drawing/2014/main" id="{C5F3D847-90AF-4F1F-83B2-412B0871C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3ACAD-CBA4-4585-4D95-0E5E944AB0B0}"/>
              </a:ext>
            </a:extLst>
          </p:cNvPr>
          <p:cNvSpPr>
            <a:spLocks noGrp="1"/>
          </p:cNvSpPr>
          <p:nvPr>
            <p:ph type="title"/>
          </p:nvPr>
        </p:nvSpPr>
        <p:spPr>
          <a:xfrm>
            <a:off x="4970109" y="484632"/>
            <a:ext cx="6730277" cy="1609344"/>
          </a:xfrm>
          <a:ln>
            <a:noFill/>
          </a:ln>
        </p:spPr>
        <p:txBody>
          <a:bodyPr>
            <a:normAutofit/>
          </a:bodyPr>
          <a:lstStyle/>
          <a:p>
            <a:r>
              <a:rPr lang="en-US" dirty="0"/>
              <a:t>Customer Lifetime Value (CLV) Analysis</a:t>
            </a:r>
            <a:endParaRPr lang="en-IN" dirty="0"/>
          </a:p>
        </p:txBody>
      </p:sp>
      <p:pic>
        <p:nvPicPr>
          <p:cNvPr id="1027" name="Picture 3">
            <a:extLst>
              <a:ext uri="{FF2B5EF4-FFF2-40B4-BE49-F238E27FC236}">
                <a16:creationId xmlns:a16="http://schemas.microsoft.com/office/drawing/2014/main" id="{41C81CC1-C607-D167-B1C3-090C2AA03FD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2587" y="639447"/>
            <a:ext cx="2804896" cy="27091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0CE00A0-B2A8-79C8-D1AE-EA3CE3425119}"/>
              </a:ext>
            </a:extLst>
          </p:cNvPr>
          <p:cNvPicPr>
            <a:picLocks noChangeAspect="1" noChangeArrowheads="1"/>
          </p:cNvPicPr>
          <p:nvPr/>
        </p:nvPicPr>
        <p:blipFill>
          <a:blip r:embed="rId6"/>
          <a:stretch/>
        </p:blipFill>
        <p:spPr bwMode="auto">
          <a:xfrm>
            <a:off x="640080" y="3572291"/>
            <a:ext cx="3369910" cy="24175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49C816EF-8416-B8D5-3F62-0EBF2FC44F1F}"/>
              </a:ext>
            </a:extLst>
          </p:cNvPr>
          <p:cNvSpPr>
            <a:spLocks noGrp="1" noChangeArrowheads="1"/>
          </p:cNvSpPr>
          <p:nvPr>
            <p:ph idx="1"/>
          </p:nvPr>
        </p:nvSpPr>
        <p:spPr bwMode="auto">
          <a:xfrm>
            <a:off x="4970109" y="2121408"/>
            <a:ext cx="6730276" cy="40507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25000" lnSpcReduction="20000"/>
          </a:bodyPr>
          <a:lstStyle/>
          <a:p>
            <a:pPr marL="0" indent="0" algn="just">
              <a:buNone/>
            </a:pPr>
            <a:r>
              <a:rPr lang="en-US" sz="4400" b="1" dirty="0"/>
              <a:t>CLV Calculation :</a:t>
            </a:r>
          </a:p>
          <a:p>
            <a:pPr lvl="1" algn="just">
              <a:buFont typeface="Arial" panose="020B0604020202020204" pitchFamily="34" charset="0"/>
              <a:buChar char="•"/>
            </a:pPr>
            <a:r>
              <a:rPr lang="en-US" sz="4400" dirty="0"/>
              <a:t>Average Order Value= monetary/frequency.</a:t>
            </a:r>
          </a:p>
          <a:p>
            <a:pPr lvl="1" algn="just">
              <a:buFont typeface="Arial" panose="020B0604020202020204" pitchFamily="34" charset="0"/>
              <a:buChar char="•"/>
            </a:pPr>
            <a:r>
              <a:rPr lang="en-US" sz="4400" dirty="0"/>
              <a:t>Purchase frequency= mean of frequency.</a:t>
            </a:r>
          </a:p>
          <a:p>
            <a:pPr lvl="1" algn="just">
              <a:buFont typeface="Arial" panose="020B0604020202020204" pitchFamily="34" charset="0"/>
              <a:buChar char="•"/>
            </a:pPr>
            <a:r>
              <a:rPr lang="en-US" sz="4400" dirty="0"/>
              <a:t>CLV= Average Order Value * Purchase Frequency</a:t>
            </a:r>
          </a:p>
          <a:p>
            <a:pPr marL="0" indent="0" algn="just">
              <a:lnSpc>
                <a:spcPct val="120000"/>
              </a:lnSpc>
              <a:spcBef>
                <a:spcPts val="0"/>
              </a:spcBef>
              <a:buNone/>
            </a:pPr>
            <a:r>
              <a:rPr lang="en-US" sz="4400" b="1" dirty="0">
                <a:effectLst/>
              </a:rPr>
              <a:t>CLV Distribution:</a:t>
            </a:r>
          </a:p>
          <a:p>
            <a:pPr lvl="1" algn="just">
              <a:lnSpc>
                <a:spcPct val="120000"/>
              </a:lnSpc>
              <a:spcBef>
                <a:spcPts val="0"/>
              </a:spcBef>
              <a:spcAft>
                <a:spcPts val="0"/>
              </a:spcAft>
              <a:buFont typeface="Arial" panose="020B0604020202020204" pitchFamily="34" charset="0"/>
              <a:buChar char="•"/>
            </a:pPr>
            <a:r>
              <a:rPr lang="en-US" sz="4400" b="1" i="0" dirty="0">
                <a:effectLst/>
              </a:rPr>
              <a:t>First Peak (around 1000): </a:t>
            </a:r>
            <a:r>
              <a:rPr lang="en-US" sz="4400" b="0" i="0" dirty="0">
                <a:effectLst/>
              </a:rPr>
              <a:t>These customers likely have lower purchase frequency or lower average order value, indicating potential for growth.</a:t>
            </a:r>
          </a:p>
          <a:p>
            <a:pPr lvl="1" algn="just">
              <a:lnSpc>
                <a:spcPct val="120000"/>
              </a:lnSpc>
              <a:spcBef>
                <a:spcPts val="0"/>
              </a:spcBef>
              <a:spcAft>
                <a:spcPts val="0"/>
              </a:spcAft>
              <a:buFont typeface="Arial" panose="020B0604020202020204" pitchFamily="34" charset="0"/>
              <a:buChar char="•"/>
            </a:pPr>
            <a:r>
              <a:rPr lang="en-US" sz="4400" b="1" i="0" dirty="0">
                <a:effectLst/>
              </a:rPr>
              <a:t>Second Peak (around 1500): </a:t>
            </a:r>
            <a:r>
              <a:rPr lang="en-US" sz="4400" dirty="0"/>
              <a:t>These </a:t>
            </a:r>
            <a:r>
              <a:rPr lang="en-US" sz="4400" b="0" i="0" dirty="0">
                <a:effectLst/>
              </a:rPr>
              <a:t>customers have higher purchase frequency and higher average order value</a:t>
            </a:r>
            <a:r>
              <a:rPr lang="en-US" sz="4400" dirty="0"/>
              <a:t> and </a:t>
            </a:r>
            <a:r>
              <a:rPr lang="en-US" sz="4400" b="0" i="0" dirty="0">
                <a:effectLst/>
              </a:rPr>
              <a:t>are more valuable and contribute significantly to overall revenue.</a:t>
            </a:r>
          </a:p>
          <a:p>
            <a:pPr marL="0" indent="0" algn="just">
              <a:lnSpc>
                <a:spcPct val="120000"/>
              </a:lnSpc>
              <a:spcBef>
                <a:spcPts val="0"/>
              </a:spcBef>
              <a:buNone/>
            </a:pPr>
            <a:r>
              <a:rPr lang="en-US" sz="4400" b="1" i="0" dirty="0">
                <a:effectLst/>
              </a:rPr>
              <a:t>Box Plot of CLV by Segment:</a:t>
            </a:r>
          </a:p>
          <a:p>
            <a:pPr lvl="1" algn="just">
              <a:lnSpc>
                <a:spcPct val="120000"/>
              </a:lnSpc>
              <a:spcBef>
                <a:spcPts val="0"/>
              </a:spcBef>
              <a:spcAft>
                <a:spcPts val="0"/>
              </a:spcAft>
              <a:buFont typeface="Arial" panose="020B0604020202020204" pitchFamily="34" charset="0"/>
              <a:buChar char="•"/>
            </a:pPr>
            <a:r>
              <a:rPr lang="en-US" sz="4400" b="1" i="0" dirty="0">
                <a:effectLst/>
              </a:rPr>
              <a:t>P0 : </a:t>
            </a:r>
            <a:r>
              <a:rPr lang="en-US" sz="4400" b="0" i="0" dirty="0">
                <a:effectLst/>
              </a:rPr>
              <a:t>This segment represents the most valuable customers with consistently high CLV. Retention and growth strategies should focus on this segment to maintain their high value.</a:t>
            </a:r>
          </a:p>
          <a:p>
            <a:pPr lvl="1" algn="just">
              <a:lnSpc>
                <a:spcPct val="120000"/>
              </a:lnSpc>
              <a:spcBef>
                <a:spcPts val="0"/>
              </a:spcBef>
              <a:spcAft>
                <a:spcPts val="0"/>
              </a:spcAft>
              <a:buFont typeface="Arial" panose="020B0604020202020204" pitchFamily="34" charset="0"/>
              <a:buChar char="•"/>
            </a:pPr>
            <a:r>
              <a:rPr lang="en-US" sz="4400" b="0" i="0" dirty="0">
                <a:effectLst/>
              </a:rPr>
              <a:t> </a:t>
            </a:r>
            <a:r>
              <a:rPr lang="en-US" sz="4400" b="1" i="0" dirty="0">
                <a:effectLst/>
              </a:rPr>
              <a:t>P1: </a:t>
            </a:r>
            <a:r>
              <a:rPr lang="en-US" sz="4400" b="0" i="0" dirty="0">
                <a:effectLst/>
              </a:rPr>
              <a:t>Customers in this segment have a medium CLV, indicating room for improvement. Efforts could be made to increase purchase frequency or average order value to boost their overall CLV.</a:t>
            </a:r>
          </a:p>
          <a:p>
            <a:pPr lvl="1" algn="just">
              <a:lnSpc>
                <a:spcPct val="120000"/>
              </a:lnSpc>
              <a:spcBef>
                <a:spcPts val="0"/>
              </a:spcBef>
              <a:spcAft>
                <a:spcPts val="0"/>
              </a:spcAft>
              <a:buFont typeface="Arial" panose="020B0604020202020204" pitchFamily="34" charset="0"/>
              <a:buChar char="•"/>
            </a:pPr>
            <a:r>
              <a:rPr lang="en-US" sz="4400" b="1" i="0" dirty="0">
                <a:effectLst/>
              </a:rPr>
              <a:t>P2: </a:t>
            </a:r>
            <a:r>
              <a:rPr lang="en-US" sz="4400" b="0" i="0" dirty="0">
                <a:effectLst/>
              </a:rPr>
              <a:t>This segment shows the most variability in CLV and generally has the lowest values. Targeted marketing and engagement strategies could help increase the value of customers in this segment, especially focusing on those with higher potential.</a:t>
            </a:r>
            <a:endParaRPr lang="en-US" sz="4400" dirty="0"/>
          </a:p>
          <a:p>
            <a:pPr marL="0" indent="0" algn="just">
              <a:lnSpc>
                <a:spcPct val="120000"/>
              </a:lnSpc>
              <a:spcBef>
                <a:spcPts val="600"/>
              </a:spcBef>
              <a:buNone/>
            </a:pPr>
            <a:r>
              <a:rPr lang="en-US" sz="4400" b="1" i="0" dirty="0">
                <a:effectLst/>
              </a:rPr>
              <a:t>Focus retention and growth efforts on the high-value P0 segment, while targeting P1 and P2 with strategies to boost their purchase frequency and spending to enhance their overall CLV.</a:t>
            </a:r>
          </a:p>
          <a:p>
            <a:pPr>
              <a:lnSpc>
                <a:spcPct val="120000"/>
              </a:lnSpc>
              <a:spcBef>
                <a:spcPts val="0"/>
              </a:spcBef>
              <a:buFont typeface="Arial" panose="020B0604020202020204" pitchFamily="34" charset="0"/>
              <a:buChar char="•"/>
            </a:pPr>
            <a:endParaRPr lang="en-US" sz="600" b="0" i="0" dirty="0">
              <a:effectLst/>
            </a:endParaRPr>
          </a:p>
          <a:p>
            <a:pPr marL="0" indent="0">
              <a:buNone/>
            </a:pPr>
            <a:endParaRPr lang="en-US" sz="600" b="1" dirty="0"/>
          </a:p>
          <a:p>
            <a:pPr>
              <a:buFont typeface="Arial" panose="020B0604020202020204" pitchFamily="34" charset="0"/>
              <a:buChar char="•"/>
            </a:pPr>
            <a:endParaRPr lang="en-US" sz="600" dirty="0"/>
          </a:p>
          <a:p>
            <a:pPr>
              <a:buFont typeface="Arial" panose="020B0604020202020204" pitchFamily="34" charset="0"/>
              <a:buChar char="•"/>
            </a:pPr>
            <a:r>
              <a:rPr lang="en-US" sz="600" dirty="0"/>
              <a:t> </a:t>
            </a:r>
          </a:p>
        </p:txBody>
      </p:sp>
      <p:grpSp>
        <p:nvGrpSpPr>
          <p:cNvPr id="1050" name="Group 1049">
            <a:extLst>
              <a:ext uri="{FF2B5EF4-FFF2-40B4-BE49-F238E27FC236}">
                <a16:creationId xmlns:a16="http://schemas.microsoft.com/office/drawing/2014/main" id="{E92C9014-AB11-4BFE-A139-83ABCB809D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46" name="Oval 1045">
              <a:extLst>
                <a:ext uri="{FF2B5EF4-FFF2-40B4-BE49-F238E27FC236}">
                  <a16:creationId xmlns:a16="http://schemas.microsoft.com/office/drawing/2014/main" id="{5C670FDA-BC77-44D7-BBA1-096C3455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51" name="Oval 1050">
              <a:extLst>
                <a:ext uri="{FF2B5EF4-FFF2-40B4-BE49-F238E27FC236}">
                  <a16:creationId xmlns:a16="http://schemas.microsoft.com/office/drawing/2014/main" id="{FBE4B21F-AD73-4E2D-9C19-44858BA01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89045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2043</TotalTime>
  <Words>2708</Words>
  <Application>Microsoft Office PowerPoint</Application>
  <PresentationFormat>Widescreen</PresentationFormat>
  <Paragraphs>178</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Bookman Old Style</vt:lpstr>
      <vt:lpstr>Calibri</vt:lpstr>
      <vt:lpstr>Century Gothic</vt:lpstr>
      <vt:lpstr>Poppins</vt:lpstr>
      <vt:lpstr>Rockwell Extra Bold</vt:lpstr>
      <vt:lpstr>Wingdings</vt:lpstr>
      <vt:lpstr>Wood Type</vt:lpstr>
      <vt:lpstr>Retail Sales Data Analysis</vt:lpstr>
      <vt:lpstr>Data Overview </vt:lpstr>
      <vt:lpstr>Detailed Python Data Analysis</vt:lpstr>
      <vt:lpstr>Understanding the Data</vt:lpstr>
      <vt:lpstr>Descriptive Statistics and Visualization</vt:lpstr>
      <vt:lpstr>Correlation Analysis</vt:lpstr>
      <vt:lpstr>Customer Segmentation</vt:lpstr>
      <vt:lpstr>Time Series Analysis</vt:lpstr>
      <vt:lpstr>Customer Lifetime Value (CLV) Analysis</vt:lpstr>
      <vt:lpstr>Hypothesis Testing</vt:lpstr>
      <vt:lpstr>Detailed SQL Analysis Insights</vt:lpstr>
      <vt:lpstr>Key Customer Insights</vt:lpstr>
      <vt:lpstr>Recency, Frequency, and Monetary (RFM) Segmentation</vt:lpstr>
      <vt:lpstr>Recency, Frequency, and Monetary (RFM) Analysis</vt:lpstr>
      <vt:lpstr>Behavior and Performance by Segment</vt:lpstr>
      <vt:lpstr>Campaign Performance</vt:lpstr>
      <vt:lpstr>Trends And Seasonality</vt:lpstr>
      <vt:lpstr>Customer Lifetime Value(CLV) Insights</vt:lpstr>
      <vt:lpstr>Consecutive Transaction Analysis</vt:lpstr>
      <vt:lpstr>SWOT Analysis</vt:lpstr>
      <vt:lpstr>Recommendations </vt:lpstr>
      <vt:lpstr>Summary of Key Insights</vt:lpstr>
      <vt:lpstr>Future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rupsa chaudhuri</dc:creator>
  <cp:lastModifiedBy>rupsa chaudhuri</cp:lastModifiedBy>
  <cp:revision>20</cp:revision>
  <dcterms:created xsi:type="dcterms:W3CDTF">2024-07-30T06:09:51Z</dcterms:created>
  <dcterms:modified xsi:type="dcterms:W3CDTF">2024-08-01T09:36:07Z</dcterms:modified>
</cp:coreProperties>
</file>