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4"/>
  </p:notesMasterIdLst>
  <p:sldIdLst>
    <p:sldId id="256" r:id="rId2"/>
    <p:sldId id="257" r:id="rId3"/>
    <p:sldId id="273" r:id="rId4"/>
    <p:sldId id="258" r:id="rId5"/>
    <p:sldId id="265" r:id="rId6"/>
    <p:sldId id="267" r:id="rId7"/>
    <p:sldId id="268" r:id="rId8"/>
    <p:sldId id="269" r:id="rId9"/>
    <p:sldId id="270" r:id="rId10"/>
    <p:sldId id="260" r:id="rId11"/>
    <p:sldId id="271" r:id="rId12"/>
    <p:sldId id="272"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889" autoAdjust="0"/>
  </p:normalViewPr>
  <p:slideViewPr>
    <p:cSldViewPr snapToGrid="0" snapToObjects="1">
      <p:cViewPr varScale="1">
        <p:scale>
          <a:sx n="133" d="100"/>
          <a:sy n="133" d="100"/>
        </p:scale>
        <p:origin x="98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github.com/rupsa723?tab=repositories" TargetMode="External"/><Relationship Id="rId7" Type="http://schemas.openxmlformats.org/officeDocument/2006/relationships/image" Target="../media/image32.svg"/><Relationship Id="rId2" Type="http://schemas.openxmlformats.org/officeDocument/2006/relationships/hyperlink" Target="https://www.linkedin.com/in/rupsa-chaudhuri/" TargetMode="External"/><Relationship Id="rId1" Type="http://schemas.openxmlformats.org/officeDocument/2006/relationships/hyperlink" Target="mailto:rupsachaudhuri9@gmail.com" TargetMode="Externa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 Id="rId9" Type="http://schemas.openxmlformats.org/officeDocument/2006/relationships/image" Target="../media/image3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hyperlink" Target="mailto:rupsachaudhuri9@gmail.com" TargetMode="External"/><Relationship Id="rId7" Type="http://schemas.openxmlformats.org/officeDocument/2006/relationships/image" Target="../media/image33.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hyperlink" Target="https://www.linkedin.com/in/rupsa-chaudhuri/" TargetMode="External"/><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hyperlink" Target="https://github.com/rupsa723?tab=repositories" TargetMode="Externa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A10E31-4882-47F6-BF70-4FF154AC0EF7}" type="doc">
      <dgm:prSet loTypeId="urn:microsoft.com/office/officeart/2008/layout/LinedList" loCatId="list" qsTypeId="urn:microsoft.com/office/officeart/2005/8/quickstyle/simple5" qsCatId="simple" csTypeId="urn:microsoft.com/office/officeart/2005/8/colors/accent0_3" csCatId="mainScheme" phldr="1"/>
      <dgm:spPr/>
      <dgm:t>
        <a:bodyPr/>
        <a:lstStyle/>
        <a:p>
          <a:endParaRPr lang="en-US"/>
        </a:p>
      </dgm:t>
    </dgm:pt>
    <dgm:pt modelId="{D254CF7E-3FC9-4EAC-8080-F59CA68598D9}">
      <dgm:prSet/>
      <dgm:spPr/>
      <dgm:t>
        <a:bodyPr/>
        <a:lstStyle/>
        <a:p>
          <a:pPr>
            <a:lnSpc>
              <a:spcPct val="100000"/>
            </a:lnSpc>
          </a:pPr>
          <a:r>
            <a:rPr lang="en-US" dirty="0"/>
            <a:t>Analyzing Traffic Sources</a:t>
          </a:r>
        </a:p>
      </dgm:t>
    </dgm:pt>
    <dgm:pt modelId="{3D74389E-A3F9-40FD-8EF7-AC4588080ABE}" type="parTrans" cxnId="{62D46152-D13C-4C52-BA72-2177D1060801}">
      <dgm:prSet/>
      <dgm:spPr/>
      <dgm:t>
        <a:bodyPr/>
        <a:lstStyle/>
        <a:p>
          <a:endParaRPr lang="en-US"/>
        </a:p>
      </dgm:t>
    </dgm:pt>
    <dgm:pt modelId="{4E6ED331-7129-4758-8D7A-C7C2BEACC4CA}" type="sibTrans" cxnId="{62D46152-D13C-4C52-BA72-2177D1060801}">
      <dgm:prSet/>
      <dgm:spPr/>
      <dgm:t>
        <a:bodyPr/>
        <a:lstStyle/>
        <a:p>
          <a:endParaRPr lang="en-US"/>
        </a:p>
      </dgm:t>
    </dgm:pt>
    <dgm:pt modelId="{FCB18A27-B2CB-4C1A-94AE-B38AD2B48034}">
      <dgm:prSet/>
      <dgm:spPr/>
      <dgm:t>
        <a:bodyPr/>
        <a:lstStyle/>
        <a:p>
          <a:pPr>
            <a:lnSpc>
              <a:spcPct val="100000"/>
            </a:lnSpc>
          </a:pPr>
          <a:r>
            <a:rPr lang="en-US" dirty="0"/>
            <a:t>Analyzing Website Performance</a:t>
          </a:r>
        </a:p>
      </dgm:t>
    </dgm:pt>
    <dgm:pt modelId="{770EF399-7B90-4ED6-9BF8-7C12359CBFA4}" type="parTrans" cxnId="{32903330-F944-4EA5-8045-B179879FAD9C}">
      <dgm:prSet/>
      <dgm:spPr/>
      <dgm:t>
        <a:bodyPr/>
        <a:lstStyle/>
        <a:p>
          <a:endParaRPr lang="en-US"/>
        </a:p>
      </dgm:t>
    </dgm:pt>
    <dgm:pt modelId="{2BD670AB-7EB2-4F42-AEF1-0129D35F9F76}" type="sibTrans" cxnId="{32903330-F944-4EA5-8045-B179879FAD9C}">
      <dgm:prSet/>
      <dgm:spPr/>
      <dgm:t>
        <a:bodyPr/>
        <a:lstStyle/>
        <a:p>
          <a:endParaRPr lang="en-US"/>
        </a:p>
      </dgm:t>
    </dgm:pt>
    <dgm:pt modelId="{863F578C-4650-4215-AA70-1F6091FDB7A7}">
      <dgm:prSet/>
      <dgm:spPr/>
      <dgm:t>
        <a:bodyPr/>
        <a:lstStyle/>
        <a:p>
          <a:pPr>
            <a:lnSpc>
              <a:spcPct val="100000"/>
            </a:lnSpc>
          </a:pPr>
          <a:r>
            <a:rPr lang="en-US" dirty="0"/>
            <a:t>Analysis for Channel Management</a:t>
          </a:r>
        </a:p>
      </dgm:t>
    </dgm:pt>
    <dgm:pt modelId="{2551A686-D351-4264-82A9-096D6C9DE958}" type="parTrans" cxnId="{A0A65CA6-4B72-4E86-8062-69A730DB30B9}">
      <dgm:prSet/>
      <dgm:spPr/>
      <dgm:t>
        <a:bodyPr/>
        <a:lstStyle/>
        <a:p>
          <a:endParaRPr lang="en-US"/>
        </a:p>
      </dgm:t>
    </dgm:pt>
    <dgm:pt modelId="{3091F976-CA71-44D0-A9BA-6C82B3054414}" type="sibTrans" cxnId="{A0A65CA6-4B72-4E86-8062-69A730DB30B9}">
      <dgm:prSet/>
      <dgm:spPr/>
      <dgm:t>
        <a:bodyPr/>
        <a:lstStyle/>
        <a:p>
          <a:endParaRPr lang="en-US"/>
        </a:p>
      </dgm:t>
    </dgm:pt>
    <dgm:pt modelId="{CD447001-87D1-4DE9-9336-58703FAAC775}">
      <dgm:prSet/>
      <dgm:spPr/>
      <dgm:t>
        <a:bodyPr/>
        <a:lstStyle/>
        <a:p>
          <a:pPr>
            <a:lnSpc>
              <a:spcPct val="100000"/>
            </a:lnSpc>
          </a:pPr>
          <a:r>
            <a:rPr lang="en-US" dirty="0"/>
            <a:t>Business Patterns &amp; Seasonality</a:t>
          </a:r>
        </a:p>
      </dgm:t>
    </dgm:pt>
    <dgm:pt modelId="{6754055B-AECB-4414-A3AA-62CA25145172}" type="parTrans" cxnId="{496CF060-7D29-4AFF-8E1A-21E9BC600347}">
      <dgm:prSet/>
      <dgm:spPr/>
      <dgm:t>
        <a:bodyPr/>
        <a:lstStyle/>
        <a:p>
          <a:endParaRPr lang="en-US"/>
        </a:p>
      </dgm:t>
    </dgm:pt>
    <dgm:pt modelId="{3D3C77CA-ADF3-4A3B-87E0-AF54E523D143}" type="sibTrans" cxnId="{496CF060-7D29-4AFF-8E1A-21E9BC600347}">
      <dgm:prSet/>
      <dgm:spPr/>
      <dgm:t>
        <a:bodyPr/>
        <a:lstStyle/>
        <a:p>
          <a:endParaRPr lang="en-US"/>
        </a:p>
      </dgm:t>
    </dgm:pt>
    <dgm:pt modelId="{CFB5FB5E-4F82-4260-BF0A-78D3C002F4F8}">
      <dgm:prSet/>
      <dgm:spPr/>
      <dgm:t>
        <a:bodyPr/>
        <a:lstStyle/>
        <a:p>
          <a:pPr>
            <a:lnSpc>
              <a:spcPct val="100000"/>
            </a:lnSpc>
          </a:pPr>
          <a:r>
            <a:rPr lang="en-US" dirty="0"/>
            <a:t>Product Analysis</a:t>
          </a:r>
        </a:p>
      </dgm:t>
    </dgm:pt>
    <dgm:pt modelId="{A7FFD3C6-83EE-414F-9230-4A3674AFB5DC}" type="parTrans" cxnId="{383426C2-5433-4F1A-A730-A0686EC831B9}">
      <dgm:prSet/>
      <dgm:spPr/>
      <dgm:t>
        <a:bodyPr/>
        <a:lstStyle/>
        <a:p>
          <a:endParaRPr lang="en-US"/>
        </a:p>
      </dgm:t>
    </dgm:pt>
    <dgm:pt modelId="{F0B74481-3253-4BF5-83D6-A008DB2FEDA6}" type="sibTrans" cxnId="{383426C2-5433-4F1A-A730-A0686EC831B9}">
      <dgm:prSet/>
      <dgm:spPr/>
      <dgm:t>
        <a:bodyPr/>
        <a:lstStyle/>
        <a:p>
          <a:endParaRPr lang="en-US"/>
        </a:p>
      </dgm:t>
    </dgm:pt>
    <dgm:pt modelId="{03F4180F-D39A-43E0-91FB-5B4AFE8BA5FD}">
      <dgm:prSet/>
      <dgm:spPr/>
      <dgm:t>
        <a:bodyPr/>
        <a:lstStyle/>
        <a:p>
          <a:pPr>
            <a:lnSpc>
              <a:spcPct val="100000"/>
            </a:lnSpc>
          </a:pPr>
          <a:r>
            <a:rPr lang="en-US" dirty="0"/>
            <a:t>User Analysis</a:t>
          </a:r>
        </a:p>
      </dgm:t>
    </dgm:pt>
    <dgm:pt modelId="{55DB2A13-3298-41F7-AF1C-54BF98CEBCD5}" type="parTrans" cxnId="{6D844660-0AB6-41E8-8713-7AED53BF920B}">
      <dgm:prSet/>
      <dgm:spPr/>
      <dgm:t>
        <a:bodyPr/>
        <a:lstStyle/>
        <a:p>
          <a:endParaRPr lang="en-US"/>
        </a:p>
      </dgm:t>
    </dgm:pt>
    <dgm:pt modelId="{FE547A6C-8501-428D-9ADE-6E5DB2A91891}" type="sibTrans" cxnId="{6D844660-0AB6-41E8-8713-7AED53BF920B}">
      <dgm:prSet/>
      <dgm:spPr/>
      <dgm:t>
        <a:bodyPr/>
        <a:lstStyle/>
        <a:p>
          <a:endParaRPr lang="en-US"/>
        </a:p>
      </dgm:t>
    </dgm:pt>
    <dgm:pt modelId="{B0C55E1D-2DE3-45E6-A7A0-A71B8AD9078D}">
      <dgm:prSet/>
      <dgm:spPr/>
      <dgm:t>
        <a:bodyPr/>
        <a:lstStyle/>
        <a:p>
          <a:pPr>
            <a:lnSpc>
              <a:spcPct val="100000"/>
            </a:lnSpc>
          </a:pPr>
          <a:r>
            <a:rPr lang="en-US" dirty="0"/>
            <a:t>Recommended Strategies</a:t>
          </a:r>
        </a:p>
      </dgm:t>
    </dgm:pt>
    <dgm:pt modelId="{931BBEEF-5ED3-4739-9E25-BBA337815018}" type="parTrans" cxnId="{002C5672-E037-425D-B54C-D4A45EAEAF3D}">
      <dgm:prSet/>
      <dgm:spPr/>
      <dgm:t>
        <a:bodyPr/>
        <a:lstStyle/>
        <a:p>
          <a:endParaRPr lang="en-US"/>
        </a:p>
      </dgm:t>
    </dgm:pt>
    <dgm:pt modelId="{EBBD1435-13EF-4BFE-8941-CEAC7B1A808C}" type="sibTrans" cxnId="{002C5672-E037-425D-B54C-D4A45EAEAF3D}">
      <dgm:prSet/>
      <dgm:spPr/>
      <dgm:t>
        <a:bodyPr/>
        <a:lstStyle/>
        <a:p>
          <a:endParaRPr lang="en-US"/>
        </a:p>
      </dgm:t>
    </dgm:pt>
    <dgm:pt modelId="{74404E35-EADD-4961-A90D-B40D9DD54F3A}">
      <dgm:prSet/>
      <dgm:spPr/>
      <dgm:t>
        <a:bodyPr/>
        <a:lstStyle/>
        <a:p>
          <a:pPr>
            <a:lnSpc>
              <a:spcPct val="100000"/>
            </a:lnSpc>
          </a:pPr>
          <a:r>
            <a:rPr lang="en-US" dirty="0"/>
            <a:t>Introduction</a:t>
          </a:r>
        </a:p>
      </dgm:t>
    </dgm:pt>
    <dgm:pt modelId="{D54176B9-E3B6-4811-940E-3E2DB3457F99}" type="parTrans" cxnId="{73B795BF-F962-48B9-9C6D-F978C0B30C9E}">
      <dgm:prSet/>
      <dgm:spPr/>
      <dgm:t>
        <a:bodyPr/>
        <a:lstStyle/>
        <a:p>
          <a:endParaRPr lang="en-IN"/>
        </a:p>
      </dgm:t>
    </dgm:pt>
    <dgm:pt modelId="{1469F8C5-E356-4593-B359-26BD14CE1DB0}" type="sibTrans" cxnId="{73B795BF-F962-48B9-9C6D-F978C0B30C9E}">
      <dgm:prSet/>
      <dgm:spPr/>
      <dgm:t>
        <a:bodyPr/>
        <a:lstStyle/>
        <a:p>
          <a:endParaRPr lang="en-IN"/>
        </a:p>
      </dgm:t>
    </dgm:pt>
    <dgm:pt modelId="{22F4A587-3300-471D-B993-43B22AE89A34}">
      <dgm:prSet/>
      <dgm:spPr/>
      <dgm:t>
        <a:bodyPr/>
        <a:lstStyle/>
        <a:p>
          <a:pPr>
            <a:lnSpc>
              <a:spcPct val="100000"/>
            </a:lnSpc>
          </a:pPr>
          <a:r>
            <a:rPr lang="en-US"/>
            <a:t>Timeline for Implementation</a:t>
          </a:r>
          <a:endParaRPr lang="en-US" dirty="0"/>
        </a:p>
      </dgm:t>
    </dgm:pt>
    <dgm:pt modelId="{BC32CBA5-4DF7-4639-8F99-337A75618B5D}" type="parTrans" cxnId="{741ACE07-42BC-4C02-8B31-2643310FF02C}">
      <dgm:prSet/>
      <dgm:spPr/>
      <dgm:t>
        <a:bodyPr/>
        <a:lstStyle/>
        <a:p>
          <a:endParaRPr lang="en-IN"/>
        </a:p>
      </dgm:t>
    </dgm:pt>
    <dgm:pt modelId="{61844DAC-7BAE-4B5A-8054-6BEABE2F84F0}" type="sibTrans" cxnId="{741ACE07-42BC-4C02-8B31-2643310FF02C}">
      <dgm:prSet/>
      <dgm:spPr/>
      <dgm:t>
        <a:bodyPr/>
        <a:lstStyle/>
        <a:p>
          <a:endParaRPr lang="en-IN"/>
        </a:p>
      </dgm:t>
    </dgm:pt>
    <dgm:pt modelId="{4E37D969-65C8-4DE5-A0C9-6C88C9A36350}" type="pres">
      <dgm:prSet presAssocID="{3DA10E31-4882-47F6-BF70-4FF154AC0EF7}" presName="vert0" presStyleCnt="0">
        <dgm:presLayoutVars>
          <dgm:dir/>
          <dgm:animOne val="branch"/>
          <dgm:animLvl val="lvl"/>
        </dgm:presLayoutVars>
      </dgm:prSet>
      <dgm:spPr/>
    </dgm:pt>
    <dgm:pt modelId="{070BB77E-969C-40C4-924D-7CDD81BFD2BF}" type="pres">
      <dgm:prSet presAssocID="{74404E35-EADD-4961-A90D-B40D9DD54F3A}" presName="thickLine" presStyleLbl="alignNode1" presStyleIdx="0" presStyleCnt="9"/>
      <dgm:spPr/>
    </dgm:pt>
    <dgm:pt modelId="{FD068706-C1B3-4938-810E-9D8D4D5AB48C}" type="pres">
      <dgm:prSet presAssocID="{74404E35-EADD-4961-A90D-B40D9DD54F3A}" presName="horz1" presStyleCnt="0"/>
      <dgm:spPr/>
    </dgm:pt>
    <dgm:pt modelId="{FFAB1CFB-8DE3-47E1-882F-087C81DD2C42}" type="pres">
      <dgm:prSet presAssocID="{74404E35-EADD-4961-A90D-B40D9DD54F3A}" presName="tx1" presStyleLbl="revTx" presStyleIdx="0" presStyleCnt="9"/>
      <dgm:spPr/>
    </dgm:pt>
    <dgm:pt modelId="{BCCBF83E-6257-4355-BBEC-03A8F56DA847}" type="pres">
      <dgm:prSet presAssocID="{74404E35-EADD-4961-A90D-B40D9DD54F3A}" presName="vert1" presStyleCnt="0"/>
      <dgm:spPr/>
    </dgm:pt>
    <dgm:pt modelId="{87EADC41-9341-4951-97DD-044379D0ED19}" type="pres">
      <dgm:prSet presAssocID="{D254CF7E-3FC9-4EAC-8080-F59CA68598D9}" presName="thickLine" presStyleLbl="alignNode1" presStyleIdx="1" presStyleCnt="9"/>
      <dgm:spPr/>
    </dgm:pt>
    <dgm:pt modelId="{59706755-C46E-40A6-87F2-75758DA400B7}" type="pres">
      <dgm:prSet presAssocID="{D254CF7E-3FC9-4EAC-8080-F59CA68598D9}" presName="horz1" presStyleCnt="0"/>
      <dgm:spPr/>
    </dgm:pt>
    <dgm:pt modelId="{78B3A68D-716B-4989-8169-03325E0DCBF9}" type="pres">
      <dgm:prSet presAssocID="{D254CF7E-3FC9-4EAC-8080-F59CA68598D9}" presName="tx1" presStyleLbl="revTx" presStyleIdx="1" presStyleCnt="9"/>
      <dgm:spPr/>
    </dgm:pt>
    <dgm:pt modelId="{00658B5B-8D11-4FCF-9414-C0E67FBD7C84}" type="pres">
      <dgm:prSet presAssocID="{D254CF7E-3FC9-4EAC-8080-F59CA68598D9}" presName="vert1" presStyleCnt="0"/>
      <dgm:spPr/>
    </dgm:pt>
    <dgm:pt modelId="{6E6F32B2-C9D2-4B52-9198-28B53BF1B963}" type="pres">
      <dgm:prSet presAssocID="{FCB18A27-B2CB-4C1A-94AE-B38AD2B48034}" presName="thickLine" presStyleLbl="alignNode1" presStyleIdx="2" presStyleCnt="9"/>
      <dgm:spPr/>
    </dgm:pt>
    <dgm:pt modelId="{4903992C-8DA0-42D7-8EA0-6A37728B1520}" type="pres">
      <dgm:prSet presAssocID="{FCB18A27-B2CB-4C1A-94AE-B38AD2B48034}" presName="horz1" presStyleCnt="0"/>
      <dgm:spPr/>
    </dgm:pt>
    <dgm:pt modelId="{1FE9E8E6-D1A5-4319-87B3-65DF03601376}" type="pres">
      <dgm:prSet presAssocID="{FCB18A27-B2CB-4C1A-94AE-B38AD2B48034}" presName="tx1" presStyleLbl="revTx" presStyleIdx="2" presStyleCnt="9"/>
      <dgm:spPr/>
    </dgm:pt>
    <dgm:pt modelId="{E3EEF6F5-1574-4265-9D7C-B276FA8022F6}" type="pres">
      <dgm:prSet presAssocID="{FCB18A27-B2CB-4C1A-94AE-B38AD2B48034}" presName="vert1" presStyleCnt="0"/>
      <dgm:spPr/>
    </dgm:pt>
    <dgm:pt modelId="{B44E5F7C-D280-416C-933B-A18AA6884A8E}" type="pres">
      <dgm:prSet presAssocID="{863F578C-4650-4215-AA70-1F6091FDB7A7}" presName="thickLine" presStyleLbl="alignNode1" presStyleIdx="3" presStyleCnt="9"/>
      <dgm:spPr/>
    </dgm:pt>
    <dgm:pt modelId="{24F96012-D097-4708-83D8-41643569A1BB}" type="pres">
      <dgm:prSet presAssocID="{863F578C-4650-4215-AA70-1F6091FDB7A7}" presName="horz1" presStyleCnt="0"/>
      <dgm:spPr/>
    </dgm:pt>
    <dgm:pt modelId="{D9E492E5-71F2-49BC-9C5A-3C07B88E2371}" type="pres">
      <dgm:prSet presAssocID="{863F578C-4650-4215-AA70-1F6091FDB7A7}" presName="tx1" presStyleLbl="revTx" presStyleIdx="3" presStyleCnt="9"/>
      <dgm:spPr/>
    </dgm:pt>
    <dgm:pt modelId="{D77F8859-82DB-429A-8DFB-A939A05BB7C9}" type="pres">
      <dgm:prSet presAssocID="{863F578C-4650-4215-AA70-1F6091FDB7A7}" presName="vert1" presStyleCnt="0"/>
      <dgm:spPr/>
    </dgm:pt>
    <dgm:pt modelId="{3EB589FF-4B17-4952-913D-F96294E75D44}" type="pres">
      <dgm:prSet presAssocID="{CD447001-87D1-4DE9-9336-58703FAAC775}" presName="thickLine" presStyleLbl="alignNode1" presStyleIdx="4" presStyleCnt="9"/>
      <dgm:spPr/>
    </dgm:pt>
    <dgm:pt modelId="{4AD667E7-E472-4A54-86EA-3D2AA005FDD9}" type="pres">
      <dgm:prSet presAssocID="{CD447001-87D1-4DE9-9336-58703FAAC775}" presName="horz1" presStyleCnt="0"/>
      <dgm:spPr/>
    </dgm:pt>
    <dgm:pt modelId="{3C812F30-8CCB-4CEB-B4F7-FC597B24F980}" type="pres">
      <dgm:prSet presAssocID="{CD447001-87D1-4DE9-9336-58703FAAC775}" presName="tx1" presStyleLbl="revTx" presStyleIdx="4" presStyleCnt="9"/>
      <dgm:spPr/>
    </dgm:pt>
    <dgm:pt modelId="{1C36DFD5-3042-4D24-98F3-CB33888B0C5B}" type="pres">
      <dgm:prSet presAssocID="{CD447001-87D1-4DE9-9336-58703FAAC775}" presName="vert1" presStyleCnt="0"/>
      <dgm:spPr/>
    </dgm:pt>
    <dgm:pt modelId="{D1B7E2FB-5418-4B28-BEB9-D40DFE259C26}" type="pres">
      <dgm:prSet presAssocID="{CFB5FB5E-4F82-4260-BF0A-78D3C002F4F8}" presName="thickLine" presStyleLbl="alignNode1" presStyleIdx="5" presStyleCnt="9"/>
      <dgm:spPr/>
    </dgm:pt>
    <dgm:pt modelId="{545DAFBF-8F1D-47D9-9989-056564EC9862}" type="pres">
      <dgm:prSet presAssocID="{CFB5FB5E-4F82-4260-BF0A-78D3C002F4F8}" presName="horz1" presStyleCnt="0"/>
      <dgm:spPr/>
    </dgm:pt>
    <dgm:pt modelId="{0631C900-9DB9-4497-B86B-D2B440E5A02B}" type="pres">
      <dgm:prSet presAssocID="{CFB5FB5E-4F82-4260-BF0A-78D3C002F4F8}" presName="tx1" presStyleLbl="revTx" presStyleIdx="5" presStyleCnt="9"/>
      <dgm:spPr/>
    </dgm:pt>
    <dgm:pt modelId="{455EA51A-4B42-47F0-9544-A65F15B6B2FC}" type="pres">
      <dgm:prSet presAssocID="{CFB5FB5E-4F82-4260-BF0A-78D3C002F4F8}" presName="vert1" presStyleCnt="0"/>
      <dgm:spPr/>
    </dgm:pt>
    <dgm:pt modelId="{0E696FE3-A072-4B6B-930A-73EC6E845FC8}" type="pres">
      <dgm:prSet presAssocID="{03F4180F-D39A-43E0-91FB-5B4AFE8BA5FD}" presName="thickLine" presStyleLbl="alignNode1" presStyleIdx="6" presStyleCnt="9"/>
      <dgm:spPr/>
    </dgm:pt>
    <dgm:pt modelId="{CA5341E6-07D5-4A85-88AF-1F2205E2E515}" type="pres">
      <dgm:prSet presAssocID="{03F4180F-D39A-43E0-91FB-5B4AFE8BA5FD}" presName="horz1" presStyleCnt="0"/>
      <dgm:spPr/>
    </dgm:pt>
    <dgm:pt modelId="{6D55DF05-4877-4F1F-89F0-B782D995C25B}" type="pres">
      <dgm:prSet presAssocID="{03F4180F-D39A-43E0-91FB-5B4AFE8BA5FD}" presName="tx1" presStyleLbl="revTx" presStyleIdx="6" presStyleCnt="9"/>
      <dgm:spPr/>
    </dgm:pt>
    <dgm:pt modelId="{BB892115-0AD7-46D3-AE2E-0ED31E32B43C}" type="pres">
      <dgm:prSet presAssocID="{03F4180F-D39A-43E0-91FB-5B4AFE8BA5FD}" presName="vert1" presStyleCnt="0"/>
      <dgm:spPr/>
    </dgm:pt>
    <dgm:pt modelId="{2460DA41-805F-4C94-8AFB-6C0971C56947}" type="pres">
      <dgm:prSet presAssocID="{B0C55E1D-2DE3-45E6-A7A0-A71B8AD9078D}" presName="thickLine" presStyleLbl="alignNode1" presStyleIdx="7" presStyleCnt="9"/>
      <dgm:spPr/>
    </dgm:pt>
    <dgm:pt modelId="{B868B849-83B4-42C2-9731-C40AFD2C50E6}" type="pres">
      <dgm:prSet presAssocID="{B0C55E1D-2DE3-45E6-A7A0-A71B8AD9078D}" presName="horz1" presStyleCnt="0"/>
      <dgm:spPr/>
    </dgm:pt>
    <dgm:pt modelId="{22FB859F-52B3-4187-8723-E40701DF4831}" type="pres">
      <dgm:prSet presAssocID="{B0C55E1D-2DE3-45E6-A7A0-A71B8AD9078D}" presName="tx1" presStyleLbl="revTx" presStyleIdx="7" presStyleCnt="9"/>
      <dgm:spPr/>
    </dgm:pt>
    <dgm:pt modelId="{1973EFBB-5900-4F6C-B9E7-DC50CE53D96A}" type="pres">
      <dgm:prSet presAssocID="{B0C55E1D-2DE3-45E6-A7A0-A71B8AD9078D}" presName="vert1" presStyleCnt="0"/>
      <dgm:spPr/>
    </dgm:pt>
    <dgm:pt modelId="{3127D4E3-62AA-42C3-B3D9-044D7899C584}" type="pres">
      <dgm:prSet presAssocID="{22F4A587-3300-471D-B993-43B22AE89A34}" presName="thickLine" presStyleLbl="alignNode1" presStyleIdx="8" presStyleCnt="9"/>
      <dgm:spPr/>
    </dgm:pt>
    <dgm:pt modelId="{7050A741-0CA9-4AC0-9210-969332CC738C}" type="pres">
      <dgm:prSet presAssocID="{22F4A587-3300-471D-B993-43B22AE89A34}" presName="horz1" presStyleCnt="0"/>
      <dgm:spPr/>
    </dgm:pt>
    <dgm:pt modelId="{E93BF12B-2FC6-41F9-A729-05B67771C730}" type="pres">
      <dgm:prSet presAssocID="{22F4A587-3300-471D-B993-43B22AE89A34}" presName="tx1" presStyleLbl="revTx" presStyleIdx="8" presStyleCnt="9"/>
      <dgm:spPr/>
    </dgm:pt>
    <dgm:pt modelId="{5A4ADD73-D508-4175-977B-086FA3D73624}" type="pres">
      <dgm:prSet presAssocID="{22F4A587-3300-471D-B993-43B22AE89A34}" presName="vert1" presStyleCnt="0"/>
      <dgm:spPr/>
    </dgm:pt>
  </dgm:ptLst>
  <dgm:cxnLst>
    <dgm:cxn modelId="{741ACE07-42BC-4C02-8B31-2643310FF02C}" srcId="{3DA10E31-4882-47F6-BF70-4FF154AC0EF7}" destId="{22F4A587-3300-471D-B993-43B22AE89A34}" srcOrd="8" destOrd="0" parTransId="{BC32CBA5-4DF7-4639-8F99-337A75618B5D}" sibTransId="{61844DAC-7BAE-4B5A-8054-6BEABE2F84F0}"/>
    <dgm:cxn modelId="{7A2F9025-421B-4370-B14D-DB1821229399}" type="presOf" srcId="{03F4180F-D39A-43E0-91FB-5B4AFE8BA5FD}" destId="{6D55DF05-4877-4F1F-89F0-B782D995C25B}" srcOrd="0" destOrd="0" presId="urn:microsoft.com/office/officeart/2008/layout/LinedList"/>
    <dgm:cxn modelId="{32903330-F944-4EA5-8045-B179879FAD9C}" srcId="{3DA10E31-4882-47F6-BF70-4FF154AC0EF7}" destId="{FCB18A27-B2CB-4C1A-94AE-B38AD2B48034}" srcOrd="2" destOrd="0" parTransId="{770EF399-7B90-4ED6-9BF8-7C12359CBFA4}" sibTransId="{2BD670AB-7EB2-4F42-AEF1-0129D35F9F76}"/>
    <dgm:cxn modelId="{5FAB1A3A-5B1B-48A2-A94E-0F689ECADBD3}" type="presOf" srcId="{FCB18A27-B2CB-4C1A-94AE-B38AD2B48034}" destId="{1FE9E8E6-D1A5-4319-87B3-65DF03601376}" srcOrd="0" destOrd="0" presId="urn:microsoft.com/office/officeart/2008/layout/LinedList"/>
    <dgm:cxn modelId="{6D844660-0AB6-41E8-8713-7AED53BF920B}" srcId="{3DA10E31-4882-47F6-BF70-4FF154AC0EF7}" destId="{03F4180F-D39A-43E0-91FB-5B4AFE8BA5FD}" srcOrd="6" destOrd="0" parTransId="{55DB2A13-3298-41F7-AF1C-54BF98CEBCD5}" sibTransId="{FE547A6C-8501-428D-9ADE-6E5DB2A91891}"/>
    <dgm:cxn modelId="{496CF060-7D29-4AFF-8E1A-21E9BC600347}" srcId="{3DA10E31-4882-47F6-BF70-4FF154AC0EF7}" destId="{CD447001-87D1-4DE9-9336-58703FAAC775}" srcOrd="4" destOrd="0" parTransId="{6754055B-AECB-4414-A3AA-62CA25145172}" sibTransId="{3D3C77CA-ADF3-4A3B-87E0-AF54E523D143}"/>
    <dgm:cxn modelId="{3B4B6165-89D6-419E-AE25-BD152A018EE5}" type="presOf" srcId="{CD447001-87D1-4DE9-9336-58703FAAC775}" destId="{3C812F30-8CCB-4CEB-B4F7-FC597B24F980}" srcOrd="0" destOrd="0" presId="urn:microsoft.com/office/officeart/2008/layout/LinedList"/>
    <dgm:cxn modelId="{62D46152-D13C-4C52-BA72-2177D1060801}" srcId="{3DA10E31-4882-47F6-BF70-4FF154AC0EF7}" destId="{D254CF7E-3FC9-4EAC-8080-F59CA68598D9}" srcOrd="1" destOrd="0" parTransId="{3D74389E-A3F9-40FD-8EF7-AC4588080ABE}" sibTransId="{4E6ED331-7129-4758-8D7A-C7C2BEACC4CA}"/>
    <dgm:cxn modelId="{002C5672-E037-425D-B54C-D4A45EAEAF3D}" srcId="{3DA10E31-4882-47F6-BF70-4FF154AC0EF7}" destId="{B0C55E1D-2DE3-45E6-A7A0-A71B8AD9078D}" srcOrd="7" destOrd="0" parTransId="{931BBEEF-5ED3-4739-9E25-BBA337815018}" sibTransId="{EBBD1435-13EF-4BFE-8941-CEAC7B1A808C}"/>
    <dgm:cxn modelId="{9AA68976-80FB-4006-97FC-DC523CD7C04D}" type="presOf" srcId="{CFB5FB5E-4F82-4260-BF0A-78D3C002F4F8}" destId="{0631C900-9DB9-4497-B86B-D2B440E5A02B}" srcOrd="0" destOrd="0" presId="urn:microsoft.com/office/officeart/2008/layout/LinedList"/>
    <dgm:cxn modelId="{17391989-D25A-45A2-9203-02FE181A9EF0}" type="presOf" srcId="{863F578C-4650-4215-AA70-1F6091FDB7A7}" destId="{D9E492E5-71F2-49BC-9C5A-3C07B88E2371}" srcOrd="0" destOrd="0" presId="urn:microsoft.com/office/officeart/2008/layout/LinedList"/>
    <dgm:cxn modelId="{09BFE496-39EB-4466-92FA-9EEC132EB6B1}" type="presOf" srcId="{B0C55E1D-2DE3-45E6-A7A0-A71B8AD9078D}" destId="{22FB859F-52B3-4187-8723-E40701DF4831}" srcOrd="0" destOrd="0" presId="urn:microsoft.com/office/officeart/2008/layout/LinedList"/>
    <dgm:cxn modelId="{A0A65CA6-4B72-4E86-8062-69A730DB30B9}" srcId="{3DA10E31-4882-47F6-BF70-4FF154AC0EF7}" destId="{863F578C-4650-4215-AA70-1F6091FDB7A7}" srcOrd="3" destOrd="0" parTransId="{2551A686-D351-4264-82A9-096D6C9DE958}" sibTransId="{3091F976-CA71-44D0-A9BA-6C82B3054414}"/>
    <dgm:cxn modelId="{643489AC-B039-4A0B-A853-F1E53E05001C}" type="presOf" srcId="{74404E35-EADD-4961-A90D-B40D9DD54F3A}" destId="{FFAB1CFB-8DE3-47E1-882F-087C81DD2C42}" srcOrd="0" destOrd="0" presId="urn:microsoft.com/office/officeart/2008/layout/LinedList"/>
    <dgm:cxn modelId="{A5BBBBBB-5CBD-4AD2-9139-450D4D163D46}" type="presOf" srcId="{D254CF7E-3FC9-4EAC-8080-F59CA68598D9}" destId="{78B3A68D-716B-4989-8169-03325E0DCBF9}" srcOrd="0" destOrd="0" presId="urn:microsoft.com/office/officeart/2008/layout/LinedList"/>
    <dgm:cxn modelId="{73B795BF-F962-48B9-9C6D-F978C0B30C9E}" srcId="{3DA10E31-4882-47F6-BF70-4FF154AC0EF7}" destId="{74404E35-EADD-4961-A90D-B40D9DD54F3A}" srcOrd="0" destOrd="0" parTransId="{D54176B9-E3B6-4811-940E-3E2DB3457F99}" sibTransId="{1469F8C5-E356-4593-B359-26BD14CE1DB0}"/>
    <dgm:cxn modelId="{383426C2-5433-4F1A-A730-A0686EC831B9}" srcId="{3DA10E31-4882-47F6-BF70-4FF154AC0EF7}" destId="{CFB5FB5E-4F82-4260-BF0A-78D3C002F4F8}" srcOrd="5" destOrd="0" parTransId="{A7FFD3C6-83EE-414F-9230-4A3674AFB5DC}" sibTransId="{F0B74481-3253-4BF5-83D6-A008DB2FEDA6}"/>
    <dgm:cxn modelId="{3C387ED9-7A64-48DB-9A10-1D3E869E7145}" type="presOf" srcId="{22F4A587-3300-471D-B993-43B22AE89A34}" destId="{E93BF12B-2FC6-41F9-A729-05B67771C730}" srcOrd="0" destOrd="0" presId="urn:microsoft.com/office/officeart/2008/layout/LinedList"/>
    <dgm:cxn modelId="{65223BFA-6055-4B4B-98A3-33AA3CE75EF6}" type="presOf" srcId="{3DA10E31-4882-47F6-BF70-4FF154AC0EF7}" destId="{4E37D969-65C8-4DE5-A0C9-6C88C9A36350}" srcOrd="0" destOrd="0" presId="urn:microsoft.com/office/officeart/2008/layout/LinedList"/>
    <dgm:cxn modelId="{AE241078-C5FF-47DD-BEE3-7F3FFFA99E6B}" type="presParOf" srcId="{4E37D969-65C8-4DE5-A0C9-6C88C9A36350}" destId="{070BB77E-969C-40C4-924D-7CDD81BFD2BF}" srcOrd="0" destOrd="0" presId="urn:microsoft.com/office/officeart/2008/layout/LinedList"/>
    <dgm:cxn modelId="{647AFFB5-7293-4DDD-AAFB-B15433C75904}" type="presParOf" srcId="{4E37D969-65C8-4DE5-A0C9-6C88C9A36350}" destId="{FD068706-C1B3-4938-810E-9D8D4D5AB48C}" srcOrd="1" destOrd="0" presId="urn:microsoft.com/office/officeart/2008/layout/LinedList"/>
    <dgm:cxn modelId="{4AEF9ED3-1ABB-4326-B706-8B53E1B6550C}" type="presParOf" srcId="{FD068706-C1B3-4938-810E-9D8D4D5AB48C}" destId="{FFAB1CFB-8DE3-47E1-882F-087C81DD2C42}" srcOrd="0" destOrd="0" presId="urn:microsoft.com/office/officeart/2008/layout/LinedList"/>
    <dgm:cxn modelId="{9D325886-C05A-47C4-97A9-0F12B2CB516A}" type="presParOf" srcId="{FD068706-C1B3-4938-810E-9D8D4D5AB48C}" destId="{BCCBF83E-6257-4355-BBEC-03A8F56DA847}" srcOrd="1" destOrd="0" presId="urn:microsoft.com/office/officeart/2008/layout/LinedList"/>
    <dgm:cxn modelId="{04A6DEBC-0C39-486C-8AD4-60713202F098}" type="presParOf" srcId="{4E37D969-65C8-4DE5-A0C9-6C88C9A36350}" destId="{87EADC41-9341-4951-97DD-044379D0ED19}" srcOrd="2" destOrd="0" presId="urn:microsoft.com/office/officeart/2008/layout/LinedList"/>
    <dgm:cxn modelId="{68B06DC7-FD6A-478E-8915-16B8675B8771}" type="presParOf" srcId="{4E37D969-65C8-4DE5-A0C9-6C88C9A36350}" destId="{59706755-C46E-40A6-87F2-75758DA400B7}" srcOrd="3" destOrd="0" presId="urn:microsoft.com/office/officeart/2008/layout/LinedList"/>
    <dgm:cxn modelId="{79F71620-834F-4551-A7F6-6CA74D13CEA9}" type="presParOf" srcId="{59706755-C46E-40A6-87F2-75758DA400B7}" destId="{78B3A68D-716B-4989-8169-03325E0DCBF9}" srcOrd="0" destOrd="0" presId="urn:microsoft.com/office/officeart/2008/layout/LinedList"/>
    <dgm:cxn modelId="{683F81AA-D45B-484E-9DD3-FAACA3B01C4A}" type="presParOf" srcId="{59706755-C46E-40A6-87F2-75758DA400B7}" destId="{00658B5B-8D11-4FCF-9414-C0E67FBD7C84}" srcOrd="1" destOrd="0" presId="urn:microsoft.com/office/officeart/2008/layout/LinedList"/>
    <dgm:cxn modelId="{ADA84FFD-4195-414C-B2FB-FDCB783BA4D0}" type="presParOf" srcId="{4E37D969-65C8-4DE5-A0C9-6C88C9A36350}" destId="{6E6F32B2-C9D2-4B52-9198-28B53BF1B963}" srcOrd="4" destOrd="0" presId="urn:microsoft.com/office/officeart/2008/layout/LinedList"/>
    <dgm:cxn modelId="{5F4FE668-5F7D-46E8-AC8E-62E5AC6AA532}" type="presParOf" srcId="{4E37D969-65C8-4DE5-A0C9-6C88C9A36350}" destId="{4903992C-8DA0-42D7-8EA0-6A37728B1520}" srcOrd="5" destOrd="0" presId="urn:microsoft.com/office/officeart/2008/layout/LinedList"/>
    <dgm:cxn modelId="{885A0FBE-AD4D-4ABD-AF4C-917C261AC0F4}" type="presParOf" srcId="{4903992C-8DA0-42D7-8EA0-6A37728B1520}" destId="{1FE9E8E6-D1A5-4319-87B3-65DF03601376}" srcOrd="0" destOrd="0" presId="urn:microsoft.com/office/officeart/2008/layout/LinedList"/>
    <dgm:cxn modelId="{6BE453B4-8300-436E-AA1B-3E972B0D7567}" type="presParOf" srcId="{4903992C-8DA0-42D7-8EA0-6A37728B1520}" destId="{E3EEF6F5-1574-4265-9D7C-B276FA8022F6}" srcOrd="1" destOrd="0" presId="urn:microsoft.com/office/officeart/2008/layout/LinedList"/>
    <dgm:cxn modelId="{11439FF7-88C0-4970-8471-6B2E7F8B3632}" type="presParOf" srcId="{4E37D969-65C8-4DE5-A0C9-6C88C9A36350}" destId="{B44E5F7C-D280-416C-933B-A18AA6884A8E}" srcOrd="6" destOrd="0" presId="urn:microsoft.com/office/officeart/2008/layout/LinedList"/>
    <dgm:cxn modelId="{45603F5B-0C64-4C42-B366-88722FC4DDAB}" type="presParOf" srcId="{4E37D969-65C8-4DE5-A0C9-6C88C9A36350}" destId="{24F96012-D097-4708-83D8-41643569A1BB}" srcOrd="7" destOrd="0" presId="urn:microsoft.com/office/officeart/2008/layout/LinedList"/>
    <dgm:cxn modelId="{B58A9971-7D2C-426B-8A52-FDCF28769FAC}" type="presParOf" srcId="{24F96012-D097-4708-83D8-41643569A1BB}" destId="{D9E492E5-71F2-49BC-9C5A-3C07B88E2371}" srcOrd="0" destOrd="0" presId="urn:microsoft.com/office/officeart/2008/layout/LinedList"/>
    <dgm:cxn modelId="{D8343E79-FB12-4A2A-82D4-93AD72A9800A}" type="presParOf" srcId="{24F96012-D097-4708-83D8-41643569A1BB}" destId="{D77F8859-82DB-429A-8DFB-A939A05BB7C9}" srcOrd="1" destOrd="0" presId="urn:microsoft.com/office/officeart/2008/layout/LinedList"/>
    <dgm:cxn modelId="{1993159F-D94E-459B-B5C7-EA974D53443F}" type="presParOf" srcId="{4E37D969-65C8-4DE5-A0C9-6C88C9A36350}" destId="{3EB589FF-4B17-4952-913D-F96294E75D44}" srcOrd="8" destOrd="0" presId="urn:microsoft.com/office/officeart/2008/layout/LinedList"/>
    <dgm:cxn modelId="{EC6FD5D2-34C8-4000-877B-331D2756E53C}" type="presParOf" srcId="{4E37D969-65C8-4DE5-A0C9-6C88C9A36350}" destId="{4AD667E7-E472-4A54-86EA-3D2AA005FDD9}" srcOrd="9" destOrd="0" presId="urn:microsoft.com/office/officeart/2008/layout/LinedList"/>
    <dgm:cxn modelId="{3BD1F0CD-1F54-468B-8CE5-B976F4339177}" type="presParOf" srcId="{4AD667E7-E472-4A54-86EA-3D2AA005FDD9}" destId="{3C812F30-8CCB-4CEB-B4F7-FC597B24F980}" srcOrd="0" destOrd="0" presId="urn:microsoft.com/office/officeart/2008/layout/LinedList"/>
    <dgm:cxn modelId="{F52C9AB1-BF81-4B70-8D57-C6B90E161AAB}" type="presParOf" srcId="{4AD667E7-E472-4A54-86EA-3D2AA005FDD9}" destId="{1C36DFD5-3042-4D24-98F3-CB33888B0C5B}" srcOrd="1" destOrd="0" presId="urn:microsoft.com/office/officeart/2008/layout/LinedList"/>
    <dgm:cxn modelId="{EC6B7EC8-FE0D-4285-ACAA-590CAA0C0151}" type="presParOf" srcId="{4E37D969-65C8-4DE5-A0C9-6C88C9A36350}" destId="{D1B7E2FB-5418-4B28-BEB9-D40DFE259C26}" srcOrd="10" destOrd="0" presId="urn:microsoft.com/office/officeart/2008/layout/LinedList"/>
    <dgm:cxn modelId="{9C8C4C62-63C0-4D6C-9960-CA03A1FB08E0}" type="presParOf" srcId="{4E37D969-65C8-4DE5-A0C9-6C88C9A36350}" destId="{545DAFBF-8F1D-47D9-9989-056564EC9862}" srcOrd="11" destOrd="0" presId="urn:microsoft.com/office/officeart/2008/layout/LinedList"/>
    <dgm:cxn modelId="{F16751F5-6FCA-4D1C-851D-8F465AF130B5}" type="presParOf" srcId="{545DAFBF-8F1D-47D9-9989-056564EC9862}" destId="{0631C900-9DB9-4497-B86B-D2B440E5A02B}" srcOrd="0" destOrd="0" presId="urn:microsoft.com/office/officeart/2008/layout/LinedList"/>
    <dgm:cxn modelId="{69EE5522-2666-4B54-9838-5B4C5B7345AC}" type="presParOf" srcId="{545DAFBF-8F1D-47D9-9989-056564EC9862}" destId="{455EA51A-4B42-47F0-9544-A65F15B6B2FC}" srcOrd="1" destOrd="0" presId="urn:microsoft.com/office/officeart/2008/layout/LinedList"/>
    <dgm:cxn modelId="{E7CAC091-ECB7-4CFC-A9D4-2E4DAE02718F}" type="presParOf" srcId="{4E37D969-65C8-4DE5-A0C9-6C88C9A36350}" destId="{0E696FE3-A072-4B6B-930A-73EC6E845FC8}" srcOrd="12" destOrd="0" presId="urn:microsoft.com/office/officeart/2008/layout/LinedList"/>
    <dgm:cxn modelId="{727C0AF0-42F2-4FC8-AE3A-91586D16B5C9}" type="presParOf" srcId="{4E37D969-65C8-4DE5-A0C9-6C88C9A36350}" destId="{CA5341E6-07D5-4A85-88AF-1F2205E2E515}" srcOrd="13" destOrd="0" presId="urn:microsoft.com/office/officeart/2008/layout/LinedList"/>
    <dgm:cxn modelId="{DA491F7B-D519-4510-8390-7E37FE6313CA}" type="presParOf" srcId="{CA5341E6-07D5-4A85-88AF-1F2205E2E515}" destId="{6D55DF05-4877-4F1F-89F0-B782D995C25B}" srcOrd="0" destOrd="0" presId="urn:microsoft.com/office/officeart/2008/layout/LinedList"/>
    <dgm:cxn modelId="{E33BC1C6-5C2E-4B1F-8F57-74582EFDECAB}" type="presParOf" srcId="{CA5341E6-07D5-4A85-88AF-1F2205E2E515}" destId="{BB892115-0AD7-46D3-AE2E-0ED31E32B43C}" srcOrd="1" destOrd="0" presId="urn:microsoft.com/office/officeart/2008/layout/LinedList"/>
    <dgm:cxn modelId="{9E20F352-FD00-4605-9C1A-28DEA60A6EDB}" type="presParOf" srcId="{4E37D969-65C8-4DE5-A0C9-6C88C9A36350}" destId="{2460DA41-805F-4C94-8AFB-6C0971C56947}" srcOrd="14" destOrd="0" presId="urn:microsoft.com/office/officeart/2008/layout/LinedList"/>
    <dgm:cxn modelId="{9000390F-4DFD-4955-A4C9-9CDC704D5C7C}" type="presParOf" srcId="{4E37D969-65C8-4DE5-A0C9-6C88C9A36350}" destId="{B868B849-83B4-42C2-9731-C40AFD2C50E6}" srcOrd="15" destOrd="0" presId="urn:microsoft.com/office/officeart/2008/layout/LinedList"/>
    <dgm:cxn modelId="{81554258-50FA-4697-B5D8-AE8C28E8D0E6}" type="presParOf" srcId="{B868B849-83B4-42C2-9731-C40AFD2C50E6}" destId="{22FB859F-52B3-4187-8723-E40701DF4831}" srcOrd="0" destOrd="0" presId="urn:microsoft.com/office/officeart/2008/layout/LinedList"/>
    <dgm:cxn modelId="{A3C4F8AE-7B5C-430D-BF6B-667861145D89}" type="presParOf" srcId="{B868B849-83B4-42C2-9731-C40AFD2C50E6}" destId="{1973EFBB-5900-4F6C-B9E7-DC50CE53D96A}" srcOrd="1" destOrd="0" presId="urn:microsoft.com/office/officeart/2008/layout/LinedList"/>
    <dgm:cxn modelId="{4123AB94-545D-4328-9A7B-C00E768BCD9A}" type="presParOf" srcId="{4E37D969-65C8-4DE5-A0C9-6C88C9A36350}" destId="{3127D4E3-62AA-42C3-B3D9-044D7899C584}" srcOrd="16" destOrd="0" presId="urn:microsoft.com/office/officeart/2008/layout/LinedList"/>
    <dgm:cxn modelId="{1253CE0E-7C1F-42B4-8A79-F1757741DA10}" type="presParOf" srcId="{4E37D969-65C8-4DE5-A0C9-6C88C9A36350}" destId="{7050A741-0CA9-4AC0-9210-969332CC738C}" srcOrd="17" destOrd="0" presId="urn:microsoft.com/office/officeart/2008/layout/LinedList"/>
    <dgm:cxn modelId="{132263E2-066A-407F-9E1E-ECAC98F3420D}" type="presParOf" srcId="{7050A741-0CA9-4AC0-9210-969332CC738C}" destId="{E93BF12B-2FC6-41F9-A729-05B67771C730}" srcOrd="0" destOrd="0" presId="urn:microsoft.com/office/officeart/2008/layout/LinedList"/>
    <dgm:cxn modelId="{097EF077-7FEC-405D-AC01-5706C9B512A0}" type="presParOf" srcId="{7050A741-0CA9-4AC0-9210-969332CC738C}" destId="{5A4ADD73-D508-4175-977B-086FA3D73624}"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B0EA15-EE91-4B01-9A05-BF9272210A0D}"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E17C37B0-E1B9-486E-8188-89911EF45442}">
      <dgm:prSet/>
      <dgm:spPr/>
      <dgm:t>
        <a:bodyPr/>
        <a:lstStyle/>
        <a:p>
          <a:r>
            <a:rPr lang="en-IN" dirty="0"/>
            <a:t>Email: </a:t>
          </a:r>
          <a:r>
            <a:rPr lang="en-IN" dirty="0">
              <a:hlinkClick xmlns:r="http://schemas.openxmlformats.org/officeDocument/2006/relationships" r:id="rId1"/>
            </a:rPr>
            <a:t>rupsachaudhuri9@gmail.com</a:t>
          </a:r>
          <a:endParaRPr lang="en-US" dirty="0"/>
        </a:p>
      </dgm:t>
    </dgm:pt>
    <dgm:pt modelId="{310D6D3A-F03D-43D8-91CD-563FC0161BAD}" type="parTrans" cxnId="{15C19FCD-62A7-4B02-99FE-95C8D8B7D6B5}">
      <dgm:prSet/>
      <dgm:spPr/>
      <dgm:t>
        <a:bodyPr/>
        <a:lstStyle/>
        <a:p>
          <a:endParaRPr lang="en-US"/>
        </a:p>
      </dgm:t>
    </dgm:pt>
    <dgm:pt modelId="{74A909E6-F4B8-4279-8CDD-26AFC98A39AF}" type="sibTrans" cxnId="{15C19FCD-62A7-4B02-99FE-95C8D8B7D6B5}">
      <dgm:prSet/>
      <dgm:spPr/>
      <dgm:t>
        <a:bodyPr/>
        <a:lstStyle/>
        <a:p>
          <a:endParaRPr lang="en-US"/>
        </a:p>
      </dgm:t>
    </dgm:pt>
    <dgm:pt modelId="{87A1634B-CA0C-4382-8F20-36343513B4E8}">
      <dgm:prSet/>
      <dgm:spPr/>
      <dgm:t>
        <a:bodyPr/>
        <a:lstStyle/>
        <a:p>
          <a:r>
            <a:rPr lang="en-IN">
              <a:hlinkClick xmlns:r="http://schemas.openxmlformats.org/officeDocument/2006/relationships" r:id="rId2"/>
            </a:rPr>
            <a:t>LinkedIn</a:t>
          </a:r>
          <a:endParaRPr lang="en-US"/>
        </a:p>
      </dgm:t>
    </dgm:pt>
    <dgm:pt modelId="{27E4C34E-1311-446D-84B5-11229092DDF2}" type="parTrans" cxnId="{9E4DC895-4384-45E5-82FA-87972C770220}">
      <dgm:prSet/>
      <dgm:spPr/>
      <dgm:t>
        <a:bodyPr/>
        <a:lstStyle/>
        <a:p>
          <a:endParaRPr lang="en-US"/>
        </a:p>
      </dgm:t>
    </dgm:pt>
    <dgm:pt modelId="{76682995-F87A-4697-B81A-14A30EEC43E5}" type="sibTrans" cxnId="{9E4DC895-4384-45E5-82FA-87972C770220}">
      <dgm:prSet/>
      <dgm:spPr/>
      <dgm:t>
        <a:bodyPr/>
        <a:lstStyle/>
        <a:p>
          <a:endParaRPr lang="en-US"/>
        </a:p>
      </dgm:t>
    </dgm:pt>
    <dgm:pt modelId="{5D0A295E-B131-4705-803B-EC8B99F76D13}">
      <dgm:prSet/>
      <dgm:spPr/>
      <dgm:t>
        <a:bodyPr/>
        <a:lstStyle/>
        <a:p>
          <a:r>
            <a:rPr lang="en-IN">
              <a:hlinkClick xmlns:r="http://schemas.openxmlformats.org/officeDocument/2006/relationships" r:id="rId3"/>
            </a:rPr>
            <a:t>GitHub</a:t>
          </a:r>
          <a:endParaRPr lang="en-US"/>
        </a:p>
      </dgm:t>
    </dgm:pt>
    <dgm:pt modelId="{397B5B20-E950-49AF-A757-F0A4A9AFC342}" type="parTrans" cxnId="{1EA22840-94E6-4255-9654-D425EDD03024}">
      <dgm:prSet/>
      <dgm:spPr/>
      <dgm:t>
        <a:bodyPr/>
        <a:lstStyle/>
        <a:p>
          <a:endParaRPr lang="en-US"/>
        </a:p>
      </dgm:t>
    </dgm:pt>
    <dgm:pt modelId="{CB94BA0B-3D15-4AFB-8288-6375FDE56FE8}" type="sibTrans" cxnId="{1EA22840-94E6-4255-9654-D425EDD03024}">
      <dgm:prSet/>
      <dgm:spPr/>
      <dgm:t>
        <a:bodyPr/>
        <a:lstStyle/>
        <a:p>
          <a:endParaRPr lang="en-US"/>
        </a:p>
      </dgm:t>
    </dgm:pt>
    <dgm:pt modelId="{1BF1CDCD-3E56-4028-AEE1-E7B208606298}" type="pres">
      <dgm:prSet presAssocID="{7DB0EA15-EE91-4B01-9A05-BF9272210A0D}" presName="root" presStyleCnt="0">
        <dgm:presLayoutVars>
          <dgm:dir/>
          <dgm:resizeHandles val="exact"/>
        </dgm:presLayoutVars>
      </dgm:prSet>
      <dgm:spPr/>
    </dgm:pt>
    <dgm:pt modelId="{321D6B53-7967-4C63-B374-C56E033A9CAA}" type="pres">
      <dgm:prSet presAssocID="{E17C37B0-E1B9-486E-8188-89911EF45442}" presName="compNode" presStyleCnt="0"/>
      <dgm:spPr/>
    </dgm:pt>
    <dgm:pt modelId="{D4ADBE04-DD4F-48F0-9989-7F5D12CF773E}" type="pres">
      <dgm:prSet presAssocID="{E17C37B0-E1B9-486E-8188-89911EF45442}"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Send"/>
        </a:ext>
      </dgm:extLst>
    </dgm:pt>
    <dgm:pt modelId="{923BCA2D-745B-4EC6-891F-6C32C66F5614}" type="pres">
      <dgm:prSet presAssocID="{E17C37B0-E1B9-486E-8188-89911EF45442}" presName="spaceRect" presStyleCnt="0"/>
      <dgm:spPr/>
    </dgm:pt>
    <dgm:pt modelId="{EF79CC5D-278B-42FB-82B9-09E017BAE2DC}" type="pres">
      <dgm:prSet presAssocID="{E17C37B0-E1B9-486E-8188-89911EF45442}" presName="textRect" presStyleLbl="revTx" presStyleIdx="0" presStyleCnt="3">
        <dgm:presLayoutVars>
          <dgm:chMax val="1"/>
          <dgm:chPref val="1"/>
        </dgm:presLayoutVars>
      </dgm:prSet>
      <dgm:spPr/>
    </dgm:pt>
    <dgm:pt modelId="{8AE60052-05A4-4B06-B7B4-B6D2CA65DF08}" type="pres">
      <dgm:prSet presAssocID="{74A909E6-F4B8-4279-8CDD-26AFC98A39AF}" presName="sibTrans" presStyleCnt="0"/>
      <dgm:spPr/>
    </dgm:pt>
    <dgm:pt modelId="{572E5230-AF73-4173-A836-0D50E6F90195}" type="pres">
      <dgm:prSet presAssocID="{87A1634B-CA0C-4382-8F20-36343513B4E8}" presName="compNode" presStyleCnt="0"/>
      <dgm:spPr/>
    </dgm:pt>
    <dgm:pt modelId="{827411AD-85C1-4BB1-9E90-D5E9DFAA0A59}" type="pres">
      <dgm:prSet presAssocID="{87A1634B-CA0C-4382-8F20-36343513B4E8}"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Handshake"/>
        </a:ext>
      </dgm:extLst>
    </dgm:pt>
    <dgm:pt modelId="{44F2B01E-59DD-4C93-8CE2-53CF715DE1BB}" type="pres">
      <dgm:prSet presAssocID="{87A1634B-CA0C-4382-8F20-36343513B4E8}" presName="spaceRect" presStyleCnt="0"/>
      <dgm:spPr/>
    </dgm:pt>
    <dgm:pt modelId="{DD2AA75C-EF5C-4EAA-BC56-5950C3F622CE}" type="pres">
      <dgm:prSet presAssocID="{87A1634B-CA0C-4382-8F20-36343513B4E8}" presName="textRect" presStyleLbl="revTx" presStyleIdx="1" presStyleCnt="3">
        <dgm:presLayoutVars>
          <dgm:chMax val="1"/>
          <dgm:chPref val="1"/>
        </dgm:presLayoutVars>
      </dgm:prSet>
      <dgm:spPr/>
    </dgm:pt>
    <dgm:pt modelId="{6C928637-9376-43F8-AB85-AE97CF36139D}" type="pres">
      <dgm:prSet presAssocID="{76682995-F87A-4697-B81A-14A30EEC43E5}" presName="sibTrans" presStyleCnt="0"/>
      <dgm:spPr/>
    </dgm:pt>
    <dgm:pt modelId="{2C1AE30D-0D4F-4AE6-A790-A20D2A40B369}" type="pres">
      <dgm:prSet presAssocID="{5D0A295E-B131-4705-803B-EC8B99F76D13}" presName="compNode" presStyleCnt="0"/>
      <dgm:spPr/>
    </dgm:pt>
    <dgm:pt modelId="{22C2E169-44B9-45AB-A2C1-BA224E9BB78A}" type="pres">
      <dgm:prSet presAssocID="{5D0A295E-B131-4705-803B-EC8B99F76D13}"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Management"/>
        </a:ext>
      </dgm:extLst>
    </dgm:pt>
    <dgm:pt modelId="{ED674B6B-025F-40CD-9169-36567E129015}" type="pres">
      <dgm:prSet presAssocID="{5D0A295E-B131-4705-803B-EC8B99F76D13}" presName="spaceRect" presStyleCnt="0"/>
      <dgm:spPr/>
    </dgm:pt>
    <dgm:pt modelId="{56FE7AD0-4DC8-4270-9B4F-E4C6B5FE9E7F}" type="pres">
      <dgm:prSet presAssocID="{5D0A295E-B131-4705-803B-EC8B99F76D13}" presName="textRect" presStyleLbl="revTx" presStyleIdx="2" presStyleCnt="3">
        <dgm:presLayoutVars>
          <dgm:chMax val="1"/>
          <dgm:chPref val="1"/>
        </dgm:presLayoutVars>
      </dgm:prSet>
      <dgm:spPr/>
    </dgm:pt>
  </dgm:ptLst>
  <dgm:cxnLst>
    <dgm:cxn modelId="{6AFF503A-0992-4363-AA26-88BE7F2D9F8B}" type="presOf" srcId="{E17C37B0-E1B9-486E-8188-89911EF45442}" destId="{EF79CC5D-278B-42FB-82B9-09E017BAE2DC}" srcOrd="0" destOrd="0" presId="urn:microsoft.com/office/officeart/2018/2/layout/IconLabelList"/>
    <dgm:cxn modelId="{1EA22840-94E6-4255-9654-D425EDD03024}" srcId="{7DB0EA15-EE91-4B01-9A05-BF9272210A0D}" destId="{5D0A295E-B131-4705-803B-EC8B99F76D13}" srcOrd="2" destOrd="0" parTransId="{397B5B20-E950-49AF-A757-F0A4A9AFC342}" sibTransId="{CB94BA0B-3D15-4AFB-8288-6375FDE56FE8}"/>
    <dgm:cxn modelId="{9EA39055-E6E4-4893-AEDC-B6A6DFEE08DA}" type="presOf" srcId="{7DB0EA15-EE91-4B01-9A05-BF9272210A0D}" destId="{1BF1CDCD-3E56-4028-AEE1-E7B208606298}" srcOrd="0" destOrd="0" presId="urn:microsoft.com/office/officeart/2018/2/layout/IconLabelList"/>
    <dgm:cxn modelId="{52658383-FE55-4029-90BA-AEC183B43BAF}" type="presOf" srcId="{5D0A295E-B131-4705-803B-EC8B99F76D13}" destId="{56FE7AD0-4DC8-4270-9B4F-E4C6B5FE9E7F}" srcOrd="0" destOrd="0" presId="urn:microsoft.com/office/officeart/2018/2/layout/IconLabelList"/>
    <dgm:cxn modelId="{9E4DC895-4384-45E5-82FA-87972C770220}" srcId="{7DB0EA15-EE91-4B01-9A05-BF9272210A0D}" destId="{87A1634B-CA0C-4382-8F20-36343513B4E8}" srcOrd="1" destOrd="0" parTransId="{27E4C34E-1311-446D-84B5-11229092DDF2}" sibTransId="{76682995-F87A-4697-B81A-14A30EEC43E5}"/>
    <dgm:cxn modelId="{CB7210AC-6506-48AF-9419-0EC7E45F4C54}" type="presOf" srcId="{87A1634B-CA0C-4382-8F20-36343513B4E8}" destId="{DD2AA75C-EF5C-4EAA-BC56-5950C3F622CE}" srcOrd="0" destOrd="0" presId="urn:microsoft.com/office/officeart/2018/2/layout/IconLabelList"/>
    <dgm:cxn modelId="{15C19FCD-62A7-4B02-99FE-95C8D8B7D6B5}" srcId="{7DB0EA15-EE91-4B01-9A05-BF9272210A0D}" destId="{E17C37B0-E1B9-486E-8188-89911EF45442}" srcOrd="0" destOrd="0" parTransId="{310D6D3A-F03D-43D8-91CD-563FC0161BAD}" sibTransId="{74A909E6-F4B8-4279-8CDD-26AFC98A39AF}"/>
    <dgm:cxn modelId="{E1CB7D0A-20D6-422E-AA90-6BEA1426F64D}" type="presParOf" srcId="{1BF1CDCD-3E56-4028-AEE1-E7B208606298}" destId="{321D6B53-7967-4C63-B374-C56E033A9CAA}" srcOrd="0" destOrd="0" presId="urn:microsoft.com/office/officeart/2018/2/layout/IconLabelList"/>
    <dgm:cxn modelId="{ECCCA665-9C45-42C1-9B07-CF223BD926DE}" type="presParOf" srcId="{321D6B53-7967-4C63-B374-C56E033A9CAA}" destId="{D4ADBE04-DD4F-48F0-9989-7F5D12CF773E}" srcOrd="0" destOrd="0" presId="urn:microsoft.com/office/officeart/2018/2/layout/IconLabelList"/>
    <dgm:cxn modelId="{5176CF1D-C987-497C-9181-82393DA8549C}" type="presParOf" srcId="{321D6B53-7967-4C63-B374-C56E033A9CAA}" destId="{923BCA2D-745B-4EC6-891F-6C32C66F5614}" srcOrd="1" destOrd="0" presId="urn:microsoft.com/office/officeart/2018/2/layout/IconLabelList"/>
    <dgm:cxn modelId="{1E3F9AF4-2C80-4B5F-81F5-4C7C86A05F37}" type="presParOf" srcId="{321D6B53-7967-4C63-B374-C56E033A9CAA}" destId="{EF79CC5D-278B-42FB-82B9-09E017BAE2DC}" srcOrd="2" destOrd="0" presId="urn:microsoft.com/office/officeart/2018/2/layout/IconLabelList"/>
    <dgm:cxn modelId="{3499CA7E-33C2-4D37-ACA9-F649059C4404}" type="presParOf" srcId="{1BF1CDCD-3E56-4028-AEE1-E7B208606298}" destId="{8AE60052-05A4-4B06-B7B4-B6D2CA65DF08}" srcOrd="1" destOrd="0" presId="urn:microsoft.com/office/officeart/2018/2/layout/IconLabelList"/>
    <dgm:cxn modelId="{223C5F46-4DA1-48DD-86F4-4E19AC3A882A}" type="presParOf" srcId="{1BF1CDCD-3E56-4028-AEE1-E7B208606298}" destId="{572E5230-AF73-4173-A836-0D50E6F90195}" srcOrd="2" destOrd="0" presId="urn:microsoft.com/office/officeart/2018/2/layout/IconLabelList"/>
    <dgm:cxn modelId="{2458FBAF-A4F6-45B4-979D-2EEEF62081C5}" type="presParOf" srcId="{572E5230-AF73-4173-A836-0D50E6F90195}" destId="{827411AD-85C1-4BB1-9E90-D5E9DFAA0A59}" srcOrd="0" destOrd="0" presId="urn:microsoft.com/office/officeart/2018/2/layout/IconLabelList"/>
    <dgm:cxn modelId="{DFE5208A-0791-44FE-84C6-82093F722560}" type="presParOf" srcId="{572E5230-AF73-4173-A836-0D50E6F90195}" destId="{44F2B01E-59DD-4C93-8CE2-53CF715DE1BB}" srcOrd="1" destOrd="0" presId="urn:microsoft.com/office/officeart/2018/2/layout/IconLabelList"/>
    <dgm:cxn modelId="{B79A9123-55EA-479E-98A0-7A0D93E0F0DF}" type="presParOf" srcId="{572E5230-AF73-4173-A836-0D50E6F90195}" destId="{DD2AA75C-EF5C-4EAA-BC56-5950C3F622CE}" srcOrd="2" destOrd="0" presId="urn:microsoft.com/office/officeart/2018/2/layout/IconLabelList"/>
    <dgm:cxn modelId="{CD3795AC-A57B-4EC1-A38C-CEB2D11FF204}" type="presParOf" srcId="{1BF1CDCD-3E56-4028-AEE1-E7B208606298}" destId="{6C928637-9376-43F8-AB85-AE97CF36139D}" srcOrd="3" destOrd="0" presId="urn:microsoft.com/office/officeart/2018/2/layout/IconLabelList"/>
    <dgm:cxn modelId="{DFA32DB2-389E-45AE-86E5-172393F8FE0E}" type="presParOf" srcId="{1BF1CDCD-3E56-4028-AEE1-E7B208606298}" destId="{2C1AE30D-0D4F-4AE6-A790-A20D2A40B369}" srcOrd="4" destOrd="0" presId="urn:microsoft.com/office/officeart/2018/2/layout/IconLabelList"/>
    <dgm:cxn modelId="{BA150473-B85A-40B0-8C6F-76FE6B4B362A}" type="presParOf" srcId="{2C1AE30D-0D4F-4AE6-A790-A20D2A40B369}" destId="{22C2E169-44B9-45AB-A2C1-BA224E9BB78A}" srcOrd="0" destOrd="0" presId="urn:microsoft.com/office/officeart/2018/2/layout/IconLabelList"/>
    <dgm:cxn modelId="{39C9E7E8-13AA-44A2-8F17-48BCEB7F1113}" type="presParOf" srcId="{2C1AE30D-0D4F-4AE6-A790-A20D2A40B369}" destId="{ED674B6B-025F-40CD-9169-36567E129015}" srcOrd="1" destOrd="0" presId="urn:microsoft.com/office/officeart/2018/2/layout/IconLabelList"/>
    <dgm:cxn modelId="{EA3AA28C-9F09-4C30-BA36-291C6718E494}" type="presParOf" srcId="{2C1AE30D-0D4F-4AE6-A790-A20D2A40B369}" destId="{56FE7AD0-4DC8-4270-9B4F-E4C6B5FE9E7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BB77E-969C-40C4-924D-7CDD81BFD2BF}">
      <dsp:nvSpPr>
        <dsp:cNvPr id="0" name=""/>
        <dsp:cNvSpPr/>
      </dsp:nvSpPr>
      <dsp:spPr>
        <a:xfrm>
          <a:off x="0" y="385"/>
          <a:ext cx="7338060" cy="0"/>
        </a:xfrm>
        <a:prstGeom prst="line">
          <a:avLst/>
        </a:prstGeom>
        <a:gradFill rotWithShape="0">
          <a:gsLst>
            <a:gs pos="0">
              <a:schemeClr val="dk2">
                <a:hueOff val="0"/>
                <a:satOff val="0"/>
                <a:lumOff val="0"/>
                <a:alphaOff val="0"/>
                <a:tint val="85000"/>
                <a:shade val="98000"/>
                <a:satMod val="110000"/>
                <a:lumMod val="103000"/>
              </a:schemeClr>
            </a:gs>
            <a:gs pos="50000">
              <a:schemeClr val="dk2">
                <a:hueOff val="0"/>
                <a:satOff val="0"/>
                <a:lumOff val="0"/>
                <a:alphaOff val="0"/>
                <a:shade val="85000"/>
                <a:satMod val="105000"/>
                <a:lumMod val="100000"/>
              </a:schemeClr>
            </a:gs>
            <a:gs pos="100000">
              <a:schemeClr val="dk2">
                <a:hueOff val="0"/>
                <a:satOff val="0"/>
                <a:lumOff val="0"/>
                <a:alphaOff val="0"/>
                <a:shade val="60000"/>
                <a:satMod val="120000"/>
                <a:lumMod val="100000"/>
              </a:schemeClr>
            </a:gs>
          </a:gsLst>
          <a:lin ang="5400000" scaled="0"/>
        </a:gradFill>
        <a:ln w="9525" cap="flat" cmpd="sng" algn="ctr">
          <a:solidFill>
            <a:schemeClr val="dk2">
              <a:hueOff val="0"/>
              <a:satOff val="0"/>
              <a:lumOff val="0"/>
              <a:alphaOff val="0"/>
            </a:schemeClr>
          </a:solidFill>
          <a:prstDash val="solid"/>
        </a:ln>
        <a:effectLst>
          <a:outerShdw blurRad="88900" dist="2794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FAB1CFB-8DE3-47E1-882F-087C81DD2C42}">
      <dsp:nvSpPr>
        <dsp:cNvPr id="0" name=""/>
        <dsp:cNvSpPr/>
      </dsp:nvSpPr>
      <dsp:spPr>
        <a:xfrm>
          <a:off x="0" y="385"/>
          <a:ext cx="7338060" cy="350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100000"/>
            </a:lnSpc>
            <a:spcBef>
              <a:spcPct val="0"/>
            </a:spcBef>
            <a:spcAft>
              <a:spcPct val="35000"/>
            </a:spcAft>
            <a:buNone/>
          </a:pPr>
          <a:r>
            <a:rPr lang="en-US" sz="1500" kern="1200" dirty="0"/>
            <a:t>Introduction</a:t>
          </a:r>
        </a:p>
      </dsp:txBody>
      <dsp:txXfrm>
        <a:off x="0" y="385"/>
        <a:ext cx="7338060" cy="350434"/>
      </dsp:txXfrm>
    </dsp:sp>
    <dsp:sp modelId="{87EADC41-9341-4951-97DD-044379D0ED19}">
      <dsp:nvSpPr>
        <dsp:cNvPr id="0" name=""/>
        <dsp:cNvSpPr/>
      </dsp:nvSpPr>
      <dsp:spPr>
        <a:xfrm>
          <a:off x="0" y="350819"/>
          <a:ext cx="7338060" cy="0"/>
        </a:xfrm>
        <a:prstGeom prst="line">
          <a:avLst/>
        </a:prstGeom>
        <a:gradFill rotWithShape="0">
          <a:gsLst>
            <a:gs pos="0">
              <a:schemeClr val="dk2">
                <a:hueOff val="0"/>
                <a:satOff val="0"/>
                <a:lumOff val="0"/>
                <a:alphaOff val="0"/>
                <a:tint val="85000"/>
                <a:shade val="98000"/>
                <a:satMod val="110000"/>
                <a:lumMod val="103000"/>
              </a:schemeClr>
            </a:gs>
            <a:gs pos="50000">
              <a:schemeClr val="dk2">
                <a:hueOff val="0"/>
                <a:satOff val="0"/>
                <a:lumOff val="0"/>
                <a:alphaOff val="0"/>
                <a:shade val="85000"/>
                <a:satMod val="105000"/>
                <a:lumMod val="100000"/>
              </a:schemeClr>
            </a:gs>
            <a:gs pos="100000">
              <a:schemeClr val="dk2">
                <a:hueOff val="0"/>
                <a:satOff val="0"/>
                <a:lumOff val="0"/>
                <a:alphaOff val="0"/>
                <a:shade val="60000"/>
                <a:satMod val="120000"/>
                <a:lumMod val="100000"/>
              </a:schemeClr>
            </a:gs>
          </a:gsLst>
          <a:lin ang="5400000" scaled="0"/>
        </a:gradFill>
        <a:ln w="9525" cap="flat" cmpd="sng" algn="ctr">
          <a:solidFill>
            <a:schemeClr val="dk2">
              <a:hueOff val="0"/>
              <a:satOff val="0"/>
              <a:lumOff val="0"/>
              <a:alphaOff val="0"/>
            </a:schemeClr>
          </a:solidFill>
          <a:prstDash val="solid"/>
        </a:ln>
        <a:effectLst>
          <a:outerShdw blurRad="88900" dist="2794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8B3A68D-716B-4989-8169-03325E0DCBF9}">
      <dsp:nvSpPr>
        <dsp:cNvPr id="0" name=""/>
        <dsp:cNvSpPr/>
      </dsp:nvSpPr>
      <dsp:spPr>
        <a:xfrm>
          <a:off x="0" y="350819"/>
          <a:ext cx="7338060" cy="350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100000"/>
            </a:lnSpc>
            <a:spcBef>
              <a:spcPct val="0"/>
            </a:spcBef>
            <a:spcAft>
              <a:spcPct val="35000"/>
            </a:spcAft>
            <a:buNone/>
          </a:pPr>
          <a:r>
            <a:rPr lang="en-US" sz="1500" kern="1200" dirty="0"/>
            <a:t>Analyzing Traffic Sources</a:t>
          </a:r>
        </a:p>
      </dsp:txBody>
      <dsp:txXfrm>
        <a:off x="0" y="350819"/>
        <a:ext cx="7338060" cy="350434"/>
      </dsp:txXfrm>
    </dsp:sp>
    <dsp:sp modelId="{6E6F32B2-C9D2-4B52-9198-28B53BF1B963}">
      <dsp:nvSpPr>
        <dsp:cNvPr id="0" name=""/>
        <dsp:cNvSpPr/>
      </dsp:nvSpPr>
      <dsp:spPr>
        <a:xfrm>
          <a:off x="0" y="701253"/>
          <a:ext cx="7338060" cy="0"/>
        </a:xfrm>
        <a:prstGeom prst="line">
          <a:avLst/>
        </a:prstGeom>
        <a:gradFill rotWithShape="0">
          <a:gsLst>
            <a:gs pos="0">
              <a:schemeClr val="dk2">
                <a:hueOff val="0"/>
                <a:satOff val="0"/>
                <a:lumOff val="0"/>
                <a:alphaOff val="0"/>
                <a:tint val="85000"/>
                <a:shade val="98000"/>
                <a:satMod val="110000"/>
                <a:lumMod val="103000"/>
              </a:schemeClr>
            </a:gs>
            <a:gs pos="50000">
              <a:schemeClr val="dk2">
                <a:hueOff val="0"/>
                <a:satOff val="0"/>
                <a:lumOff val="0"/>
                <a:alphaOff val="0"/>
                <a:shade val="85000"/>
                <a:satMod val="105000"/>
                <a:lumMod val="100000"/>
              </a:schemeClr>
            </a:gs>
            <a:gs pos="100000">
              <a:schemeClr val="dk2">
                <a:hueOff val="0"/>
                <a:satOff val="0"/>
                <a:lumOff val="0"/>
                <a:alphaOff val="0"/>
                <a:shade val="60000"/>
                <a:satMod val="120000"/>
                <a:lumMod val="100000"/>
              </a:schemeClr>
            </a:gs>
          </a:gsLst>
          <a:lin ang="5400000" scaled="0"/>
        </a:gradFill>
        <a:ln w="9525" cap="flat" cmpd="sng" algn="ctr">
          <a:solidFill>
            <a:schemeClr val="dk2">
              <a:hueOff val="0"/>
              <a:satOff val="0"/>
              <a:lumOff val="0"/>
              <a:alphaOff val="0"/>
            </a:schemeClr>
          </a:solidFill>
          <a:prstDash val="solid"/>
        </a:ln>
        <a:effectLst>
          <a:outerShdw blurRad="88900" dist="2794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FE9E8E6-D1A5-4319-87B3-65DF03601376}">
      <dsp:nvSpPr>
        <dsp:cNvPr id="0" name=""/>
        <dsp:cNvSpPr/>
      </dsp:nvSpPr>
      <dsp:spPr>
        <a:xfrm>
          <a:off x="0" y="701253"/>
          <a:ext cx="7338060" cy="350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100000"/>
            </a:lnSpc>
            <a:spcBef>
              <a:spcPct val="0"/>
            </a:spcBef>
            <a:spcAft>
              <a:spcPct val="35000"/>
            </a:spcAft>
            <a:buNone/>
          </a:pPr>
          <a:r>
            <a:rPr lang="en-US" sz="1500" kern="1200" dirty="0"/>
            <a:t>Analyzing Website Performance</a:t>
          </a:r>
        </a:p>
      </dsp:txBody>
      <dsp:txXfrm>
        <a:off x="0" y="701253"/>
        <a:ext cx="7338060" cy="350434"/>
      </dsp:txXfrm>
    </dsp:sp>
    <dsp:sp modelId="{B44E5F7C-D280-416C-933B-A18AA6884A8E}">
      <dsp:nvSpPr>
        <dsp:cNvPr id="0" name=""/>
        <dsp:cNvSpPr/>
      </dsp:nvSpPr>
      <dsp:spPr>
        <a:xfrm>
          <a:off x="0" y="1051688"/>
          <a:ext cx="7338060" cy="0"/>
        </a:xfrm>
        <a:prstGeom prst="line">
          <a:avLst/>
        </a:prstGeom>
        <a:gradFill rotWithShape="0">
          <a:gsLst>
            <a:gs pos="0">
              <a:schemeClr val="dk2">
                <a:hueOff val="0"/>
                <a:satOff val="0"/>
                <a:lumOff val="0"/>
                <a:alphaOff val="0"/>
                <a:tint val="85000"/>
                <a:shade val="98000"/>
                <a:satMod val="110000"/>
                <a:lumMod val="103000"/>
              </a:schemeClr>
            </a:gs>
            <a:gs pos="50000">
              <a:schemeClr val="dk2">
                <a:hueOff val="0"/>
                <a:satOff val="0"/>
                <a:lumOff val="0"/>
                <a:alphaOff val="0"/>
                <a:shade val="85000"/>
                <a:satMod val="105000"/>
                <a:lumMod val="100000"/>
              </a:schemeClr>
            </a:gs>
            <a:gs pos="100000">
              <a:schemeClr val="dk2">
                <a:hueOff val="0"/>
                <a:satOff val="0"/>
                <a:lumOff val="0"/>
                <a:alphaOff val="0"/>
                <a:shade val="60000"/>
                <a:satMod val="120000"/>
                <a:lumMod val="100000"/>
              </a:schemeClr>
            </a:gs>
          </a:gsLst>
          <a:lin ang="5400000" scaled="0"/>
        </a:gradFill>
        <a:ln w="9525" cap="flat" cmpd="sng" algn="ctr">
          <a:solidFill>
            <a:schemeClr val="dk2">
              <a:hueOff val="0"/>
              <a:satOff val="0"/>
              <a:lumOff val="0"/>
              <a:alphaOff val="0"/>
            </a:schemeClr>
          </a:solidFill>
          <a:prstDash val="solid"/>
        </a:ln>
        <a:effectLst>
          <a:outerShdw blurRad="88900" dist="2794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9E492E5-71F2-49BC-9C5A-3C07B88E2371}">
      <dsp:nvSpPr>
        <dsp:cNvPr id="0" name=""/>
        <dsp:cNvSpPr/>
      </dsp:nvSpPr>
      <dsp:spPr>
        <a:xfrm>
          <a:off x="0" y="1051688"/>
          <a:ext cx="7338060" cy="350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100000"/>
            </a:lnSpc>
            <a:spcBef>
              <a:spcPct val="0"/>
            </a:spcBef>
            <a:spcAft>
              <a:spcPct val="35000"/>
            </a:spcAft>
            <a:buNone/>
          </a:pPr>
          <a:r>
            <a:rPr lang="en-US" sz="1500" kern="1200" dirty="0"/>
            <a:t>Analysis for Channel Management</a:t>
          </a:r>
        </a:p>
      </dsp:txBody>
      <dsp:txXfrm>
        <a:off x="0" y="1051688"/>
        <a:ext cx="7338060" cy="350434"/>
      </dsp:txXfrm>
    </dsp:sp>
    <dsp:sp modelId="{3EB589FF-4B17-4952-913D-F96294E75D44}">
      <dsp:nvSpPr>
        <dsp:cNvPr id="0" name=""/>
        <dsp:cNvSpPr/>
      </dsp:nvSpPr>
      <dsp:spPr>
        <a:xfrm>
          <a:off x="0" y="1402122"/>
          <a:ext cx="7338060" cy="0"/>
        </a:xfrm>
        <a:prstGeom prst="line">
          <a:avLst/>
        </a:prstGeom>
        <a:gradFill rotWithShape="0">
          <a:gsLst>
            <a:gs pos="0">
              <a:schemeClr val="dk2">
                <a:hueOff val="0"/>
                <a:satOff val="0"/>
                <a:lumOff val="0"/>
                <a:alphaOff val="0"/>
                <a:tint val="85000"/>
                <a:shade val="98000"/>
                <a:satMod val="110000"/>
                <a:lumMod val="103000"/>
              </a:schemeClr>
            </a:gs>
            <a:gs pos="50000">
              <a:schemeClr val="dk2">
                <a:hueOff val="0"/>
                <a:satOff val="0"/>
                <a:lumOff val="0"/>
                <a:alphaOff val="0"/>
                <a:shade val="85000"/>
                <a:satMod val="105000"/>
                <a:lumMod val="100000"/>
              </a:schemeClr>
            </a:gs>
            <a:gs pos="100000">
              <a:schemeClr val="dk2">
                <a:hueOff val="0"/>
                <a:satOff val="0"/>
                <a:lumOff val="0"/>
                <a:alphaOff val="0"/>
                <a:shade val="60000"/>
                <a:satMod val="120000"/>
                <a:lumMod val="100000"/>
              </a:schemeClr>
            </a:gs>
          </a:gsLst>
          <a:lin ang="5400000" scaled="0"/>
        </a:gradFill>
        <a:ln w="9525" cap="flat" cmpd="sng" algn="ctr">
          <a:solidFill>
            <a:schemeClr val="dk2">
              <a:hueOff val="0"/>
              <a:satOff val="0"/>
              <a:lumOff val="0"/>
              <a:alphaOff val="0"/>
            </a:schemeClr>
          </a:solidFill>
          <a:prstDash val="solid"/>
        </a:ln>
        <a:effectLst>
          <a:outerShdw blurRad="88900" dist="2794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C812F30-8CCB-4CEB-B4F7-FC597B24F980}">
      <dsp:nvSpPr>
        <dsp:cNvPr id="0" name=""/>
        <dsp:cNvSpPr/>
      </dsp:nvSpPr>
      <dsp:spPr>
        <a:xfrm>
          <a:off x="0" y="1402122"/>
          <a:ext cx="7338060" cy="350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100000"/>
            </a:lnSpc>
            <a:spcBef>
              <a:spcPct val="0"/>
            </a:spcBef>
            <a:spcAft>
              <a:spcPct val="35000"/>
            </a:spcAft>
            <a:buNone/>
          </a:pPr>
          <a:r>
            <a:rPr lang="en-US" sz="1500" kern="1200" dirty="0"/>
            <a:t>Business Patterns &amp; Seasonality</a:t>
          </a:r>
        </a:p>
      </dsp:txBody>
      <dsp:txXfrm>
        <a:off x="0" y="1402122"/>
        <a:ext cx="7338060" cy="350434"/>
      </dsp:txXfrm>
    </dsp:sp>
    <dsp:sp modelId="{D1B7E2FB-5418-4B28-BEB9-D40DFE259C26}">
      <dsp:nvSpPr>
        <dsp:cNvPr id="0" name=""/>
        <dsp:cNvSpPr/>
      </dsp:nvSpPr>
      <dsp:spPr>
        <a:xfrm>
          <a:off x="0" y="1752557"/>
          <a:ext cx="7338060" cy="0"/>
        </a:xfrm>
        <a:prstGeom prst="line">
          <a:avLst/>
        </a:prstGeom>
        <a:gradFill rotWithShape="0">
          <a:gsLst>
            <a:gs pos="0">
              <a:schemeClr val="dk2">
                <a:hueOff val="0"/>
                <a:satOff val="0"/>
                <a:lumOff val="0"/>
                <a:alphaOff val="0"/>
                <a:tint val="85000"/>
                <a:shade val="98000"/>
                <a:satMod val="110000"/>
                <a:lumMod val="103000"/>
              </a:schemeClr>
            </a:gs>
            <a:gs pos="50000">
              <a:schemeClr val="dk2">
                <a:hueOff val="0"/>
                <a:satOff val="0"/>
                <a:lumOff val="0"/>
                <a:alphaOff val="0"/>
                <a:shade val="85000"/>
                <a:satMod val="105000"/>
                <a:lumMod val="100000"/>
              </a:schemeClr>
            </a:gs>
            <a:gs pos="100000">
              <a:schemeClr val="dk2">
                <a:hueOff val="0"/>
                <a:satOff val="0"/>
                <a:lumOff val="0"/>
                <a:alphaOff val="0"/>
                <a:shade val="60000"/>
                <a:satMod val="120000"/>
                <a:lumMod val="100000"/>
              </a:schemeClr>
            </a:gs>
          </a:gsLst>
          <a:lin ang="5400000" scaled="0"/>
        </a:gradFill>
        <a:ln w="9525" cap="flat" cmpd="sng" algn="ctr">
          <a:solidFill>
            <a:schemeClr val="dk2">
              <a:hueOff val="0"/>
              <a:satOff val="0"/>
              <a:lumOff val="0"/>
              <a:alphaOff val="0"/>
            </a:schemeClr>
          </a:solidFill>
          <a:prstDash val="solid"/>
        </a:ln>
        <a:effectLst>
          <a:outerShdw blurRad="88900" dist="2794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631C900-9DB9-4497-B86B-D2B440E5A02B}">
      <dsp:nvSpPr>
        <dsp:cNvPr id="0" name=""/>
        <dsp:cNvSpPr/>
      </dsp:nvSpPr>
      <dsp:spPr>
        <a:xfrm>
          <a:off x="0" y="1752557"/>
          <a:ext cx="7338060" cy="350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100000"/>
            </a:lnSpc>
            <a:spcBef>
              <a:spcPct val="0"/>
            </a:spcBef>
            <a:spcAft>
              <a:spcPct val="35000"/>
            </a:spcAft>
            <a:buNone/>
          </a:pPr>
          <a:r>
            <a:rPr lang="en-US" sz="1500" kern="1200" dirty="0"/>
            <a:t>Product Analysis</a:t>
          </a:r>
        </a:p>
      </dsp:txBody>
      <dsp:txXfrm>
        <a:off x="0" y="1752557"/>
        <a:ext cx="7338060" cy="350434"/>
      </dsp:txXfrm>
    </dsp:sp>
    <dsp:sp modelId="{0E696FE3-A072-4B6B-930A-73EC6E845FC8}">
      <dsp:nvSpPr>
        <dsp:cNvPr id="0" name=""/>
        <dsp:cNvSpPr/>
      </dsp:nvSpPr>
      <dsp:spPr>
        <a:xfrm>
          <a:off x="0" y="2102991"/>
          <a:ext cx="7338060" cy="0"/>
        </a:xfrm>
        <a:prstGeom prst="line">
          <a:avLst/>
        </a:prstGeom>
        <a:gradFill rotWithShape="0">
          <a:gsLst>
            <a:gs pos="0">
              <a:schemeClr val="dk2">
                <a:hueOff val="0"/>
                <a:satOff val="0"/>
                <a:lumOff val="0"/>
                <a:alphaOff val="0"/>
                <a:tint val="85000"/>
                <a:shade val="98000"/>
                <a:satMod val="110000"/>
                <a:lumMod val="103000"/>
              </a:schemeClr>
            </a:gs>
            <a:gs pos="50000">
              <a:schemeClr val="dk2">
                <a:hueOff val="0"/>
                <a:satOff val="0"/>
                <a:lumOff val="0"/>
                <a:alphaOff val="0"/>
                <a:shade val="85000"/>
                <a:satMod val="105000"/>
                <a:lumMod val="100000"/>
              </a:schemeClr>
            </a:gs>
            <a:gs pos="100000">
              <a:schemeClr val="dk2">
                <a:hueOff val="0"/>
                <a:satOff val="0"/>
                <a:lumOff val="0"/>
                <a:alphaOff val="0"/>
                <a:shade val="60000"/>
                <a:satMod val="120000"/>
                <a:lumMod val="100000"/>
              </a:schemeClr>
            </a:gs>
          </a:gsLst>
          <a:lin ang="5400000" scaled="0"/>
        </a:gradFill>
        <a:ln w="9525" cap="flat" cmpd="sng" algn="ctr">
          <a:solidFill>
            <a:schemeClr val="dk2">
              <a:hueOff val="0"/>
              <a:satOff val="0"/>
              <a:lumOff val="0"/>
              <a:alphaOff val="0"/>
            </a:schemeClr>
          </a:solidFill>
          <a:prstDash val="solid"/>
        </a:ln>
        <a:effectLst>
          <a:outerShdw blurRad="88900" dist="2794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D55DF05-4877-4F1F-89F0-B782D995C25B}">
      <dsp:nvSpPr>
        <dsp:cNvPr id="0" name=""/>
        <dsp:cNvSpPr/>
      </dsp:nvSpPr>
      <dsp:spPr>
        <a:xfrm>
          <a:off x="0" y="2102991"/>
          <a:ext cx="7338060" cy="350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100000"/>
            </a:lnSpc>
            <a:spcBef>
              <a:spcPct val="0"/>
            </a:spcBef>
            <a:spcAft>
              <a:spcPct val="35000"/>
            </a:spcAft>
            <a:buNone/>
          </a:pPr>
          <a:r>
            <a:rPr lang="en-US" sz="1500" kern="1200" dirty="0"/>
            <a:t>User Analysis</a:t>
          </a:r>
        </a:p>
      </dsp:txBody>
      <dsp:txXfrm>
        <a:off x="0" y="2102991"/>
        <a:ext cx="7338060" cy="350434"/>
      </dsp:txXfrm>
    </dsp:sp>
    <dsp:sp modelId="{2460DA41-805F-4C94-8AFB-6C0971C56947}">
      <dsp:nvSpPr>
        <dsp:cNvPr id="0" name=""/>
        <dsp:cNvSpPr/>
      </dsp:nvSpPr>
      <dsp:spPr>
        <a:xfrm>
          <a:off x="0" y="2453426"/>
          <a:ext cx="7338060" cy="0"/>
        </a:xfrm>
        <a:prstGeom prst="line">
          <a:avLst/>
        </a:prstGeom>
        <a:gradFill rotWithShape="0">
          <a:gsLst>
            <a:gs pos="0">
              <a:schemeClr val="dk2">
                <a:hueOff val="0"/>
                <a:satOff val="0"/>
                <a:lumOff val="0"/>
                <a:alphaOff val="0"/>
                <a:tint val="85000"/>
                <a:shade val="98000"/>
                <a:satMod val="110000"/>
                <a:lumMod val="103000"/>
              </a:schemeClr>
            </a:gs>
            <a:gs pos="50000">
              <a:schemeClr val="dk2">
                <a:hueOff val="0"/>
                <a:satOff val="0"/>
                <a:lumOff val="0"/>
                <a:alphaOff val="0"/>
                <a:shade val="85000"/>
                <a:satMod val="105000"/>
                <a:lumMod val="100000"/>
              </a:schemeClr>
            </a:gs>
            <a:gs pos="100000">
              <a:schemeClr val="dk2">
                <a:hueOff val="0"/>
                <a:satOff val="0"/>
                <a:lumOff val="0"/>
                <a:alphaOff val="0"/>
                <a:shade val="60000"/>
                <a:satMod val="120000"/>
                <a:lumMod val="100000"/>
              </a:schemeClr>
            </a:gs>
          </a:gsLst>
          <a:lin ang="5400000" scaled="0"/>
        </a:gradFill>
        <a:ln w="9525" cap="flat" cmpd="sng" algn="ctr">
          <a:solidFill>
            <a:schemeClr val="dk2">
              <a:hueOff val="0"/>
              <a:satOff val="0"/>
              <a:lumOff val="0"/>
              <a:alphaOff val="0"/>
            </a:schemeClr>
          </a:solidFill>
          <a:prstDash val="solid"/>
        </a:ln>
        <a:effectLst>
          <a:outerShdw blurRad="88900" dist="2794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2FB859F-52B3-4187-8723-E40701DF4831}">
      <dsp:nvSpPr>
        <dsp:cNvPr id="0" name=""/>
        <dsp:cNvSpPr/>
      </dsp:nvSpPr>
      <dsp:spPr>
        <a:xfrm>
          <a:off x="0" y="2453426"/>
          <a:ext cx="7338060" cy="350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100000"/>
            </a:lnSpc>
            <a:spcBef>
              <a:spcPct val="0"/>
            </a:spcBef>
            <a:spcAft>
              <a:spcPct val="35000"/>
            </a:spcAft>
            <a:buNone/>
          </a:pPr>
          <a:r>
            <a:rPr lang="en-US" sz="1500" kern="1200" dirty="0"/>
            <a:t>Recommended Strategies</a:t>
          </a:r>
        </a:p>
      </dsp:txBody>
      <dsp:txXfrm>
        <a:off x="0" y="2453426"/>
        <a:ext cx="7338060" cy="350434"/>
      </dsp:txXfrm>
    </dsp:sp>
    <dsp:sp modelId="{3127D4E3-62AA-42C3-B3D9-044D7899C584}">
      <dsp:nvSpPr>
        <dsp:cNvPr id="0" name=""/>
        <dsp:cNvSpPr/>
      </dsp:nvSpPr>
      <dsp:spPr>
        <a:xfrm>
          <a:off x="0" y="2803860"/>
          <a:ext cx="7338060" cy="0"/>
        </a:xfrm>
        <a:prstGeom prst="line">
          <a:avLst/>
        </a:prstGeom>
        <a:gradFill rotWithShape="0">
          <a:gsLst>
            <a:gs pos="0">
              <a:schemeClr val="dk2">
                <a:hueOff val="0"/>
                <a:satOff val="0"/>
                <a:lumOff val="0"/>
                <a:alphaOff val="0"/>
                <a:tint val="85000"/>
                <a:shade val="98000"/>
                <a:satMod val="110000"/>
                <a:lumMod val="103000"/>
              </a:schemeClr>
            </a:gs>
            <a:gs pos="50000">
              <a:schemeClr val="dk2">
                <a:hueOff val="0"/>
                <a:satOff val="0"/>
                <a:lumOff val="0"/>
                <a:alphaOff val="0"/>
                <a:shade val="85000"/>
                <a:satMod val="105000"/>
                <a:lumMod val="100000"/>
              </a:schemeClr>
            </a:gs>
            <a:gs pos="100000">
              <a:schemeClr val="dk2">
                <a:hueOff val="0"/>
                <a:satOff val="0"/>
                <a:lumOff val="0"/>
                <a:alphaOff val="0"/>
                <a:shade val="60000"/>
                <a:satMod val="120000"/>
                <a:lumMod val="100000"/>
              </a:schemeClr>
            </a:gs>
          </a:gsLst>
          <a:lin ang="5400000" scaled="0"/>
        </a:gradFill>
        <a:ln w="9525" cap="flat" cmpd="sng" algn="ctr">
          <a:solidFill>
            <a:schemeClr val="dk2">
              <a:hueOff val="0"/>
              <a:satOff val="0"/>
              <a:lumOff val="0"/>
              <a:alphaOff val="0"/>
            </a:schemeClr>
          </a:solidFill>
          <a:prstDash val="solid"/>
        </a:ln>
        <a:effectLst>
          <a:outerShdw blurRad="88900" dist="2794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93BF12B-2FC6-41F9-A729-05B67771C730}">
      <dsp:nvSpPr>
        <dsp:cNvPr id="0" name=""/>
        <dsp:cNvSpPr/>
      </dsp:nvSpPr>
      <dsp:spPr>
        <a:xfrm>
          <a:off x="0" y="2803860"/>
          <a:ext cx="7338060" cy="350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100000"/>
            </a:lnSpc>
            <a:spcBef>
              <a:spcPct val="0"/>
            </a:spcBef>
            <a:spcAft>
              <a:spcPct val="35000"/>
            </a:spcAft>
            <a:buNone/>
          </a:pPr>
          <a:r>
            <a:rPr lang="en-US" sz="1500" kern="1200"/>
            <a:t>Timeline for Implementation</a:t>
          </a:r>
          <a:endParaRPr lang="en-US" sz="1500" kern="1200" dirty="0"/>
        </a:p>
      </dsp:txBody>
      <dsp:txXfrm>
        <a:off x="0" y="2803860"/>
        <a:ext cx="7338060" cy="3504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DBE04-DD4F-48F0-9989-7F5D12CF773E}">
      <dsp:nvSpPr>
        <dsp:cNvPr id="0" name=""/>
        <dsp:cNvSpPr/>
      </dsp:nvSpPr>
      <dsp:spPr>
        <a:xfrm>
          <a:off x="664351" y="245235"/>
          <a:ext cx="965751" cy="96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79CC5D-278B-42FB-82B9-09E017BAE2DC}">
      <dsp:nvSpPr>
        <dsp:cNvPr id="0" name=""/>
        <dsp:cNvSpPr/>
      </dsp:nvSpPr>
      <dsp:spPr>
        <a:xfrm>
          <a:off x="74170" y="1508733"/>
          <a:ext cx="214611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N" sz="1300" kern="1200" dirty="0"/>
            <a:t>Email: </a:t>
          </a:r>
          <a:r>
            <a:rPr lang="en-IN" sz="1300" kern="1200" dirty="0">
              <a:hlinkClick xmlns:r="http://schemas.openxmlformats.org/officeDocument/2006/relationships" r:id="rId3"/>
            </a:rPr>
            <a:t>rupsachaudhuri9@gmail.com</a:t>
          </a:r>
          <a:endParaRPr lang="en-US" sz="1300" kern="1200" dirty="0"/>
        </a:p>
      </dsp:txBody>
      <dsp:txXfrm>
        <a:off x="74170" y="1508733"/>
        <a:ext cx="2146113" cy="720000"/>
      </dsp:txXfrm>
    </dsp:sp>
    <dsp:sp modelId="{827411AD-85C1-4BB1-9E90-D5E9DFAA0A59}">
      <dsp:nvSpPr>
        <dsp:cNvPr id="0" name=""/>
        <dsp:cNvSpPr/>
      </dsp:nvSpPr>
      <dsp:spPr>
        <a:xfrm>
          <a:off x="3186035" y="245235"/>
          <a:ext cx="965751" cy="96575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2AA75C-EF5C-4EAA-BC56-5950C3F622CE}">
      <dsp:nvSpPr>
        <dsp:cNvPr id="0" name=""/>
        <dsp:cNvSpPr/>
      </dsp:nvSpPr>
      <dsp:spPr>
        <a:xfrm>
          <a:off x="2595854" y="1508733"/>
          <a:ext cx="214611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N" sz="1300" kern="1200">
              <a:hlinkClick xmlns:r="http://schemas.openxmlformats.org/officeDocument/2006/relationships" r:id="rId6"/>
            </a:rPr>
            <a:t>LinkedIn</a:t>
          </a:r>
          <a:endParaRPr lang="en-US" sz="1300" kern="1200"/>
        </a:p>
      </dsp:txBody>
      <dsp:txXfrm>
        <a:off x="2595854" y="1508733"/>
        <a:ext cx="2146113" cy="720000"/>
      </dsp:txXfrm>
    </dsp:sp>
    <dsp:sp modelId="{22C2E169-44B9-45AB-A2C1-BA224E9BB78A}">
      <dsp:nvSpPr>
        <dsp:cNvPr id="0" name=""/>
        <dsp:cNvSpPr/>
      </dsp:nvSpPr>
      <dsp:spPr>
        <a:xfrm>
          <a:off x="5707719" y="245235"/>
          <a:ext cx="965751" cy="96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FE7AD0-4DC8-4270-9B4F-E4C6B5FE9E7F}">
      <dsp:nvSpPr>
        <dsp:cNvPr id="0" name=""/>
        <dsp:cNvSpPr/>
      </dsp:nvSpPr>
      <dsp:spPr>
        <a:xfrm>
          <a:off x="5117538" y="1508733"/>
          <a:ext cx="214611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N" sz="1300" kern="1200">
              <a:hlinkClick xmlns:r="http://schemas.openxmlformats.org/officeDocument/2006/relationships" r:id="rId9"/>
            </a:rPr>
            <a:t>GitHub</a:t>
          </a:r>
          <a:endParaRPr lang="en-US" sz="1300" kern="1200"/>
        </a:p>
      </dsp:txBody>
      <dsp:txXfrm>
        <a:off x="5117538" y="1508733"/>
        <a:ext cx="2146113"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DBBDF-1362-478C-AD9D-DEB06BF654F0}" type="datetimeFigureOut">
              <a:rPr lang="en-IN" smtClean="0"/>
              <a:t>08-07-2024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88707-BE7B-4776-ACAC-8471840E56F2}" type="slidenum">
              <a:rPr lang="en-IN" smtClean="0"/>
              <a:t>‹#›</a:t>
            </a:fld>
            <a:endParaRPr lang="en-IN"/>
          </a:p>
        </p:txBody>
      </p:sp>
    </p:spTree>
    <p:extLst>
      <p:ext uri="{BB962C8B-B14F-4D97-AF65-F5344CB8AC3E}">
        <p14:creationId xmlns:p14="http://schemas.microsoft.com/office/powerpoint/2010/main" val="2538489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err="1"/>
              <a:t>Gsearch</a:t>
            </a:r>
            <a:r>
              <a:rPr lang="en-US" b="1" dirty="0"/>
              <a:t> non-brand traffic</a:t>
            </a:r>
            <a:r>
              <a:rPr lang="en-US" dirty="0"/>
              <a:t> is the major driver with 247,564 sessions, followed by </a:t>
            </a:r>
            <a:r>
              <a:rPr lang="en-US" b="1" dirty="0" err="1"/>
              <a:t>bsearch</a:t>
            </a:r>
            <a:r>
              <a:rPr lang="en-US" b="1" dirty="0"/>
              <a:t>/non-brand</a:t>
            </a:r>
            <a:r>
              <a:rPr lang="en-US" dirty="0"/>
              <a:t> with 48,072 sessions, and </a:t>
            </a:r>
            <a:r>
              <a:rPr lang="en-US" b="1" dirty="0"/>
              <a:t>direct traffic</a:t>
            </a:r>
            <a:r>
              <a:rPr lang="en-US" dirty="0"/>
              <a:t> with 32,793 sessions.</a:t>
            </a:r>
          </a:p>
          <a:p>
            <a:pPr>
              <a:buFont typeface="Arial" panose="020B0604020202020204" pitchFamily="34" charset="0"/>
              <a:buChar char="•"/>
            </a:pPr>
            <a:r>
              <a:rPr lang="en-US" b="1" dirty="0" err="1"/>
              <a:t>Gsearch</a:t>
            </a:r>
            <a:r>
              <a:rPr lang="en-US" b="1" dirty="0"/>
              <a:t> traffic</a:t>
            </a:r>
            <a:r>
              <a:rPr lang="en-US" dirty="0"/>
              <a:t> is dominant and shows a consistent increase in sessions throughout the year. Other channels (</a:t>
            </a:r>
            <a:r>
              <a:rPr lang="en-US" dirty="0" err="1"/>
              <a:t>bsearch</a:t>
            </a:r>
            <a:r>
              <a:rPr lang="en-US" dirty="0"/>
              <a:t>, organic, direct) also increased but are far behind </a:t>
            </a:r>
            <a:r>
              <a:rPr lang="en-US" dirty="0" err="1"/>
              <a:t>gsearch</a:t>
            </a:r>
            <a:r>
              <a:rPr lang="en-US" dirty="0"/>
              <a:t>.</a:t>
            </a:r>
          </a:p>
          <a:p>
            <a:pPr>
              <a:buFont typeface="Arial" panose="020B0604020202020204" pitchFamily="34" charset="0"/>
              <a:buChar char="•"/>
            </a:pPr>
            <a:r>
              <a:rPr lang="en-US" dirty="0"/>
              <a:t>For </a:t>
            </a:r>
            <a:r>
              <a:rPr lang="en-US" b="1" dirty="0" err="1"/>
              <a:t>gsearch</a:t>
            </a:r>
            <a:r>
              <a:rPr lang="en-US" dirty="0"/>
              <a:t>, brand traffic has a higher conversion rate (CVR) at 7.7% compared to non-brand traffic at 7.26% in 2014.</a:t>
            </a:r>
          </a:p>
          <a:p>
            <a:pPr>
              <a:buFont typeface="Arial" panose="020B0604020202020204" pitchFamily="34" charset="0"/>
              <a:buChar char="•"/>
            </a:pPr>
            <a:r>
              <a:rPr lang="en-US" dirty="0"/>
              <a:t>The CVR for </a:t>
            </a:r>
            <a:r>
              <a:rPr lang="en-US" b="1" dirty="0"/>
              <a:t>organic search</a:t>
            </a:r>
            <a:r>
              <a:rPr lang="en-US" dirty="0"/>
              <a:t> and </a:t>
            </a:r>
            <a:r>
              <a:rPr lang="en-US" b="1" dirty="0"/>
              <a:t>direct search</a:t>
            </a:r>
            <a:r>
              <a:rPr lang="en-US" dirty="0"/>
              <a:t> is good at 8.6% and 7.02%, respectively. </a:t>
            </a:r>
            <a:r>
              <a:rPr lang="en-US" b="1" dirty="0" err="1"/>
              <a:t>Socialbook</a:t>
            </a:r>
            <a:r>
              <a:rPr lang="en-US" b="1" dirty="0"/>
              <a:t> traffic</a:t>
            </a:r>
            <a:r>
              <a:rPr lang="en-US" dirty="0"/>
              <a:t> has a lower CVR at 5.15%, suggesting it may be beneficial to bid down on </a:t>
            </a:r>
            <a:r>
              <a:rPr lang="en-US" dirty="0" err="1"/>
              <a:t>socialbook</a:t>
            </a:r>
            <a:r>
              <a:rPr lang="en-US" dirty="0"/>
              <a:t>.</a:t>
            </a:r>
          </a:p>
          <a:p>
            <a:pPr>
              <a:buFont typeface="Arial" panose="020B0604020202020204" pitchFamily="34" charset="0"/>
              <a:buChar char="•"/>
            </a:pPr>
            <a:r>
              <a:rPr lang="en-US" dirty="0"/>
              <a:t>The CVR for </a:t>
            </a:r>
            <a:r>
              <a:rPr lang="en-US" b="1" dirty="0"/>
              <a:t>desktop</a:t>
            </a:r>
            <a:r>
              <a:rPr lang="en-US" dirty="0"/>
              <a:t> users (9.18% in 2014) is significantly higher than for </a:t>
            </a:r>
            <a:r>
              <a:rPr lang="en-US" b="1" dirty="0"/>
              <a:t>mobile</a:t>
            </a:r>
            <a:r>
              <a:rPr lang="en-US" dirty="0"/>
              <a:t> users (3.3% in 2014). Increasing bids for desktop users could be advantageous.</a:t>
            </a:r>
          </a:p>
          <a:p>
            <a:r>
              <a:rPr lang="en-US" dirty="0"/>
              <a:t>4o</a:t>
            </a:r>
          </a:p>
          <a:p>
            <a:br>
              <a:rPr lang="en-IN" dirty="0"/>
            </a:br>
            <a:r>
              <a:rPr lang="en-IN" dirty="0"/>
              <a:t>c</a:t>
            </a:r>
            <a:r>
              <a:rPr lang="en-US" b="1" dirty="0" err="1"/>
              <a:t>hannel</a:t>
            </a:r>
            <a:r>
              <a:rPr lang="en-US" b="1" dirty="0"/>
              <a:t> Performance and Strategy:</a:t>
            </a:r>
            <a:endParaRPr lang="en-US" dirty="0"/>
          </a:p>
          <a:p>
            <a:pPr>
              <a:buFont typeface="Arial" panose="020B0604020202020204" pitchFamily="34" charset="0"/>
              <a:buChar char="•"/>
            </a:pPr>
            <a:r>
              <a:rPr lang="en-US" b="1" dirty="0" err="1"/>
              <a:t>Gsearch</a:t>
            </a:r>
            <a:r>
              <a:rPr lang="en-US" b="1" dirty="0"/>
              <a:t> Non-Brand Dominance:</a:t>
            </a:r>
            <a:r>
              <a:rPr lang="en-US" dirty="0"/>
              <a:t> Non-brand traffic from Google Search (</a:t>
            </a:r>
            <a:r>
              <a:rPr lang="en-US" dirty="0" err="1"/>
              <a:t>gsearch</a:t>
            </a:r>
            <a:r>
              <a:rPr lang="en-US" dirty="0"/>
              <a:t> non-brand) significantly outperforms other channels in terms of sessions, indicating its importance as a primary traffic driver.</a:t>
            </a:r>
          </a:p>
          <a:p>
            <a:pPr>
              <a:buFont typeface="Arial" panose="020B0604020202020204" pitchFamily="34" charset="0"/>
              <a:buChar char="•"/>
            </a:pPr>
            <a:r>
              <a:rPr lang="en-US" b="1" dirty="0"/>
              <a:t>Device-Specific Conversion Rates:</a:t>
            </a:r>
            <a:r>
              <a:rPr lang="en-US" dirty="0"/>
              <a:t> Desktop users exhibit substantially higher conversion rates compared to mobile users. Therefore, optimizing bids to favor desktop traffic could potentially yield higher conversion rates and better ROI.</a:t>
            </a:r>
          </a:p>
          <a:p>
            <a:r>
              <a:rPr lang="en-US" b="1" dirty="0"/>
              <a:t>Conversion Rate Insights:</a:t>
            </a:r>
            <a:endParaRPr lang="en-US" dirty="0"/>
          </a:p>
          <a:p>
            <a:pPr>
              <a:buFont typeface="Arial" panose="020B0604020202020204" pitchFamily="34" charset="0"/>
              <a:buChar char="•"/>
            </a:pPr>
            <a:r>
              <a:rPr lang="en-US" b="1" dirty="0"/>
              <a:t>Brand vs. Non-Brand CVR:</a:t>
            </a:r>
            <a:r>
              <a:rPr lang="en-US" dirty="0"/>
              <a:t> Although brand traffic on Google Search (</a:t>
            </a:r>
            <a:r>
              <a:rPr lang="en-US" dirty="0" err="1"/>
              <a:t>gsearch</a:t>
            </a:r>
            <a:r>
              <a:rPr lang="en-US" dirty="0"/>
              <a:t> brand) has a slightly higher conversion rate than non-brand traffic, both contribute significantly to overall conversions. This suggests maintaining competitive bidding for both types of keywords but possibly focusing more on non-brand to increase market share.</a:t>
            </a:r>
          </a:p>
          <a:p>
            <a:pPr>
              <a:buFont typeface="Arial" panose="020B0604020202020204" pitchFamily="34" charset="0"/>
              <a:buChar char="•"/>
            </a:pPr>
            <a:r>
              <a:rPr lang="en-US" b="1" dirty="0"/>
              <a:t>Channel-Specific CVRs:</a:t>
            </a:r>
            <a:r>
              <a:rPr lang="en-US" dirty="0"/>
              <a:t> Organic search and direct traffic show higher conversion rates compared to </a:t>
            </a:r>
            <a:r>
              <a:rPr lang="en-US" dirty="0" err="1"/>
              <a:t>socialbook</a:t>
            </a:r>
            <a:r>
              <a:rPr lang="en-US" dirty="0"/>
              <a:t> (assuming social media traffic). This indicates an opportunity to adjust bidding strategies to prioritize channels with higher conversion potential, while potentially reducing bids on social media traffic to optimize ROI.</a:t>
            </a:r>
          </a:p>
          <a:p>
            <a:endParaRPr lang="en-IN" dirty="0"/>
          </a:p>
        </p:txBody>
      </p:sp>
      <p:sp>
        <p:nvSpPr>
          <p:cNvPr id="4" name="Slide Number Placeholder 3"/>
          <p:cNvSpPr>
            <a:spLocks noGrp="1"/>
          </p:cNvSpPr>
          <p:nvPr>
            <p:ph type="sldNum" sz="quarter" idx="5"/>
          </p:nvPr>
        </p:nvSpPr>
        <p:spPr/>
        <p:txBody>
          <a:bodyPr/>
          <a:lstStyle/>
          <a:p>
            <a:fld id="{B3B88707-BE7B-4776-ACAC-8471840E56F2}" type="slidenum">
              <a:rPr lang="en-IN" smtClean="0"/>
              <a:t>4</a:t>
            </a:fld>
            <a:endParaRPr lang="en-IN"/>
          </a:p>
        </p:txBody>
      </p:sp>
    </p:spTree>
    <p:extLst>
      <p:ext uri="{BB962C8B-B14F-4D97-AF65-F5344CB8AC3E}">
        <p14:creationId xmlns:p14="http://schemas.microsoft.com/office/powerpoint/2010/main" val="832821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dirty="0"/>
              <a:t>High Traffic Pages:</a:t>
            </a:r>
            <a:endParaRPr lang="en-US" dirty="0"/>
          </a:p>
          <a:p>
            <a:pPr marL="742950" lvl="1" indent="-285750">
              <a:buFont typeface="+mj-lt"/>
              <a:buAutoNum type="arabicPeriod"/>
            </a:pPr>
            <a:r>
              <a:rPr lang="en-US" dirty="0"/>
              <a:t>The /products page is the most visited, indicating strong user interest in the product offerings.</a:t>
            </a:r>
          </a:p>
          <a:p>
            <a:pPr marL="742950" lvl="1" indent="-285750">
              <a:buFont typeface="+mj-lt"/>
              <a:buAutoNum type="arabicPeriod"/>
            </a:pPr>
            <a:r>
              <a:rPr lang="en-US" dirty="0"/>
              <a:t>The /the-original-</a:t>
            </a:r>
            <a:r>
              <a:rPr lang="en-US" dirty="0" err="1"/>
              <a:t>mr</a:t>
            </a:r>
            <a:r>
              <a:rPr lang="en-US" dirty="0"/>
              <a:t>-fuzzy page also receives significant traffic, suggesting Mr. Fuzzy is a popular product.</a:t>
            </a:r>
          </a:p>
          <a:p>
            <a:pPr>
              <a:buFont typeface="+mj-lt"/>
              <a:buAutoNum type="arabicPeriod"/>
            </a:pPr>
            <a:r>
              <a:rPr lang="en-US" b="1" dirty="0"/>
              <a:t>Engagement Levels:</a:t>
            </a:r>
            <a:endParaRPr lang="en-US" dirty="0"/>
          </a:p>
          <a:p>
            <a:pPr marL="742950" lvl="1" indent="-285750">
              <a:buFont typeface="+mj-lt"/>
              <a:buAutoNum type="arabicPeriod"/>
            </a:pPr>
            <a:r>
              <a:rPr lang="en-US" dirty="0"/>
              <a:t>The /lander-2 page has a substantial number of sessions and a lower bounce rate (45.17%) compared to /lander-1 and /lander-4, indicating it is more engaging and meets user expectations better.</a:t>
            </a:r>
          </a:p>
          <a:p>
            <a:pPr marL="742950" lvl="1" indent="-285750">
              <a:buFont typeface="+mj-lt"/>
              <a:buAutoNum type="arabicPeriod"/>
            </a:pPr>
            <a:r>
              <a:rPr lang="en-US" dirty="0"/>
              <a:t>The high bounce rates on /lander-1 and /lander-4 (53.24% and 51.69%, respectively) suggest these pages need improvement to retain user interest and reduce drop-offs.</a:t>
            </a:r>
          </a:p>
          <a:p>
            <a:pPr>
              <a:buFont typeface="+mj-lt"/>
              <a:buAutoNum type="arabicPeriod"/>
            </a:pPr>
            <a:r>
              <a:rPr lang="en-US" b="1" dirty="0"/>
              <a:t>Conversion Funnel Efficiency:</a:t>
            </a:r>
            <a:endParaRPr lang="en-US" dirty="0"/>
          </a:p>
          <a:p>
            <a:pPr marL="742950" lvl="1" indent="-285750">
              <a:buFont typeface="+mj-lt"/>
              <a:buAutoNum type="arabicPeriod"/>
            </a:pPr>
            <a:r>
              <a:rPr lang="en-US" dirty="0"/>
              <a:t>There is a good initial interest in Mr. Fuzzy, as evidenced by the high percentage of users progressing from the /lander-2 page to the products page (64.8%) and from the products page to the Mr. Fuzzy page (62.5%).</a:t>
            </a:r>
          </a:p>
          <a:p>
            <a:pPr marL="742950" lvl="1" indent="-285750">
              <a:buFont typeface="+mj-lt"/>
              <a:buAutoNum type="arabicPeriod"/>
            </a:pPr>
            <a:r>
              <a:rPr lang="en-US" dirty="0"/>
              <a:t>A significant number of users continue through the funnel, with 57.6% adding Mr. Fuzzy to the cart and 67.6% proceeding to the shipping page.</a:t>
            </a:r>
          </a:p>
          <a:p>
            <a:pPr marL="742950" lvl="1" indent="-285750">
              <a:buFont typeface="+mj-lt"/>
              <a:buAutoNum type="arabicPeriod"/>
            </a:pPr>
            <a:r>
              <a:rPr lang="en-US" dirty="0"/>
              <a:t>The conversion rate remains relatively high through the checkout process, with 73.8% moving to the billing page and 67.2% completing the order.</a:t>
            </a:r>
          </a:p>
          <a:p>
            <a:r>
              <a:rPr lang="en-US" b="1" dirty="0"/>
              <a:t>Recommendations:</a:t>
            </a:r>
          </a:p>
          <a:p>
            <a:pPr>
              <a:buFont typeface="+mj-lt"/>
              <a:buAutoNum type="arabicPeriod"/>
            </a:pPr>
            <a:r>
              <a:rPr lang="en-US" b="1" dirty="0"/>
              <a:t>Improve /lander-1 and /lander-4:</a:t>
            </a:r>
            <a:endParaRPr lang="en-US" dirty="0"/>
          </a:p>
          <a:p>
            <a:pPr marL="742950" lvl="1" indent="-285750">
              <a:buFont typeface="+mj-lt"/>
              <a:buAutoNum type="arabicPeriod"/>
            </a:pPr>
            <a:r>
              <a:rPr lang="en-US" dirty="0"/>
              <a:t>Analyze these pages to identify areas of improvement, such as clearer calls to action, better content, or more appealing design, to lower the bounce rates.</a:t>
            </a:r>
          </a:p>
          <a:p>
            <a:pPr>
              <a:buFont typeface="+mj-lt"/>
              <a:buAutoNum type="arabicPeriod"/>
            </a:pPr>
            <a:r>
              <a:rPr lang="en-US" b="1" dirty="0"/>
              <a:t>Leverage Successful Pages:</a:t>
            </a:r>
            <a:endParaRPr lang="en-US" dirty="0"/>
          </a:p>
          <a:p>
            <a:pPr marL="742950" lvl="1" indent="-285750">
              <a:buFont typeface="+mj-lt"/>
              <a:buAutoNum type="arabicPeriod"/>
            </a:pPr>
            <a:r>
              <a:rPr lang="en-US" dirty="0"/>
              <a:t>Use the successful elements of the /lander-2 page to enhance other landing pages, increasing overall engagement.</a:t>
            </a:r>
          </a:p>
          <a:p>
            <a:pPr>
              <a:buFont typeface="+mj-lt"/>
              <a:buAutoNum type="arabicPeriod"/>
            </a:pPr>
            <a:r>
              <a:rPr lang="en-US" b="1" dirty="0"/>
              <a:t>Optimize Conversion Funnel:</a:t>
            </a:r>
            <a:endParaRPr lang="en-US" dirty="0"/>
          </a:p>
          <a:p>
            <a:pPr marL="742950" lvl="1" indent="-285750">
              <a:buFont typeface="+mj-lt"/>
              <a:buAutoNum type="arabicPeriod"/>
            </a:pPr>
            <a:r>
              <a:rPr lang="en-US" dirty="0"/>
              <a:t>Continuously monitor and optimize the steps in the conversion funnel to maintain and improve the high conversion rates.</a:t>
            </a:r>
          </a:p>
          <a:p>
            <a:pPr marL="742950" lvl="1" indent="-285750">
              <a:buFont typeface="+mj-lt"/>
              <a:buAutoNum type="arabicPeriod"/>
            </a:pPr>
            <a:r>
              <a:rPr lang="en-US" dirty="0"/>
              <a:t>Address any potential drop-offs in the later stages of the funnel to further increase the order completion rate.</a:t>
            </a:r>
          </a:p>
          <a:p>
            <a:pPr marL="171450" indent="-171450">
              <a:buFont typeface="Arial" panose="020B0604020202020204" pitchFamily="34" charset="0"/>
              <a:buChar char="•"/>
            </a:pPr>
            <a:r>
              <a:rPr lang="en-US" dirty="0"/>
              <a:t> </a:t>
            </a:r>
            <a:br>
              <a:rPr lang="en-US" dirty="0"/>
            </a:br>
            <a:endParaRPr lang="en-US" dirty="0"/>
          </a:p>
          <a:p>
            <a:br>
              <a:rPr lang="en-US" dirty="0"/>
            </a:br>
            <a:endParaRPr lang="en-US" dirty="0"/>
          </a:p>
        </p:txBody>
      </p:sp>
      <p:sp>
        <p:nvSpPr>
          <p:cNvPr id="4" name="Slide Number Placeholder 3"/>
          <p:cNvSpPr>
            <a:spLocks noGrp="1"/>
          </p:cNvSpPr>
          <p:nvPr>
            <p:ph type="sldNum" sz="quarter" idx="5"/>
          </p:nvPr>
        </p:nvSpPr>
        <p:spPr/>
        <p:txBody>
          <a:bodyPr/>
          <a:lstStyle/>
          <a:p>
            <a:fld id="{B3B88707-BE7B-4776-ACAC-8471840E56F2}" type="slidenum">
              <a:rPr lang="en-IN" smtClean="0"/>
              <a:t>5</a:t>
            </a:fld>
            <a:endParaRPr lang="en-IN"/>
          </a:p>
        </p:txBody>
      </p:sp>
    </p:spTree>
    <p:extLst>
      <p:ext uri="{BB962C8B-B14F-4D97-AF65-F5344CB8AC3E}">
        <p14:creationId xmlns:p14="http://schemas.microsoft.com/office/powerpoint/2010/main" val="1911708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Traffic Sources and Device Insights:</a:t>
            </a:r>
          </a:p>
          <a:p>
            <a:pPr>
              <a:buFont typeface="+mj-lt"/>
              <a:buAutoNum type="arabicPeriod"/>
            </a:pPr>
            <a:r>
              <a:rPr lang="en-US" b="1" dirty="0"/>
              <a:t>Traffic Sources:</a:t>
            </a:r>
            <a:endParaRPr lang="en-US" dirty="0"/>
          </a:p>
          <a:p>
            <a:pPr marL="742950" lvl="1" indent="-285750">
              <a:buFont typeface="+mj-lt"/>
              <a:buAutoNum type="arabicPeriod"/>
            </a:pPr>
            <a:r>
              <a:rPr lang="en-US" b="1" dirty="0" err="1"/>
              <a:t>GSearch</a:t>
            </a:r>
            <a:r>
              <a:rPr lang="en-US" dirty="0"/>
              <a:t> (Google Search) is the primary driver of traffic to the website, significantly outperforming </a:t>
            </a:r>
            <a:r>
              <a:rPr lang="en-US" b="1" dirty="0" err="1"/>
              <a:t>BSearch</a:t>
            </a:r>
            <a:r>
              <a:rPr lang="en-US" dirty="0"/>
              <a:t> (Bing Search).</a:t>
            </a:r>
          </a:p>
          <a:p>
            <a:pPr marL="742950" lvl="1" indent="-285750">
              <a:buFont typeface="+mj-lt"/>
              <a:buAutoNum type="arabicPeriod"/>
            </a:pPr>
            <a:r>
              <a:rPr lang="en-US" b="1" dirty="0"/>
              <a:t>Non-brand campaigns</a:t>
            </a:r>
            <a:r>
              <a:rPr lang="en-US" dirty="0"/>
              <a:t> dominate traffic for both </a:t>
            </a:r>
            <a:r>
              <a:rPr lang="en-US" dirty="0" err="1"/>
              <a:t>GSearch</a:t>
            </a:r>
            <a:r>
              <a:rPr lang="en-US" dirty="0"/>
              <a:t> and </a:t>
            </a:r>
            <a:r>
              <a:rPr lang="en-US" dirty="0" err="1"/>
              <a:t>BSearch</a:t>
            </a:r>
            <a:r>
              <a:rPr lang="en-US" dirty="0"/>
              <a:t>, indicating users are primarily discovering the site through generic keywords rather than branded searches.</a:t>
            </a:r>
          </a:p>
          <a:p>
            <a:pPr marL="742950" lvl="1" indent="-285750">
              <a:buFont typeface="+mj-lt"/>
              <a:buAutoNum type="arabicPeriod"/>
            </a:pPr>
            <a:r>
              <a:rPr lang="en-US" b="1" dirty="0"/>
              <a:t>Direct Traffic:</a:t>
            </a:r>
            <a:r>
              <a:rPr lang="en-US" dirty="0"/>
              <a:t> Accounts for 39,917 sessions, indicating a moderate level of brand recognition and direct engagement.</a:t>
            </a:r>
          </a:p>
          <a:p>
            <a:pPr marL="742950" lvl="1" indent="-285750">
              <a:buFont typeface="+mj-lt"/>
              <a:buAutoNum type="arabicPeriod"/>
            </a:pPr>
            <a:r>
              <a:rPr lang="en-US" b="1" dirty="0"/>
              <a:t>"Others" Category:</a:t>
            </a:r>
            <a:r>
              <a:rPr lang="en-US" dirty="0"/>
              <a:t> The largest traffic source with 389,543 sessions, likely encompassing paid marketing efforts and other miscellaneous traffic sources.</a:t>
            </a:r>
          </a:p>
          <a:p>
            <a:pPr>
              <a:buFont typeface="+mj-lt"/>
              <a:buAutoNum type="arabicPeriod"/>
            </a:pPr>
            <a:r>
              <a:rPr lang="en-US" b="1" dirty="0"/>
              <a:t>Device Distribution:</a:t>
            </a:r>
            <a:endParaRPr lang="en-US" dirty="0"/>
          </a:p>
          <a:p>
            <a:pPr marL="742950" lvl="1" indent="-285750">
              <a:buFont typeface="+mj-lt"/>
              <a:buAutoNum type="arabicPeriod"/>
            </a:pPr>
            <a:r>
              <a:rPr lang="en-US" b="1" dirty="0"/>
              <a:t>Desktop Traffic:</a:t>
            </a:r>
            <a:r>
              <a:rPr lang="en-US" dirty="0"/>
              <a:t> Leads in overall sessions, suggesting that a significant portion of users prefer using desktop devices to interact with the website.</a:t>
            </a:r>
          </a:p>
          <a:p>
            <a:pPr marL="742950" lvl="1" indent="-285750">
              <a:buFont typeface="+mj-lt"/>
              <a:buAutoNum type="arabicPeriod"/>
            </a:pPr>
            <a:r>
              <a:rPr lang="en-US" b="1" dirty="0"/>
              <a:t>Mobile Traffic:</a:t>
            </a:r>
            <a:r>
              <a:rPr lang="en-US" dirty="0"/>
              <a:t> Although substantial, it is lower in session count compared to desktop. This is an important area for potential growth and optimization.</a:t>
            </a:r>
          </a:p>
          <a:p>
            <a:pPr marL="742950" lvl="1" indent="-285750">
              <a:buFont typeface="+mj-lt"/>
              <a:buAutoNum type="arabicPeriod"/>
            </a:pPr>
            <a:r>
              <a:rPr lang="en-US" b="1" dirty="0" err="1"/>
              <a:t>BSearch</a:t>
            </a:r>
            <a:r>
              <a:rPr lang="en-US" b="1" dirty="0"/>
              <a:t> vs. </a:t>
            </a:r>
            <a:r>
              <a:rPr lang="en-US" b="1" dirty="0" err="1"/>
              <a:t>GSearch</a:t>
            </a:r>
            <a:r>
              <a:rPr lang="en-US" b="1" dirty="0"/>
              <a:t> Device Share:</a:t>
            </a:r>
            <a:r>
              <a:rPr lang="en-US" dirty="0"/>
              <a:t> </a:t>
            </a:r>
            <a:r>
              <a:rPr lang="en-US" dirty="0" err="1"/>
              <a:t>BSearch</a:t>
            </a:r>
            <a:r>
              <a:rPr lang="en-US" dirty="0"/>
              <a:t> has a higher share of desktop traffic compared to </a:t>
            </a:r>
            <a:r>
              <a:rPr lang="en-US" dirty="0" err="1"/>
              <a:t>GSearch</a:t>
            </a:r>
            <a:r>
              <a:rPr lang="en-US" dirty="0"/>
              <a:t>, indicating different user behavior or demographics between the two search engines.</a:t>
            </a:r>
          </a:p>
          <a:p>
            <a:r>
              <a:rPr lang="en-US" b="1" dirty="0"/>
              <a:t>Conversion Rates:</a:t>
            </a:r>
          </a:p>
          <a:p>
            <a:pPr>
              <a:buFont typeface="+mj-lt"/>
              <a:buAutoNum type="arabicPeriod"/>
            </a:pPr>
            <a:r>
              <a:rPr lang="en-US" b="1" dirty="0"/>
              <a:t>Desktop Conversions:</a:t>
            </a:r>
            <a:endParaRPr lang="en-US" dirty="0"/>
          </a:p>
          <a:p>
            <a:pPr marL="742950" lvl="1" indent="-285750">
              <a:buFont typeface="+mj-lt"/>
              <a:buAutoNum type="arabicPeriod"/>
            </a:pPr>
            <a:r>
              <a:rPr lang="en-US" b="1" dirty="0" err="1"/>
              <a:t>GSearch</a:t>
            </a:r>
            <a:r>
              <a:rPr lang="en-US" b="1" dirty="0"/>
              <a:t>:</a:t>
            </a:r>
            <a:r>
              <a:rPr lang="en-US" dirty="0"/>
              <a:t> 7.86%</a:t>
            </a:r>
          </a:p>
          <a:p>
            <a:pPr marL="742950" lvl="1" indent="-285750">
              <a:buFont typeface="+mj-lt"/>
              <a:buAutoNum type="arabicPeriod"/>
            </a:pPr>
            <a:r>
              <a:rPr lang="en-US" b="1" dirty="0" err="1"/>
              <a:t>BSearch</a:t>
            </a:r>
            <a:r>
              <a:rPr lang="en-US" b="1" dirty="0"/>
              <a:t>:</a:t>
            </a:r>
            <a:r>
              <a:rPr lang="en-US" dirty="0"/>
              <a:t> 7.32%</a:t>
            </a:r>
          </a:p>
          <a:p>
            <a:pPr marL="742950" lvl="1" indent="-285750">
              <a:buFont typeface="+mj-lt"/>
              <a:buAutoNum type="arabicPeriod"/>
            </a:pPr>
            <a:r>
              <a:rPr lang="en-US" dirty="0"/>
              <a:t>Desktop conversions are relatively high for both search engines, showing that desktop users are more likely to complete purchases or desired actions.</a:t>
            </a:r>
          </a:p>
          <a:p>
            <a:pPr>
              <a:buFont typeface="+mj-lt"/>
              <a:buAutoNum type="arabicPeriod"/>
            </a:pPr>
            <a:r>
              <a:rPr lang="en-US" b="1" dirty="0"/>
              <a:t>Mobile Conversions:</a:t>
            </a:r>
            <a:endParaRPr lang="en-US" dirty="0"/>
          </a:p>
          <a:p>
            <a:pPr marL="742950" lvl="1" indent="-285750">
              <a:buFont typeface="+mj-lt"/>
              <a:buAutoNum type="arabicPeriod"/>
            </a:pPr>
            <a:r>
              <a:rPr lang="en-US" b="1" dirty="0" err="1"/>
              <a:t>GSearch</a:t>
            </a:r>
            <a:r>
              <a:rPr lang="en-US" b="1" dirty="0"/>
              <a:t>:</a:t>
            </a:r>
            <a:r>
              <a:rPr lang="en-US" dirty="0"/>
              <a:t> 3.10%</a:t>
            </a:r>
          </a:p>
          <a:p>
            <a:pPr marL="742950" lvl="1" indent="-285750">
              <a:buFont typeface="+mj-lt"/>
              <a:buAutoNum type="arabicPeriod"/>
            </a:pPr>
            <a:r>
              <a:rPr lang="en-US" b="1" dirty="0" err="1"/>
              <a:t>BSearch</a:t>
            </a:r>
            <a:r>
              <a:rPr lang="en-US" b="1" dirty="0"/>
              <a:t>:</a:t>
            </a:r>
            <a:r>
              <a:rPr lang="en-US" dirty="0"/>
              <a:t> 3.09%</a:t>
            </a:r>
          </a:p>
          <a:p>
            <a:pPr marL="742950" lvl="1" indent="-285750">
              <a:buFont typeface="+mj-lt"/>
              <a:buAutoNum type="arabicPeriod"/>
            </a:pPr>
            <a:r>
              <a:rPr lang="en-US" dirty="0"/>
              <a:t>Mobile conversions are significantly lower than desktop, highlighting a gap in the user experience or other barriers to mobile conversions.</a:t>
            </a:r>
          </a:p>
          <a:p>
            <a:r>
              <a:rPr lang="en-US" b="1" dirty="0"/>
              <a:t>Recommendations:</a:t>
            </a:r>
          </a:p>
          <a:p>
            <a:pPr>
              <a:buFont typeface="+mj-lt"/>
              <a:buAutoNum type="arabicPeriod"/>
            </a:pPr>
            <a:r>
              <a:rPr lang="en-US" b="1" dirty="0"/>
              <a:t>Prioritize Mobile Optimization:</a:t>
            </a:r>
            <a:endParaRPr lang="en-US" dirty="0"/>
          </a:p>
          <a:p>
            <a:pPr marL="742950" lvl="1" indent="-285750">
              <a:buFont typeface="+mj-lt"/>
              <a:buAutoNum type="arabicPeriod"/>
            </a:pPr>
            <a:r>
              <a:rPr lang="en-US" dirty="0"/>
              <a:t>Focus on improving the mobile user experience to address lower mobile conversion rates. his may involve optimizing page load times, simplifying navigation, and ensuring a seamless checkout process.</a:t>
            </a:r>
          </a:p>
          <a:p>
            <a:pPr marL="742950" lvl="1" indent="-285750">
              <a:buFont typeface="+mj-lt"/>
              <a:buAutoNum type="arabicPeriod"/>
            </a:pPr>
            <a:r>
              <a:rPr lang="en-US" dirty="0"/>
              <a:t>Analyze why </a:t>
            </a:r>
            <a:r>
              <a:rPr lang="en-US" dirty="0" err="1"/>
              <a:t>BSearch</a:t>
            </a:r>
            <a:r>
              <a:rPr lang="en-US" dirty="0"/>
              <a:t> has a lower share of mobile traffic compared to </a:t>
            </a:r>
            <a:r>
              <a:rPr lang="en-US" dirty="0" err="1"/>
              <a:t>GSearch</a:t>
            </a:r>
            <a:r>
              <a:rPr lang="en-US" dirty="0"/>
              <a:t>. </a:t>
            </a:r>
          </a:p>
          <a:p>
            <a:pPr>
              <a:buFont typeface="+mj-lt"/>
              <a:buAutoNum type="arabicPeriod"/>
            </a:pPr>
            <a:r>
              <a:rPr lang="en-US" b="1" dirty="0"/>
              <a:t>Bid Adjustments:</a:t>
            </a:r>
            <a:endParaRPr lang="en-US" dirty="0"/>
          </a:p>
          <a:p>
            <a:pPr marL="742950" lvl="1" indent="-285750">
              <a:buFont typeface="+mj-lt"/>
              <a:buAutoNum type="arabicPeriod"/>
            </a:pPr>
            <a:r>
              <a:rPr lang="en-US" dirty="0"/>
              <a:t>Increase bids for both </a:t>
            </a:r>
            <a:r>
              <a:rPr lang="en-US" b="1" dirty="0" err="1"/>
              <a:t>GSearch</a:t>
            </a:r>
            <a:r>
              <a:rPr lang="en-US" dirty="0"/>
              <a:t> and </a:t>
            </a:r>
            <a:r>
              <a:rPr lang="en-US" b="1" dirty="0" err="1"/>
              <a:t>BSearch</a:t>
            </a:r>
            <a:r>
              <a:rPr lang="en-US" dirty="0"/>
              <a:t> on desktop due to high and similar conversion rates.</a:t>
            </a:r>
          </a:p>
          <a:p>
            <a:pPr>
              <a:buFont typeface="+mj-lt"/>
              <a:buAutoNum type="arabicPeriod"/>
            </a:pPr>
            <a:r>
              <a:rPr lang="en-US" b="1" dirty="0"/>
              <a:t>Organic Search Optimization:</a:t>
            </a:r>
            <a:endParaRPr lang="en-US" dirty="0"/>
          </a:p>
          <a:p>
            <a:pPr marL="742950" lvl="1" indent="-285750">
              <a:buFont typeface="+mj-lt"/>
              <a:buAutoNum type="arabicPeriod"/>
            </a:pPr>
            <a:r>
              <a:rPr lang="en-US" dirty="0"/>
              <a:t>Enhance efforts in organic search </a:t>
            </a:r>
            <a:r>
              <a:rPr lang="en-US" dirty="0" err="1"/>
              <a:t>optimization.This</a:t>
            </a:r>
            <a:r>
              <a:rPr lang="en-US" dirty="0"/>
              <a:t> involves optimizing for relevant keywords, creating high-quality content, and ensuring technical SEO best practices are followed.</a:t>
            </a:r>
          </a:p>
          <a:p>
            <a:pPr marL="742950" lvl="1" indent="-285750">
              <a:buFont typeface="+mj-lt"/>
              <a:buAutoNum type="arabicPeriod"/>
            </a:pPr>
            <a:r>
              <a:rPr lang="en-US" dirty="0"/>
              <a:t>Invest in brand-building activities that can enhance brand recognition and drive more direct traffic. This could include content marketing, social media engagement, and PR efforts.</a:t>
            </a:r>
          </a:p>
          <a:p>
            <a:pPr>
              <a:buFont typeface="+mj-lt"/>
              <a:buAutoNum type="arabicPeriod"/>
            </a:pPr>
            <a:r>
              <a:rPr lang="en-US" b="1" dirty="0"/>
              <a:t>Analyze Paid Traffic:</a:t>
            </a:r>
            <a:endParaRPr lang="en-US" dirty="0"/>
          </a:p>
          <a:p>
            <a:pPr marL="742950" lvl="1" indent="-285750">
              <a:buFont typeface="+mj-lt"/>
              <a:buAutoNum type="arabicPeriod"/>
            </a:pPr>
            <a:r>
              <a:rPr lang="en-US" dirty="0"/>
              <a:t>Investigate reasons behind lower conversion rates for paid brand search.</a:t>
            </a:r>
          </a:p>
          <a:p>
            <a:pPr marL="742950" lvl="1" indent="-285750">
              <a:buFont typeface="+mj-lt"/>
              <a:buAutoNum type="arabicPeriod"/>
            </a:pPr>
            <a:r>
              <a:rPr lang="en-US" dirty="0"/>
              <a:t>Recognize the influence of paid marketing on brand awareness, as it may lead to direct traffic later. This suggests that even if paid traffic does not convert immediately, it has a long-term impact on user behavior and brand recognition.</a:t>
            </a:r>
          </a:p>
          <a:p>
            <a:pPr>
              <a:buFont typeface="+mj-lt"/>
              <a:buAutoNum type="arabicPeriod"/>
            </a:pPr>
            <a:r>
              <a:rPr lang="en-US" b="1" dirty="0"/>
              <a:t>Focus Areas:</a:t>
            </a:r>
            <a:endParaRPr lang="en-US" dirty="0"/>
          </a:p>
          <a:p>
            <a:pPr marL="742950" lvl="1" indent="-285750">
              <a:buFont typeface="+mj-lt"/>
              <a:buAutoNum type="arabicPeriod"/>
            </a:pPr>
            <a:r>
              <a:rPr lang="en-US" dirty="0"/>
              <a:t>Since non-brand paid campaigns drive the most traffic, maintaining and optimizing these campaigns should remain a priority.</a:t>
            </a:r>
          </a:p>
          <a:p>
            <a:pPr marL="742950" lvl="1" indent="-285750">
              <a:buFont typeface="+mj-lt"/>
              <a:buAutoNum type="arabicPeriod"/>
            </a:pPr>
            <a:r>
              <a:rPr lang="en-US" dirty="0"/>
              <a:t>Improve strategies to convert organic and direct traffic similar to paid brand search.</a:t>
            </a:r>
          </a:p>
          <a:p>
            <a:pPr>
              <a:buFont typeface="+mj-lt"/>
              <a:buNone/>
            </a:pPr>
            <a:endParaRPr lang="en-US" dirty="0"/>
          </a:p>
        </p:txBody>
      </p:sp>
      <p:sp>
        <p:nvSpPr>
          <p:cNvPr id="4" name="Slide Number Placeholder 3"/>
          <p:cNvSpPr>
            <a:spLocks noGrp="1"/>
          </p:cNvSpPr>
          <p:nvPr>
            <p:ph type="sldNum" sz="quarter" idx="5"/>
          </p:nvPr>
        </p:nvSpPr>
        <p:spPr/>
        <p:txBody>
          <a:bodyPr/>
          <a:lstStyle/>
          <a:p>
            <a:fld id="{B3B88707-BE7B-4776-ACAC-8471840E56F2}" type="slidenum">
              <a:rPr lang="en-IN" smtClean="0"/>
              <a:t>6</a:t>
            </a:fld>
            <a:endParaRPr lang="en-IN"/>
          </a:p>
        </p:txBody>
      </p:sp>
    </p:spTree>
    <p:extLst>
      <p:ext uri="{BB962C8B-B14F-4D97-AF65-F5344CB8AC3E}">
        <p14:creationId xmlns:p14="http://schemas.microsoft.com/office/powerpoint/2010/main" val="2341215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Conversion Rate and Traffic Trends:</a:t>
            </a:r>
          </a:p>
          <a:p>
            <a:pPr>
              <a:buFont typeface="+mj-lt"/>
              <a:buAutoNum type="arabicPeriod"/>
            </a:pPr>
            <a:r>
              <a:rPr lang="en-US" b="1" dirty="0"/>
              <a:t>Conversion Rate (CVR) Decline:</a:t>
            </a:r>
            <a:endParaRPr lang="en-US" dirty="0"/>
          </a:p>
          <a:p>
            <a:pPr marL="742950" lvl="1" indent="-285750">
              <a:buFont typeface="+mj-lt"/>
              <a:buAutoNum type="arabicPeriod"/>
            </a:pPr>
            <a:r>
              <a:rPr lang="en-US" b="1" dirty="0"/>
              <a:t>CVR Trend:</a:t>
            </a:r>
            <a:r>
              <a:rPr lang="en-US" dirty="0"/>
              <a:t> The conversion rate has decreased significantly from 31.3% at launch to 12.9% by 2014. This decline indicates that while more users are visiting the site, a smaller percentage are completing desired actions (such as purchases).</a:t>
            </a:r>
          </a:p>
          <a:p>
            <a:pPr>
              <a:buFont typeface="+mj-lt"/>
              <a:buAutoNum type="arabicPeriod"/>
            </a:pPr>
            <a:r>
              <a:rPr lang="en-US" b="1" dirty="0"/>
              <a:t>Sessions and Orders Increase:</a:t>
            </a:r>
            <a:endParaRPr lang="en-US" dirty="0"/>
          </a:p>
          <a:p>
            <a:pPr marL="742950" lvl="1" indent="-285750">
              <a:buFont typeface="+mj-lt"/>
              <a:buAutoNum type="arabicPeriod"/>
            </a:pPr>
            <a:r>
              <a:rPr lang="en-US" b="1" dirty="0"/>
              <a:t>Increased Sessions and Orders:</a:t>
            </a:r>
            <a:r>
              <a:rPr lang="en-US" dirty="0"/>
              <a:t> Despite the lower CVR, the overall number of sessions and orders has increased. This suggests that the website is attracting more users over time, even though fewer of them are converting.</a:t>
            </a:r>
          </a:p>
          <a:p>
            <a:pPr>
              <a:buFont typeface="+mj-lt"/>
              <a:buAutoNum type="arabicPeriod"/>
            </a:pPr>
            <a:r>
              <a:rPr lang="en-US" b="1" dirty="0"/>
              <a:t>Holiday Season Spike:</a:t>
            </a:r>
            <a:endParaRPr lang="en-US" dirty="0"/>
          </a:p>
          <a:p>
            <a:pPr marL="742950" lvl="1" indent="-285750">
              <a:buFont typeface="+mj-lt"/>
              <a:buAutoNum type="arabicPeriod"/>
            </a:pPr>
            <a:r>
              <a:rPr lang="en-US" b="1" dirty="0"/>
              <a:t>4th Quarter Surge:</a:t>
            </a:r>
            <a:r>
              <a:rPr lang="en-US" dirty="0"/>
              <a:t> There is a notable increase in sessions during the 4th quarter, likely due to the holiday season. This period sees a significant spike in user activity.</a:t>
            </a:r>
          </a:p>
          <a:p>
            <a:r>
              <a:rPr lang="en-US" b="1" dirty="0"/>
              <a:t>Recommendations:</a:t>
            </a:r>
          </a:p>
          <a:p>
            <a:pPr>
              <a:buFont typeface="+mj-lt"/>
              <a:buAutoNum type="arabicPeriod"/>
            </a:pPr>
            <a:r>
              <a:rPr lang="en-US" b="1" dirty="0"/>
              <a:t>Investigate CVR Decline:</a:t>
            </a:r>
            <a:endParaRPr lang="en-US" dirty="0"/>
          </a:p>
          <a:p>
            <a:pPr marL="742950" lvl="1" indent="-285750">
              <a:buFont typeface="+mj-lt"/>
              <a:buAutoNum type="arabicPeriod"/>
            </a:pPr>
            <a:r>
              <a:rPr lang="en-US" b="1" dirty="0"/>
              <a:t>Analysis Needed:</a:t>
            </a:r>
            <a:r>
              <a:rPr lang="en-US" dirty="0"/>
              <a:t> It’s crucial to understand the reasons behind the declining CVR. This may involve analyzing user behavior, identifying potential barriers to conversion, and reviewing changes in the website or marketing strategies since launch.</a:t>
            </a:r>
          </a:p>
          <a:p>
            <a:pPr>
              <a:buFont typeface="+mj-lt"/>
              <a:buAutoNum type="arabicPeriod"/>
            </a:pPr>
            <a:r>
              <a:rPr lang="en-US" b="1" dirty="0"/>
              <a:t>Optimize Marketing for Peak Seasons:</a:t>
            </a:r>
            <a:endParaRPr lang="en-US" dirty="0"/>
          </a:p>
          <a:p>
            <a:pPr marL="742950" lvl="1" indent="-285750">
              <a:buFont typeface="+mj-lt"/>
              <a:buAutoNum type="arabicPeriod"/>
            </a:pPr>
            <a:r>
              <a:rPr lang="en-US" b="1" dirty="0"/>
              <a:t>Enhanced Holiday Marketing:</a:t>
            </a:r>
            <a:r>
              <a:rPr lang="en-US" dirty="0"/>
              <a:t> Given the spike in sessions during the holiday season, it's important to optimize marketing campaigns to fully leverage this peak period. This could involve targeted promotions, holiday-themed content, and special offers.</a:t>
            </a:r>
          </a:p>
          <a:p>
            <a:pPr>
              <a:buFont typeface="+mj-lt"/>
              <a:buAutoNum type="arabicPeriod"/>
            </a:pPr>
            <a:r>
              <a:rPr lang="en-US" b="1" dirty="0"/>
              <a:t>Focus on Conversion Efficiency:</a:t>
            </a:r>
            <a:endParaRPr lang="en-US" dirty="0"/>
          </a:p>
          <a:p>
            <a:pPr marL="742950" lvl="1" indent="-285750">
              <a:buFont typeface="+mj-lt"/>
              <a:buAutoNum type="arabicPeriod"/>
            </a:pPr>
            <a:r>
              <a:rPr lang="en-US" b="1" dirty="0"/>
              <a:t>Balancing Traffic and Conversions:</a:t>
            </a:r>
            <a:r>
              <a:rPr lang="en-US" dirty="0"/>
              <a:t> While attracting more users is beneficial, it's equally important to improve the efficiency of conversions. Strategies might include optimizing landing pages, simplifying the checkout process, and personalizing user experiences.</a:t>
            </a:r>
          </a:p>
          <a:p>
            <a:r>
              <a:rPr lang="en-US" b="1" dirty="0"/>
              <a:t>Traffic Patterns:</a:t>
            </a:r>
          </a:p>
          <a:p>
            <a:pPr>
              <a:buFont typeface="+mj-lt"/>
              <a:buAutoNum type="arabicPeriod"/>
            </a:pPr>
            <a:r>
              <a:rPr lang="en-US" b="1" dirty="0"/>
              <a:t>Weekday Traffic:</a:t>
            </a:r>
            <a:endParaRPr lang="en-US" dirty="0"/>
          </a:p>
          <a:p>
            <a:pPr marL="742950" lvl="1" indent="-285750">
              <a:buFont typeface="+mj-lt"/>
              <a:buAutoNum type="arabicPeriod"/>
            </a:pPr>
            <a:r>
              <a:rPr lang="en-US" b="1" dirty="0"/>
              <a:t>Business Hours Peak:</a:t>
            </a:r>
            <a:r>
              <a:rPr lang="en-US" dirty="0"/>
              <a:t> Traffic is highest during business hours (8 AM - 5 PM), with a particularly busy period during lunchtime (12 PM - 1 PM).</a:t>
            </a:r>
          </a:p>
          <a:p>
            <a:pPr marL="742950" lvl="1" indent="-285750">
              <a:buFont typeface="+mj-lt"/>
              <a:buAutoNum type="arabicPeriod"/>
            </a:pPr>
            <a:r>
              <a:rPr lang="en-US" b="1" dirty="0"/>
              <a:t>Weekday vs. Weekend:</a:t>
            </a:r>
            <a:r>
              <a:rPr lang="en-US" dirty="0"/>
              <a:t> Weekdays generally see higher traffic compared to weekends, indicating that users are more active during the workweek.</a:t>
            </a:r>
          </a:p>
          <a:p>
            <a:pPr marL="742950" lvl="1" indent="-285750">
              <a:buFont typeface="+mj-lt"/>
              <a:buAutoNum type="arabicPeriod"/>
            </a:pPr>
            <a:r>
              <a:rPr lang="en-US" b="1" dirty="0"/>
              <a:t>Daily Variations:</a:t>
            </a:r>
            <a:r>
              <a:rPr lang="en-US" dirty="0"/>
              <a:t> Mondays have slightly lower traffic, while Fridays may experience slightly higher traffic than other weekdays.</a:t>
            </a:r>
          </a:p>
          <a:p>
            <a:pPr>
              <a:buFont typeface="+mj-lt"/>
              <a:buAutoNum type="arabicPeriod"/>
            </a:pPr>
            <a:r>
              <a:rPr lang="en-US" b="1" dirty="0"/>
              <a:t>Weekend Traffic:</a:t>
            </a:r>
            <a:endParaRPr lang="en-US" dirty="0"/>
          </a:p>
          <a:p>
            <a:pPr marL="742950" lvl="1" indent="-285750">
              <a:buFont typeface="+mj-lt"/>
              <a:buAutoNum type="arabicPeriod"/>
            </a:pPr>
            <a:r>
              <a:rPr lang="en-US" b="1" dirty="0"/>
              <a:t>Lower Traffic:</a:t>
            </a:r>
            <a:r>
              <a:rPr lang="en-US" dirty="0"/>
              <a:t> Traffic tends to be lower on weekends compared to weekdays, suggesting that users are less engaged during their off days.</a:t>
            </a:r>
          </a:p>
          <a:p>
            <a:r>
              <a:rPr lang="en-US" b="1" dirty="0"/>
              <a:t>Recommendations:</a:t>
            </a:r>
          </a:p>
          <a:p>
            <a:pPr>
              <a:buFont typeface="+mj-lt"/>
              <a:buAutoNum type="arabicPeriod"/>
            </a:pPr>
            <a:r>
              <a:rPr lang="en-US" b="1" dirty="0"/>
              <a:t>Allocate Support Staff:</a:t>
            </a:r>
            <a:endParaRPr lang="en-US" dirty="0"/>
          </a:p>
          <a:p>
            <a:pPr marL="742950" lvl="1" indent="-285750">
              <a:buFont typeface="+mj-lt"/>
              <a:buAutoNum type="arabicPeriod"/>
            </a:pPr>
            <a:r>
              <a:rPr lang="en-US" b="1" dirty="0"/>
              <a:t>Strategic Staffing:</a:t>
            </a:r>
            <a:r>
              <a:rPr lang="en-US" dirty="0"/>
              <a:t> Increase the number of support staff available during peak traffic times on weekdays, especially during business hours and lunchtime. This ensures that user queries and issues are addressed promptly, potentially improving user satisfaction and conversion rates.</a:t>
            </a:r>
          </a:p>
          <a:p>
            <a:pPr>
              <a:buFont typeface="+mj-lt"/>
              <a:buNone/>
            </a:pPr>
            <a:endParaRPr lang="en-US" dirty="0"/>
          </a:p>
        </p:txBody>
      </p:sp>
      <p:sp>
        <p:nvSpPr>
          <p:cNvPr id="4" name="Slide Number Placeholder 3"/>
          <p:cNvSpPr>
            <a:spLocks noGrp="1"/>
          </p:cNvSpPr>
          <p:nvPr>
            <p:ph type="sldNum" sz="quarter" idx="5"/>
          </p:nvPr>
        </p:nvSpPr>
        <p:spPr/>
        <p:txBody>
          <a:bodyPr/>
          <a:lstStyle/>
          <a:p>
            <a:fld id="{B3B88707-BE7B-4776-ACAC-8471840E56F2}" type="slidenum">
              <a:rPr lang="en-IN" smtClean="0"/>
              <a:t>7</a:t>
            </a:fld>
            <a:endParaRPr lang="en-IN"/>
          </a:p>
        </p:txBody>
      </p:sp>
    </p:spTree>
    <p:extLst>
      <p:ext uri="{BB962C8B-B14F-4D97-AF65-F5344CB8AC3E}">
        <p14:creationId xmlns:p14="http://schemas.microsoft.com/office/powerpoint/2010/main" val="3940537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Revenue, Margin, and Conversion Rates:</a:t>
            </a:r>
          </a:p>
          <a:p>
            <a:pPr>
              <a:buFont typeface="+mj-lt"/>
              <a:buAutoNum type="arabicPeriod"/>
            </a:pPr>
            <a:r>
              <a:rPr lang="en-US" b="1" dirty="0"/>
              <a:t>Consistent Growth:</a:t>
            </a:r>
            <a:endParaRPr lang="en-US" dirty="0"/>
          </a:p>
          <a:p>
            <a:pPr marL="742950" lvl="1" indent="-285750">
              <a:buFont typeface="+mj-lt"/>
              <a:buAutoNum type="arabicPeriod"/>
            </a:pPr>
            <a:r>
              <a:rPr lang="en-US" b="1" dirty="0"/>
              <a:t>Increase in Key Metrics:</a:t>
            </a:r>
            <a:r>
              <a:rPr lang="en-US" dirty="0"/>
              <a:t> Revenue, margin, and session-to-order conversion rates have all shown consistent growth from 2012 to 2014. This indicates a positive trend in the website's financial performance and user engagement.</a:t>
            </a:r>
          </a:p>
          <a:p>
            <a:pPr>
              <a:buFont typeface="+mj-lt"/>
              <a:buAutoNum type="arabicPeriod"/>
            </a:pPr>
            <a:r>
              <a:rPr lang="en-US" b="1" dirty="0"/>
              <a:t>Drivers of Growth:</a:t>
            </a:r>
            <a:endParaRPr lang="en-US" dirty="0"/>
          </a:p>
          <a:p>
            <a:pPr marL="742950" lvl="1" indent="-285750">
              <a:buFont typeface="+mj-lt"/>
              <a:buAutoNum type="arabicPeriod"/>
            </a:pPr>
            <a:r>
              <a:rPr lang="en-US" b="1" dirty="0"/>
              <a:t>Higher Conversion Rates:</a:t>
            </a:r>
            <a:r>
              <a:rPr lang="en-US" dirty="0"/>
              <a:t> The improvement in conversion rates means that a larger percentage of visitors are completing purchases.</a:t>
            </a:r>
          </a:p>
          <a:p>
            <a:pPr marL="742950" lvl="1" indent="-285750">
              <a:buFont typeface="+mj-lt"/>
              <a:buAutoNum type="arabicPeriod"/>
            </a:pPr>
            <a:r>
              <a:rPr lang="en-US" b="1" dirty="0"/>
              <a:t>Increased Traffic:</a:t>
            </a:r>
            <a:r>
              <a:rPr lang="en-US" dirty="0"/>
              <a:t> More users are visiting the website, contributing to the overall increase in orders and revenue.</a:t>
            </a:r>
          </a:p>
          <a:p>
            <a:pPr>
              <a:buFont typeface="+mj-lt"/>
              <a:buAutoNum type="arabicPeriod"/>
            </a:pPr>
            <a:r>
              <a:rPr lang="en-US" b="1" dirty="0"/>
              <a:t>Overall Performance:</a:t>
            </a:r>
            <a:endParaRPr lang="en-US" dirty="0"/>
          </a:p>
          <a:p>
            <a:pPr marL="742950" lvl="1" indent="-285750">
              <a:buFont typeface="+mj-lt"/>
              <a:buAutoNum type="arabicPeriod"/>
            </a:pPr>
            <a:r>
              <a:rPr lang="en-US" b="1" dirty="0"/>
              <a:t>Strong Customer Acquisition:</a:t>
            </a:r>
            <a:r>
              <a:rPr lang="en-US" dirty="0"/>
              <a:t> The website is successfully attracting more users.</a:t>
            </a:r>
          </a:p>
          <a:p>
            <a:pPr marL="742950" lvl="1" indent="-285750">
              <a:buFont typeface="+mj-lt"/>
              <a:buAutoNum type="arabicPeriod"/>
            </a:pPr>
            <a:r>
              <a:rPr lang="en-US" b="1" dirty="0"/>
              <a:t>Revenue Generation:</a:t>
            </a:r>
            <a:r>
              <a:rPr lang="en-US" dirty="0"/>
              <a:t> The combination of higher traffic and improved conversion rates is driving significant revenue growth.</a:t>
            </a:r>
          </a:p>
          <a:p>
            <a:r>
              <a:rPr lang="en-US" b="1" dirty="0"/>
              <a:t>Product Funnel Performance:</a:t>
            </a:r>
          </a:p>
          <a:p>
            <a:pPr>
              <a:buFont typeface="+mj-lt"/>
              <a:buAutoNum type="arabicPeriod"/>
            </a:pPr>
            <a:r>
              <a:rPr lang="en-US" b="1" dirty="0"/>
              <a:t>Mr. Fuzzy:</a:t>
            </a:r>
            <a:endParaRPr lang="en-US" dirty="0"/>
          </a:p>
          <a:p>
            <a:pPr marL="742950" lvl="1" indent="-285750">
              <a:buFont typeface="+mj-lt"/>
              <a:buAutoNum type="arabicPeriod"/>
            </a:pPr>
            <a:r>
              <a:rPr lang="en-US" b="1" dirty="0"/>
              <a:t>Brand Awareness:</a:t>
            </a:r>
            <a:r>
              <a:rPr lang="en-US" dirty="0"/>
              <a:t> Mr. Fuzzy has the highest number of sessions, indicating strong brand recognition.</a:t>
            </a:r>
          </a:p>
          <a:p>
            <a:pPr marL="742950" lvl="1" indent="-285750">
              <a:buFont typeface="+mj-lt"/>
              <a:buAutoNum type="arabicPeriod"/>
            </a:pPr>
            <a:r>
              <a:rPr lang="en-US" b="1" dirty="0"/>
              <a:t>Funnel Optimization Needed:</a:t>
            </a:r>
            <a:r>
              <a:rPr lang="en-US" dirty="0"/>
              <a:t> Despite high awareness, the lower click-through rates in the funnel suggest potential issues in user engagement or the funnel process that need addressing.</a:t>
            </a:r>
          </a:p>
          <a:p>
            <a:pPr>
              <a:buFont typeface="+mj-lt"/>
              <a:buAutoNum type="arabicPeriod"/>
            </a:pPr>
            <a:r>
              <a:rPr lang="en-US" b="1" dirty="0"/>
              <a:t>Love Bear:</a:t>
            </a:r>
            <a:endParaRPr lang="en-US" dirty="0"/>
          </a:p>
          <a:p>
            <a:pPr marL="742950" lvl="1" indent="-285750">
              <a:buFont typeface="+mj-lt"/>
              <a:buAutoNum type="arabicPeriod"/>
            </a:pPr>
            <a:r>
              <a:rPr lang="en-US" b="1" dirty="0"/>
              <a:t>Strong Click-Through Rates:</a:t>
            </a:r>
            <a:r>
              <a:rPr lang="en-US" dirty="0"/>
              <a:t> Love Bear shows high click-through rates throughout the funnel, suggesting an effective user experience and well-optimized marketing efforts.</a:t>
            </a:r>
          </a:p>
          <a:p>
            <a:pPr>
              <a:buFont typeface="+mj-lt"/>
              <a:buAutoNum type="arabicPeriod"/>
            </a:pPr>
            <a:r>
              <a:rPr lang="en-US" b="1" dirty="0"/>
              <a:t>Sugar Panda:</a:t>
            </a:r>
            <a:endParaRPr lang="en-US" dirty="0"/>
          </a:p>
          <a:p>
            <a:pPr marL="742950" lvl="1" indent="-285750">
              <a:buFont typeface="+mj-lt"/>
              <a:buAutoNum type="arabicPeriod"/>
            </a:pPr>
            <a:r>
              <a:rPr lang="en-US" b="1" dirty="0"/>
              <a:t>Effective Funnel:</a:t>
            </a:r>
            <a:r>
              <a:rPr lang="en-US" dirty="0"/>
              <a:t> Similar to Love Bear, Sugar Panda also has good click-through rates, indicating that the funnel process is effective.</a:t>
            </a:r>
          </a:p>
          <a:p>
            <a:pPr>
              <a:buFont typeface="+mj-lt"/>
              <a:buAutoNum type="arabicPeriod"/>
            </a:pPr>
            <a:r>
              <a:rPr lang="en-US" b="1" dirty="0"/>
              <a:t>Mini Bear:</a:t>
            </a:r>
            <a:endParaRPr lang="en-US" dirty="0"/>
          </a:p>
          <a:p>
            <a:pPr marL="742950" lvl="1" indent="-285750">
              <a:buFont typeface="+mj-lt"/>
              <a:buAutoNum type="arabicPeriod"/>
            </a:pPr>
            <a:r>
              <a:rPr lang="en-US" b="1" dirty="0"/>
              <a:t>Optimization Opportunity:</a:t>
            </a:r>
            <a:r>
              <a:rPr lang="en-US" dirty="0"/>
              <a:t> The lower click-through rates for Mini Bear suggest that there are opportunities to optimize the funnel and improve user engagement.</a:t>
            </a:r>
          </a:p>
          <a:p>
            <a:r>
              <a:rPr lang="en-US" b="1" dirty="0"/>
              <a:t>Refund Rates Analysis:</a:t>
            </a:r>
          </a:p>
          <a:p>
            <a:pPr>
              <a:buFont typeface="+mj-lt"/>
              <a:buAutoNum type="arabicPeriod"/>
            </a:pPr>
            <a:r>
              <a:rPr lang="en-US" b="1" dirty="0"/>
              <a:t>Product 1:</a:t>
            </a:r>
            <a:endParaRPr lang="en-US" dirty="0"/>
          </a:p>
          <a:p>
            <a:pPr marL="742950" lvl="1" indent="-285750">
              <a:buFont typeface="+mj-lt"/>
              <a:buAutoNum type="arabicPeriod"/>
            </a:pPr>
            <a:r>
              <a:rPr lang="en-US" b="1" dirty="0"/>
              <a:t>High Refund Rates:</a:t>
            </a:r>
            <a:r>
              <a:rPr lang="en-US" dirty="0"/>
              <a:t> This product has the highest refund rate, particularly noticeable in Q3 of 2012 and 2014. This warrants further investigation into customer feedback, product quality, or changes made during those periods.</a:t>
            </a:r>
          </a:p>
          <a:p>
            <a:pPr>
              <a:buFont typeface="+mj-lt"/>
              <a:buAutoNum type="arabicPeriod"/>
            </a:pPr>
            <a:r>
              <a:rPr lang="en-US" b="1" dirty="0"/>
              <a:t>Product 2:</a:t>
            </a:r>
            <a:endParaRPr lang="en-US" dirty="0"/>
          </a:p>
          <a:p>
            <a:pPr marL="742950" lvl="1" indent="-285750">
              <a:buFont typeface="+mj-lt"/>
              <a:buAutoNum type="arabicPeriod"/>
            </a:pPr>
            <a:r>
              <a:rPr lang="en-US" b="1" dirty="0"/>
              <a:t>Consistently Low Refund Rates:</a:t>
            </a:r>
            <a:r>
              <a:rPr lang="en-US" dirty="0"/>
              <a:t> Product 2 performs well with low refund rates, indicating strong customer satisfaction and product reliability.</a:t>
            </a:r>
          </a:p>
          <a:p>
            <a:pPr>
              <a:buFont typeface="+mj-lt"/>
              <a:buAutoNum type="arabicPeriod"/>
            </a:pPr>
            <a:r>
              <a:rPr lang="en-US" b="1" dirty="0"/>
              <a:t>Product 3:</a:t>
            </a:r>
            <a:endParaRPr lang="en-US" dirty="0"/>
          </a:p>
          <a:p>
            <a:pPr marL="742950" lvl="1" indent="-285750">
              <a:buFont typeface="+mj-lt"/>
              <a:buAutoNum type="arabicPeriod"/>
            </a:pPr>
            <a:r>
              <a:rPr lang="en-US" b="1" dirty="0"/>
              <a:t>Improving Refund Rates:</a:t>
            </a:r>
            <a:r>
              <a:rPr lang="en-US" dirty="0"/>
              <a:t> Initially high refund rates have been decreasing over time, suggesting successful improvements in the product or customer service.</a:t>
            </a:r>
          </a:p>
          <a:p>
            <a:pPr>
              <a:buFont typeface="+mj-lt"/>
              <a:buAutoNum type="arabicPeriod"/>
            </a:pPr>
            <a:r>
              <a:rPr lang="en-US" b="1" dirty="0"/>
              <a:t>Product 4:</a:t>
            </a:r>
            <a:endParaRPr lang="en-US" dirty="0"/>
          </a:p>
          <a:p>
            <a:pPr marL="742950" lvl="1" indent="-285750">
              <a:buFont typeface="+mj-lt"/>
              <a:buAutoNum type="arabicPeriod"/>
            </a:pPr>
            <a:r>
              <a:rPr lang="en-US" b="1" dirty="0"/>
              <a:t>Low Refund Rates:</a:t>
            </a:r>
            <a:r>
              <a:rPr lang="en-US" dirty="0"/>
              <a:t> Similar to Product 2, this product maintains low refund rates, indicating good performance and customer satisfaction.</a:t>
            </a:r>
          </a:p>
          <a:p>
            <a:r>
              <a:rPr lang="en-US" b="1" dirty="0"/>
              <a:t>Recommendations:</a:t>
            </a:r>
          </a:p>
          <a:p>
            <a:pPr>
              <a:buFont typeface="+mj-lt"/>
              <a:buAutoNum type="arabicPeriod"/>
            </a:pPr>
            <a:r>
              <a:rPr lang="en-US" b="1" dirty="0"/>
              <a:t>Funnel Optimization:</a:t>
            </a:r>
            <a:endParaRPr lang="en-US" dirty="0"/>
          </a:p>
          <a:p>
            <a:pPr marL="742950" lvl="1" indent="-285750">
              <a:buFont typeface="+mj-lt"/>
              <a:buAutoNum type="arabicPeriod"/>
            </a:pPr>
            <a:r>
              <a:rPr lang="en-US" b="1" dirty="0"/>
              <a:t>Mr. Fuzzy and Mini Bear:</a:t>
            </a:r>
            <a:r>
              <a:rPr lang="en-US" dirty="0"/>
              <a:t> Analyze user behavior to identify and address the factors contributing to lower click-through rates. Implement changes to improve the funnel efficiency for these products.</a:t>
            </a:r>
          </a:p>
          <a:p>
            <a:pPr>
              <a:buFont typeface="+mj-lt"/>
              <a:buAutoNum type="arabicPeriod"/>
            </a:pPr>
            <a:r>
              <a:rPr lang="en-US" b="1" dirty="0"/>
              <a:t>Reduce Refund Rates:</a:t>
            </a:r>
            <a:endParaRPr lang="en-US" dirty="0"/>
          </a:p>
          <a:p>
            <a:pPr marL="742950" lvl="1" indent="-285750">
              <a:buFont typeface="+mj-lt"/>
              <a:buAutoNum type="arabicPeriod"/>
            </a:pPr>
            <a:r>
              <a:rPr lang="en-US" b="1" dirty="0"/>
              <a:t>Product 1:</a:t>
            </a:r>
            <a:r>
              <a:rPr lang="en-US" dirty="0"/>
              <a:t> Conduct a detailed analysis of customer reviews and product changes, especially for Q3 of 2012 and 2014, to identify issues leading to high refund rates. Take targeted actions to improve product quality and customer satisfaction.</a:t>
            </a:r>
          </a:p>
          <a:p>
            <a:pPr marL="742950" lvl="1" indent="-285750">
              <a:buFont typeface="+mj-lt"/>
              <a:buAutoNum type="arabicPeriod"/>
            </a:pPr>
            <a:r>
              <a:rPr lang="en-US" b="1" dirty="0"/>
              <a:t>Customer Feedback:</a:t>
            </a:r>
            <a:r>
              <a:rPr lang="en-US" dirty="0"/>
              <a:t> Continually monitor and respond to customer feedback for all products to maintain and improve performance.</a:t>
            </a:r>
          </a:p>
          <a:p>
            <a:r>
              <a:rPr lang="en-US" dirty="0"/>
              <a:t>By focusing on these recommendations, the website can continue to grow its revenue and margins, enhance customer acquisition and satisfaction, and improve overall conversion rates across all products.</a:t>
            </a:r>
          </a:p>
          <a:p>
            <a:pPr>
              <a:buFont typeface="+mj-lt"/>
              <a:buNone/>
            </a:pPr>
            <a:endParaRPr lang="en-US" dirty="0"/>
          </a:p>
        </p:txBody>
      </p:sp>
      <p:sp>
        <p:nvSpPr>
          <p:cNvPr id="4" name="Slide Number Placeholder 3"/>
          <p:cNvSpPr>
            <a:spLocks noGrp="1"/>
          </p:cNvSpPr>
          <p:nvPr>
            <p:ph type="sldNum" sz="quarter" idx="5"/>
          </p:nvPr>
        </p:nvSpPr>
        <p:spPr/>
        <p:txBody>
          <a:bodyPr/>
          <a:lstStyle/>
          <a:p>
            <a:fld id="{B3B88707-BE7B-4776-ACAC-8471840E56F2}" type="slidenum">
              <a:rPr lang="en-IN" smtClean="0"/>
              <a:t>8</a:t>
            </a:fld>
            <a:endParaRPr lang="en-IN"/>
          </a:p>
        </p:txBody>
      </p:sp>
    </p:spTree>
    <p:extLst>
      <p:ext uri="{BB962C8B-B14F-4D97-AF65-F5344CB8AC3E}">
        <p14:creationId xmlns:p14="http://schemas.microsoft.com/office/powerpoint/2010/main" val="275922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Visitor Patterns:</a:t>
            </a:r>
          </a:p>
          <a:p>
            <a:pPr>
              <a:buFont typeface="+mj-lt"/>
              <a:buAutoNum type="arabicPeriod"/>
            </a:pPr>
            <a:r>
              <a:rPr lang="en-US" b="1" dirty="0"/>
              <a:t>New Visitors:</a:t>
            </a:r>
            <a:endParaRPr lang="en-US" dirty="0"/>
          </a:p>
          <a:p>
            <a:pPr marL="742950" lvl="1" indent="-285750">
              <a:buFont typeface="+mj-lt"/>
              <a:buAutoNum type="arabicPeriod"/>
            </a:pPr>
            <a:r>
              <a:rPr lang="en-US" b="1" dirty="0"/>
              <a:t>Majority New:</a:t>
            </a:r>
            <a:r>
              <a:rPr lang="en-US" dirty="0"/>
              <a:t> The website sees a significantly higher number of new visitors compared to repeat visitors. This indicates strong initial attraction but highlights a need to convert these visitors into repeat customers.</a:t>
            </a:r>
          </a:p>
          <a:p>
            <a:pPr>
              <a:buFont typeface="+mj-lt"/>
              <a:buAutoNum type="arabicPeriod"/>
            </a:pPr>
            <a:r>
              <a:rPr lang="en-US" b="1" dirty="0"/>
              <a:t>Repeat Visitor Behavior:</a:t>
            </a:r>
            <a:endParaRPr lang="en-US" dirty="0"/>
          </a:p>
          <a:p>
            <a:pPr marL="742950" lvl="1" indent="-285750">
              <a:buFont typeface="+mj-lt"/>
              <a:buAutoNum type="arabicPeriod"/>
            </a:pPr>
            <a:r>
              <a:rPr lang="en-US" b="1" dirty="0"/>
              <a:t>Third Visit Drop-Off:</a:t>
            </a:r>
            <a:r>
              <a:rPr lang="en-US" dirty="0"/>
              <a:t> There are significantly fewer visitors on their third visit compared to both second-time and potentially fourth-time visitors. This suggests a critical drop-off point that needs addressing.</a:t>
            </a:r>
          </a:p>
          <a:p>
            <a:pPr marL="742950" lvl="1" indent="-285750">
              <a:buFont typeface="+mj-lt"/>
              <a:buAutoNum type="arabicPeriod"/>
            </a:pPr>
            <a:r>
              <a:rPr lang="en-US" b="1" dirty="0"/>
              <a:t>Immediate Revisit:</a:t>
            </a:r>
            <a:r>
              <a:rPr lang="en-US" dirty="0"/>
              <a:t> Some users return almost immediately the next day, showing immediate interest.</a:t>
            </a:r>
          </a:p>
          <a:p>
            <a:pPr marL="742950" lvl="1" indent="-285750">
              <a:buFont typeface="+mj-lt"/>
              <a:buAutoNum type="arabicPeriod"/>
            </a:pPr>
            <a:r>
              <a:rPr lang="en-US" b="1" dirty="0"/>
              <a:t>Average Return Time:</a:t>
            </a:r>
            <a:r>
              <a:rPr lang="en-US" dirty="0"/>
              <a:t> On average, repeat visitors return after about a month (33.82 days), with the longest time between the first and second visit being 69 days. This indicates a varying engagement pattern among repeat visitors.</a:t>
            </a:r>
          </a:p>
          <a:p>
            <a:r>
              <a:rPr lang="en-US" b="1" dirty="0"/>
              <a:t>Channel Performance:</a:t>
            </a:r>
          </a:p>
          <a:p>
            <a:pPr>
              <a:buFont typeface="+mj-lt"/>
              <a:buAutoNum type="arabicPeriod"/>
            </a:pPr>
            <a:r>
              <a:rPr lang="en-US" b="1" dirty="0"/>
              <a:t>Top Channels for Repeat Visitors:</a:t>
            </a:r>
            <a:endParaRPr lang="en-US" dirty="0"/>
          </a:p>
          <a:p>
            <a:pPr marL="742950" lvl="1" indent="-285750">
              <a:buFont typeface="+mj-lt"/>
              <a:buAutoNum type="arabicPeriod"/>
            </a:pPr>
            <a:r>
              <a:rPr lang="en-US" b="1" dirty="0"/>
              <a:t>Organic Search:</a:t>
            </a:r>
            <a:r>
              <a:rPr lang="en-US" dirty="0"/>
              <a:t> The leading source for repeat visitors, indicating the importance of SEO and organic content in driving repeat traffic.</a:t>
            </a:r>
          </a:p>
          <a:p>
            <a:pPr marL="742950" lvl="1" indent="-285750">
              <a:buFont typeface="+mj-lt"/>
              <a:buAutoNum type="arabicPeriod"/>
            </a:pPr>
            <a:r>
              <a:rPr lang="en-US" b="1" dirty="0"/>
              <a:t>Paid Brand and Direct Type-In:</a:t>
            </a:r>
            <a:r>
              <a:rPr lang="en-US" dirty="0"/>
              <a:t> These channels also drive significant repeat traffic, showing the effectiveness of brand recognition and direct engagement.</a:t>
            </a:r>
          </a:p>
          <a:p>
            <a:pPr>
              <a:buFont typeface="+mj-lt"/>
              <a:buAutoNum type="arabicPeriod"/>
            </a:pPr>
            <a:r>
              <a:rPr lang="en-US" b="1" dirty="0"/>
              <a:t>Lower Repeat Sessions:</a:t>
            </a:r>
            <a:endParaRPr lang="en-US" dirty="0"/>
          </a:p>
          <a:p>
            <a:pPr marL="742950" lvl="1" indent="-285750">
              <a:buFont typeface="+mj-lt"/>
              <a:buAutoNum type="arabicPeriod"/>
            </a:pPr>
            <a:r>
              <a:rPr lang="en-US" b="1" dirty="0"/>
              <a:t>Paid Non-Brand and Paid Social:</a:t>
            </a:r>
            <a:r>
              <a:rPr lang="en-US" dirty="0"/>
              <a:t> These channels have lower repeat session counts, suggesting they are less effective in bringing users back to the site.</a:t>
            </a:r>
          </a:p>
          <a:p>
            <a:r>
              <a:rPr lang="en-US" b="1" dirty="0"/>
              <a:t>Conversion and Revenue:</a:t>
            </a:r>
          </a:p>
          <a:p>
            <a:pPr>
              <a:buFont typeface="+mj-lt"/>
              <a:buAutoNum type="arabicPeriod"/>
            </a:pPr>
            <a:r>
              <a:rPr lang="en-US" b="1" dirty="0"/>
              <a:t>Higher Conversion Rates for Repeat Visitors:</a:t>
            </a:r>
            <a:endParaRPr lang="en-US" dirty="0"/>
          </a:p>
          <a:p>
            <a:pPr marL="742950" lvl="1" indent="-285750">
              <a:buFont typeface="+mj-lt"/>
              <a:buAutoNum type="arabicPeriod"/>
            </a:pPr>
            <a:r>
              <a:rPr lang="en-US" b="1" dirty="0"/>
              <a:t>Better Performance:</a:t>
            </a:r>
            <a:r>
              <a:rPr lang="en-US" dirty="0"/>
              <a:t> Repeat visitors have higher conversion rates and spend more per session than new visitors. This suggests they are more likely to make purchases and generate higher revenue.</a:t>
            </a:r>
          </a:p>
          <a:p>
            <a:pPr marL="742950" lvl="1" indent="-285750">
              <a:buFont typeface="+mj-lt"/>
              <a:buAutoNum type="arabicPeriod"/>
            </a:pPr>
            <a:r>
              <a:rPr lang="en-US" b="1" dirty="0"/>
              <a:t>Reasons for Higher Conversion:</a:t>
            </a:r>
            <a:r>
              <a:rPr lang="en-US" dirty="0"/>
              <a:t> Factors likely include brand familiarity, greater engagement, and trust built from previous experiences.</a:t>
            </a:r>
          </a:p>
          <a:p>
            <a:pPr>
              <a:buFont typeface="+mj-lt"/>
              <a:buAutoNum type="arabicPeriod"/>
            </a:pPr>
            <a:r>
              <a:rPr lang="en-US" b="1" dirty="0"/>
              <a:t>Customer Lifetime Value (CLTV):</a:t>
            </a:r>
            <a:endParaRPr lang="en-US" dirty="0"/>
          </a:p>
          <a:p>
            <a:pPr marL="742950" lvl="1" indent="-285750">
              <a:buFont typeface="+mj-lt"/>
              <a:buAutoNum type="arabicPeriod"/>
            </a:pPr>
            <a:r>
              <a:rPr lang="en-US" b="1" dirty="0"/>
              <a:t>High CLTV:</a:t>
            </a:r>
            <a:r>
              <a:rPr lang="en-US" dirty="0"/>
              <a:t> The average CLTV is USD 1433.91 per year per user, indicating that repeat customers generate significant revenue over time. This reflects strong customer relationships and potential for recurring revenue.</a:t>
            </a:r>
          </a:p>
          <a:p>
            <a:r>
              <a:rPr lang="en-US" b="1" dirty="0"/>
              <a:t>Recommendations:</a:t>
            </a:r>
          </a:p>
          <a:p>
            <a:pPr>
              <a:buFont typeface="+mj-lt"/>
              <a:buAutoNum type="arabicPeriod"/>
            </a:pPr>
            <a:r>
              <a:rPr lang="en-US" b="1" dirty="0"/>
              <a:t>Retention Strategies:</a:t>
            </a:r>
            <a:endParaRPr lang="en-US" dirty="0"/>
          </a:p>
          <a:p>
            <a:pPr marL="742950" lvl="1" indent="-285750">
              <a:buFont typeface="+mj-lt"/>
              <a:buAutoNum type="arabicPeriod"/>
            </a:pPr>
            <a:r>
              <a:rPr lang="en-US" b="1" dirty="0"/>
              <a:t>Convert New to Repeat:</a:t>
            </a:r>
            <a:r>
              <a:rPr lang="en-US" dirty="0"/>
              <a:t> Focus on strategies to convert new visitors into repeat customers, such as targeted marketing campaigns, personalized content, and loyalty programs.</a:t>
            </a:r>
          </a:p>
          <a:p>
            <a:pPr marL="742950" lvl="1" indent="-285750">
              <a:buFont typeface="+mj-lt"/>
              <a:buAutoNum type="arabicPeriod"/>
            </a:pPr>
            <a:r>
              <a:rPr lang="en-US" b="1" dirty="0"/>
              <a:t>Engage After Second Visit:</a:t>
            </a:r>
            <a:r>
              <a:rPr lang="en-US" dirty="0"/>
              <a:t> Pay particular attention to keeping users engaged after their second visit to prevent drop-off before the third visit.</a:t>
            </a:r>
          </a:p>
          <a:p>
            <a:pPr>
              <a:buFont typeface="+mj-lt"/>
              <a:buAutoNum type="arabicPeriod"/>
            </a:pPr>
            <a:r>
              <a:rPr lang="en-US" b="1" dirty="0"/>
              <a:t>Analyze and Segment Repeat Visitors:</a:t>
            </a:r>
            <a:endParaRPr lang="en-US" dirty="0"/>
          </a:p>
          <a:p>
            <a:pPr marL="742950" lvl="1" indent="-285750">
              <a:buFont typeface="+mj-lt"/>
              <a:buAutoNum type="arabicPeriod"/>
            </a:pPr>
            <a:r>
              <a:rPr lang="en-US" b="1" dirty="0"/>
              <a:t>Behavior Analysis:</a:t>
            </a:r>
            <a:r>
              <a:rPr lang="en-US" dirty="0"/>
              <a:t> Analyze user behavior and segment repeat visitors to understand their browsing patterns and preferences.</a:t>
            </a:r>
          </a:p>
          <a:p>
            <a:pPr marL="742950" lvl="1" indent="-285750">
              <a:buFont typeface="+mj-lt"/>
              <a:buAutoNum type="arabicPeriod"/>
            </a:pPr>
            <a:r>
              <a:rPr lang="en-US" b="1" dirty="0"/>
              <a:t>Tailored Strategies:</a:t>
            </a:r>
            <a:r>
              <a:rPr lang="en-US" dirty="0"/>
              <a:t> Use this information to tailor strategies that keep them engaged and encourage repeat purchases, thereby increasing customer loyalty and revenue.</a:t>
            </a:r>
          </a:p>
          <a:p>
            <a:pPr>
              <a:buFont typeface="+mj-lt"/>
              <a:buAutoNum type="arabicPeriod"/>
            </a:pPr>
            <a:r>
              <a:rPr lang="en-US" b="1" dirty="0"/>
              <a:t>Optimize Channels:</a:t>
            </a:r>
            <a:endParaRPr lang="en-US" dirty="0"/>
          </a:p>
          <a:p>
            <a:pPr marL="742950" lvl="1" indent="-285750">
              <a:buFont typeface="+mj-lt"/>
              <a:buAutoNum type="arabicPeriod"/>
            </a:pPr>
            <a:r>
              <a:rPr lang="en-US" b="1" dirty="0"/>
              <a:t>Focus on Effective Channels:</a:t>
            </a:r>
            <a:r>
              <a:rPr lang="en-US" dirty="0"/>
              <a:t> Enhance efforts in organic search, brand awareness, and direct type-in visits, as these channels are more likely to drive repeat traffic.</a:t>
            </a:r>
          </a:p>
          <a:p>
            <a:pPr marL="742950" lvl="1" indent="-285750">
              <a:buFont typeface="+mj-lt"/>
              <a:buAutoNum type="arabicPeriod"/>
            </a:pPr>
            <a:r>
              <a:rPr lang="en-US" b="1" dirty="0"/>
              <a:t>Improve Lower Performing Channels:</a:t>
            </a:r>
            <a:r>
              <a:rPr lang="en-US" dirty="0"/>
              <a:t> Investigate and implement improvements for paid non-brand and paid social channels to increase their effectiveness in driving repeat visits.</a:t>
            </a:r>
          </a:p>
          <a:p>
            <a:pPr>
              <a:buFont typeface="+mj-lt"/>
              <a:buAutoNum type="arabicPeriod"/>
            </a:pPr>
            <a:r>
              <a:rPr lang="en-US" b="1" dirty="0"/>
              <a:t>Leverage Repeat Visitors:</a:t>
            </a:r>
            <a:endParaRPr lang="en-US" dirty="0"/>
          </a:p>
          <a:p>
            <a:pPr marL="742950" lvl="1" indent="-285750">
              <a:buFont typeface="+mj-lt"/>
              <a:buAutoNum type="arabicPeriod"/>
            </a:pPr>
            <a:r>
              <a:rPr lang="en-US" b="1" dirty="0"/>
              <a:t>Maximize Potential:</a:t>
            </a:r>
            <a:r>
              <a:rPr lang="en-US" dirty="0"/>
              <a:t> Focus on nurturing relationships with repeat visitors due to their higher conversion rates and spending.</a:t>
            </a:r>
          </a:p>
          <a:p>
            <a:pPr marL="742950" lvl="1" indent="-285750">
              <a:buFont typeface="+mj-lt"/>
              <a:buAutoNum type="arabicPeriod"/>
            </a:pPr>
            <a:r>
              <a:rPr lang="en-US" b="1" dirty="0"/>
              <a:t>Build Trust and Familiarity:</a:t>
            </a:r>
            <a:r>
              <a:rPr lang="en-US" dirty="0"/>
              <a:t> Leverage the trust and familiarity these visitors have with the brand to maximize their lifetime value and encourage more frequent purchases.</a:t>
            </a:r>
          </a:p>
          <a:p>
            <a:r>
              <a:rPr lang="en-US" dirty="0"/>
              <a:t>By implementing these recommendations, the website can improve its ability to retain new visitors, enhance the effectiveness of its marketing channels, and increase overall revenue through higher conversion rates and stronger customer loyalty.</a:t>
            </a:r>
          </a:p>
          <a:p>
            <a:pPr>
              <a:buFont typeface="+mj-lt"/>
              <a:buNone/>
            </a:pPr>
            <a:endParaRPr lang="en-US" dirty="0"/>
          </a:p>
        </p:txBody>
      </p:sp>
      <p:sp>
        <p:nvSpPr>
          <p:cNvPr id="4" name="Slide Number Placeholder 3"/>
          <p:cNvSpPr>
            <a:spLocks noGrp="1"/>
          </p:cNvSpPr>
          <p:nvPr>
            <p:ph type="sldNum" sz="quarter" idx="5"/>
          </p:nvPr>
        </p:nvSpPr>
        <p:spPr/>
        <p:txBody>
          <a:bodyPr/>
          <a:lstStyle/>
          <a:p>
            <a:fld id="{B3B88707-BE7B-4776-ACAC-8471840E56F2}" type="slidenum">
              <a:rPr lang="en-IN" smtClean="0"/>
              <a:t>9</a:t>
            </a:fld>
            <a:endParaRPr lang="en-IN"/>
          </a:p>
        </p:txBody>
      </p:sp>
    </p:spTree>
    <p:extLst>
      <p:ext uri="{BB962C8B-B14F-4D97-AF65-F5344CB8AC3E}">
        <p14:creationId xmlns:p14="http://schemas.microsoft.com/office/powerpoint/2010/main" val="2016088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Enhance User Experience</a:t>
            </a:r>
          </a:p>
          <a:p>
            <a:pPr>
              <a:buFont typeface="Arial" panose="020B0604020202020204" pitchFamily="34" charset="0"/>
              <a:buChar char="•"/>
            </a:pPr>
            <a:r>
              <a:rPr lang="en-US" b="1" dirty="0"/>
              <a:t>Mobile Optimization:</a:t>
            </a:r>
            <a:endParaRPr lang="en-US" dirty="0"/>
          </a:p>
          <a:p>
            <a:pPr marL="742950" lvl="1" indent="-285750">
              <a:buFont typeface="Arial" panose="020B0604020202020204" pitchFamily="34" charset="0"/>
              <a:buChar char="•"/>
            </a:pPr>
            <a:r>
              <a:rPr lang="en-US" dirty="0"/>
              <a:t>Improve mobile site performance to increase conversion rates (CVR) by optimizing page load times, simplifying navigation, and ensuring a seamless checkout process.</a:t>
            </a:r>
          </a:p>
          <a:p>
            <a:pPr>
              <a:buFont typeface="Arial" panose="020B0604020202020204" pitchFamily="34" charset="0"/>
              <a:buChar char="•"/>
            </a:pPr>
            <a:r>
              <a:rPr lang="en-US" b="1" dirty="0"/>
              <a:t>Desktop Experience:</a:t>
            </a:r>
            <a:endParaRPr lang="en-US" dirty="0"/>
          </a:p>
          <a:p>
            <a:pPr marL="742950" lvl="1" indent="-285750">
              <a:buFont typeface="Arial" panose="020B0604020202020204" pitchFamily="34" charset="0"/>
              <a:buChar char="•"/>
            </a:pPr>
            <a:r>
              <a:rPr lang="en-US" dirty="0"/>
              <a:t>Given the higher CVR on desktop, ensure the desktop experience remains robust. Consider adding more personalized and engaging content for desktop users.</a:t>
            </a:r>
          </a:p>
          <a:p>
            <a:pPr>
              <a:buFont typeface="Arial" panose="020B0604020202020204" pitchFamily="34" charset="0"/>
              <a:buChar char="•"/>
            </a:pPr>
            <a:r>
              <a:rPr lang="en-US" b="1" dirty="0"/>
              <a:t>Landing Page Improvements:</a:t>
            </a:r>
            <a:endParaRPr lang="en-US" dirty="0"/>
          </a:p>
          <a:p>
            <a:pPr marL="742950" lvl="1" indent="-285750">
              <a:buFont typeface="Arial" panose="020B0604020202020204" pitchFamily="34" charset="0"/>
              <a:buChar char="•"/>
            </a:pPr>
            <a:r>
              <a:rPr lang="en-US" dirty="0"/>
              <a:t>Analyze high bounce rates on pages like /lander-1 and /lander-4 to identify and address issues. Use successful elements from /lander-2 to enhance these pages.</a:t>
            </a:r>
          </a:p>
          <a:p>
            <a:r>
              <a:rPr lang="en-US" b="1" dirty="0"/>
              <a:t>2. Conversion Funnel Optimization</a:t>
            </a:r>
          </a:p>
          <a:p>
            <a:pPr>
              <a:buFont typeface="Arial" panose="020B0604020202020204" pitchFamily="34" charset="0"/>
              <a:buChar char="•"/>
            </a:pPr>
            <a:r>
              <a:rPr lang="en-US" b="1" dirty="0"/>
              <a:t>Optimize Key Pages:</a:t>
            </a:r>
            <a:endParaRPr lang="en-US" dirty="0"/>
          </a:p>
          <a:p>
            <a:pPr marL="742950" lvl="1" indent="-285750">
              <a:buFont typeface="Arial" panose="020B0604020202020204" pitchFamily="34" charset="0"/>
              <a:buChar char="•"/>
            </a:pPr>
            <a:r>
              <a:rPr lang="en-US" dirty="0"/>
              <a:t>Focus on the /products page and the Mr. Fuzzy page to enhance user engagement and drive conversions. Ensure that these pages are intuitive, fast, and visually appealing.</a:t>
            </a:r>
          </a:p>
          <a:p>
            <a:pPr>
              <a:buFont typeface="Arial" panose="020B0604020202020204" pitchFamily="34" charset="0"/>
              <a:buChar char="•"/>
            </a:pPr>
            <a:r>
              <a:rPr lang="en-US" b="1" dirty="0"/>
              <a:t>Refine Conversion Steps:</a:t>
            </a:r>
            <a:endParaRPr lang="en-US" dirty="0"/>
          </a:p>
          <a:p>
            <a:pPr marL="742950" lvl="1" indent="-285750">
              <a:buFont typeface="Arial" panose="020B0604020202020204" pitchFamily="34" charset="0"/>
              <a:buChar char="•"/>
            </a:pPr>
            <a:r>
              <a:rPr lang="en-US" dirty="0"/>
              <a:t>Continuously monitor and optimize each step in the conversion funnel to minimize drop-offs. Simplify the checkout process and offer incentives for completing purchases.</a:t>
            </a:r>
          </a:p>
          <a:p>
            <a:r>
              <a:rPr lang="en-US" b="1" dirty="0"/>
              <a:t>3. Data-Driven Marketing Strategies</a:t>
            </a:r>
          </a:p>
          <a:p>
            <a:pPr>
              <a:buFont typeface="Arial" panose="020B0604020202020204" pitchFamily="34" charset="0"/>
              <a:buChar char="•"/>
            </a:pPr>
            <a:r>
              <a:rPr lang="en-US" b="1" dirty="0"/>
              <a:t>Retention Campaigns:</a:t>
            </a:r>
            <a:endParaRPr lang="en-US" dirty="0"/>
          </a:p>
          <a:p>
            <a:pPr marL="742950" lvl="1" indent="-285750">
              <a:buFont typeface="Arial" panose="020B0604020202020204" pitchFamily="34" charset="0"/>
              <a:buChar char="•"/>
            </a:pPr>
            <a:r>
              <a:rPr lang="en-US" dirty="0"/>
              <a:t>Develop targeted campaigns to convert new visitors into repeat customers. Use personalized emails, retargeting ads, and loyalty programs to re-engage past visitors.</a:t>
            </a:r>
          </a:p>
          <a:p>
            <a:pPr>
              <a:buFont typeface="Arial" panose="020B0604020202020204" pitchFamily="34" charset="0"/>
              <a:buChar char="•"/>
            </a:pPr>
            <a:r>
              <a:rPr lang="en-US" b="1" dirty="0"/>
              <a:t>Channel Optimization:</a:t>
            </a:r>
            <a:endParaRPr lang="en-US" dirty="0"/>
          </a:p>
          <a:p>
            <a:pPr marL="742950" lvl="1" indent="-285750">
              <a:buFont typeface="Arial" panose="020B0604020202020204" pitchFamily="34" charset="0"/>
              <a:buChar char="•"/>
            </a:pPr>
            <a:r>
              <a:rPr lang="en-US" dirty="0"/>
              <a:t>Increase bids for desktop traffic on </a:t>
            </a:r>
            <a:r>
              <a:rPr lang="en-US" dirty="0" err="1"/>
              <a:t>GSearch</a:t>
            </a:r>
            <a:r>
              <a:rPr lang="en-US" dirty="0"/>
              <a:t> and </a:t>
            </a:r>
            <a:r>
              <a:rPr lang="en-US" dirty="0" err="1"/>
              <a:t>BSearch</a:t>
            </a:r>
            <a:r>
              <a:rPr lang="en-US" dirty="0"/>
              <a:t> due to their higher conversion rates. Adjust bidding strategies to prioritize high-performing channels like organic search and direct type-in traffic.</a:t>
            </a:r>
          </a:p>
          <a:p>
            <a:pPr>
              <a:buFont typeface="Arial" panose="020B0604020202020204" pitchFamily="34" charset="0"/>
              <a:buChar char="•"/>
            </a:pPr>
            <a:r>
              <a:rPr lang="en-US" b="1" dirty="0"/>
              <a:t>Social Media Strategy:</a:t>
            </a:r>
            <a:endParaRPr lang="en-US" dirty="0"/>
          </a:p>
          <a:p>
            <a:pPr marL="742950" lvl="1" indent="-285750">
              <a:buFont typeface="Arial" panose="020B0604020202020204" pitchFamily="34" charset="0"/>
              <a:buChar char="•"/>
            </a:pPr>
            <a:r>
              <a:rPr lang="en-US" dirty="0"/>
              <a:t>Reassess the performance of </a:t>
            </a:r>
            <a:r>
              <a:rPr lang="en-US" dirty="0" err="1"/>
              <a:t>socialbook</a:t>
            </a:r>
            <a:r>
              <a:rPr lang="en-US" dirty="0"/>
              <a:t> (social media) campaigns. Consider reducing bids or reallocating budget to higher-performing channels.</a:t>
            </a:r>
          </a:p>
          <a:p>
            <a:r>
              <a:rPr lang="en-US" b="1" dirty="0"/>
              <a:t>4. Customer Insights and Personalization</a:t>
            </a:r>
          </a:p>
          <a:p>
            <a:pPr>
              <a:buFont typeface="Arial" panose="020B0604020202020204" pitchFamily="34" charset="0"/>
              <a:buChar char="•"/>
            </a:pPr>
            <a:r>
              <a:rPr lang="en-US" b="1" dirty="0"/>
              <a:t>Behavior Analysis:</a:t>
            </a:r>
            <a:endParaRPr lang="en-US" dirty="0"/>
          </a:p>
          <a:p>
            <a:pPr marL="742950" lvl="1" indent="-285750">
              <a:buFont typeface="Arial" panose="020B0604020202020204" pitchFamily="34" charset="0"/>
              <a:buChar char="•"/>
            </a:pPr>
            <a:r>
              <a:rPr lang="en-US" dirty="0"/>
              <a:t>Segment repeat visitors to understand their browsing patterns. Use this data to personalize user experiences and marketing messages, enhancing engagement and loyalty.</a:t>
            </a:r>
          </a:p>
          <a:p>
            <a:pPr>
              <a:buFont typeface="Arial" panose="020B0604020202020204" pitchFamily="34" charset="0"/>
              <a:buChar char="•"/>
            </a:pPr>
            <a:r>
              <a:rPr lang="en-US" b="1" dirty="0"/>
              <a:t>Feedback and Reviews:</a:t>
            </a:r>
            <a:endParaRPr lang="en-US" dirty="0"/>
          </a:p>
          <a:p>
            <a:pPr marL="742950" lvl="1" indent="-285750">
              <a:buFont typeface="Arial" panose="020B0604020202020204" pitchFamily="34" charset="0"/>
              <a:buChar char="•"/>
            </a:pPr>
            <a:r>
              <a:rPr lang="en-US" dirty="0"/>
              <a:t>Regularly analyze customer reviews and feedback to identify areas for product and service improvement. This is particularly important for products with high refund rates.</a:t>
            </a:r>
          </a:p>
          <a:p>
            <a:r>
              <a:rPr lang="en-US" b="1" dirty="0"/>
              <a:t>5. Product-Specific Strategies</a:t>
            </a:r>
          </a:p>
          <a:p>
            <a:pPr>
              <a:buFont typeface="Arial" panose="020B0604020202020204" pitchFamily="34" charset="0"/>
              <a:buChar char="•"/>
            </a:pPr>
            <a:r>
              <a:rPr lang="en-US" b="1" dirty="0"/>
              <a:t>Mr. Fuzzy and Mini Bear:</a:t>
            </a:r>
            <a:endParaRPr lang="en-US" dirty="0"/>
          </a:p>
          <a:p>
            <a:pPr marL="742950" lvl="1" indent="-285750">
              <a:buFont typeface="Arial" panose="020B0604020202020204" pitchFamily="34" charset="0"/>
              <a:buChar char="•"/>
            </a:pPr>
            <a:r>
              <a:rPr lang="en-US" dirty="0"/>
              <a:t>Investigate and address the reasons behind lower click-through rates in the funnel. Improve product descriptions, images, and user reviews to enhance appeal.</a:t>
            </a:r>
          </a:p>
          <a:p>
            <a:pPr>
              <a:buFont typeface="Arial" panose="020B0604020202020204" pitchFamily="34" charset="0"/>
              <a:buChar char="•"/>
            </a:pPr>
            <a:r>
              <a:rPr lang="en-US" b="1" dirty="0"/>
              <a:t>Love Bear and Sugar Panda:</a:t>
            </a:r>
            <a:endParaRPr lang="en-US" dirty="0"/>
          </a:p>
          <a:p>
            <a:pPr marL="742950" lvl="1" indent="-285750">
              <a:buFont typeface="Arial" panose="020B0604020202020204" pitchFamily="34" charset="0"/>
              <a:buChar char="•"/>
            </a:pPr>
            <a:r>
              <a:rPr lang="en-US" dirty="0"/>
              <a:t>Leverage the strong performance of these products to cross-sell and upsell related products.</a:t>
            </a:r>
          </a:p>
          <a:p>
            <a:r>
              <a:rPr lang="en-US" b="1" dirty="0"/>
              <a:t>6. Marketing and Brand Building</a:t>
            </a:r>
          </a:p>
          <a:p>
            <a:pPr>
              <a:buFont typeface="Arial" panose="020B0604020202020204" pitchFamily="34" charset="0"/>
              <a:buChar char="•"/>
            </a:pPr>
            <a:r>
              <a:rPr lang="en-US" b="1" dirty="0"/>
              <a:t>SEO and Content Marketing:</a:t>
            </a:r>
            <a:endParaRPr lang="en-US" dirty="0"/>
          </a:p>
          <a:p>
            <a:pPr marL="742950" lvl="1" indent="-285750">
              <a:buFont typeface="Arial" panose="020B0604020202020204" pitchFamily="34" charset="0"/>
              <a:buChar char="•"/>
            </a:pPr>
            <a:r>
              <a:rPr lang="en-US" dirty="0"/>
              <a:t>Invest in organic search optimization by creating high-quality, keyword-rich content. Maintain a blog or resource center to attract and retain users.</a:t>
            </a:r>
          </a:p>
          <a:p>
            <a:pPr>
              <a:buFont typeface="Arial" panose="020B0604020202020204" pitchFamily="34" charset="0"/>
              <a:buChar char="•"/>
            </a:pPr>
            <a:r>
              <a:rPr lang="en-US" b="1" dirty="0"/>
              <a:t>Brand Awareness:</a:t>
            </a:r>
            <a:endParaRPr lang="en-US" dirty="0"/>
          </a:p>
          <a:p>
            <a:pPr marL="742950" lvl="1" indent="-285750">
              <a:buFont typeface="Arial" panose="020B0604020202020204" pitchFamily="34" charset="0"/>
              <a:buChar char="•"/>
            </a:pPr>
            <a:r>
              <a:rPr lang="en-US" dirty="0"/>
              <a:t>Enhance brand recognition through content marketing, social media engagement, and PR efforts. Highlight customer success stories and testimonials.</a:t>
            </a:r>
          </a:p>
          <a:p>
            <a:pPr>
              <a:buFont typeface="Arial" panose="020B0604020202020204" pitchFamily="34" charset="0"/>
              <a:buChar char="•"/>
            </a:pPr>
            <a:r>
              <a:rPr lang="en-US" b="1" dirty="0"/>
              <a:t>Seasonal Campaigns:</a:t>
            </a:r>
            <a:endParaRPr lang="en-US" dirty="0"/>
          </a:p>
          <a:p>
            <a:pPr marL="742950" lvl="1" indent="-285750">
              <a:buFont typeface="Arial" panose="020B0604020202020204" pitchFamily="34" charset="0"/>
              <a:buChar char="•"/>
            </a:pPr>
            <a:r>
              <a:rPr lang="en-US" dirty="0"/>
              <a:t>Capitalize on the spike in traffic during the holiday season with targeted promotions, holiday-themed content, and special offers.</a:t>
            </a:r>
          </a:p>
          <a:p>
            <a:r>
              <a:rPr lang="en-US" b="1" dirty="0"/>
              <a:t>7. Investor Attraction Strategies</a:t>
            </a:r>
          </a:p>
          <a:p>
            <a:pPr>
              <a:buFont typeface="Arial" panose="020B0604020202020204" pitchFamily="34" charset="0"/>
              <a:buChar char="•"/>
            </a:pPr>
            <a:r>
              <a:rPr lang="en-US" b="1" dirty="0"/>
              <a:t>Demonstrate Growth Potential:</a:t>
            </a:r>
            <a:endParaRPr lang="en-US" dirty="0"/>
          </a:p>
          <a:p>
            <a:pPr marL="742950" lvl="1" indent="-285750">
              <a:buFont typeface="Arial" panose="020B0604020202020204" pitchFamily="34" charset="0"/>
              <a:buChar char="•"/>
            </a:pPr>
            <a:r>
              <a:rPr lang="en-US" dirty="0"/>
              <a:t>Present consistent growth in sessions, revenue, and conversion rates to potential investors. Highlight the significant increase in key metrics over the years.</a:t>
            </a:r>
          </a:p>
          <a:p>
            <a:pPr>
              <a:buFont typeface="Arial" panose="020B0604020202020204" pitchFamily="34" charset="0"/>
              <a:buChar char="•"/>
            </a:pPr>
            <a:r>
              <a:rPr lang="en-US" b="1" dirty="0"/>
              <a:t>Showcase Customer Loyalty:</a:t>
            </a:r>
            <a:endParaRPr lang="en-US" dirty="0"/>
          </a:p>
          <a:p>
            <a:pPr marL="742950" lvl="1" indent="-285750">
              <a:buFont typeface="Arial" panose="020B0604020202020204" pitchFamily="34" charset="0"/>
              <a:buChar char="•"/>
            </a:pPr>
            <a:r>
              <a:rPr lang="en-US" dirty="0"/>
              <a:t>Emphasize the high customer lifetime value (CLTV) and strong repeat visitor performance. Demonstrate strategies in place to convert new visitors into loyal customers.</a:t>
            </a:r>
          </a:p>
          <a:p>
            <a:pPr>
              <a:buFont typeface="Arial" panose="020B0604020202020204" pitchFamily="34" charset="0"/>
              <a:buChar char="•"/>
            </a:pPr>
            <a:r>
              <a:rPr lang="en-US" b="1" dirty="0"/>
              <a:t>Financial Health and Projections:</a:t>
            </a:r>
            <a:endParaRPr lang="en-US" dirty="0"/>
          </a:p>
          <a:p>
            <a:pPr marL="742950" lvl="1" indent="-285750">
              <a:buFont typeface="Arial" panose="020B0604020202020204" pitchFamily="34" charset="0"/>
              <a:buChar char="•"/>
            </a:pPr>
            <a:r>
              <a:rPr lang="en-US" dirty="0"/>
              <a:t>Provide detailed financial reports and projections showing continued revenue growth, margin improvements, and return on investment (ROI) for marketing spend.</a:t>
            </a:r>
          </a:p>
          <a:p>
            <a:pPr>
              <a:buFont typeface="Arial" panose="020B0604020202020204" pitchFamily="34" charset="0"/>
              <a:buChar char="•"/>
            </a:pPr>
            <a:r>
              <a:rPr lang="en-US" b="1" dirty="0"/>
              <a:t>Innovative Initiatives:</a:t>
            </a:r>
            <a:endParaRPr lang="en-US" dirty="0"/>
          </a:p>
          <a:p>
            <a:pPr marL="742950" lvl="1" indent="-285750">
              <a:buFont typeface="Arial" panose="020B0604020202020204" pitchFamily="34" charset="0"/>
              <a:buChar char="•"/>
            </a:pPr>
            <a:r>
              <a:rPr lang="en-US" dirty="0"/>
              <a:t>Highlight innovative initiatives such as advanced analytics, personalized marketing, and new product launches to showcase the company’s forward-thinking approach.</a:t>
            </a:r>
          </a:p>
          <a:p>
            <a:r>
              <a:rPr lang="en-US" b="1" dirty="0"/>
              <a:t>8. Operational Improvements</a:t>
            </a:r>
          </a:p>
          <a:p>
            <a:pPr>
              <a:buFont typeface="Arial" panose="020B0604020202020204" pitchFamily="34" charset="0"/>
              <a:buChar char="•"/>
            </a:pPr>
            <a:r>
              <a:rPr lang="en-US" b="1" dirty="0"/>
              <a:t>Support Staff Allocation:</a:t>
            </a:r>
            <a:endParaRPr lang="en-US" dirty="0"/>
          </a:p>
          <a:p>
            <a:pPr marL="742950" lvl="1" indent="-285750">
              <a:buFont typeface="Arial" panose="020B0604020202020204" pitchFamily="34" charset="0"/>
              <a:buChar char="•"/>
            </a:pPr>
            <a:r>
              <a:rPr lang="en-US" dirty="0"/>
              <a:t>Increase support staff during peak traffic times on weekdays, especially during business hours and lunchtime, to improve user satisfaction and potentially increase conversions.</a:t>
            </a:r>
          </a:p>
          <a:p>
            <a:pPr>
              <a:buFont typeface="Arial" panose="020B0604020202020204" pitchFamily="34" charset="0"/>
              <a:buChar char="•"/>
            </a:pPr>
            <a:r>
              <a:rPr lang="en-US" b="1" dirty="0"/>
              <a:t>Product Quality and Refund Rate Management:</a:t>
            </a:r>
            <a:endParaRPr lang="en-US" dirty="0"/>
          </a:p>
          <a:p>
            <a:pPr marL="742950" lvl="1" indent="-285750">
              <a:buFont typeface="Arial" panose="020B0604020202020204" pitchFamily="34" charset="0"/>
              <a:buChar char="•"/>
            </a:pPr>
            <a:r>
              <a:rPr lang="en-US" dirty="0"/>
              <a:t>Investigate high refund rates for certain products, particularly Product 1. Take targeted actions to improve product quality and customer satisfaction, which can reduce refunds and increase repeat purchases.</a:t>
            </a:r>
          </a:p>
          <a:p>
            <a:r>
              <a:rPr lang="en-US" dirty="0"/>
              <a:t>By focusing on these strategies, the website can improve its performance, increase sales and revenue, and create a compelling case for attracting investors. Implementing these recommendations will ensure sustained growth, enhance customer satisfaction, and build a strong foundation for long-term success.</a:t>
            </a:r>
          </a:p>
          <a:p>
            <a:endParaRPr lang="en-IN" dirty="0"/>
          </a:p>
        </p:txBody>
      </p:sp>
      <p:sp>
        <p:nvSpPr>
          <p:cNvPr id="4" name="Slide Number Placeholder 3"/>
          <p:cNvSpPr>
            <a:spLocks noGrp="1"/>
          </p:cNvSpPr>
          <p:nvPr>
            <p:ph type="sldNum" sz="quarter" idx="5"/>
          </p:nvPr>
        </p:nvSpPr>
        <p:spPr/>
        <p:txBody>
          <a:bodyPr/>
          <a:lstStyle/>
          <a:p>
            <a:fld id="{B3B88707-BE7B-4776-ACAC-8471840E56F2}" type="slidenum">
              <a:rPr lang="en-IN" smtClean="0"/>
              <a:t>10</a:t>
            </a:fld>
            <a:endParaRPr lang="en-IN"/>
          </a:p>
        </p:txBody>
      </p:sp>
    </p:spTree>
    <p:extLst>
      <p:ext uri="{BB962C8B-B14F-4D97-AF65-F5344CB8AC3E}">
        <p14:creationId xmlns:p14="http://schemas.microsoft.com/office/powerpoint/2010/main" val="42246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Short Term Goals (0-6 months)</a:t>
            </a:r>
          </a:p>
          <a:p>
            <a:pPr>
              <a:buFont typeface="+mj-lt"/>
              <a:buAutoNum type="arabicPeriod"/>
            </a:pPr>
            <a:r>
              <a:rPr lang="en-US" b="1" dirty="0"/>
              <a:t>Enhanced User Experience:</a:t>
            </a:r>
            <a:endParaRPr lang="en-US" dirty="0"/>
          </a:p>
          <a:p>
            <a:pPr marL="742950" lvl="1" indent="-285750">
              <a:buFont typeface="+mj-lt"/>
              <a:buAutoNum type="arabicPeriod"/>
            </a:pPr>
            <a:r>
              <a:rPr lang="en-US" b="1" dirty="0"/>
              <a:t>Mobile Optimization:</a:t>
            </a:r>
            <a:r>
              <a:rPr lang="en-US" dirty="0"/>
              <a:t> Begin immediate improvements to mobile site speed and navigation.</a:t>
            </a:r>
          </a:p>
          <a:p>
            <a:pPr marL="742950" lvl="1" indent="-285750">
              <a:buFont typeface="+mj-lt"/>
              <a:buAutoNum type="arabicPeriod"/>
            </a:pPr>
            <a:r>
              <a:rPr lang="en-US" b="1" dirty="0"/>
              <a:t>Desktop Focus:</a:t>
            </a:r>
            <a:r>
              <a:rPr lang="en-US" dirty="0"/>
              <a:t> Update existing desktop experience with personalized content and streamlined navigation.</a:t>
            </a:r>
          </a:p>
          <a:p>
            <a:pPr marL="742950" lvl="1" indent="-285750">
              <a:buFont typeface="+mj-lt"/>
              <a:buAutoNum type="arabicPeriod"/>
            </a:pPr>
            <a:r>
              <a:rPr lang="en-US" b="1" dirty="0"/>
              <a:t>Landing Pages:</a:t>
            </a:r>
            <a:r>
              <a:rPr lang="en-US" dirty="0"/>
              <a:t> Conduct initial analysis of /lander-1 and /lander-4 to identify key improvements for reducing bounce rates.</a:t>
            </a:r>
          </a:p>
          <a:p>
            <a:pPr>
              <a:buFont typeface="+mj-lt"/>
              <a:buAutoNum type="arabicPeriod"/>
            </a:pPr>
            <a:r>
              <a:rPr lang="en-US" b="1" dirty="0"/>
              <a:t>Conversion Funnel Optimization:</a:t>
            </a:r>
            <a:endParaRPr lang="en-US" dirty="0"/>
          </a:p>
          <a:p>
            <a:pPr marL="742950" lvl="1" indent="-285750">
              <a:buFont typeface="+mj-lt"/>
              <a:buAutoNum type="arabicPeriod"/>
            </a:pPr>
            <a:r>
              <a:rPr lang="en-US" b="1" dirty="0"/>
              <a:t>Checkout Process:</a:t>
            </a:r>
            <a:r>
              <a:rPr lang="en-US" dirty="0"/>
              <a:t> Streamline initial steps of checkout process to address immediate drop-off points.</a:t>
            </a:r>
          </a:p>
          <a:p>
            <a:pPr marL="742950" lvl="1" indent="-285750">
              <a:buFont typeface="+mj-lt"/>
              <a:buAutoNum type="arabicPeriod"/>
            </a:pPr>
            <a:r>
              <a:rPr lang="en-US" b="1" dirty="0"/>
              <a:t>Key Pages Enhancement:</a:t>
            </a:r>
            <a:r>
              <a:rPr lang="en-US" dirty="0"/>
              <a:t> Begin iterative improvements on /products and Mr. Fuzzy pages to enhance engagement and conversion rates.</a:t>
            </a:r>
          </a:p>
          <a:p>
            <a:pPr>
              <a:buFont typeface="+mj-lt"/>
              <a:buAutoNum type="arabicPeriod"/>
            </a:pPr>
            <a:r>
              <a:rPr lang="en-US" b="1" dirty="0"/>
              <a:t>Data-Driven Marketing:</a:t>
            </a:r>
            <a:endParaRPr lang="en-US" dirty="0"/>
          </a:p>
          <a:p>
            <a:pPr marL="742950" lvl="1" indent="-285750">
              <a:buFont typeface="+mj-lt"/>
              <a:buAutoNum type="arabicPeriod"/>
            </a:pPr>
            <a:r>
              <a:rPr lang="en-US" b="1" dirty="0"/>
              <a:t>Retention Campaigns:</a:t>
            </a:r>
            <a:r>
              <a:rPr lang="en-US" dirty="0"/>
              <a:t> Launch initial campaigns aimed at converting new visitors into repeat customers with personalized offers and follow-up emails.</a:t>
            </a:r>
          </a:p>
          <a:p>
            <a:pPr marL="742950" lvl="1" indent="-285750">
              <a:buFont typeface="+mj-lt"/>
              <a:buAutoNum type="arabicPeriod"/>
            </a:pPr>
            <a:r>
              <a:rPr lang="en-US" b="1" dirty="0"/>
              <a:t>Channel Optimization:</a:t>
            </a:r>
            <a:r>
              <a:rPr lang="en-US" dirty="0"/>
              <a:t> Start refining bid strategies for desktop traffic on </a:t>
            </a:r>
            <a:r>
              <a:rPr lang="en-US" dirty="0" err="1"/>
              <a:t>GSearch</a:t>
            </a:r>
            <a:r>
              <a:rPr lang="en-US" dirty="0"/>
              <a:t> and </a:t>
            </a:r>
            <a:r>
              <a:rPr lang="en-US" dirty="0" err="1"/>
              <a:t>BSearch</a:t>
            </a:r>
            <a:r>
              <a:rPr lang="en-US" dirty="0"/>
              <a:t>; initiate adjustments to social media campaigns based on early performance insights.</a:t>
            </a:r>
          </a:p>
          <a:p>
            <a:pPr>
              <a:buFont typeface="+mj-lt"/>
              <a:buAutoNum type="arabicPeriod"/>
            </a:pPr>
            <a:r>
              <a:rPr lang="en-US" b="1" dirty="0"/>
              <a:t>Operational Excellence and Investor Appeal:</a:t>
            </a:r>
            <a:endParaRPr lang="en-US" dirty="0"/>
          </a:p>
          <a:p>
            <a:pPr marL="742950" lvl="1" indent="-285750">
              <a:buFont typeface="+mj-lt"/>
              <a:buAutoNum type="arabicPeriod"/>
            </a:pPr>
            <a:r>
              <a:rPr lang="en-US" b="1" dirty="0"/>
              <a:t>Customer Support:</a:t>
            </a:r>
            <a:r>
              <a:rPr lang="en-US" dirty="0"/>
              <a:t> Increase support staff during identified peak hours to improve responsiveness and user satisfaction.</a:t>
            </a:r>
          </a:p>
          <a:p>
            <a:pPr marL="742950" lvl="1" indent="-285750">
              <a:buFont typeface="+mj-lt"/>
              <a:buAutoNum type="arabicPeriod"/>
            </a:pPr>
            <a:r>
              <a:rPr lang="en-US" b="1" dirty="0"/>
              <a:t>Product Quality:</a:t>
            </a:r>
            <a:r>
              <a:rPr lang="en-US" dirty="0"/>
              <a:t> Begin initial investigations into high refund rates; implement early actions to address quality issues and customer feedback.</a:t>
            </a:r>
          </a:p>
          <a:p>
            <a:pPr marL="742950" lvl="1" indent="-285750">
              <a:buFont typeface="+mj-lt"/>
              <a:buAutoNum type="arabicPeriod"/>
            </a:pPr>
            <a:r>
              <a:rPr lang="en-US" b="1" dirty="0"/>
              <a:t>Investor Communication:</a:t>
            </a:r>
            <a:r>
              <a:rPr lang="en-US" dirty="0"/>
              <a:t> Prepare and share current financial reports highlighting growth trends and customer loyalty metrics.</a:t>
            </a:r>
          </a:p>
          <a:p>
            <a:r>
              <a:rPr lang="en-US" b="1" dirty="0"/>
              <a:t>Mid Term Goals (6-12 months)</a:t>
            </a:r>
          </a:p>
          <a:p>
            <a:pPr>
              <a:buFont typeface="+mj-lt"/>
              <a:buAutoNum type="arabicPeriod"/>
            </a:pPr>
            <a:r>
              <a:rPr lang="en-US" b="1" dirty="0"/>
              <a:t>Enhanced User Experience:</a:t>
            </a:r>
            <a:endParaRPr lang="en-US" dirty="0"/>
          </a:p>
          <a:p>
            <a:pPr marL="742950" lvl="1" indent="-285750">
              <a:buFont typeface="+mj-lt"/>
              <a:buAutoNum type="arabicPeriod"/>
            </a:pPr>
            <a:r>
              <a:rPr lang="en-US" b="1" dirty="0"/>
              <a:t>Mobile Optimization:</a:t>
            </a:r>
            <a:r>
              <a:rPr lang="en-US" dirty="0"/>
              <a:t> Complete comprehensive improvements to mobile site performance and usability.</a:t>
            </a:r>
          </a:p>
          <a:p>
            <a:pPr marL="742950" lvl="1" indent="-285750">
              <a:buFont typeface="+mj-lt"/>
              <a:buAutoNum type="arabicPeriod"/>
            </a:pPr>
            <a:r>
              <a:rPr lang="en-US" b="1" dirty="0"/>
              <a:t>Desktop Focus:</a:t>
            </a:r>
            <a:r>
              <a:rPr lang="en-US" dirty="0"/>
              <a:t> Implement advanced personalization features and optimizations for desktop users.</a:t>
            </a:r>
          </a:p>
          <a:p>
            <a:pPr marL="742950" lvl="1" indent="-285750">
              <a:buFont typeface="+mj-lt"/>
              <a:buAutoNum type="arabicPeriod"/>
            </a:pPr>
            <a:r>
              <a:rPr lang="en-US" b="1" dirty="0"/>
              <a:t>Landing Pages:</a:t>
            </a:r>
            <a:r>
              <a:rPr lang="en-US" dirty="0"/>
              <a:t> Implement redesigned versions of /lander-1 and /lander-4 based on user feedback and A/B testing results.</a:t>
            </a:r>
          </a:p>
          <a:p>
            <a:pPr>
              <a:buFont typeface="+mj-lt"/>
              <a:buAutoNum type="arabicPeriod"/>
            </a:pPr>
            <a:r>
              <a:rPr lang="en-US" b="1" dirty="0"/>
              <a:t>Conversion Funnel Optimization:</a:t>
            </a:r>
            <a:endParaRPr lang="en-US" dirty="0"/>
          </a:p>
          <a:p>
            <a:pPr marL="742950" lvl="1" indent="-285750">
              <a:buFont typeface="+mj-lt"/>
              <a:buAutoNum type="arabicPeriod"/>
            </a:pPr>
            <a:r>
              <a:rPr lang="en-US" b="1" dirty="0"/>
              <a:t>Checkout Process:</a:t>
            </a:r>
            <a:r>
              <a:rPr lang="en-US" dirty="0"/>
              <a:t> Refine and optimize entire checkout process for smoother user experience and increased conversions.</a:t>
            </a:r>
          </a:p>
          <a:p>
            <a:pPr marL="742950" lvl="1" indent="-285750">
              <a:buFont typeface="+mj-lt"/>
              <a:buAutoNum type="arabicPeriod"/>
            </a:pPr>
            <a:r>
              <a:rPr lang="en-US" b="1" dirty="0"/>
              <a:t>Key Pages Enhancement:</a:t>
            </a:r>
            <a:r>
              <a:rPr lang="en-US" dirty="0"/>
              <a:t> Roll out enhanced versions of /products and Mr. Fuzzy pages with improved UX/UI elements and content.</a:t>
            </a:r>
          </a:p>
          <a:p>
            <a:pPr>
              <a:buFont typeface="+mj-lt"/>
              <a:buAutoNum type="arabicPeriod"/>
            </a:pPr>
            <a:r>
              <a:rPr lang="en-US" b="1" dirty="0"/>
              <a:t>Data-Driven Marketing:</a:t>
            </a:r>
            <a:endParaRPr lang="en-US" dirty="0"/>
          </a:p>
          <a:p>
            <a:pPr marL="742950" lvl="1" indent="-285750">
              <a:buFont typeface="+mj-lt"/>
              <a:buAutoNum type="arabicPeriod"/>
            </a:pPr>
            <a:r>
              <a:rPr lang="en-US" b="1" dirty="0"/>
              <a:t>Retention Campaigns:</a:t>
            </a:r>
            <a:r>
              <a:rPr lang="en-US" dirty="0"/>
              <a:t> Scale successful retention strategies; expand personalized marketing efforts to increase repeat customer engagement.</a:t>
            </a:r>
          </a:p>
          <a:p>
            <a:pPr marL="742950" lvl="1" indent="-285750">
              <a:buFont typeface="+mj-lt"/>
              <a:buAutoNum type="arabicPeriod"/>
            </a:pPr>
            <a:r>
              <a:rPr lang="en-US" b="1" dirty="0"/>
              <a:t>Channel Optimization:</a:t>
            </a:r>
            <a:r>
              <a:rPr lang="en-US" dirty="0"/>
              <a:t> Further refine bidding strategies across all channels; optimize social media campaigns for improved ROI and audience engagement.</a:t>
            </a:r>
          </a:p>
          <a:p>
            <a:pPr>
              <a:buFont typeface="+mj-lt"/>
              <a:buAutoNum type="arabicPeriod"/>
            </a:pPr>
            <a:r>
              <a:rPr lang="en-US" b="1" dirty="0"/>
              <a:t>Operational Excellence and Investor Appeal:</a:t>
            </a:r>
            <a:endParaRPr lang="en-US" dirty="0"/>
          </a:p>
          <a:p>
            <a:pPr marL="742950" lvl="1" indent="-285750">
              <a:buFont typeface="+mj-lt"/>
              <a:buAutoNum type="arabicPeriod"/>
            </a:pPr>
            <a:r>
              <a:rPr lang="en-US" b="1" dirty="0"/>
              <a:t>Customer Support:</a:t>
            </a:r>
            <a:r>
              <a:rPr lang="en-US" dirty="0"/>
              <a:t> Establish optimized support protocols and staffing based on ongoing analysis of peak traffic patterns.</a:t>
            </a:r>
          </a:p>
          <a:p>
            <a:pPr marL="742950" lvl="1" indent="-285750">
              <a:buFont typeface="+mj-lt"/>
              <a:buAutoNum type="arabicPeriod"/>
            </a:pPr>
            <a:r>
              <a:rPr lang="en-US" b="1" dirty="0"/>
              <a:t>Product Quality:</a:t>
            </a:r>
            <a:r>
              <a:rPr lang="en-US" dirty="0"/>
              <a:t> Continue quality improvement initiatives; track and report progress on reducing refund rates.</a:t>
            </a:r>
          </a:p>
          <a:p>
            <a:pPr marL="742950" lvl="1" indent="-285750">
              <a:buFont typeface="+mj-lt"/>
              <a:buAutoNum type="arabicPeriod"/>
            </a:pPr>
            <a:r>
              <a:rPr lang="en-US" b="1" dirty="0"/>
              <a:t>Investor Engagement:</a:t>
            </a:r>
            <a:r>
              <a:rPr lang="en-US" dirty="0"/>
              <a:t> Host investor updates and presentations showcasing mid-term growth metrics and strategic milestones.</a:t>
            </a:r>
          </a:p>
          <a:p>
            <a:r>
              <a:rPr lang="en-US" b="1" dirty="0"/>
              <a:t>Long Term Goals (12+ months)</a:t>
            </a:r>
          </a:p>
          <a:p>
            <a:pPr>
              <a:buFont typeface="+mj-lt"/>
              <a:buAutoNum type="arabicPeriod"/>
            </a:pPr>
            <a:r>
              <a:rPr lang="en-US" b="1" dirty="0"/>
              <a:t>Enhanced User Experience:</a:t>
            </a:r>
            <a:endParaRPr lang="en-US" dirty="0"/>
          </a:p>
          <a:p>
            <a:pPr marL="742950" lvl="1" indent="-285750">
              <a:buFont typeface="+mj-lt"/>
              <a:buAutoNum type="arabicPeriod"/>
            </a:pPr>
            <a:r>
              <a:rPr lang="en-US" b="1" dirty="0"/>
              <a:t>Mobile and Desktop:</a:t>
            </a:r>
            <a:r>
              <a:rPr lang="en-US" dirty="0"/>
              <a:t> Maintain ongoing optimization efforts; incorporate user feedback and emerging technology trends.</a:t>
            </a:r>
          </a:p>
          <a:p>
            <a:pPr marL="742950" lvl="1" indent="-285750">
              <a:buFont typeface="+mj-lt"/>
              <a:buAutoNum type="arabicPeriod"/>
            </a:pPr>
            <a:r>
              <a:rPr lang="en-US" b="1" dirty="0"/>
              <a:t>Landing Pages:</a:t>
            </a:r>
            <a:r>
              <a:rPr lang="en-US" dirty="0"/>
              <a:t> Establish continuous improvement cycles for all key landing pages based on performance data and user behavior analysis.</a:t>
            </a:r>
          </a:p>
          <a:p>
            <a:pPr>
              <a:buFont typeface="+mj-lt"/>
              <a:buAutoNum type="arabicPeriod"/>
            </a:pPr>
            <a:r>
              <a:rPr lang="en-US" b="1" dirty="0"/>
              <a:t>Conversion Funnel Optimization:</a:t>
            </a:r>
            <a:endParaRPr lang="en-US" dirty="0"/>
          </a:p>
          <a:p>
            <a:pPr marL="742950" lvl="1" indent="-285750">
              <a:buFont typeface="+mj-lt"/>
              <a:buAutoNum type="arabicPeriod"/>
            </a:pPr>
            <a:r>
              <a:rPr lang="en-US" b="1" dirty="0"/>
              <a:t>Checkout Process:</a:t>
            </a:r>
            <a:r>
              <a:rPr lang="en-US" dirty="0"/>
              <a:t> Implement advanced features such as one-click checkout and personalized recommendations.</a:t>
            </a:r>
          </a:p>
          <a:p>
            <a:pPr marL="742950" lvl="1" indent="-285750">
              <a:buFont typeface="+mj-lt"/>
              <a:buAutoNum type="arabicPeriod"/>
            </a:pPr>
            <a:r>
              <a:rPr lang="en-US" b="1" dirty="0"/>
              <a:t>Key Pages Enhancement:</a:t>
            </a:r>
            <a:r>
              <a:rPr lang="en-US" dirty="0"/>
              <a:t> Evolve pages to reflect market trends and customer preferences; integrate interactive elements to enhance user engagement.</a:t>
            </a:r>
          </a:p>
          <a:p>
            <a:pPr>
              <a:buFont typeface="+mj-lt"/>
              <a:buAutoNum type="arabicPeriod"/>
            </a:pPr>
            <a:r>
              <a:rPr lang="en-US" b="1" dirty="0"/>
              <a:t>Data-Driven Marketing:</a:t>
            </a:r>
            <a:endParaRPr lang="en-US" dirty="0"/>
          </a:p>
          <a:p>
            <a:pPr marL="742950" lvl="1" indent="-285750">
              <a:buFont typeface="+mj-lt"/>
              <a:buAutoNum type="arabicPeriod"/>
            </a:pPr>
            <a:r>
              <a:rPr lang="en-US" b="1" dirty="0"/>
              <a:t>Retention Campaigns:</a:t>
            </a:r>
            <a:r>
              <a:rPr lang="en-US" dirty="0"/>
              <a:t> Mature automated retention strategies; implement advanced segmentation and predictive analytics for targeted marketing.</a:t>
            </a:r>
          </a:p>
          <a:p>
            <a:pPr marL="742950" lvl="1" indent="-285750">
              <a:buFont typeface="+mj-lt"/>
              <a:buAutoNum type="arabicPeriod"/>
            </a:pPr>
            <a:r>
              <a:rPr lang="en-US" b="1" dirty="0"/>
              <a:t>Channel Optimization:</a:t>
            </a:r>
            <a:r>
              <a:rPr lang="en-US" dirty="0"/>
              <a:t> Maintain agility in bid management; explore emerging platforms and technologies for marketing outreach.</a:t>
            </a:r>
          </a:p>
          <a:p>
            <a:pPr>
              <a:buFont typeface="+mj-lt"/>
              <a:buAutoNum type="arabicPeriod"/>
            </a:pPr>
            <a:r>
              <a:rPr lang="en-US" b="1" dirty="0"/>
              <a:t>Operational Excellence and Investor Appeal:</a:t>
            </a:r>
            <a:endParaRPr lang="en-US" dirty="0"/>
          </a:p>
          <a:p>
            <a:pPr marL="742950" lvl="1" indent="-285750">
              <a:buFont typeface="+mj-lt"/>
              <a:buAutoNum type="arabicPeriod"/>
            </a:pPr>
            <a:r>
              <a:rPr lang="en-US" b="1" dirty="0"/>
              <a:t>Customer Support:</a:t>
            </a:r>
            <a:r>
              <a:rPr lang="en-US" dirty="0"/>
              <a:t> Establish industry-leading customer support standards; integrate AI and automation for efficiency.</a:t>
            </a:r>
          </a:p>
          <a:p>
            <a:pPr marL="742950" lvl="1" indent="-285750">
              <a:buFont typeface="+mj-lt"/>
              <a:buAutoNum type="arabicPeriod"/>
            </a:pPr>
            <a:r>
              <a:rPr lang="en-US" b="1" dirty="0"/>
              <a:t>Product Quality:</a:t>
            </a:r>
            <a:r>
              <a:rPr lang="en-US" dirty="0"/>
              <a:t> Achieve industry benchmarks for product reliability and customer satisfaction; leverage customer feedback for continuous improvement.</a:t>
            </a:r>
          </a:p>
          <a:p>
            <a:pPr marL="742950" lvl="1" indent="-285750">
              <a:buFont typeface="+mj-lt"/>
              <a:buAutoNum type="arabicPeriod"/>
            </a:pPr>
            <a:r>
              <a:rPr lang="en-US" b="1" dirty="0"/>
              <a:t>Investor Confidence:</a:t>
            </a:r>
            <a:r>
              <a:rPr lang="en-US" dirty="0"/>
              <a:t> Showcase sustained revenue growth, strong customer loyalty metrics, and innovative initiatives to secure long-term investor confidence and support.</a:t>
            </a:r>
          </a:p>
          <a:p>
            <a:r>
              <a:rPr lang="en-US" dirty="0"/>
              <a:t>This timeline outlines a structured approach to implementing key strategies aimed at improving website performance, increasing sales and revenue, and attracting investors over the short, mid, and long term.</a:t>
            </a:r>
          </a:p>
          <a:p>
            <a:endParaRPr lang="en-IN" dirty="0"/>
          </a:p>
        </p:txBody>
      </p:sp>
      <p:sp>
        <p:nvSpPr>
          <p:cNvPr id="4" name="Slide Number Placeholder 3"/>
          <p:cNvSpPr>
            <a:spLocks noGrp="1"/>
          </p:cNvSpPr>
          <p:nvPr>
            <p:ph type="sldNum" sz="quarter" idx="5"/>
          </p:nvPr>
        </p:nvSpPr>
        <p:spPr/>
        <p:txBody>
          <a:bodyPr/>
          <a:lstStyle/>
          <a:p>
            <a:fld id="{B3B88707-BE7B-4776-ACAC-8471840E56F2}" type="slidenum">
              <a:rPr lang="en-IN" smtClean="0"/>
              <a:t>11</a:t>
            </a:fld>
            <a:endParaRPr lang="en-IN"/>
          </a:p>
        </p:txBody>
      </p:sp>
    </p:spTree>
    <p:extLst>
      <p:ext uri="{BB962C8B-B14F-4D97-AF65-F5344CB8AC3E}">
        <p14:creationId xmlns:p14="http://schemas.microsoft.com/office/powerpoint/2010/main" val="2028728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5132" y="1544259"/>
            <a:ext cx="9146751"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20" y="1624774"/>
            <a:ext cx="8603674" cy="1304510"/>
          </a:xfrm>
        </p:spPr>
        <p:txBody>
          <a:bodyPr tIns="45720" bIns="45720" anchor="ctr">
            <a:normAutofit/>
          </a:bodyPr>
          <a:lstStyle>
            <a:lvl1pPr algn="ctr">
              <a:lnSpc>
                <a:spcPct val="80000"/>
              </a:lnSpc>
              <a:defRPr sz="4500" spc="113" baseline="0"/>
            </a:lvl1pPr>
          </a:lstStyle>
          <a:p>
            <a:r>
              <a:rPr lang="en-US"/>
              <a:t>Click to edit Master title style</a:t>
            </a:r>
            <a:endParaRPr lang="en-US" dirty="0"/>
          </a:p>
        </p:txBody>
      </p:sp>
      <p:sp>
        <p:nvSpPr>
          <p:cNvPr id="3" name="Subtitle 2"/>
          <p:cNvSpPr>
            <a:spLocks noGrp="1"/>
          </p:cNvSpPr>
          <p:nvPr>
            <p:ph type="subTitle" idx="1"/>
          </p:nvPr>
        </p:nvSpPr>
        <p:spPr>
          <a:xfrm>
            <a:off x="1143000" y="2997188"/>
            <a:ext cx="6858000" cy="981941"/>
          </a:xfrm>
        </p:spPr>
        <p:txBody>
          <a:bodyPr>
            <a:normAutofit/>
          </a:bodyPr>
          <a:lstStyle>
            <a:lvl1pPr marL="0" indent="0" algn="ctr">
              <a:buNone/>
              <a:defRPr sz="1500"/>
            </a:lvl1pPr>
            <a:lvl2pPr marL="342900" indent="0" algn="ctr">
              <a:buNone/>
              <a:defRPr sz="1500"/>
            </a:lvl2pPr>
            <a:lvl3pPr marL="685800" indent="0" algn="ctr">
              <a:buNone/>
              <a:defRPr sz="15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086337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3358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205978"/>
            <a:ext cx="1801785" cy="44231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05978"/>
            <a:ext cx="5979968" cy="44231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817141"/>
            <a:ext cx="2057397" cy="273844"/>
          </a:xfrm>
        </p:spPr>
        <p:txBody>
          <a:bodyPr/>
          <a:lstStyle/>
          <a:p>
            <a:fld id="{5BCAD085-E8A6-8845-BD4E-CB4CCA059FC4}" type="datetimeFigureOut">
              <a:rPr lang="en-US" smtClean="0"/>
              <a:t>7/8/2024</a:t>
            </a:fld>
            <a:endParaRPr lang="en-US"/>
          </a:p>
        </p:txBody>
      </p:sp>
      <p:sp>
        <p:nvSpPr>
          <p:cNvPr id="5" name="Footer Placeholder 4"/>
          <p:cNvSpPr>
            <a:spLocks noGrp="1"/>
          </p:cNvSpPr>
          <p:nvPr>
            <p:ph type="ftr" sz="quarter" idx="11"/>
          </p:nvPr>
        </p:nvSpPr>
        <p:spPr>
          <a:xfrm>
            <a:off x="2832102" y="4817141"/>
            <a:ext cx="3209752" cy="273844"/>
          </a:xfrm>
        </p:spPr>
        <p:txBody>
          <a:bodyPr/>
          <a:lstStyle/>
          <a:p>
            <a:endParaRPr lang="en-US"/>
          </a:p>
        </p:txBody>
      </p:sp>
      <p:sp>
        <p:nvSpPr>
          <p:cNvPr id="6" name="Slide Number Placeholder 5"/>
          <p:cNvSpPr>
            <a:spLocks noGrp="1"/>
          </p:cNvSpPr>
          <p:nvPr>
            <p:ph type="sldNum" sz="quarter" idx="12"/>
          </p:nvPr>
        </p:nvSpPr>
        <p:spPr>
          <a:xfrm>
            <a:off x="6054787" y="4817141"/>
            <a:ext cx="659819" cy="273844"/>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013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40185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5132" y="1544259"/>
            <a:ext cx="914675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1656659"/>
            <a:ext cx="7886700" cy="1257300"/>
          </a:xfrm>
        </p:spPr>
        <p:txBody>
          <a:bodyPr anchor="ctr">
            <a:noAutofit/>
          </a:bodyPr>
          <a:lstStyle>
            <a:lvl1pPr algn="ctr">
              <a:lnSpc>
                <a:spcPct val="80000"/>
              </a:lnSpc>
              <a:defRPr sz="4500" b="0" spc="113"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4893" y="3007751"/>
            <a:ext cx="7886700" cy="880979"/>
          </a:xfrm>
        </p:spPr>
        <p:txBody>
          <a:bodyPr anchor="t">
            <a:normAutofit/>
          </a:bodyPr>
          <a:lstStyle>
            <a:lvl1pPr marL="0" indent="0" algn="ctr">
              <a:buNone/>
              <a:defRPr sz="1500">
                <a:solidFill>
                  <a:schemeClr val="tx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5BCAD085-E8A6-8845-BD4E-CB4CCA059FC4}" type="datetimeFigureOut">
              <a:rPr lang="en-US" smtClean="0"/>
              <a:t>7/8/2024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6413990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4008" y="1508760"/>
            <a:ext cx="3566160" cy="31546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72793" y="1508760"/>
            <a:ext cx="3566160" cy="31546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2807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05256" y="1435102"/>
            <a:ext cx="3566160" cy="557321"/>
          </a:xfrm>
        </p:spPr>
        <p:txBody>
          <a:bodyPr anchor="ctr">
            <a:normAutofit/>
          </a:bodyPr>
          <a:lstStyle>
            <a:lvl1pPr marL="0" indent="0">
              <a:buNone/>
              <a:defRPr sz="1575"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05256" y="1992425"/>
            <a:ext cx="3566160" cy="26746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3423" y="1435102"/>
            <a:ext cx="3566160" cy="557321"/>
          </a:xfrm>
        </p:spPr>
        <p:txBody>
          <a:bodyPr anchor="ctr">
            <a:normAutofit/>
          </a:bodyPr>
          <a:lstStyle>
            <a:lvl1pPr marL="0" indent="0">
              <a:buNone/>
              <a:defRPr sz="1575"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73423" y="1992423"/>
            <a:ext cx="3566160" cy="26746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43931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45813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79524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05256" y="1590041"/>
            <a:ext cx="4594860" cy="30861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41767" y="1610615"/>
            <a:ext cx="2400300" cy="2574239"/>
          </a:xfrm>
        </p:spPr>
        <p:txBody>
          <a:bodyPr>
            <a:normAutofit/>
          </a:bodyPr>
          <a:lstStyle>
            <a:lvl1pPr marL="0" indent="0">
              <a:lnSpc>
                <a:spcPct val="95000"/>
              </a:lnSpc>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85264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960120" y="1658621"/>
            <a:ext cx="4594860" cy="2948940"/>
          </a:xfrm>
          <a:solidFill>
            <a:schemeClr val="tx2">
              <a:lumMod val="60000"/>
              <a:lumOff val="40000"/>
            </a:schemeClr>
          </a:solidFill>
        </p:spPr>
        <p:txBody>
          <a:bodyPr tIns="365760" anchor="t"/>
          <a:lstStyle>
            <a:lvl1pPr marL="0" indent="0" algn="ctr">
              <a:buNone/>
              <a:defRPr sz="2400">
                <a:solidFill>
                  <a:schemeClr val="tx1">
                    <a:lumMod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843016" y="1612966"/>
            <a:ext cx="2400300" cy="2571750"/>
          </a:xfrm>
        </p:spPr>
        <p:txBody>
          <a:bodyPr>
            <a:normAutofit/>
          </a:bodyPr>
          <a:lstStyle>
            <a:lvl1pPr marL="0" indent="0">
              <a:lnSpc>
                <a:spcPct val="95000"/>
              </a:lnSpc>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11281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32082"/>
            <a:ext cx="9141714" cy="12344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2189" y="213132"/>
            <a:ext cx="7338060" cy="113157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2189" y="1508760"/>
            <a:ext cx="7338060" cy="31546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1699" y="4817141"/>
            <a:ext cx="2250671" cy="273844"/>
          </a:xfrm>
          <a:prstGeom prst="rect">
            <a:avLst/>
          </a:prstGeom>
        </p:spPr>
        <p:txBody>
          <a:bodyPr vert="horz" lIns="91440" tIns="45720" rIns="45720" bIns="45720" rtlCol="0" anchor="ctr"/>
          <a:lstStyle>
            <a:lvl1pPr algn="l">
              <a:defRPr sz="788">
                <a:solidFill>
                  <a:schemeClr val="tx1"/>
                </a:solidFill>
              </a:defRPr>
            </a:lvl1pPr>
          </a:lstStyle>
          <a:p>
            <a:fld id="{5BCAD085-E8A6-8845-BD4E-CB4CCA059FC4}" type="datetimeFigureOut">
              <a:rPr lang="en-US" smtClean="0"/>
              <a:t>7/8/2024</a:t>
            </a:fld>
            <a:endParaRPr lang="en-US"/>
          </a:p>
        </p:txBody>
      </p:sp>
      <p:sp>
        <p:nvSpPr>
          <p:cNvPr id="5" name="Footer Placeholder 4"/>
          <p:cNvSpPr>
            <a:spLocks noGrp="1"/>
          </p:cNvSpPr>
          <p:nvPr>
            <p:ph type="ftr" sz="quarter" idx="3"/>
          </p:nvPr>
        </p:nvSpPr>
        <p:spPr>
          <a:xfrm>
            <a:off x="4197353" y="4817141"/>
            <a:ext cx="3783330" cy="273844"/>
          </a:xfrm>
          <a:prstGeom prst="rect">
            <a:avLst/>
          </a:prstGeom>
        </p:spPr>
        <p:txBody>
          <a:bodyPr vert="horz" lIns="91440" tIns="45720" rIns="91440" bIns="45720" rtlCol="0" anchor="ctr"/>
          <a:lstStyle>
            <a:lvl1pPr algn="r">
              <a:defRPr sz="788">
                <a:solidFill>
                  <a:schemeClr val="tx1"/>
                </a:solidFill>
              </a:defRPr>
            </a:lvl1pPr>
          </a:lstStyle>
          <a:p>
            <a:endParaRPr lang="en-US"/>
          </a:p>
        </p:txBody>
      </p:sp>
      <p:sp>
        <p:nvSpPr>
          <p:cNvPr id="6" name="Slide Number Placeholder 5"/>
          <p:cNvSpPr>
            <a:spLocks noGrp="1"/>
          </p:cNvSpPr>
          <p:nvPr>
            <p:ph type="sldNum" sz="quarter" idx="4"/>
          </p:nvPr>
        </p:nvSpPr>
        <p:spPr>
          <a:xfrm>
            <a:off x="7994195" y="4817141"/>
            <a:ext cx="709698" cy="273844"/>
          </a:xfrm>
          <a:prstGeom prst="rect">
            <a:avLst/>
          </a:prstGeom>
        </p:spPr>
        <p:txBody>
          <a:bodyPr vert="horz" lIns="45720" tIns="45720" rIns="91440" bIns="45720" rtlCol="0" anchor="ctr"/>
          <a:lstStyle>
            <a:lvl1pPr algn="l">
              <a:defRPr sz="900" b="0">
                <a:solidFill>
                  <a:schemeClr val="tx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23647740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85000"/>
        </a:lnSpc>
        <a:spcBef>
          <a:spcPct val="0"/>
        </a:spcBef>
        <a:buNone/>
        <a:defRPr sz="3000" kern="1200" cap="all" baseline="0">
          <a:solidFill>
            <a:schemeClr val="bg2"/>
          </a:solidFill>
          <a:latin typeface="+mj-lt"/>
          <a:ea typeface="+mj-ea"/>
          <a:cs typeface="+mj-cs"/>
        </a:defRPr>
      </a:lvl1pPr>
    </p:titleStyle>
    <p:bodyStyle>
      <a:lvl1pPr marL="137160" indent="-137160" algn="l" defTabSz="685800" rtl="0" eaLnBrk="1" latinLnBrk="0" hangingPunct="1">
        <a:lnSpc>
          <a:spcPct val="90000"/>
        </a:lnSpc>
        <a:spcBef>
          <a:spcPts val="900"/>
        </a:spcBef>
        <a:spcAft>
          <a:spcPts val="150"/>
        </a:spcAft>
        <a:buClr>
          <a:schemeClr val="tx1"/>
        </a:buClr>
        <a:buFont typeface="Wingdings" pitchFamily="2" charset="2"/>
        <a:buChar char=""/>
        <a:defRPr sz="1650" kern="1200">
          <a:solidFill>
            <a:schemeClr val="tx1"/>
          </a:solidFill>
          <a:latin typeface="+mn-lt"/>
          <a:ea typeface="+mn-ea"/>
          <a:cs typeface="+mn-cs"/>
        </a:defRPr>
      </a:lvl1pPr>
      <a:lvl2pPr marL="308610" indent="-137160" algn="l" defTabSz="685800" rtl="0" eaLnBrk="1" latinLnBrk="0" hangingPunct="1">
        <a:lnSpc>
          <a:spcPct val="90000"/>
        </a:lnSpc>
        <a:spcBef>
          <a:spcPts val="150"/>
        </a:spcBef>
        <a:spcAft>
          <a:spcPts val="300"/>
        </a:spcAft>
        <a:buClr>
          <a:schemeClr val="tx1"/>
        </a:buClr>
        <a:buFont typeface="Wingdings" pitchFamily="2" charset="2"/>
        <a:buChar char=""/>
        <a:defRPr sz="1500" kern="1200">
          <a:solidFill>
            <a:schemeClr val="tx1"/>
          </a:solidFill>
          <a:latin typeface="+mn-lt"/>
          <a:ea typeface="+mn-ea"/>
          <a:cs typeface="+mn-cs"/>
        </a:defRPr>
      </a:lvl2pPr>
      <a:lvl3pPr marL="480060" indent="-137160" algn="l" defTabSz="685800" rtl="0" eaLnBrk="1" latinLnBrk="0" hangingPunct="1">
        <a:lnSpc>
          <a:spcPct val="90000"/>
        </a:lnSpc>
        <a:spcBef>
          <a:spcPts val="150"/>
        </a:spcBef>
        <a:spcAft>
          <a:spcPts val="300"/>
        </a:spcAft>
        <a:buClr>
          <a:schemeClr val="tx1"/>
        </a:buClr>
        <a:buFont typeface="Wingdings" pitchFamily="2" charset="2"/>
        <a:buChar char=""/>
        <a:defRPr sz="1350" kern="1200">
          <a:solidFill>
            <a:schemeClr val="tx1"/>
          </a:solidFill>
          <a:latin typeface="+mn-lt"/>
          <a:ea typeface="+mn-ea"/>
          <a:cs typeface="+mn-cs"/>
        </a:defRPr>
      </a:lvl3pPr>
      <a:lvl4pPr marL="651510" indent="-13716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4pPr>
      <a:lvl5pPr marL="822960" indent="-13716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5pPr>
      <a:lvl6pPr marL="9634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6pPr>
      <a:lvl7pPr marL="11038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7pPr>
      <a:lvl8pPr marL="12217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8pPr>
      <a:lvl9pPr marL="13546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shiptheory.com/blog/how-does-ecommerce-work/"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alamy.com/timeline-icon-in-comic-style-progress-cartoon-vector-illustration-on-white-isolated-background-diagram-splash-effect-business-concept-image431018644.html" TargetMode="External"/><Relationship Id="rId4" Type="http://schemas.openxmlformats.org/officeDocument/2006/relationships/image" Target="../media/image28.jpe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jpe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www.weverve.com/services/ecommerce-solutions/" TargetMode="External"/><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jooinn.com/plush-toys.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FEDD90E-756D-4F1F-9543-2D8450E5C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2743200"/>
            <a:ext cx="9141714"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p:cNvSpPr>
            <a:spLocks noGrp="1"/>
          </p:cNvSpPr>
          <p:nvPr>
            <p:ph type="ctrTitle"/>
          </p:nvPr>
        </p:nvSpPr>
        <p:spPr>
          <a:xfrm>
            <a:off x="274319" y="2846070"/>
            <a:ext cx="8603674" cy="1304510"/>
          </a:xfrm>
        </p:spPr>
        <p:txBody>
          <a:bodyPr vert="horz" lIns="91440" tIns="45720" rIns="91440" bIns="45720" rtlCol="0" anchor="ctr">
            <a:normAutofit/>
          </a:bodyPr>
          <a:lstStyle/>
          <a:p>
            <a:pPr defTabSz="914400">
              <a:defRPr sz="5200"/>
            </a:pPr>
            <a:r>
              <a:rPr lang="en-US" sz="4200" spc="150"/>
              <a:t>E-commerce Analysis &amp; Strategy Recommendations</a:t>
            </a:r>
          </a:p>
        </p:txBody>
      </p:sp>
      <p:sp>
        <p:nvSpPr>
          <p:cNvPr id="3" name="TextBox 2">
            <a:extLst>
              <a:ext uri="{FF2B5EF4-FFF2-40B4-BE49-F238E27FC236}">
                <a16:creationId xmlns:a16="http://schemas.microsoft.com/office/drawing/2014/main" id="{FE5D846D-6F2D-6971-5180-61A9BE55E513}"/>
              </a:ext>
            </a:extLst>
          </p:cNvPr>
          <p:cNvSpPr txBox="1"/>
          <p:nvPr/>
        </p:nvSpPr>
        <p:spPr>
          <a:xfrm>
            <a:off x="1143000" y="4174888"/>
            <a:ext cx="6858000" cy="628828"/>
          </a:xfrm>
          <a:prstGeom prst="rect">
            <a:avLst/>
          </a:prstGeom>
        </p:spPr>
        <p:txBody>
          <a:bodyPr vert="horz" lIns="91440" tIns="45720" rIns="91440" bIns="45720" rtlCol="0">
            <a:normAutofit/>
          </a:bodyPr>
          <a:lstStyle/>
          <a:p>
            <a:pPr algn="ctr" defTabSz="914400">
              <a:lnSpc>
                <a:spcPct val="90000"/>
              </a:lnSpc>
              <a:spcBef>
                <a:spcPts val="1200"/>
              </a:spcBef>
              <a:spcAft>
                <a:spcPts val="200"/>
              </a:spcAft>
              <a:buClr>
                <a:schemeClr val="tx1"/>
              </a:buClr>
            </a:pPr>
            <a:r>
              <a:rPr lang="en-US" sz="2000"/>
              <a:t>Created by: Rupsa Chaudhuri</a:t>
            </a:r>
          </a:p>
        </p:txBody>
      </p:sp>
      <p:pic>
        <p:nvPicPr>
          <p:cNvPr id="5" name="Picture 4" descr="A person holding a phone">
            <a:extLst>
              <a:ext uri="{FF2B5EF4-FFF2-40B4-BE49-F238E27FC236}">
                <a16:creationId xmlns:a16="http://schemas.microsoft.com/office/drawing/2014/main" id="{35DFF19D-EFD0-E91F-B082-C84762792D16}"/>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20102" b="34955"/>
          <a:stretch/>
        </p:blipFill>
        <p:spPr>
          <a:xfrm>
            <a:off x="20" y="10"/>
            <a:ext cx="9143980" cy="27431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tint val="98000"/>
              </a:schemeClr>
              <a:schemeClr val="bg1">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1B515B6-B916-4A91-B5B0-1431A3B53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jpg"/>
          <p:cNvPicPr>
            <a:picLocks noChangeAspect="1"/>
          </p:cNvPicPr>
          <p:nvPr/>
        </p:nvPicPr>
        <p:blipFill rotWithShape="1">
          <a:blip r:embed="rId4">
            <a:duotone>
              <a:prstClr val="black"/>
              <a:schemeClr val="tx2">
                <a:tint val="45000"/>
                <a:satMod val="400000"/>
              </a:schemeClr>
            </a:duotone>
            <a:alphaModFix amt="35000"/>
          </a:blip>
          <a:srcRect t="6159" b="8935"/>
          <a:stretch/>
        </p:blipFill>
        <p:spPr>
          <a:xfrm>
            <a:off x="20" y="10"/>
            <a:ext cx="9143980" cy="5143490"/>
          </a:xfrm>
          <a:prstGeom prst="rect">
            <a:avLst/>
          </a:prstGeom>
        </p:spPr>
      </p:pic>
      <p:sp>
        <p:nvSpPr>
          <p:cNvPr id="14" name="Rectangle 13">
            <a:extLst>
              <a:ext uri="{FF2B5EF4-FFF2-40B4-BE49-F238E27FC236}">
                <a16:creationId xmlns:a16="http://schemas.microsoft.com/office/drawing/2014/main" id="{664FD49F-13EF-4195-9713-CD9CA7225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132081"/>
            <a:ext cx="9141714" cy="1234440"/>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p:cNvSpPr>
            <a:spLocks noGrp="1"/>
          </p:cNvSpPr>
          <p:nvPr>
            <p:ph type="title"/>
          </p:nvPr>
        </p:nvSpPr>
        <p:spPr>
          <a:xfrm>
            <a:off x="902189" y="213132"/>
            <a:ext cx="7338060" cy="1131570"/>
          </a:xfrm>
        </p:spPr>
        <p:txBody>
          <a:bodyPr>
            <a:normAutofit/>
          </a:bodyPr>
          <a:lstStyle/>
          <a:p>
            <a:r>
              <a:rPr lang="en-US" sz="2600" dirty="0"/>
              <a:t>Recommended Strategies</a:t>
            </a:r>
          </a:p>
        </p:txBody>
      </p:sp>
      <p:sp>
        <p:nvSpPr>
          <p:cNvPr id="7" name="Rectangle 2">
            <a:extLst>
              <a:ext uri="{FF2B5EF4-FFF2-40B4-BE49-F238E27FC236}">
                <a16:creationId xmlns:a16="http://schemas.microsoft.com/office/drawing/2014/main" id="{C34F8E8D-AA31-F3A6-ABDC-5DBA2E9F0451}"/>
              </a:ext>
            </a:extLst>
          </p:cNvPr>
          <p:cNvSpPr>
            <a:spLocks noGrp="1" noChangeArrowheads="1"/>
          </p:cNvSpPr>
          <p:nvPr>
            <p:ph idx="1"/>
          </p:nvPr>
        </p:nvSpPr>
        <p:spPr bwMode="auto">
          <a:xfrm>
            <a:off x="902189" y="1508760"/>
            <a:ext cx="7338060" cy="315468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000" b="1" i="0" u="none" strike="noStrike" cap="none" normalizeH="0" baseline="0" dirty="0">
                <a:ln>
                  <a:noFill/>
                </a:ln>
                <a:effectLst/>
                <a:latin typeface="Arial" panose="020B0604020202020204" pitchFamily="34" charset="0"/>
              </a:rPr>
              <a:t>Enhanced User Experience:</a:t>
            </a:r>
            <a:endParaRPr kumimoji="0" lang="en-US" altLang="en-US" sz="1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Optimize mobile and desktop experiences for better site performance and navigation.</a:t>
            </a: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Improve landing pages to reduce bounce rates, focusing on key pages like /lander-1 and /lander-4.</a:t>
            </a:r>
          </a:p>
          <a:p>
            <a:pPr marL="0" marR="0" lvl="0" indent="0" defTabSz="914400" rtl="0" eaLnBrk="0" fontAlgn="base" latinLnBrk="0" hangingPunct="0">
              <a:spcBef>
                <a:spcPct val="0"/>
              </a:spcBef>
              <a:spcAft>
                <a:spcPts val="600"/>
              </a:spcAft>
              <a:buClrTx/>
              <a:buSzTx/>
              <a:buFontTx/>
              <a:buChar char="•"/>
              <a:tabLst/>
            </a:pPr>
            <a:r>
              <a:rPr kumimoji="0" lang="en-US" altLang="en-US" sz="1000" b="1" i="0" u="none" strike="noStrike" cap="none" normalizeH="0" baseline="0" dirty="0">
                <a:ln>
                  <a:noFill/>
                </a:ln>
                <a:effectLst/>
                <a:latin typeface="Arial" panose="020B0604020202020204" pitchFamily="34" charset="0"/>
              </a:rPr>
              <a:t>Conversion Funnel Optimization:</a:t>
            </a:r>
            <a:endParaRPr kumimoji="0" lang="en-US" altLang="en-US" sz="1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Streamline checkout processes and enhance key pages such as /products and Mr. Fuzzy for improved engagement and conversion rates.</a:t>
            </a:r>
          </a:p>
          <a:p>
            <a:pPr marL="0" marR="0" lvl="0" indent="0" defTabSz="914400" rtl="0" eaLnBrk="0" fontAlgn="base" latinLnBrk="0" hangingPunct="0">
              <a:spcBef>
                <a:spcPct val="0"/>
              </a:spcBef>
              <a:spcAft>
                <a:spcPts val="600"/>
              </a:spcAft>
              <a:buClrTx/>
              <a:buSzTx/>
              <a:buFontTx/>
              <a:buChar char="•"/>
              <a:tabLst/>
            </a:pPr>
            <a:r>
              <a:rPr kumimoji="0" lang="en-US" altLang="en-US" sz="1000" b="1" i="0" u="none" strike="noStrike" cap="none" normalizeH="0" baseline="0" dirty="0">
                <a:ln>
                  <a:noFill/>
                </a:ln>
                <a:effectLst/>
                <a:latin typeface="Arial" panose="020B0604020202020204" pitchFamily="34" charset="0"/>
              </a:rPr>
              <a:t>Data-Driven Marketing:</a:t>
            </a:r>
            <a:endParaRPr kumimoji="0" lang="en-US" altLang="en-US" sz="1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Implement targeted retention strategies to convert new visitors into repeat customers.</a:t>
            </a: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Optimize marketing channels based on performance insights, focusing on desktop traffic and refining social media strategies.</a:t>
            </a:r>
          </a:p>
          <a:p>
            <a:pPr marL="0" marR="0" lvl="0" indent="0" defTabSz="914400" rtl="0" eaLnBrk="0" fontAlgn="base" latinLnBrk="0" hangingPunct="0">
              <a:spcBef>
                <a:spcPct val="0"/>
              </a:spcBef>
              <a:spcAft>
                <a:spcPts val="600"/>
              </a:spcAft>
              <a:buClrTx/>
              <a:buSzTx/>
              <a:buFontTx/>
              <a:buChar char="•"/>
              <a:tabLst/>
            </a:pPr>
            <a:r>
              <a:rPr kumimoji="0" lang="en-US" altLang="en-US" sz="1000" b="1" i="0" u="none" strike="noStrike" cap="none" normalizeH="0" baseline="0" dirty="0">
                <a:ln>
                  <a:noFill/>
                </a:ln>
                <a:effectLst/>
                <a:latin typeface="Arial" panose="020B0604020202020204" pitchFamily="34" charset="0"/>
              </a:rPr>
              <a:t>Operational Excellence and Investor Appeal:</a:t>
            </a:r>
            <a:endParaRPr kumimoji="0" lang="en-US" altLang="en-US" sz="1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Enhance customer support during peak times to improve user satisfaction.</a:t>
            </a: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Address product quality issues to reduce refund rates and enhance customer experience.</a:t>
            </a: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Showcase financial health and growth potential to attract investors, emphasizing strong revenue growth and customer loyalty metrics.</a:t>
            </a:r>
          </a:p>
          <a:p>
            <a:pPr marL="0" marR="0" lvl="0" indent="0" defTabSz="914400" rtl="0" eaLnBrk="0" fontAlgn="base" latinLnBrk="0" hangingPunct="0">
              <a:spcBef>
                <a:spcPct val="0"/>
              </a:spcBef>
              <a:spcAft>
                <a:spcPts val="600"/>
              </a:spcAft>
              <a:buClrTx/>
              <a:buSzTx/>
              <a:buFontTx/>
              <a:buNone/>
              <a:tabLst/>
            </a:pPr>
            <a:endParaRPr kumimoji="0" lang="en-US" altLang="en-US" sz="1000" b="0" i="0" u="none" strike="noStrike" cap="none" normalizeH="0" baseline="0" dirty="0">
              <a:ln>
                <a:noFill/>
              </a:ln>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tint val="98000"/>
              </a:schemeClr>
              <a:schemeClr val="bg1">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1B515B6-B916-4A91-B5B0-1431A3B53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p:cNvPicPr>
            <a:picLocks noChangeAspect="1"/>
          </p:cNvPicPr>
          <p:nvPr/>
        </p:nvPicPr>
        <p:blipFill rotWithShape="1">
          <a:blip r:embed="rId4">
            <a:duotone>
              <a:prstClr val="black"/>
              <a:schemeClr val="tx2">
                <a:tint val="45000"/>
                <a:satMod val="400000"/>
              </a:schemeClr>
            </a:duotone>
            <a:alphaModFix amt="35000"/>
            <a:extLst>
              <a:ext uri="{837473B0-CC2E-450A-ABE3-18F120FF3D39}">
                <a1611:picAttrSrcUrl xmlns:a1611="http://schemas.microsoft.com/office/drawing/2016/11/main" r:id="rId5"/>
              </a:ext>
            </a:extLst>
          </a:blip>
          <a:srcRect t="20242" r="-1" b="27164"/>
          <a:stretch/>
        </p:blipFill>
        <p:spPr>
          <a:xfrm>
            <a:off x="20" y="10"/>
            <a:ext cx="9143980" cy="5143490"/>
          </a:xfrm>
          <a:prstGeom prst="rect">
            <a:avLst/>
          </a:prstGeom>
        </p:spPr>
      </p:pic>
      <p:sp>
        <p:nvSpPr>
          <p:cNvPr id="22" name="Rectangle 21">
            <a:extLst>
              <a:ext uri="{FF2B5EF4-FFF2-40B4-BE49-F238E27FC236}">
                <a16:creationId xmlns:a16="http://schemas.microsoft.com/office/drawing/2014/main" id="{664FD49F-13EF-4195-9713-CD9CA7225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132081"/>
            <a:ext cx="9141714" cy="1234440"/>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p:cNvSpPr>
            <a:spLocks noGrp="1"/>
          </p:cNvSpPr>
          <p:nvPr>
            <p:ph type="title"/>
          </p:nvPr>
        </p:nvSpPr>
        <p:spPr>
          <a:xfrm>
            <a:off x="902189" y="213132"/>
            <a:ext cx="7338060" cy="1131570"/>
          </a:xfrm>
        </p:spPr>
        <p:txBody>
          <a:bodyPr>
            <a:normAutofit/>
          </a:bodyPr>
          <a:lstStyle/>
          <a:p>
            <a:r>
              <a:rPr lang="en-IN"/>
              <a:t>Timeline for implementation</a:t>
            </a:r>
          </a:p>
        </p:txBody>
      </p:sp>
      <p:sp>
        <p:nvSpPr>
          <p:cNvPr id="7" name="Rectangle 2">
            <a:extLst>
              <a:ext uri="{FF2B5EF4-FFF2-40B4-BE49-F238E27FC236}">
                <a16:creationId xmlns:a16="http://schemas.microsoft.com/office/drawing/2014/main" id="{C34F8E8D-AA31-F3A6-ABDC-5DBA2E9F0451}"/>
              </a:ext>
            </a:extLst>
          </p:cNvPr>
          <p:cNvSpPr>
            <a:spLocks noGrp="1" noChangeArrowheads="1"/>
          </p:cNvSpPr>
          <p:nvPr>
            <p:ph idx="1"/>
          </p:nvPr>
        </p:nvSpPr>
        <p:spPr bwMode="auto">
          <a:xfrm>
            <a:off x="902189" y="1508760"/>
            <a:ext cx="7338060" cy="315468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indent="0">
              <a:buNone/>
            </a:pPr>
            <a:r>
              <a:rPr lang="en-IN" sz="1400" b="1"/>
              <a:t>Short Term (0-6 months):</a:t>
            </a:r>
            <a:endParaRPr lang="en-IN" sz="1400"/>
          </a:p>
          <a:p>
            <a:pPr>
              <a:buFont typeface="Arial" panose="020B0604020202020204" pitchFamily="34" charset="0"/>
              <a:buChar char="•"/>
            </a:pPr>
            <a:r>
              <a:rPr lang="en-IN" sz="1400"/>
              <a:t>Optimize UX (mobile/desktop).Improve /lander-1 and /lander-4.Streamline checkout, enhance /products and Mr. Fuzzy. Launch initial retention campaigns. Boost peak-hour support, address high refunds, prepare investor reports.</a:t>
            </a:r>
          </a:p>
          <a:p>
            <a:pPr marL="0" indent="0">
              <a:buNone/>
            </a:pPr>
            <a:r>
              <a:rPr lang="en-IN" sz="1400" b="1"/>
              <a:t>Mid Term (6-12 months):</a:t>
            </a:r>
            <a:endParaRPr lang="en-IN" sz="1400"/>
          </a:p>
          <a:p>
            <a:pPr>
              <a:buFont typeface="Arial" panose="020B0604020202020204" pitchFamily="34" charset="0"/>
              <a:buChar char="•"/>
            </a:pPr>
            <a:r>
              <a:rPr lang="en-IN" sz="1400"/>
              <a:t>Complete UX optimizations. Redesign /lander-1 and /lander-4.Refine checkout, scale retention, optimize marketing. Establish support protocols, continue quality improvements. Host investor updates on growth.</a:t>
            </a:r>
          </a:p>
          <a:p>
            <a:pPr marL="0" indent="0">
              <a:buNone/>
            </a:pPr>
            <a:r>
              <a:rPr lang="en-IN" sz="1400" b="1"/>
              <a:t>Long Term (12+ months):</a:t>
            </a:r>
            <a:endParaRPr lang="en-IN" sz="1400"/>
          </a:p>
          <a:p>
            <a:pPr>
              <a:buFont typeface="Arial" panose="020B0604020202020204" pitchFamily="34" charset="0"/>
              <a:buChar char="•"/>
            </a:pPr>
            <a:r>
              <a:rPr lang="en-IN" sz="1400"/>
              <a:t>Maintain UX optimizations. Evolve landing pages. Implement advanced checkout, enhance interactivity. Develop automated retention, explore new marketing. Establish AI-driven support, maintain high standards, sustain investor confidence.</a:t>
            </a:r>
          </a:p>
          <a:p>
            <a:pPr marL="0" marR="0" lvl="0" indent="0" defTabSz="914400" rtl="0" eaLnBrk="0" fontAlgn="base" latinLnBrk="0" hangingPunct="0">
              <a:spcBef>
                <a:spcPct val="0"/>
              </a:spcBef>
              <a:spcAft>
                <a:spcPct val="0"/>
              </a:spcAft>
              <a:buClrTx/>
              <a:buSzTx/>
              <a:buFontTx/>
              <a:buNone/>
              <a:tabLst/>
            </a:pPr>
            <a:endParaRPr kumimoji="0" lang="en-US" altLang="en-US" sz="14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3052802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DA01F5A-9595-40AE-84A3-4E3142396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2" y="132081"/>
            <a:ext cx="9141714" cy="12344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26" name="Rectangle 25">
            <a:extLst>
              <a:ext uri="{FF2B5EF4-FFF2-40B4-BE49-F238E27FC236}">
                <a16:creationId xmlns:a16="http://schemas.microsoft.com/office/drawing/2014/main" id="{858D02A1-19C2-41D3-9126-6A917C69C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BD75441-F3EA-464A-AD51-3D97A28D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2" y="3439170"/>
            <a:ext cx="9141714" cy="12344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4992AF1A-5E0A-9EF6-9659-0A2E2CAA5BD5}"/>
              </a:ext>
            </a:extLst>
          </p:cNvPr>
          <p:cNvSpPr>
            <a:spLocks noGrp="1"/>
          </p:cNvSpPr>
          <p:nvPr>
            <p:ph type="ctrTitle"/>
          </p:nvPr>
        </p:nvSpPr>
        <p:spPr>
          <a:xfrm>
            <a:off x="902189" y="3505798"/>
            <a:ext cx="7338060" cy="1131570"/>
          </a:xfrm>
        </p:spPr>
        <p:txBody>
          <a:bodyPr vert="horz" lIns="91440" tIns="45720" rIns="91440" bIns="45720" rtlCol="0" anchor="ctr">
            <a:normAutofit/>
          </a:bodyPr>
          <a:lstStyle/>
          <a:p>
            <a:pPr algn="l" defTabSz="914400">
              <a:lnSpc>
                <a:spcPct val="85000"/>
              </a:lnSpc>
            </a:pPr>
            <a:r>
              <a:rPr lang="en-US" sz="4000">
                <a:solidFill>
                  <a:schemeClr val="bg1"/>
                </a:solidFill>
              </a:rPr>
              <a:t>Thank you!</a:t>
            </a:r>
          </a:p>
        </p:txBody>
      </p:sp>
      <p:graphicFrame>
        <p:nvGraphicFramePr>
          <p:cNvPr id="15" name="TextBox 2">
            <a:extLst>
              <a:ext uri="{FF2B5EF4-FFF2-40B4-BE49-F238E27FC236}">
                <a16:creationId xmlns:a16="http://schemas.microsoft.com/office/drawing/2014/main" id="{ED673F39-91C8-B764-3C66-89F7A55BF260}"/>
              </a:ext>
            </a:extLst>
          </p:cNvPr>
          <p:cNvGraphicFramePr/>
          <p:nvPr>
            <p:extLst>
              <p:ext uri="{D42A27DB-BD31-4B8C-83A1-F6EECF244321}">
                <p14:modId xmlns:p14="http://schemas.microsoft.com/office/powerpoint/2010/main" val="671225150"/>
              </p:ext>
            </p:extLst>
          </p:nvPr>
        </p:nvGraphicFramePr>
        <p:xfrm>
          <a:off x="902493" y="482600"/>
          <a:ext cx="7337823" cy="2473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156885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8000"/>
              </a:schemeClr>
              <a:schemeClr val="bg1">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1B515B6-B916-4A91-B5B0-1431A3B53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A computer screen with a hand and a credit card">
            <a:extLst>
              <a:ext uri="{FF2B5EF4-FFF2-40B4-BE49-F238E27FC236}">
                <a16:creationId xmlns:a16="http://schemas.microsoft.com/office/drawing/2014/main" id="{5D580A3B-C38E-4FA8-46E0-1C13F2540037}"/>
              </a:ext>
            </a:extLst>
          </p:cNvPr>
          <p:cNvPicPr>
            <a:picLocks noChangeAspect="1"/>
          </p:cNvPicPr>
          <p:nvPr/>
        </p:nvPicPr>
        <p:blipFill rotWithShape="1">
          <a:blip r:embed="rId3">
            <a:duotone>
              <a:prstClr val="black"/>
              <a:schemeClr val="tx2">
                <a:tint val="45000"/>
                <a:satMod val="400000"/>
              </a:schemeClr>
            </a:duotone>
            <a:alphaModFix amt="35000"/>
            <a:extLst>
              <a:ext uri="{837473B0-CC2E-450A-ABE3-18F120FF3D39}">
                <a1611:picAttrSrcUrl xmlns:a1611="http://schemas.microsoft.com/office/drawing/2016/11/main" r:id="rId4"/>
              </a:ext>
            </a:extLst>
          </a:blip>
          <a:srcRect t="12137" b="4837"/>
          <a:stretch/>
        </p:blipFill>
        <p:spPr>
          <a:xfrm>
            <a:off x="20" y="10"/>
            <a:ext cx="9143980" cy="5143490"/>
          </a:xfrm>
          <a:prstGeom prst="rect">
            <a:avLst/>
          </a:prstGeom>
        </p:spPr>
      </p:pic>
      <p:sp>
        <p:nvSpPr>
          <p:cNvPr id="31" name="Rectangle 30">
            <a:extLst>
              <a:ext uri="{FF2B5EF4-FFF2-40B4-BE49-F238E27FC236}">
                <a16:creationId xmlns:a16="http://schemas.microsoft.com/office/drawing/2014/main" id="{664FD49F-13EF-4195-9713-CD9CA7225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132081"/>
            <a:ext cx="9141714" cy="1234440"/>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p:cNvSpPr>
            <a:spLocks noGrp="1"/>
          </p:cNvSpPr>
          <p:nvPr>
            <p:ph type="title"/>
          </p:nvPr>
        </p:nvSpPr>
        <p:spPr>
          <a:xfrm>
            <a:off x="902189" y="213132"/>
            <a:ext cx="7338060" cy="1131570"/>
          </a:xfrm>
        </p:spPr>
        <p:txBody>
          <a:bodyPr>
            <a:normAutofit/>
          </a:bodyPr>
          <a:lstStyle/>
          <a:p>
            <a:r>
              <a:rPr lang="en-IN"/>
              <a:t>Index</a:t>
            </a:r>
          </a:p>
        </p:txBody>
      </p:sp>
      <p:graphicFrame>
        <p:nvGraphicFramePr>
          <p:cNvPr id="5" name="Content Placeholder 2">
            <a:extLst>
              <a:ext uri="{FF2B5EF4-FFF2-40B4-BE49-F238E27FC236}">
                <a16:creationId xmlns:a16="http://schemas.microsoft.com/office/drawing/2014/main" id="{15674158-6E77-64A9-8C94-B16C99CE61D9}"/>
              </a:ext>
            </a:extLst>
          </p:cNvPr>
          <p:cNvGraphicFramePr>
            <a:graphicFrameLocks noGrp="1"/>
          </p:cNvGraphicFramePr>
          <p:nvPr>
            <p:ph idx="1"/>
            <p:extLst>
              <p:ext uri="{D42A27DB-BD31-4B8C-83A1-F6EECF244321}">
                <p14:modId xmlns:p14="http://schemas.microsoft.com/office/powerpoint/2010/main" val="1793590050"/>
              </p:ext>
            </p:extLst>
          </p:nvPr>
        </p:nvGraphicFramePr>
        <p:xfrm>
          <a:off x="902189" y="1508760"/>
          <a:ext cx="7338060" cy="315468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8000"/>
              </a:schemeClr>
              <a:schemeClr val="bg1">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1B515B6-B916-4A91-B5B0-1431A3B53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6" name="Picture 15">
            <a:extLst>
              <a:ext uri="{FF2B5EF4-FFF2-40B4-BE49-F238E27FC236}">
                <a16:creationId xmlns:a16="http://schemas.microsoft.com/office/drawing/2014/main" id="{EF006F8E-98D8-6C8B-2E9A-060D6BBB0901}"/>
              </a:ext>
            </a:extLst>
          </p:cNvPr>
          <p:cNvPicPr>
            <a:picLocks noChangeAspect="1"/>
          </p:cNvPicPr>
          <p:nvPr/>
        </p:nvPicPr>
        <p:blipFill rotWithShape="1">
          <a:blip r:embed="rId3">
            <a:duotone>
              <a:prstClr val="black"/>
              <a:schemeClr val="tx2">
                <a:tint val="45000"/>
                <a:satMod val="400000"/>
              </a:schemeClr>
            </a:duotone>
            <a:alphaModFix amt="35000"/>
            <a:extLst>
              <a:ext uri="{837473B0-CC2E-450A-ABE3-18F120FF3D39}">
                <a1611:picAttrSrcUrl xmlns:a1611="http://schemas.microsoft.com/office/drawing/2016/11/main" r:id="rId4"/>
              </a:ext>
            </a:extLst>
          </a:blip>
          <a:srcRect t="10106" b="10107"/>
          <a:stretch/>
        </p:blipFill>
        <p:spPr>
          <a:xfrm>
            <a:off x="20" y="10"/>
            <a:ext cx="9143980" cy="5143490"/>
          </a:xfrm>
          <a:prstGeom prst="rect">
            <a:avLst/>
          </a:prstGeom>
        </p:spPr>
      </p:pic>
      <p:sp>
        <p:nvSpPr>
          <p:cNvPr id="23" name="Rectangle 22">
            <a:extLst>
              <a:ext uri="{FF2B5EF4-FFF2-40B4-BE49-F238E27FC236}">
                <a16:creationId xmlns:a16="http://schemas.microsoft.com/office/drawing/2014/main" id="{664FD49F-13EF-4195-9713-CD9CA7225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132081"/>
            <a:ext cx="9141714" cy="1234440"/>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B23E5C7E-8C9C-8CFD-415B-2BDA3F5C3A34}"/>
              </a:ext>
            </a:extLst>
          </p:cNvPr>
          <p:cNvSpPr>
            <a:spLocks noGrp="1"/>
          </p:cNvSpPr>
          <p:nvPr>
            <p:ph type="title"/>
          </p:nvPr>
        </p:nvSpPr>
        <p:spPr>
          <a:xfrm>
            <a:off x="902189" y="213132"/>
            <a:ext cx="7338060" cy="1131570"/>
          </a:xfrm>
        </p:spPr>
        <p:txBody>
          <a:bodyPr>
            <a:normAutofit/>
          </a:bodyPr>
          <a:lstStyle/>
          <a:p>
            <a:r>
              <a:rPr lang="en-IN" dirty="0"/>
              <a:t>Introduction</a:t>
            </a:r>
          </a:p>
        </p:txBody>
      </p:sp>
      <p:sp>
        <p:nvSpPr>
          <p:cNvPr id="15" name="Content Placeholder 2">
            <a:extLst>
              <a:ext uri="{FF2B5EF4-FFF2-40B4-BE49-F238E27FC236}">
                <a16:creationId xmlns:a16="http://schemas.microsoft.com/office/drawing/2014/main" id="{A7F35B41-E92C-5E58-1091-A516B2DBF7D1}"/>
              </a:ext>
            </a:extLst>
          </p:cNvPr>
          <p:cNvSpPr>
            <a:spLocks noGrp="1"/>
          </p:cNvSpPr>
          <p:nvPr>
            <p:ph idx="1"/>
          </p:nvPr>
        </p:nvSpPr>
        <p:spPr>
          <a:xfrm>
            <a:off x="902189" y="1508760"/>
            <a:ext cx="7338060" cy="3154680"/>
          </a:xfrm>
        </p:spPr>
        <p:txBody>
          <a:bodyPr>
            <a:normAutofit/>
          </a:bodyPr>
          <a:lstStyle/>
          <a:p>
            <a:r>
              <a:rPr lang="en-US" sz="1600" b="1" dirty="0"/>
              <a:t>Company Background: </a:t>
            </a:r>
            <a:r>
              <a:rPr lang="en-US" sz="1600" dirty="0"/>
              <a:t>Established in 2012, this e-commerce business specializes in selling stuffed animals directly through their website. They've successfully launched four different stuffed animal dolls, with Mr. Fuzzy emerging as the most popular .</a:t>
            </a:r>
          </a:p>
          <a:p>
            <a:r>
              <a:rPr lang="en-US" sz="1600" b="1" dirty="0"/>
              <a:t>Company Objectives: </a:t>
            </a:r>
            <a:r>
              <a:rPr lang="en-US" sz="1600" dirty="0"/>
              <a:t>The company prioritizes a data-driven approach to optimize its online presence. Leveraging website data from 2012-2014, their primary objectives for 2015 include:</a:t>
            </a:r>
          </a:p>
          <a:p>
            <a:pPr lvl="1"/>
            <a:r>
              <a:rPr lang="en-US" sz="1600" dirty="0"/>
              <a:t>Enhancing website performance: Improve mobile optimization, conversion funnels, and repeat customer strategy.</a:t>
            </a:r>
          </a:p>
          <a:p>
            <a:pPr lvl="1"/>
            <a:r>
              <a:rPr lang="en-US" sz="1600" dirty="0"/>
              <a:t> Increasing website traffic, sales, and revenue: This likely involves attracting new customers while also retaining existing ones.</a:t>
            </a:r>
            <a:endParaRPr lang="en-IN" sz="1600" dirty="0"/>
          </a:p>
        </p:txBody>
      </p:sp>
    </p:spTree>
    <p:extLst>
      <p:ext uri="{BB962C8B-B14F-4D97-AF65-F5344CB8AC3E}">
        <p14:creationId xmlns:p14="http://schemas.microsoft.com/office/powerpoint/2010/main" val="4202921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980" y="213132"/>
            <a:ext cx="4892040" cy="1131570"/>
          </a:xfrm>
        </p:spPr>
        <p:txBody>
          <a:bodyPr>
            <a:normAutofit/>
          </a:bodyPr>
          <a:lstStyle/>
          <a:p>
            <a:r>
              <a:rPr lang="en-IN" dirty="0"/>
              <a:t>Analysing traffic sources</a:t>
            </a:r>
          </a:p>
        </p:txBody>
      </p:sp>
      <p:sp>
        <p:nvSpPr>
          <p:cNvPr id="3" name="Content Placeholder 2"/>
          <p:cNvSpPr>
            <a:spLocks noGrp="1"/>
          </p:cNvSpPr>
          <p:nvPr>
            <p:ph idx="1"/>
          </p:nvPr>
        </p:nvSpPr>
        <p:spPr>
          <a:xfrm>
            <a:off x="601980" y="1508760"/>
            <a:ext cx="4747260" cy="3154680"/>
          </a:xfrm>
        </p:spPr>
        <p:txBody>
          <a:bodyPr>
            <a:normAutofit/>
          </a:bodyPr>
          <a:lstStyle/>
          <a:p>
            <a:r>
              <a:rPr lang="en-US" b="1" dirty="0" err="1"/>
              <a:t>Gsearch</a:t>
            </a:r>
            <a:r>
              <a:rPr lang="en-US" b="1" dirty="0"/>
              <a:t> non-brand </a:t>
            </a:r>
            <a:r>
              <a:rPr lang="en-US" dirty="0"/>
              <a:t>is the top traffic driver (247,564 sessions).</a:t>
            </a:r>
          </a:p>
          <a:p>
            <a:r>
              <a:rPr lang="en-US" b="1" dirty="0"/>
              <a:t>Brand traffic on </a:t>
            </a:r>
            <a:r>
              <a:rPr lang="en-US" b="1" dirty="0" err="1"/>
              <a:t>gsearch</a:t>
            </a:r>
            <a:r>
              <a:rPr lang="en-US" dirty="0"/>
              <a:t> has a higher conversion rate (7.7%) than non-brand (7.26%) in 2014.</a:t>
            </a:r>
          </a:p>
          <a:p>
            <a:r>
              <a:rPr lang="en-US" b="1" dirty="0"/>
              <a:t>Organic search </a:t>
            </a:r>
            <a:r>
              <a:rPr lang="en-US" dirty="0"/>
              <a:t>and </a:t>
            </a:r>
            <a:r>
              <a:rPr lang="en-US" b="1" dirty="0"/>
              <a:t>direct search</a:t>
            </a:r>
            <a:r>
              <a:rPr lang="en-US" dirty="0"/>
              <a:t> have good conversion rates at 8.6% and 7.02%. </a:t>
            </a:r>
          </a:p>
          <a:p>
            <a:r>
              <a:rPr lang="en-US" b="1" dirty="0" err="1"/>
              <a:t>Socialbook</a:t>
            </a:r>
            <a:r>
              <a:rPr lang="en-US" b="1" dirty="0"/>
              <a:t> traffic</a:t>
            </a:r>
            <a:r>
              <a:rPr lang="en-US" dirty="0"/>
              <a:t> has a low CVR at 5.15%, suggesting a need to bid down.</a:t>
            </a:r>
          </a:p>
          <a:p>
            <a:r>
              <a:rPr lang="en-US" b="1" dirty="0"/>
              <a:t>Desktop CVR</a:t>
            </a:r>
            <a:r>
              <a:rPr lang="en-US" dirty="0"/>
              <a:t>(9.18% in 2014) is much higher than </a:t>
            </a:r>
            <a:r>
              <a:rPr lang="en-US" b="1" dirty="0"/>
              <a:t>mobile CVR </a:t>
            </a:r>
            <a:r>
              <a:rPr lang="en-US" dirty="0"/>
              <a:t>(3.3%).</a:t>
            </a:r>
          </a:p>
        </p:txBody>
      </p:sp>
      <p:sp>
        <p:nvSpPr>
          <p:cNvPr id="166" name="Rectangle 165">
            <a:extLst>
              <a:ext uri="{FF2B5EF4-FFF2-40B4-BE49-F238E27FC236}">
                <a16:creationId xmlns:a16="http://schemas.microsoft.com/office/drawing/2014/main" id="{889CAD06-A826-4E71-96F0-6BF66776F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66" y="0"/>
            <a:ext cx="3473245" cy="51435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34" name="Picture 33" descr="A screenshot of a phone number">
            <a:extLst>
              <a:ext uri="{FF2B5EF4-FFF2-40B4-BE49-F238E27FC236}">
                <a16:creationId xmlns:a16="http://schemas.microsoft.com/office/drawing/2014/main" id="{B6DA8F1C-779D-D6EF-A017-05EBC4D6A69E}"/>
              </a:ext>
            </a:extLst>
          </p:cNvPr>
          <p:cNvPicPr>
            <a:picLocks noChangeAspect="1"/>
          </p:cNvPicPr>
          <p:nvPr/>
        </p:nvPicPr>
        <p:blipFill>
          <a:blip r:embed="rId3"/>
          <a:stretch>
            <a:fillRect/>
          </a:stretch>
        </p:blipFill>
        <p:spPr>
          <a:xfrm>
            <a:off x="6213793" y="4418399"/>
            <a:ext cx="2530990" cy="379648"/>
          </a:xfrm>
          <a:prstGeom prst="rect">
            <a:avLst/>
          </a:prstGeom>
        </p:spPr>
      </p:pic>
      <p:pic>
        <p:nvPicPr>
          <p:cNvPr id="19" name="Picture 18" descr="A screenshot of a computer&#10;&#10;Description automatically generated">
            <a:extLst>
              <a:ext uri="{FF2B5EF4-FFF2-40B4-BE49-F238E27FC236}">
                <a16:creationId xmlns:a16="http://schemas.microsoft.com/office/drawing/2014/main" id="{07B57EF6-60C3-E940-E975-04A9CD9DA8AA}"/>
              </a:ext>
            </a:extLst>
          </p:cNvPr>
          <p:cNvPicPr>
            <a:picLocks noChangeAspect="1"/>
          </p:cNvPicPr>
          <p:nvPr/>
        </p:nvPicPr>
        <p:blipFill>
          <a:blip r:embed="rId4"/>
          <a:stretch>
            <a:fillRect/>
          </a:stretch>
        </p:blipFill>
        <p:spPr>
          <a:xfrm>
            <a:off x="6213793" y="3382460"/>
            <a:ext cx="2539222" cy="812550"/>
          </a:xfrm>
          <a:prstGeom prst="rect">
            <a:avLst/>
          </a:prstGeom>
        </p:spPr>
      </p:pic>
      <p:pic>
        <p:nvPicPr>
          <p:cNvPr id="37" name="Picture 36" descr="A screenshot of a computer">
            <a:extLst>
              <a:ext uri="{FF2B5EF4-FFF2-40B4-BE49-F238E27FC236}">
                <a16:creationId xmlns:a16="http://schemas.microsoft.com/office/drawing/2014/main" id="{83EB0C40-433C-FE11-8ED2-0A4FC09ED22F}"/>
              </a:ext>
            </a:extLst>
          </p:cNvPr>
          <p:cNvPicPr>
            <a:picLocks noChangeAspect="1"/>
          </p:cNvPicPr>
          <p:nvPr/>
        </p:nvPicPr>
        <p:blipFill rotWithShape="1">
          <a:blip r:embed="rId5"/>
          <a:srcRect r="10937"/>
          <a:stretch/>
        </p:blipFill>
        <p:spPr>
          <a:xfrm>
            <a:off x="5853907" y="1256231"/>
            <a:ext cx="3250762" cy="1177740"/>
          </a:xfrm>
          <a:prstGeom prst="rect">
            <a:avLst/>
          </a:prstGeom>
        </p:spPr>
      </p:pic>
      <p:pic>
        <p:nvPicPr>
          <p:cNvPr id="41" name="Picture 40">
            <a:extLst>
              <a:ext uri="{FF2B5EF4-FFF2-40B4-BE49-F238E27FC236}">
                <a16:creationId xmlns:a16="http://schemas.microsoft.com/office/drawing/2014/main" id="{0B679AE4-8247-5672-E89E-86B7D27E11CB}"/>
              </a:ext>
            </a:extLst>
          </p:cNvPr>
          <p:cNvPicPr>
            <a:picLocks noChangeAspect="1"/>
          </p:cNvPicPr>
          <p:nvPr/>
        </p:nvPicPr>
        <p:blipFill>
          <a:blip r:embed="rId6"/>
          <a:stretch>
            <a:fillRect/>
          </a:stretch>
        </p:blipFill>
        <p:spPr>
          <a:xfrm>
            <a:off x="5951065" y="2549276"/>
            <a:ext cx="3056445" cy="4877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D812-70DB-B664-83FE-8AC22353CE95}"/>
              </a:ext>
            </a:extLst>
          </p:cNvPr>
          <p:cNvSpPr>
            <a:spLocks noGrp="1"/>
          </p:cNvSpPr>
          <p:nvPr>
            <p:ph type="title"/>
          </p:nvPr>
        </p:nvSpPr>
        <p:spPr>
          <a:xfrm>
            <a:off x="601980" y="213132"/>
            <a:ext cx="4892040" cy="1131570"/>
          </a:xfrm>
        </p:spPr>
        <p:txBody>
          <a:bodyPr>
            <a:normAutofit/>
          </a:bodyPr>
          <a:lstStyle/>
          <a:p>
            <a:r>
              <a:rPr lang="en-IN" dirty="0"/>
              <a:t>Analysing website performance</a:t>
            </a:r>
          </a:p>
        </p:txBody>
      </p:sp>
      <p:sp>
        <p:nvSpPr>
          <p:cNvPr id="3" name="Content Placeholder 2">
            <a:extLst>
              <a:ext uri="{FF2B5EF4-FFF2-40B4-BE49-F238E27FC236}">
                <a16:creationId xmlns:a16="http://schemas.microsoft.com/office/drawing/2014/main" id="{ADCA3186-E78A-3B6A-68A4-6351CF2F0CE2}"/>
              </a:ext>
            </a:extLst>
          </p:cNvPr>
          <p:cNvSpPr>
            <a:spLocks noGrp="1"/>
          </p:cNvSpPr>
          <p:nvPr>
            <p:ph idx="1"/>
          </p:nvPr>
        </p:nvSpPr>
        <p:spPr>
          <a:xfrm>
            <a:off x="601980" y="1508760"/>
            <a:ext cx="4747260" cy="3154680"/>
          </a:xfrm>
        </p:spPr>
        <p:txBody>
          <a:bodyPr>
            <a:normAutofit fontScale="62500" lnSpcReduction="20000"/>
          </a:bodyPr>
          <a:lstStyle/>
          <a:p>
            <a:r>
              <a:rPr lang="en-US" dirty="0"/>
              <a:t>The </a:t>
            </a:r>
            <a:r>
              <a:rPr lang="en-US" b="1" dirty="0"/>
              <a:t>/products</a:t>
            </a:r>
            <a:r>
              <a:rPr lang="en-US" dirty="0"/>
              <a:t> page is the most visited with 222,619 sessions.</a:t>
            </a:r>
          </a:p>
          <a:p>
            <a:r>
              <a:rPr lang="en-US" b="1" dirty="0"/>
              <a:t>/lander-2</a:t>
            </a:r>
            <a:r>
              <a:rPr lang="en-US" dirty="0"/>
              <a:t> has high engagement with 131,170 sessions.</a:t>
            </a:r>
          </a:p>
          <a:p>
            <a:r>
              <a:rPr lang="en-US" b="1" dirty="0"/>
              <a:t>/lander-1</a:t>
            </a:r>
            <a:r>
              <a:rPr lang="en-US" dirty="0"/>
              <a:t> and </a:t>
            </a:r>
            <a:r>
              <a:rPr lang="en-US" b="1" dirty="0"/>
              <a:t>/lander-4</a:t>
            </a:r>
            <a:r>
              <a:rPr lang="en-US" dirty="0"/>
              <a:t> have the highest bounce rates at 53.24% and 51.69%.</a:t>
            </a:r>
          </a:p>
          <a:p>
            <a:r>
              <a:rPr lang="en-US" b="1" dirty="0"/>
              <a:t>/lander-2</a:t>
            </a:r>
            <a:r>
              <a:rPr lang="en-US" dirty="0"/>
              <a:t> has a lower bounce rate at 45.17%.</a:t>
            </a:r>
          </a:p>
          <a:p>
            <a:r>
              <a:rPr lang="en-US" b="1" dirty="0"/>
              <a:t>Conversion Funnel (Non-branded Google Search Traffic for Mr. Fuzzy):</a:t>
            </a:r>
          </a:p>
          <a:p>
            <a:pPr>
              <a:buFont typeface="Arial" panose="020B0604020202020204" pitchFamily="34" charset="0"/>
              <a:buChar char="•"/>
            </a:pPr>
            <a:r>
              <a:rPr lang="en-US" b="1" dirty="0"/>
              <a:t>/lander-2 to /products:</a:t>
            </a:r>
            <a:r>
              <a:rPr lang="en-US" dirty="0"/>
              <a:t> 64.8%</a:t>
            </a:r>
          </a:p>
          <a:p>
            <a:pPr>
              <a:buFont typeface="Arial" panose="020B0604020202020204" pitchFamily="34" charset="0"/>
              <a:buChar char="•"/>
            </a:pPr>
            <a:r>
              <a:rPr lang="en-US" b="1" dirty="0"/>
              <a:t>/products to Mr. Fuzzy page:</a:t>
            </a:r>
            <a:r>
              <a:rPr lang="en-US" dirty="0"/>
              <a:t> 62.5%</a:t>
            </a:r>
          </a:p>
          <a:p>
            <a:pPr>
              <a:buFont typeface="Arial" panose="020B0604020202020204" pitchFamily="34" charset="0"/>
              <a:buChar char="•"/>
            </a:pPr>
            <a:r>
              <a:rPr lang="en-US" b="1" dirty="0"/>
              <a:t>Mr. Fuzzy page to cart:</a:t>
            </a:r>
            <a:r>
              <a:rPr lang="en-US" dirty="0"/>
              <a:t> 57.6%</a:t>
            </a:r>
          </a:p>
          <a:p>
            <a:pPr>
              <a:buFont typeface="Arial" panose="020B0604020202020204" pitchFamily="34" charset="0"/>
              <a:buChar char="•"/>
            </a:pPr>
            <a:r>
              <a:rPr lang="en-US" b="1" dirty="0"/>
              <a:t>Cart to shipping page:</a:t>
            </a:r>
            <a:r>
              <a:rPr lang="en-US" dirty="0"/>
              <a:t> 67.6%</a:t>
            </a:r>
          </a:p>
          <a:p>
            <a:pPr>
              <a:buFont typeface="Arial" panose="020B0604020202020204" pitchFamily="34" charset="0"/>
              <a:buChar char="•"/>
            </a:pPr>
            <a:r>
              <a:rPr lang="en-US" b="1" dirty="0"/>
              <a:t>Shipping page to billing page:</a:t>
            </a:r>
            <a:r>
              <a:rPr lang="en-US" dirty="0"/>
              <a:t> 73.8%</a:t>
            </a:r>
          </a:p>
          <a:p>
            <a:pPr>
              <a:buFont typeface="Arial" panose="020B0604020202020204" pitchFamily="34" charset="0"/>
              <a:buChar char="•"/>
            </a:pPr>
            <a:r>
              <a:rPr lang="en-US" b="1" dirty="0"/>
              <a:t>Billing page to order placement:</a:t>
            </a:r>
            <a:r>
              <a:rPr lang="en-US" dirty="0"/>
              <a:t> 67.2%</a:t>
            </a:r>
          </a:p>
          <a:p>
            <a:endParaRPr lang="en-IN" dirty="0"/>
          </a:p>
          <a:p>
            <a:pPr marL="0" indent="0">
              <a:buNone/>
            </a:pPr>
            <a:endParaRPr lang="en-IN" dirty="0"/>
          </a:p>
        </p:txBody>
      </p:sp>
      <p:sp>
        <p:nvSpPr>
          <p:cNvPr id="17" name="Rectangle 16">
            <a:extLst>
              <a:ext uri="{FF2B5EF4-FFF2-40B4-BE49-F238E27FC236}">
                <a16:creationId xmlns:a16="http://schemas.microsoft.com/office/drawing/2014/main" id="{889CAD06-A826-4E71-96F0-6BF66776F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66" y="0"/>
            <a:ext cx="3473245" cy="51435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F81AC38C-44C9-183B-92BA-DED4CF62F07B}"/>
              </a:ext>
            </a:extLst>
          </p:cNvPr>
          <p:cNvPicPr>
            <a:picLocks noChangeAspect="1"/>
          </p:cNvPicPr>
          <p:nvPr/>
        </p:nvPicPr>
        <p:blipFill>
          <a:blip r:embed="rId3"/>
          <a:stretch>
            <a:fillRect/>
          </a:stretch>
        </p:blipFill>
        <p:spPr>
          <a:xfrm>
            <a:off x="6117474" y="2053028"/>
            <a:ext cx="2530990" cy="1436336"/>
          </a:xfrm>
          <a:prstGeom prst="rect">
            <a:avLst/>
          </a:prstGeom>
        </p:spPr>
      </p:pic>
      <p:pic>
        <p:nvPicPr>
          <p:cNvPr id="6" name="Picture 5">
            <a:extLst>
              <a:ext uri="{FF2B5EF4-FFF2-40B4-BE49-F238E27FC236}">
                <a16:creationId xmlns:a16="http://schemas.microsoft.com/office/drawing/2014/main" id="{89F369B5-62CE-2F28-AE0B-D08345E667E9}"/>
              </a:ext>
            </a:extLst>
          </p:cNvPr>
          <p:cNvPicPr>
            <a:picLocks noChangeAspect="1"/>
          </p:cNvPicPr>
          <p:nvPr/>
        </p:nvPicPr>
        <p:blipFill rotWithShape="1">
          <a:blip r:embed="rId4"/>
          <a:srcRect b="11276"/>
          <a:stretch/>
        </p:blipFill>
        <p:spPr>
          <a:xfrm>
            <a:off x="6717579" y="97032"/>
            <a:ext cx="1445224" cy="1838373"/>
          </a:xfrm>
          <a:prstGeom prst="rect">
            <a:avLst/>
          </a:prstGeom>
        </p:spPr>
      </p:pic>
      <p:pic>
        <p:nvPicPr>
          <p:cNvPr id="10" name="Picture 9">
            <a:extLst>
              <a:ext uri="{FF2B5EF4-FFF2-40B4-BE49-F238E27FC236}">
                <a16:creationId xmlns:a16="http://schemas.microsoft.com/office/drawing/2014/main" id="{5E5879C5-0776-ED3C-3F92-A7BC2453D80A}"/>
              </a:ext>
            </a:extLst>
          </p:cNvPr>
          <p:cNvPicPr>
            <a:picLocks noChangeAspect="1"/>
          </p:cNvPicPr>
          <p:nvPr/>
        </p:nvPicPr>
        <p:blipFill>
          <a:blip r:embed="rId5"/>
          <a:stretch>
            <a:fillRect/>
          </a:stretch>
        </p:blipFill>
        <p:spPr>
          <a:xfrm>
            <a:off x="5845576" y="3489364"/>
            <a:ext cx="3189230" cy="1174076"/>
          </a:xfrm>
          <a:prstGeom prst="rect">
            <a:avLst/>
          </a:prstGeom>
        </p:spPr>
      </p:pic>
      <p:pic>
        <p:nvPicPr>
          <p:cNvPr id="12" name="Picture 11">
            <a:extLst>
              <a:ext uri="{FF2B5EF4-FFF2-40B4-BE49-F238E27FC236}">
                <a16:creationId xmlns:a16="http://schemas.microsoft.com/office/drawing/2014/main" id="{30B0DF85-88B7-2D22-869F-E10559CB0F5E}"/>
              </a:ext>
            </a:extLst>
          </p:cNvPr>
          <p:cNvPicPr>
            <a:picLocks noChangeAspect="1"/>
          </p:cNvPicPr>
          <p:nvPr/>
        </p:nvPicPr>
        <p:blipFill>
          <a:blip r:embed="rId6"/>
          <a:stretch>
            <a:fillRect/>
          </a:stretch>
        </p:blipFill>
        <p:spPr>
          <a:xfrm>
            <a:off x="354178" y="4437222"/>
            <a:ext cx="5139842" cy="311916"/>
          </a:xfrm>
          <a:prstGeom prst="rect">
            <a:avLst/>
          </a:prstGeom>
        </p:spPr>
      </p:pic>
    </p:spTree>
    <p:extLst>
      <p:ext uri="{BB962C8B-B14F-4D97-AF65-F5344CB8AC3E}">
        <p14:creationId xmlns:p14="http://schemas.microsoft.com/office/powerpoint/2010/main" val="3654982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D812-70DB-B664-83FE-8AC22353CE95}"/>
              </a:ext>
            </a:extLst>
          </p:cNvPr>
          <p:cNvSpPr>
            <a:spLocks noGrp="1"/>
          </p:cNvSpPr>
          <p:nvPr>
            <p:ph type="title"/>
          </p:nvPr>
        </p:nvSpPr>
        <p:spPr>
          <a:xfrm>
            <a:off x="601980" y="213132"/>
            <a:ext cx="4892040" cy="1131570"/>
          </a:xfrm>
        </p:spPr>
        <p:txBody>
          <a:bodyPr>
            <a:normAutofit/>
          </a:bodyPr>
          <a:lstStyle/>
          <a:p>
            <a:r>
              <a:rPr lang="en-IN" dirty="0"/>
              <a:t>Analysis for channel management</a:t>
            </a:r>
          </a:p>
        </p:txBody>
      </p:sp>
      <p:sp>
        <p:nvSpPr>
          <p:cNvPr id="3" name="Content Placeholder 2">
            <a:extLst>
              <a:ext uri="{FF2B5EF4-FFF2-40B4-BE49-F238E27FC236}">
                <a16:creationId xmlns:a16="http://schemas.microsoft.com/office/drawing/2014/main" id="{ADCA3186-E78A-3B6A-68A4-6351CF2F0CE2}"/>
              </a:ext>
            </a:extLst>
          </p:cNvPr>
          <p:cNvSpPr>
            <a:spLocks noGrp="1"/>
          </p:cNvSpPr>
          <p:nvPr>
            <p:ph idx="1"/>
          </p:nvPr>
        </p:nvSpPr>
        <p:spPr>
          <a:xfrm>
            <a:off x="601980" y="1508760"/>
            <a:ext cx="4747260" cy="3154680"/>
          </a:xfrm>
        </p:spPr>
        <p:txBody>
          <a:bodyPr>
            <a:noAutofit/>
          </a:bodyPr>
          <a:lstStyle/>
          <a:p>
            <a:r>
              <a:rPr lang="en-US" sz="900" b="1" dirty="0"/>
              <a:t>Traffic Sources and Device Insights:</a:t>
            </a:r>
          </a:p>
          <a:p>
            <a:pPr>
              <a:buFont typeface="Arial" panose="020B0604020202020204" pitchFamily="34" charset="0"/>
              <a:buChar char="•"/>
            </a:pPr>
            <a:r>
              <a:rPr lang="en-US" sz="900" b="1" dirty="0"/>
              <a:t>Traffic Sources:</a:t>
            </a:r>
            <a:endParaRPr lang="en-US" sz="900" dirty="0"/>
          </a:p>
          <a:p>
            <a:pPr marL="742950" lvl="1" indent="-285750">
              <a:buFont typeface="Arial" panose="020B0604020202020204" pitchFamily="34" charset="0"/>
              <a:buChar char="•"/>
            </a:pPr>
            <a:r>
              <a:rPr lang="en-US" sz="900" b="1" dirty="0" err="1"/>
              <a:t>GSearch</a:t>
            </a:r>
            <a:r>
              <a:rPr lang="en-US" sz="900" dirty="0"/>
              <a:t> drives most traffic, significantly more than </a:t>
            </a:r>
            <a:r>
              <a:rPr lang="en-US" sz="900" b="1" dirty="0" err="1"/>
              <a:t>BSearch</a:t>
            </a:r>
            <a:r>
              <a:rPr lang="en-US" sz="900" dirty="0"/>
              <a:t>.</a:t>
            </a:r>
          </a:p>
          <a:p>
            <a:pPr marL="742950" lvl="1" indent="-285750">
              <a:buFont typeface="Arial" panose="020B0604020202020204" pitchFamily="34" charset="0"/>
              <a:buChar char="•"/>
            </a:pPr>
            <a:r>
              <a:rPr lang="en-US" sz="900" dirty="0"/>
              <a:t>Non-brand campaigns dominate traffic for both search engines.</a:t>
            </a:r>
          </a:p>
          <a:p>
            <a:pPr marL="742950" lvl="1" indent="-285750">
              <a:buFont typeface="Arial" panose="020B0604020202020204" pitchFamily="34" charset="0"/>
              <a:buChar char="•"/>
            </a:pPr>
            <a:r>
              <a:rPr lang="en-US" sz="900" b="1" dirty="0"/>
              <a:t>Direct traffic:</a:t>
            </a:r>
            <a:r>
              <a:rPr lang="en-US" sz="900" dirty="0"/>
              <a:t> 39,917 sessions (not the largest source).</a:t>
            </a:r>
          </a:p>
          <a:p>
            <a:pPr marL="742950" lvl="1" indent="-285750">
              <a:buFont typeface="Arial" panose="020B0604020202020204" pitchFamily="34" charset="0"/>
              <a:buChar char="•"/>
            </a:pPr>
            <a:r>
              <a:rPr lang="en-US" sz="900" b="1" dirty="0"/>
              <a:t>"Others" category:</a:t>
            </a:r>
            <a:r>
              <a:rPr lang="en-US" sz="900" dirty="0"/>
              <a:t> 389,543 sessions, which includes paid marketing.</a:t>
            </a:r>
          </a:p>
          <a:p>
            <a:pPr>
              <a:buFont typeface="Arial" panose="020B0604020202020204" pitchFamily="34" charset="0"/>
              <a:buChar char="•"/>
            </a:pPr>
            <a:r>
              <a:rPr lang="en-US" sz="900" b="1" dirty="0"/>
              <a:t>Device Distribution:</a:t>
            </a:r>
            <a:endParaRPr lang="en-US" sz="900" dirty="0"/>
          </a:p>
          <a:p>
            <a:pPr marL="742950" lvl="1" indent="-285750">
              <a:buFont typeface="Arial" panose="020B0604020202020204" pitchFamily="34" charset="0"/>
              <a:buChar char="•"/>
            </a:pPr>
            <a:r>
              <a:rPr lang="en-US" sz="900" b="1" dirty="0"/>
              <a:t>Desktop</a:t>
            </a:r>
            <a:r>
              <a:rPr lang="en-US" sz="900" dirty="0"/>
              <a:t> leads in traffic, but </a:t>
            </a:r>
            <a:r>
              <a:rPr lang="en-US" sz="900" b="1" dirty="0"/>
              <a:t>mobile traffic</a:t>
            </a:r>
            <a:r>
              <a:rPr lang="en-US" sz="900" dirty="0"/>
              <a:t> is also significant.</a:t>
            </a:r>
          </a:p>
          <a:p>
            <a:pPr marL="742950" lvl="1" indent="-285750">
              <a:buFont typeface="Arial" panose="020B0604020202020204" pitchFamily="34" charset="0"/>
              <a:buChar char="•"/>
            </a:pPr>
            <a:r>
              <a:rPr lang="en-US" sz="900" b="1" dirty="0" err="1"/>
              <a:t>BSearch</a:t>
            </a:r>
            <a:r>
              <a:rPr lang="en-US" sz="900" dirty="0"/>
              <a:t> has a higher desktop share compared to </a:t>
            </a:r>
            <a:r>
              <a:rPr lang="en-US" sz="900" b="1" dirty="0" err="1"/>
              <a:t>GSearch</a:t>
            </a:r>
            <a:r>
              <a:rPr lang="en-US" sz="900" dirty="0"/>
              <a:t>.</a:t>
            </a:r>
          </a:p>
          <a:p>
            <a:r>
              <a:rPr lang="en-US" sz="900" b="1" dirty="0"/>
              <a:t>Conversion Rates:</a:t>
            </a:r>
          </a:p>
          <a:p>
            <a:pPr>
              <a:buFont typeface="Arial" panose="020B0604020202020204" pitchFamily="34" charset="0"/>
              <a:buChar char="•"/>
            </a:pPr>
            <a:r>
              <a:rPr lang="en-US" sz="900" b="1" dirty="0"/>
              <a:t>Desktop Conversions:</a:t>
            </a:r>
            <a:endParaRPr lang="en-US" sz="900" dirty="0"/>
          </a:p>
          <a:p>
            <a:pPr marL="742950" lvl="1" indent="-285750">
              <a:buFont typeface="Arial" panose="020B0604020202020204" pitchFamily="34" charset="0"/>
              <a:buChar char="•"/>
            </a:pPr>
            <a:r>
              <a:rPr lang="en-US" sz="900" b="1" dirty="0" err="1"/>
              <a:t>GSearch</a:t>
            </a:r>
            <a:r>
              <a:rPr lang="en-US" sz="900" b="1" dirty="0"/>
              <a:t>:</a:t>
            </a:r>
            <a:r>
              <a:rPr lang="en-US" sz="900" dirty="0"/>
              <a:t> 7.86%</a:t>
            </a:r>
          </a:p>
          <a:p>
            <a:pPr marL="742950" lvl="1" indent="-285750">
              <a:buFont typeface="Arial" panose="020B0604020202020204" pitchFamily="34" charset="0"/>
              <a:buChar char="•"/>
            </a:pPr>
            <a:r>
              <a:rPr lang="en-US" sz="900" b="1" dirty="0" err="1"/>
              <a:t>BSearch</a:t>
            </a:r>
            <a:r>
              <a:rPr lang="en-US" sz="900" b="1" dirty="0"/>
              <a:t>:</a:t>
            </a:r>
            <a:r>
              <a:rPr lang="en-US" sz="900" dirty="0"/>
              <a:t> 7.32%</a:t>
            </a:r>
          </a:p>
          <a:p>
            <a:pPr>
              <a:buFont typeface="Arial" panose="020B0604020202020204" pitchFamily="34" charset="0"/>
              <a:buChar char="•"/>
            </a:pPr>
            <a:r>
              <a:rPr lang="en-US" sz="900" b="1" dirty="0"/>
              <a:t>Mobile Conversions:</a:t>
            </a:r>
            <a:endParaRPr lang="en-US" sz="900" dirty="0"/>
          </a:p>
          <a:p>
            <a:pPr marL="742950" lvl="1" indent="-285750">
              <a:buFont typeface="Arial" panose="020B0604020202020204" pitchFamily="34" charset="0"/>
              <a:buChar char="•"/>
            </a:pPr>
            <a:r>
              <a:rPr lang="en-US" sz="900" b="1" dirty="0" err="1"/>
              <a:t>GSearch</a:t>
            </a:r>
            <a:r>
              <a:rPr lang="en-US" sz="900" b="1" dirty="0"/>
              <a:t>:</a:t>
            </a:r>
            <a:r>
              <a:rPr lang="en-US" sz="900" dirty="0"/>
              <a:t> 3.10%</a:t>
            </a:r>
          </a:p>
          <a:p>
            <a:pPr marL="742950" lvl="1" indent="-285750">
              <a:buFont typeface="Arial" panose="020B0604020202020204" pitchFamily="34" charset="0"/>
              <a:buChar char="•"/>
            </a:pPr>
            <a:r>
              <a:rPr lang="en-US" sz="900" b="1" dirty="0" err="1"/>
              <a:t>BSearch</a:t>
            </a:r>
            <a:r>
              <a:rPr lang="en-US" sz="900" b="1" dirty="0"/>
              <a:t>:</a:t>
            </a:r>
            <a:r>
              <a:rPr lang="en-US" sz="900" dirty="0"/>
              <a:t> 3.09%</a:t>
            </a:r>
          </a:p>
        </p:txBody>
      </p:sp>
      <p:sp>
        <p:nvSpPr>
          <p:cNvPr id="17" name="Rectangle 16">
            <a:extLst>
              <a:ext uri="{FF2B5EF4-FFF2-40B4-BE49-F238E27FC236}">
                <a16:creationId xmlns:a16="http://schemas.microsoft.com/office/drawing/2014/main" id="{889CAD06-A826-4E71-96F0-6BF66776F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66" y="0"/>
            <a:ext cx="3473245" cy="51435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347DCD4-E4A9-2E57-ADBF-FF11800CBEE6}"/>
              </a:ext>
            </a:extLst>
          </p:cNvPr>
          <p:cNvPicPr>
            <a:picLocks noChangeAspect="1"/>
          </p:cNvPicPr>
          <p:nvPr/>
        </p:nvPicPr>
        <p:blipFill>
          <a:blip r:embed="rId3"/>
          <a:stretch>
            <a:fillRect/>
          </a:stretch>
        </p:blipFill>
        <p:spPr>
          <a:xfrm>
            <a:off x="5785919" y="689628"/>
            <a:ext cx="3359600" cy="941706"/>
          </a:xfrm>
          <a:prstGeom prst="rect">
            <a:avLst/>
          </a:prstGeom>
        </p:spPr>
      </p:pic>
      <p:pic>
        <p:nvPicPr>
          <p:cNvPr id="9" name="Picture 8">
            <a:extLst>
              <a:ext uri="{FF2B5EF4-FFF2-40B4-BE49-F238E27FC236}">
                <a16:creationId xmlns:a16="http://schemas.microsoft.com/office/drawing/2014/main" id="{3FC86D9B-49C0-3748-0161-F415E97B1139}"/>
              </a:ext>
            </a:extLst>
          </p:cNvPr>
          <p:cNvPicPr>
            <a:picLocks noChangeAspect="1"/>
          </p:cNvPicPr>
          <p:nvPr/>
        </p:nvPicPr>
        <p:blipFill>
          <a:blip r:embed="rId4"/>
          <a:stretch>
            <a:fillRect/>
          </a:stretch>
        </p:blipFill>
        <p:spPr>
          <a:xfrm>
            <a:off x="5856311" y="1758138"/>
            <a:ext cx="3182166" cy="941707"/>
          </a:xfrm>
          <a:prstGeom prst="rect">
            <a:avLst/>
          </a:prstGeom>
        </p:spPr>
      </p:pic>
      <p:pic>
        <p:nvPicPr>
          <p:cNvPr id="13" name="Picture 12">
            <a:extLst>
              <a:ext uri="{FF2B5EF4-FFF2-40B4-BE49-F238E27FC236}">
                <a16:creationId xmlns:a16="http://schemas.microsoft.com/office/drawing/2014/main" id="{AD61DEC5-1528-1824-8C60-F7A02E0C3294}"/>
              </a:ext>
            </a:extLst>
          </p:cNvPr>
          <p:cNvPicPr>
            <a:picLocks noChangeAspect="1"/>
          </p:cNvPicPr>
          <p:nvPr/>
        </p:nvPicPr>
        <p:blipFill>
          <a:blip r:embed="rId5"/>
          <a:stretch>
            <a:fillRect/>
          </a:stretch>
        </p:blipFill>
        <p:spPr>
          <a:xfrm>
            <a:off x="6544000" y="2763247"/>
            <a:ext cx="1730942" cy="938738"/>
          </a:xfrm>
          <a:prstGeom prst="rect">
            <a:avLst/>
          </a:prstGeom>
        </p:spPr>
      </p:pic>
      <p:pic>
        <p:nvPicPr>
          <p:cNvPr id="15" name="Picture 14">
            <a:extLst>
              <a:ext uri="{FF2B5EF4-FFF2-40B4-BE49-F238E27FC236}">
                <a16:creationId xmlns:a16="http://schemas.microsoft.com/office/drawing/2014/main" id="{EFD8B4B1-3A4A-E58C-0F77-F3FC6B556BF5}"/>
              </a:ext>
            </a:extLst>
          </p:cNvPr>
          <p:cNvPicPr>
            <a:picLocks noChangeAspect="1"/>
          </p:cNvPicPr>
          <p:nvPr/>
        </p:nvPicPr>
        <p:blipFill>
          <a:blip r:embed="rId6"/>
          <a:stretch>
            <a:fillRect/>
          </a:stretch>
        </p:blipFill>
        <p:spPr>
          <a:xfrm>
            <a:off x="5785919" y="3828789"/>
            <a:ext cx="3429992" cy="556479"/>
          </a:xfrm>
          <a:prstGeom prst="rect">
            <a:avLst/>
          </a:prstGeom>
        </p:spPr>
      </p:pic>
    </p:spTree>
    <p:extLst>
      <p:ext uri="{BB962C8B-B14F-4D97-AF65-F5344CB8AC3E}">
        <p14:creationId xmlns:p14="http://schemas.microsoft.com/office/powerpoint/2010/main" val="2957914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D812-70DB-B664-83FE-8AC22353CE95}"/>
              </a:ext>
            </a:extLst>
          </p:cNvPr>
          <p:cNvSpPr>
            <a:spLocks noGrp="1"/>
          </p:cNvSpPr>
          <p:nvPr>
            <p:ph type="title"/>
          </p:nvPr>
        </p:nvSpPr>
        <p:spPr>
          <a:xfrm>
            <a:off x="601980" y="213132"/>
            <a:ext cx="4892040" cy="1131570"/>
          </a:xfrm>
        </p:spPr>
        <p:txBody>
          <a:bodyPr>
            <a:normAutofit/>
          </a:bodyPr>
          <a:lstStyle/>
          <a:p>
            <a:r>
              <a:rPr lang="en-IN" dirty="0"/>
              <a:t>Business patterns &amp; seasonality</a:t>
            </a:r>
          </a:p>
        </p:txBody>
      </p:sp>
      <p:sp>
        <p:nvSpPr>
          <p:cNvPr id="3" name="Content Placeholder 2">
            <a:extLst>
              <a:ext uri="{FF2B5EF4-FFF2-40B4-BE49-F238E27FC236}">
                <a16:creationId xmlns:a16="http://schemas.microsoft.com/office/drawing/2014/main" id="{ADCA3186-E78A-3B6A-68A4-6351CF2F0CE2}"/>
              </a:ext>
            </a:extLst>
          </p:cNvPr>
          <p:cNvSpPr>
            <a:spLocks noGrp="1"/>
          </p:cNvSpPr>
          <p:nvPr>
            <p:ph idx="1"/>
          </p:nvPr>
        </p:nvSpPr>
        <p:spPr>
          <a:xfrm>
            <a:off x="175846" y="1508760"/>
            <a:ext cx="5318174" cy="3421608"/>
          </a:xfrm>
        </p:spPr>
        <p:txBody>
          <a:bodyPr>
            <a:normAutofit fontScale="92500" lnSpcReduction="20000"/>
          </a:bodyPr>
          <a:lstStyle/>
          <a:p>
            <a:pPr marL="0" indent="0">
              <a:buNone/>
            </a:pPr>
            <a:r>
              <a:rPr lang="en-US" sz="1100" b="1" dirty="0"/>
              <a:t>Conversion Rate and Traffic Trends:</a:t>
            </a:r>
          </a:p>
          <a:p>
            <a:pPr>
              <a:buFont typeface="Arial" panose="020B0604020202020204" pitchFamily="34" charset="0"/>
              <a:buChar char="•"/>
            </a:pPr>
            <a:r>
              <a:rPr lang="en-US" sz="1100" b="1" dirty="0"/>
              <a:t>Conversion Rate (CVR) Decline:</a:t>
            </a:r>
            <a:endParaRPr lang="en-US" sz="1100" dirty="0"/>
          </a:p>
          <a:p>
            <a:pPr marL="742950" lvl="1" indent="-285750">
              <a:buFont typeface="Arial" panose="020B0604020202020204" pitchFamily="34" charset="0"/>
              <a:buChar char="•"/>
            </a:pPr>
            <a:r>
              <a:rPr lang="en-US" sz="1100" dirty="0"/>
              <a:t>CVR has decreased significantly from 31.3% to 12.9% since launch (2012-2014).</a:t>
            </a:r>
          </a:p>
          <a:p>
            <a:pPr>
              <a:buFont typeface="Arial" panose="020B0604020202020204" pitchFamily="34" charset="0"/>
              <a:buChar char="•"/>
            </a:pPr>
            <a:r>
              <a:rPr lang="en-US" sz="1100" b="1" dirty="0"/>
              <a:t>Sessions and Orders Increase:</a:t>
            </a:r>
            <a:endParaRPr lang="en-US" sz="1100" dirty="0"/>
          </a:p>
          <a:p>
            <a:pPr marL="742950" lvl="1" indent="-285750">
              <a:buFont typeface="Arial" panose="020B0604020202020204" pitchFamily="34" charset="0"/>
              <a:buChar char="•"/>
            </a:pPr>
            <a:r>
              <a:rPr lang="en-US" sz="1100" dirty="0"/>
              <a:t>Despite the lower CVR, the number of sessions and orders has increased, indicating that more users are visiting the site.</a:t>
            </a:r>
          </a:p>
          <a:p>
            <a:pPr>
              <a:buFont typeface="Arial" panose="020B0604020202020204" pitchFamily="34" charset="0"/>
              <a:buChar char="•"/>
            </a:pPr>
            <a:r>
              <a:rPr lang="en-US" sz="1100" b="1" dirty="0"/>
              <a:t>Holiday Season Spike:</a:t>
            </a:r>
            <a:endParaRPr lang="en-US" sz="1100" dirty="0"/>
          </a:p>
          <a:p>
            <a:pPr marL="742950" lvl="1" indent="-285750">
              <a:buFont typeface="Arial" panose="020B0604020202020204" pitchFamily="34" charset="0"/>
              <a:buChar char="•"/>
            </a:pPr>
            <a:r>
              <a:rPr lang="en-US" sz="1100" dirty="0"/>
              <a:t>There is a notable increase in sessions during the 4th quarter (holiday season).</a:t>
            </a:r>
          </a:p>
          <a:p>
            <a:pPr marL="0" indent="0">
              <a:buNone/>
            </a:pPr>
            <a:r>
              <a:rPr lang="en-US" sz="1100" b="1" dirty="0"/>
              <a:t>Traffic Patterns:</a:t>
            </a:r>
          </a:p>
          <a:p>
            <a:pPr>
              <a:buFont typeface="Arial" panose="020B0604020202020204" pitchFamily="34" charset="0"/>
              <a:buChar char="•"/>
            </a:pPr>
            <a:r>
              <a:rPr lang="en-US" sz="1100" b="1" dirty="0"/>
              <a:t>Weekday Traffic:</a:t>
            </a:r>
            <a:endParaRPr lang="en-US" sz="1100" dirty="0"/>
          </a:p>
          <a:p>
            <a:pPr marL="742950" lvl="1" indent="-285750">
              <a:buFont typeface="Arial" panose="020B0604020202020204" pitchFamily="34" charset="0"/>
              <a:buChar char="•"/>
            </a:pPr>
            <a:r>
              <a:rPr lang="en-US" sz="1100" dirty="0"/>
              <a:t>Traffic peaks during business hours (8 AM - 5 PM), with a noticeable lunchtime rush (12 PM - 1 PM).</a:t>
            </a:r>
          </a:p>
          <a:p>
            <a:pPr marL="742950" lvl="1" indent="-285750">
              <a:buFont typeface="Arial" panose="020B0604020202020204" pitchFamily="34" charset="0"/>
              <a:buChar char="•"/>
            </a:pPr>
            <a:r>
              <a:rPr lang="en-US" sz="1100" dirty="0"/>
              <a:t>Weekdays have higher traffic compared to weekends.</a:t>
            </a:r>
          </a:p>
          <a:p>
            <a:pPr marL="742950" lvl="1" indent="-285750">
              <a:buFont typeface="Arial" panose="020B0604020202020204" pitchFamily="34" charset="0"/>
              <a:buChar char="•"/>
            </a:pPr>
            <a:r>
              <a:rPr lang="en-US" sz="1100" dirty="0"/>
              <a:t>Mondays have slightly lower traffic than other weekdays.</a:t>
            </a:r>
          </a:p>
          <a:p>
            <a:pPr marL="742950" lvl="1" indent="-285750">
              <a:buFont typeface="Arial" panose="020B0604020202020204" pitchFamily="34" charset="0"/>
              <a:buChar char="•"/>
            </a:pPr>
            <a:r>
              <a:rPr lang="en-US" sz="1100" dirty="0"/>
              <a:t>Fridays might experience slightly higher traffic than other weekdays.</a:t>
            </a:r>
          </a:p>
          <a:p>
            <a:pPr>
              <a:buFont typeface="Arial" panose="020B0604020202020204" pitchFamily="34" charset="0"/>
              <a:buChar char="•"/>
            </a:pPr>
            <a:r>
              <a:rPr lang="en-US" sz="1100" b="1" dirty="0"/>
              <a:t>Weekend Traffic:</a:t>
            </a:r>
            <a:endParaRPr lang="en-US" sz="1100" dirty="0"/>
          </a:p>
          <a:p>
            <a:pPr marL="742950" lvl="1" indent="-285750">
              <a:buFont typeface="Arial" panose="020B0604020202020204" pitchFamily="34" charset="0"/>
              <a:buChar char="•"/>
            </a:pPr>
            <a:r>
              <a:rPr lang="en-US" sz="1100" dirty="0"/>
              <a:t>Weekends generally see lower traffic compared to weekdays.</a:t>
            </a:r>
          </a:p>
          <a:p>
            <a:pPr marL="0" indent="0">
              <a:buNone/>
            </a:pPr>
            <a:endParaRPr lang="en-US" sz="900" dirty="0"/>
          </a:p>
        </p:txBody>
      </p:sp>
      <p:sp>
        <p:nvSpPr>
          <p:cNvPr id="22" name="Rectangle 21">
            <a:extLst>
              <a:ext uri="{FF2B5EF4-FFF2-40B4-BE49-F238E27FC236}">
                <a16:creationId xmlns:a16="http://schemas.microsoft.com/office/drawing/2014/main" id="{889CAD06-A826-4E71-96F0-6BF66776F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66" y="0"/>
            <a:ext cx="3473245" cy="51435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A00EDA21-EB28-1786-7DAC-69C2EFED1D7B}"/>
              </a:ext>
            </a:extLst>
          </p:cNvPr>
          <p:cNvPicPr>
            <a:picLocks noChangeAspect="1"/>
          </p:cNvPicPr>
          <p:nvPr/>
        </p:nvPicPr>
        <p:blipFill>
          <a:blip r:embed="rId3"/>
          <a:stretch>
            <a:fillRect/>
          </a:stretch>
        </p:blipFill>
        <p:spPr>
          <a:xfrm>
            <a:off x="6284769" y="131011"/>
            <a:ext cx="2398198" cy="2062450"/>
          </a:xfrm>
          <a:prstGeom prst="rect">
            <a:avLst/>
          </a:prstGeom>
        </p:spPr>
      </p:pic>
      <p:pic>
        <p:nvPicPr>
          <p:cNvPr id="8" name="Picture 7">
            <a:extLst>
              <a:ext uri="{FF2B5EF4-FFF2-40B4-BE49-F238E27FC236}">
                <a16:creationId xmlns:a16="http://schemas.microsoft.com/office/drawing/2014/main" id="{2F6750EC-338B-9D32-25E2-94513709A588}"/>
              </a:ext>
            </a:extLst>
          </p:cNvPr>
          <p:cNvPicPr>
            <a:picLocks noChangeAspect="1"/>
          </p:cNvPicPr>
          <p:nvPr/>
        </p:nvPicPr>
        <p:blipFill>
          <a:blip r:embed="rId4"/>
          <a:stretch>
            <a:fillRect/>
          </a:stretch>
        </p:blipFill>
        <p:spPr>
          <a:xfrm>
            <a:off x="6284769" y="2444910"/>
            <a:ext cx="2398198" cy="2447141"/>
          </a:xfrm>
          <a:prstGeom prst="rect">
            <a:avLst/>
          </a:prstGeom>
        </p:spPr>
      </p:pic>
    </p:spTree>
    <p:extLst>
      <p:ext uri="{BB962C8B-B14F-4D97-AF65-F5344CB8AC3E}">
        <p14:creationId xmlns:p14="http://schemas.microsoft.com/office/powerpoint/2010/main" val="626632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D812-70DB-B664-83FE-8AC22353CE95}"/>
              </a:ext>
            </a:extLst>
          </p:cNvPr>
          <p:cNvSpPr>
            <a:spLocks noGrp="1"/>
          </p:cNvSpPr>
          <p:nvPr>
            <p:ph type="title"/>
          </p:nvPr>
        </p:nvSpPr>
        <p:spPr>
          <a:xfrm>
            <a:off x="601980" y="213132"/>
            <a:ext cx="4892040" cy="1131570"/>
          </a:xfrm>
        </p:spPr>
        <p:txBody>
          <a:bodyPr>
            <a:normAutofit/>
          </a:bodyPr>
          <a:lstStyle/>
          <a:p>
            <a:r>
              <a:rPr lang="en-IN" dirty="0"/>
              <a:t>Product Analysis</a:t>
            </a:r>
          </a:p>
        </p:txBody>
      </p:sp>
      <p:sp>
        <p:nvSpPr>
          <p:cNvPr id="3" name="Content Placeholder 2">
            <a:extLst>
              <a:ext uri="{FF2B5EF4-FFF2-40B4-BE49-F238E27FC236}">
                <a16:creationId xmlns:a16="http://schemas.microsoft.com/office/drawing/2014/main" id="{ADCA3186-E78A-3B6A-68A4-6351CF2F0CE2}"/>
              </a:ext>
            </a:extLst>
          </p:cNvPr>
          <p:cNvSpPr>
            <a:spLocks noGrp="1"/>
          </p:cNvSpPr>
          <p:nvPr>
            <p:ph idx="1"/>
          </p:nvPr>
        </p:nvSpPr>
        <p:spPr>
          <a:xfrm>
            <a:off x="175845" y="1508760"/>
            <a:ext cx="5190633" cy="3421608"/>
          </a:xfrm>
        </p:spPr>
        <p:txBody>
          <a:bodyPr>
            <a:normAutofit fontScale="25000" lnSpcReduction="20000"/>
          </a:bodyPr>
          <a:lstStyle/>
          <a:p>
            <a:pPr marL="0" indent="0">
              <a:buNone/>
            </a:pPr>
            <a:r>
              <a:rPr lang="en-US" sz="4200" b="1" dirty="0"/>
              <a:t>Revenue, Margin, and Conversion Rates:</a:t>
            </a:r>
          </a:p>
          <a:p>
            <a:pPr>
              <a:buFont typeface="Arial" panose="020B0604020202020204" pitchFamily="34" charset="0"/>
              <a:buChar char="•"/>
            </a:pPr>
            <a:r>
              <a:rPr lang="en-US" sz="4200" b="1" dirty="0"/>
              <a:t>Growth:</a:t>
            </a:r>
            <a:r>
              <a:rPr lang="en-US" sz="4200" dirty="0"/>
              <a:t> Revenue, margin, and conversion rates have increased consistently from 2012 to 2014.</a:t>
            </a:r>
          </a:p>
          <a:p>
            <a:pPr>
              <a:buFont typeface="Arial" panose="020B0604020202020204" pitchFamily="34" charset="0"/>
              <a:buChar char="•"/>
            </a:pPr>
            <a:r>
              <a:rPr lang="en-US" sz="4200" b="1" dirty="0"/>
              <a:t>Drivers:</a:t>
            </a:r>
            <a:r>
              <a:rPr lang="en-US" sz="4200" dirty="0"/>
              <a:t> Higher conversion rates and increased traffic have boosted revenue and margin.</a:t>
            </a:r>
          </a:p>
          <a:p>
            <a:pPr>
              <a:buFont typeface="Arial" panose="020B0604020202020204" pitchFamily="34" charset="0"/>
              <a:buChar char="•"/>
            </a:pPr>
            <a:r>
              <a:rPr lang="en-US" sz="4200" b="1" dirty="0"/>
              <a:t>Performance:</a:t>
            </a:r>
            <a:r>
              <a:rPr lang="en-US" sz="4200" dirty="0"/>
              <a:t> Strong customer acquisition and revenue generation.</a:t>
            </a:r>
          </a:p>
          <a:p>
            <a:pPr marL="0" indent="0">
              <a:buNone/>
            </a:pPr>
            <a:r>
              <a:rPr lang="en-US" sz="4200" b="1" dirty="0"/>
              <a:t>Product Funnel Performance:</a:t>
            </a:r>
          </a:p>
          <a:p>
            <a:pPr>
              <a:buFont typeface="Arial" panose="020B0604020202020204" pitchFamily="34" charset="0"/>
              <a:buChar char="•"/>
            </a:pPr>
            <a:r>
              <a:rPr lang="en-US" sz="4200" b="1" dirty="0"/>
              <a:t>Mr. Fuzzy:</a:t>
            </a:r>
            <a:r>
              <a:rPr lang="en-US" sz="4200" dirty="0"/>
              <a:t> High brand awareness, but low click-through rates.</a:t>
            </a:r>
          </a:p>
          <a:p>
            <a:pPr>
              <a:buFont typeface="Arial" panose="020B0604020202020204" pitchFamily="34" charset="0"/>
              <a:buChar char="•"/>
            </a:pPr>
            <a:r>
              <a:rPr lang="en-US" sz="4200" b="1" dirty="0"/>
              <a:t>Love Bear &amp; Sugar Panda:</a:t>
            </a:r>
            <a:r>
              <a:rPr lang="en-US" sz="4200" dirty="0"/>
              <a:t> Strong click-through rates, indicating effective funnels.</a:t>
            </a:r>
          </a:p>
          <a:p>
            <a:pPr>
              <a:buFont typeface="Arial" panose="020B0604020202020204" pitchFamily="34" charset="0"/>
              <a:buChar char="•"/>
            </a:pPr>
            <a:r>
              <a:rPr lang="en-US" sz="4200" b="1" dirty="0"/>
              <a:t>Mini Bear:</a:t>
            </a:r>
            <a:r>
              <a:rPr lang="en-US" sz="4200" dirty="0"/>
              <a:t> Low click-through rates, needing funnel optimization.</a:t>
            </a:r>
          </a:p>
          <a:p>
            <a:pPr marL="0" indent="0">
              <a:buNone/>
            </a:pPr>
            <a:r>
              <a:rPr lang="en-US" sz="4200" b="1" dirty="0"/>
              <a:t>Refund Rates:</a:t>
            </a:r>
          </a:p>
          <a:p>
            <a:pPr>
              <a:buFont typeface="Arial" panose="020B0604020202020204" pitchFamily="34" charset="0"/>
              <a:buChar char="•"/>
            </a:pPr>
            <a:r>
              <a:rPr lang="en-US" sz="4200" b="1" dirty="0"/>
              <a:t>Product 1:</a:t>
            </a:r>
            <a:r>
              <a:rPr lang="en-US" sz="4200" dirty="0"/>
              <a:t> Highest refund rate, especially in Q3 of 2012 and 2014. Needs investigation.</a:t>
            </a:r>
          </a:p>
          <a:p>
            <a:pPr>
              <a:buFont typeface="Arial" panose="020B0604020202020204" pitchFamily="34" charset="0"/>
              <a:buChar char="•"/>
            </a:pPr>
            <a:r>
              <a:rPr lang="en-US" sz="4200" b="1" dirty="0"/>
              <a:t>Product 2 &amp; 4:</a:t>
            </a:r>
            <a:r>
              <a:rPr lang="en-US" sz="4200" dirty="0"/>
              <a:t> Low refund rates, indicating good performance.</a:t>
            </a:r>
          </a:p>
          <a:p>
            <a:pPr>
              <a:buFont typeface="Arial" panose="020B0604020202020204" pitchFamily="34" charset="0"/>
              <a:buChar char="•"/>
            </a:pPr>
            <a:r>
              <a:rPr lang="en-US" sz="4200" b="1" dirty="0"/>
              <a:t>Product 3:</a:t>
            </a:r>
            <a:r>
              <a:rPr lang="en-US" sz="4200" dirty="0"/>
              <a:t> Initially high refund rates, decreasing over time.</a:t>
            </a:r>
          </a:p>
          <a:p>
            <a:pPr marL="0" indent="0">
              <a:buNone/>
            </a:pPr>
            <a:endParaRPr lang="en-US" sz="900" dirty="0"/>
          </a:p>
        </p:txBody>
      </p:sp>
      <p:sp>
        <p:nvSpPr>
          <p:cNvPr id="22" name="Rectangle 21">
            <a:extLst>
              <a:ext uri="{FF2B5EF4-FFF2-40B4-BE49-F238E27FC236}">
                <a16:creationId xmlns:a16="http://schemas.microsoft.com/office/drawing/2014/main" id="{889CAD06-A826-4E71-96F0-6BF66776F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66" y="0"/>
            <a:ext cx="3473245" cy="51435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39EBE9C4-3E88-4F29-DBCE-B69A90786885}"/>
              </a:ext>
            </a:extLst>
          </p:cNvPr>
          <p:cNvPicPr>
            <a:picLocks noChangeAspect="1"/>
          </p:cNvPicPr>
          <p:nvPr/>
        </p:nvPicPr>
        <p:blipFill>
          <a:blip r:embed="rId3"/>
          <a:stretch>
            <a:fillRect/>
          </a:stretch>
        </p:blipFill>
        <p:spPr>
          <a:xfrm>
            <a:off x="5880098" y="1210529"/>
            <a:ext cx="3145695" cy="1061269"/>
          </a:xfrm>
          <a:prstGeom prst="rect">
            <a:avLst/>
          </a:prstGeom>
        </p:spPr>
      </p:pic>
      <p:pic>
        <p:nvPicPr>
          <p:cNvPr id="9" name="Picture 8">
            <a:extLst>
              <a:ext uri="{FF2B5EF4-FFF2-40B4-BE49-F238E27FC236}">
                <a16:creationId xmlns:a16="http://schemas.microsoft.com/office/drawing/2014/main" id="{40C66B00-E892-6940-91DC-5C0BA047F15A}"/>
              </a:ext>
            </a:extLst>
          </p:cNvPr>
          <p:cNvPicPr>
            <a:picLocks noChangeAspect="1"/>
          </p:cNvPicPr>
          <p:nvPr/>
        </p:nvPicPr>
        <p:blipFill>
          <a:blip r:embed="rId4"/>
          <a:stretch>
            <a:fillRect/>
          </a:stretch>
        </p:blipFill>
        <p:spPr>
          <a:xfrm>
            <a:off x="5822459" y="2489944"/>
            <a:ext cx="3260975" cy="610566"/>
          </a:xfrm>
          <a:prstGeom prst="rect">
            <a:avLst/>
          </a:prstGeom>
        </p:spPr>
      </p:pic>
      <p:pic>
        <p:nvPicPr>
          <p:cNvPr id="11" name="Picture 10">
            <a:extLst>
              <a:ext uri="{FF2B5EF4-FFF2-40B4-BE49-F238E27FC236}">
                <a16:creationId xmlns:a16="http://schemas.microsoft.com/office/drawing/2014/main" id="{A4211D72-8EC4-583D-93BF-92CDFB20CAD8}"/>
              </a:ext>
            </a:extLst>
          </p:cNvPr>
          <p:cNvPicPr>
            <a:picLocks noChangeAspect="1"/>
          </p:cNvPicPr>
          <p:nvPr/>
        </p:nvPicPr>
        <p:blipFill>
          <a:blip r:embed="rId5"/>
          <a:stretch>
            <a:fillRect/>
          </a:stretch>
        </p:blipFill>
        <p:spPr>
          <a:xfrm>
            <a:off x="5937740" y="3536802"/>
            <a:ext cx="3030414" cy="1014810"/>
          </a:xfrm>
          <a:prstGeom prst="rect">
            <a:avLst/>
          </a:prstGeom>
        </p:spPr>
      </p:pic>
    </p:spTree>
    <p:extLst>
      <p:ext uri="{BB962C8B-B14F-4D97-AF65-F5344CB8AC3E}">
        <p14:creationId xmlns:p14="http://schemas.microsoft.com/office/powerpoint/2010/main" val="529225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D812-70DB-B664-83FE-8AC22353CE95}"/>
              </a:ext>
            </a:extLst>
          </p:cNvPr>
          <p:cNvSpPr>
            <a:spLocks noGrp="1"/>
          </p:cNvSpPr>
          <p:nvPr>
            <p:ph type="title"/>
          </p:nvPr>
        </p:nvSpPr>
        <p:spPr>
          <a:xfrm>
            <a:off x="601980" y="213132"/>
            <a:ext cx="4892040" cy="1131570"/>
          </a:xfrm>
        </p:spPr>
        <p:txBody>
          <a:bodyPr>
            <a:normAutofit/>
          </a:bodyPr>
          <a:lstStyle/>
          <a:p>
            <a:r>
              <a:rPr lang="en-IN" dirty="0"/>
              <a:t>User Analysis</a:t>
            </a:r>
          </a:p>
        </p:txBody>
      </p:sp>
      <p:sp>
        <p:nvSpPr>
          <p:cNvPr id="3" name="Content Placeholder 2">
            <a:extLst>
              <a:ext uri="{FF2B5EF4-FFF2-40B4-BE49-F238E27FC236}">
                <a16:creationId xmlns:a16="http://schemas.microsoft.com/office/drawing/2014/main" id="{ADCA3186-E78A-3B6A-68A4-6351CF2F0CE2}"/>
              </a:ext>
            </a:extLst>
          </p:cNvPr>
          <p:cNvSpPr>
            <a:spLocks noGrp="1"/>
          </p:cNvSpPr>
          <p:nvPr>
            <p:ph idx="1"/>
          </p:nvPr>
        </p:nvSpPr>
        <p:spPr>
          <a:xfrm>
            <a:off x="175846" y="1508760"/>
            <a:ext cx="5318174" cy="3421608"/>
          </a:xfrm>
        </p:spPr>
        <p:txBody>
          <a:bodyPr>
            <a:normAutofit/>
          </a:bodyPr>
          <a:lstStyle/>
          <a:p>
            <a:r>
              <a:rPr lang="en-US" sz="1050" b="1" dirty="0"/>
              <a:t>Visitor Patterns:</a:t>
            </a:r>
          </a:p>
          <a:p>
            <a:pPr>
              <a:buFont typeface="Arial" panose="020B0604020202020204" pitchFamily="34" charset="0"/>
              <a:buChar char="•"/>
            </a:pPr>
            <a:r>
              <a:rPr lang="en-US" sz="1050" b="1" dirty="0"/>
              <a:t>New Visitors:</a:t>
            </a:r>
            <a:r>
              <a:rPr lang="en-US" sz="1050" dirty="0"/>
              <a:t> Majority are new, with significantly fewer third-time visitors compared to second-time and fourth-time visitors.</a:t>
            </a:r>
          </a:p>
          <a:p>
            <a:pPr>
              <a:buFont typeface="Arial" panose="020B0604020202020204" pitchFamily="34" charset="0"/>
              <a:buChar char="•"/>
            </a:pPr>
            <a:r>
              <a:rPr lang="en-US" sz="1050" b="1" dirty="0"/>
              <a:t>Repeat Behavior:</a:t>
            </a:r>
            <a:r>
              <a:rPr lang="en-US" sz="1050" dirty="0"/>
              <a:t> Some revisit immediately; on average, repeat visitors return after a month.</a:t>
            </a:r>
          </a:p>
          <a:p>
            <a:r>
              <a:rPr lang="en-US" sz="1050" b="1" dirty="0"/>
              <a:t>Channel Performance:</a:t>
            </a:r>
          </a:p>
          <a:p>
            <a:pPr>
              <a:buFont typeface="Arial" panose="020B0604020202020204" pitchFamily="34" charset="0"/>
              <a:buChar char="•"/>
            </a:pPr>
            <a:r>
              <a:rPr lang="en-US" sz="1050" b="1" dirty="0"/>
              <a:t>Top Channels for Repeat Visitors:</a:t>
            </a:r>
            <a:r>
              <a:rPr lang="en-US" sz="1050" dirty="0"/>
              <a:t> Organic search, paid brand, and direct type-in.</a:t>
            </a:r>
          </a:p>
          <a:p>
            <a:pPr>
              <a:buFont typeface="Arial" panose="020B0604020202020204" pitchFamily="34" charset="0"/>
              <a:buChar char="•"/>
            </a:pPr>
            <a:r>
              <a:rPr lang="en-US" sz="1050" b="1" dirty="0"/>
              <a:t>Lower Repeat Sessions:</a:t>
            </a:r>
            <a:r>
              <a:rPr lang="en-US" sz="1050" dirty="0"/>
              <a:t> Paid non-brand and paid social.</a:t>
            </a:r>
          </a:p>
          <a:p>
            <a:r>
              <a:rPr lang="en-US" sz="1050" b="1" dirty="0"/>
              <a:t>Conversion and Revenue:</a:t>
            </a:r>
          </a:p>
          <a:p>
            <a:pPr>
              <a:buFont typeface="Arial" panose="020B0604020202020204" pitchFamily="34" charset="0"/>
              <a:buChar char="•"/>
            </a:pPr>
            <a:r>
              <a:rPr lang="en-US" sz="1050" b="1" dirty="0"/>
              <a:t>Higher Conversion Rates:</a:t>
            </a:r>
            <a:r>
              <a:rPr lang="en-US" sz="1050" dirty="0"/>
              <a:t> Repeat visitors have higher conversion rates and spend more per session.</a:t>
            </a:r>
          </a:p>
          <a:p>
            <a:pPr>
              <a:buFont typeface="Arial" panose="020B0604020202020204" pitchFamily="34" charset="0"/>
              <a:buChar char="•"/>
            </a:pPr>
            <a:r>
              <a:rPr lang="en-US" sz="1050" b="1" dirty="0"/>
              <a:t>Customer Lifetime Value (CLTV):</a:t>
            </a:r>
            <a:r>
              <a:rPr lang="en-US" sz="1050" dirty="0"/>
              <a:t> High CLTV of USD 1433.91 per year, indicating strong customer relationships.</a:t>
            </a:r>
          </a:p>
          <a:p>
            <a:pPr marL="0" indent="0">
              <a:buNone/>
            </a:pPr>
            <a:endParaRPr lang="en-US" sz="900" dirty="0"/>
          </a:p>
        </p:txBody>
      </p:sp>
      <p:sp>
        <p:nvSpPr>
          <p:cNvPr id="22" name="Rectangle 21">
            <a:extLst>
              <a:ext uri="{FF2B5EF4-FFF2-40B4-BE49-F238E27FC236}">
                <a16:creationId xmlns:a16="http://schemas.microsoft.com/office/drawing/2014/main" id="{889CAD06-A826-4E71-96F0-6BF66776F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66" y="0"/>
            <a:ext cx="3473245" cy="51435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F33370B8-AF28-17A1-0A10-B3D1277FC088}"/>
              </a:ext>
            </a:extLst>
          </p:cNvPr>
          <p:cNvPicPr>
            <a:picLocks noChangeAspect="1"/>
          </p:cNvPicPr>
          <p:nvPr/>
        </p:nvPicPr>
        <p:blipFill>
          <a:blip r:embed="rId3"/>
          <a:stretch>
            <a:fillRect/>
          </a:stretch>
        </p:blipFill>
        <p:spPr>
          <a:xfrm>
            <a:off x="6738143" y="191436"/>
            <a:ext cx="1474841" cy="1046255"/>
          </a:xfrm>
          <a:prstGeom prst="rect">
            <a:avLst/>
          </a:prstGeom>
        </p:spPr>
      </p:pic>
      <p:pic>
        <p:nvPicPr>
          <p:cNvPr id="8" name="Picture 7">
            <a:extLst>
              <a:ext uri="{FF2B5EF4-FFF2-40B4-BE49-F238E27FC236}">
                <a16:creationId xmlns:a16="http://schemas.microsoft.com/office/drawing/2014/main" id="{5B3CF3AF-6069-9FD7-3938-9220E6A2BEB8}"/>
              </a:ext>
            </a:extLst>
          </p:cNvPr>
          <p:cNvPicPr>
            <a:picLocks noChangeAspect="1"/>
          </p:cNvPicPr>
          <p:nvPr/>
        </p:nvPicPr>
        <p:blipFill>
          <a:blip r:embed="rId4"/>
          <a:stretch>
            <a:fillRect/>
          </a:stretch>
        </p:blipFill>
        <p:spPr>
          <a:xfrm>
            <a:off x="6259710" y="1429126"/>
            <a:ext cx="2431709" cy="592427"/>
          </a:xfrm>
          <a:prstGeom prst="rect">
            <a:avLst/>
          </a:prstGeom>
        </p:spPr>
      </p:pic>
      <p:pic>
        <p:nvPicPr>
          <p:cNvPr id="12" name="Picture 11">
            <a:extLst>
              <a:ext uri="{FF2B5EF4-FFF2-40B4-BE49-F238E27FC236}">
                <a16:creationId xmlns:a16="http://schemas.microsoft.com/office/drawing/2014/main" id="{561FF697-3F23-02FD-C3E6-9C29ACD4DB6D}"/>
              </a:ext>
            </a:extLst>
          </p:cNvPr>
          <p:cNvPicPr>
            <a:picLocks noChangeAspect="1"/>
          </p:cNvPicPr>
          <p:nvPr/>
        </p:nvPicPr>
        <p:blipFill>
          <a:blip r:embed="rId5"/>
          <a:stretch>
            <a:fillRect/>
          </a:stretch>
        </p:blipFill>
        <p:spPr>
          <a:xfrm>
            <a:off x="6226528" y="2188343"/>
            <a:ext cx="2498075" cy="970652"/>
          </a:xfrm>
          <a:prstGeom prst="rect">
            <a:avLst/>
          </a:prstGeom>
        </p:spPr>
      </p:pic>
      <p:pic>
        <p:nvPicPr>
          <p:cNvPr id="14" name="Picture 13">
            <a:extLst>
              <a:ext uri="{FF2B5EF4-FFF2-40B4-BE49-F238E27FC236}">
                <a16:creationId xmlns:a16="http://schemas.microsoft.com/office/drawing/2014/main" id="{96443B30-C96A-7D3F-8EA7-3484BE7202BC}"/>
              </a:ext>
            </a:extLst>
          </p:cNvPr>
          <p:cNvPicPr>
            <a:picLocks noChangeAspect="1"/>
          </p:cNvPicPr>
          <p:nvPr/>
        </p:nvPicPr>
        <p:blipFill>
          <a:blip r:embed="rId6"/>
          <a:stretch>
            <a:fillRect/>
          </a:stretch>
        </p:blipFill>
        <p:spPr>
          <a:xfrm>
            <a:off x="6030450" y="3242390"/>
            <a:ext cx="2890233" cy="496256"/>
          </a:xfrm>
          <a:prstGeom prst="rect">
            <a:avLst/>
          </a:prstGeom>
        </p:spPr>
      </p:pic>
      <p:pic>
        <p:nvPicPr>
          <p:cNvPr id="16" name="Picture 15">
            <a:extLst>
              <a:ext uri="{FF2B5EF4-FFF2-40B4-BE49-F238E27FC236}">
                <a16:creationId xmlns:a16="http://schemas.microsoft.com/office/drawing/2014/main" id="{C7EE1630-699F-0B22-C538-7A39676674F2}"/>
              </a:ext>
            </a:extLst>
          </p:cNvPr>
          <p:cNvPicPr>
            <a:picLocks noChangeAspect="1"/>
          </p:cNvPicPr>
          <p:nvPr/>
        </p:nvPicPr>
        <p:blipFill>
          <a:blip r:embed="rId7"/>
          <a:stretch>
            <a:fillRect/>
          </a:stretch>
        </p:blipFill>
        <p:spPr>
          <a:xfrm>
            <a:off x="6537959" y="3960486"/>
            <a:ext cx="1865452" cy="498820"/>
          </a:xfrm>
          <a:prstGeom prst="rect">
            <a:avLst/>
          </a:prstGeom>
        </p:spPr>
      </p:pic>
    </p:spTree>
    <p:extLst>
      <p:ext uri="{BB962C8B-B14F-4D97-AF65-F5344CB8AC3E}">
        <p14:creationId xmlns:p14="http://schemas.microsoft.com/office/powerpoint/2010/main" val="1457081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TM03090430[[fn=Banded]]</Template>
  <TotalTime>1438</TotalTime>
  <Words>5159</Words>
  <Application>Microsoft Office PowerPoint</Application>
  <PresentationFormat>On-screen Show (16:9)</PresentationFormat>
  <Paragraphs>377</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Corbel</vt:lpstr>
      <vt:lpstr>Wingdings</vt:lpstr>
      <vt:lpstr>Banded</vt:lpstr>
      <vt:lpstr>E-commerce Analysis &amp; Strategy Recommendations</vt:lpstr>
      <vt:lpstr>Index</vt:lpstr>
      <vt:lpstr>Introduction</vt:lpstr>
      <vt:lpstr>Analysing traffic sources</vt:lpstr>
      <vt:lpstr>Analysing website performance</vt:lpstr>
      <vt:lpstr>Analysis for channel management</vt:lpstr>
      <vt:lpstr>Business patterns &amp; seasonality</vt:lpstr>
      <vt:lpstr>Product Analysis</vt:lpstr>
      <vt:lpstr>User Analysis</vt:lpstr>
      <vt:lpstr>Recommended Strategies</vt:lpstr>
      <vt:lpstr>Timeline for implementation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rupsa chaudhuri</cp:lastModifiedBy>
  <cp:revision>10</cp:revision>
  <dcterms:created xsi:type="dcterms:W3CDTF">2013-01-27T09:14:16Z</dcterms:created>
  <dcterms:modified xsi:type="dcterms:W3CDTF">2024-07-08T15:08:31Z</dcterms:modified>
  <cp:category/>
</cp:coreProperties>
</file>