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6"/>
  </p:notes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889" autoAdjust="0"/>
  </p:normalViewPr>
  <p:slideViewPr>
    <p:cSldViewPr snapToGrid="0">
      <p:cViewPr varScale="1">
        <p:scale>
          <a:sx n="97" d="100"/>
          <a:sy n="97" d="100"/>
        </p:scale>
        <p:origin x="7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7DD6C4-07A7-4EB6-9C43-B48EA0D65E39}" type="datetimeFigureOut">
              <a:rPr lang="en-IN" smtClean="0"/>
              <a:t>08-07-2024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717468-FB83-4238-A80C-620B5C8D7D45}" type="slidenum">
              <a:rPr lang="en-IN" smtClean="0"/>
              <a:t>‹#›</a:t>
            </a:fld>
            <a:endParaRPr lang="en-IN"/>
          </a:p>
        </p:txBody>
      </p:sp>
    </p:spTree>
    <p:extLst>
      <p:ext uri="{BB962C8B-B14F-4D97-AF65-F5344CB8AC3E}">
        <p14:creationId xmlns:p14="http://schemas.microsoft.com/office/powerpoint/2010/main" val="2209838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Today, we will analyze our call center's performance to identify areas of improvement and opportunities for growth.</a:t>
            </a:r>
            <a:endParaRPr lang="en-IN" dirty="0"/>
          </a:p>
        </p:txBody>
      </p:sp>
      <p:sp>
        <p:nvSpPr>
          <p:cNvPr id="4" name="Slide Number Placeholder 3"/>
          <p:cNvSpPr>
            <a:spLocks noGrp="1"/>
          </p:cNvSpPr>
          <p:nvPr>
            <p:ph type="sldNum" sz="quarter" idx="5"/>
          </p:nvPr>
        </p:nvSpPr>
        <p:spPr/>
        <p:txBody>
          <a:bodyPr/>
          <a:lstStyle/>
          <a:p>
            <a:fld id="{CC717468-FB83-4238-A80C-620B5C8D7D45}" type="slidenum">
              <a:rPr lang="en-IN" smtClean="0"/>
              <a:t>3</a:t>
            </a:fld>
            <a:endParaRPr lang="en-IN"/>
          </a:p>
        </p:txBody>
      </p:sp>
    </p:spTree>
    <p:extLst>
      <p:ext uri="{BB962C8B-B14F-4D97-AF65-F5344CB8AC3E}">
        <p14:creationId xmlns:p14="http://schemas.microsoft.com/office/powerpoint/2010/main" val="2512320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High Responsiveness:</a:t>
            </a:r>
            <a:r>
              <a:rPr lang="en-US" dirty="0"/>
              <a:t> The answered call rate of 81.08% indicates the call center is responsive to a large portion of incoming calls.</a:t>
            </a:r>
          </a:p>
          <a:p>
            <a:pPr marL="171450" indent="-171450">
              <a:buFont typeface="Arial" panose="020B0604020202020204" pitchFamily="34" charset="0"/>
              <a:buChar char="•"/>
            </a:pPr>
            <a:r>
              <a:rPr lang="en-US" dirty="0"/>
              <a:t>The consistent call volume of 56 calls per day reflects a steady flow of customer interactions.</a:t>
            </a:r>
          </a:p>
          <a:p>
            <a:pPr marL="171450" indent="-171450">
              <a:buFont typeface="Arial" panose="020B0604020202020204" pitchFamily="34" charset="0"/>
              <a:buChar char="•"/>
            </a:pPr>
            <a:r>
              <a:rPr lang="en-US" b="1" dirty="0"/>
              <a:t>Potential for Improvement in Efficiency:</a:t>
            </a:r>
            <a:r>
              <a:rPr lang="en-US" dirty="0"/>
              <a:t> While the call resolution rate of 90% is positive, the average speed of answer of 3 minutes and 45 seconds suggests room for improvement in call center efficiency. This could lead to longer wait times and decreased customer satisfaction.</a:t>
            </a:r>
          </a:p>
          <a:p>
            <a:pPr marL="171450" indent="-171450">
              <a:buFont typeface="Arial" panose="020B0604020202020204" pitchFamily="34" charset="0"/>
              <a:buChar char="•"/>
            </a:pPr>
            <a:r>
              <a:rPr lang="en-US" b="1" dirty="0"/>
              <a:t>Balanced Talk Duration:</a:t>
            </a:r>
            <a:r>
              <a:rPr lang="en-US" dirty="0"/>
              <a:t> The average talk duration of 3 minutes and 23 seconds suggests that agents are efficiently handling calls that are answered.</a:t>
            </a:r>
            <a:endParaRPr lang="en-IN" dirty="0"/>
          </a:p>
        </p:txBody>
      </p:sp>
      <p:sp>
        <p:nvSpPr>
          <p:cNvPr id="4" name="Slide Number Placeholder 3"/>
          <p:cNvSpPr>
            <a:spLocks noGrp="1"/>
          </p:cNvSpPr>
          <p:nvPr>
            <p:ph type="sldNum" sz="quarter" idx="5"/>
          </p:nvPr>
        </p:nvSpPr>
        <p:spPr/>
        <p:txBody>
          <a:bodyPr/>
          <a:lstStyle/>
          <a:p>
            <a:fld id="{CC717468-FB83-4238-A80C-620B5C8D7D45}" type="slidenum">
              <a:rPr lang="en-IN" smtClean="0"/>
              <a:t>4</a:t>
            </a:fld>
            <a:endParaRPr lang="en-IN"/>
          </a:p>
        </p:txBody>
      </p:sp>
    </p:spTree>
    <p:extLst>
      <p:ext uri="{BB962C8B-B14F-4D97-AF65-F5344CB8AC3E}">
        <p14:creationId xmlns:p14="http://schemas.microsoft.com/office/powerpoint/2010/main" val="2150546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Greg has the highest resolution rate (91%) and the fastest average speed of answer (68.44 seconds).</a:t>
            </a:r>
            <a:r>
              <a:rPr lang="en-US" dirty="0"/>
              <a:t> This suggests Greg might be the most efficient agent at resolving customer </a:t>
            </a:r>
            <a:r>
              <a:rPr lang="en-US" dirty="0" err="1"/>
              <a:t>inquiries.</a:t>
            </a:r>
            <a:r>
              <a:rPr lang="en-US" b="1" dirty="0" err="1"/>
              <a:t>Jim</a:t>
            </a:r>
            <a:r>
              <a:rPr lang="en-US" b="1" dirty="0"/>
              <a:t> has answered the most calls.</a:t>
            </a:r>
            <a:r>
              <a:rPr lang="en-US" dirty="0"/>
              <a:t> However, without additional data on Jim's other metrics (resolution rate, speed of answer, and customer satisfaction rating), it's difficult to assess his overall </a:t>
            </a:r>
            <a:r>
              <a:rPr lang="en-US" dirty="0" err="1"/>
              <a:t>performance.</a:t>
            </a:r>
            <a:r>
              <a:rPr lang="en-US" b="1" dirty="0" err="1"/>
              <a:t>All</a:t>
            </a:r>
            <a:r>
              <a:rPr lang="en-US" b="1" dirty="0"/>
              <a:t> other agents appear to have similar performance</a:t>
            </a:r>
            <a:r>
              <a:rPr lang="en-US" dirty="0"/>
              <a:t>, based on the limited information provided.</a:t>
            </a:r>
            <a:endParaRPr lang="en-IN" dirty="0"/>
          </a:p>
        </p:txBody>
      </p:sp>
      <p:sp>
        <p:nvSpPr>
          <p:cNvPr id="4" name="Slide Number Placeholder 3"/>
          <p:cNvSpPr>
            <a:spLocks noGrp="1"/>
          </p:cNvSpPr>
          <p:nvPr>
            <p:ph type="sldNum" sz="quarter" idx="5"/>
          </p:nvPr>
        </p:nvSpPr>
        <p:spPr/>
        <p:txBody>
          <a:bodyPr/>
          <a:lstStyle/>
          <a:p>
            <a:fld id="{CC717468-FB83-4238-A80C-620B5C8D7D45}" type="slidenum">
              <a:rPr lang="en-IN" smtClean="0"/>
              <a:t>5</a:t>
            </a:fld>
            <a:endParaRPr lang="en-IN"/>
          </a:p>
        </p:txBody>
      </p:sp>
    </p:spTree>
    <p:extLst>
      <p:ext uri="{BB962C8B-B14F-4D97-AF65-F5344CB8AC3E}">
        <p14:creationId xmlns:p14="http://schemas.microsoft.com/office/powerpoint/2010/main" val="2668817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Greg demonstrates efficiency in handling calls he answers, with a fast average speed of answer and a high resolution rate. He also shows expertise in specific areas, like handling payment-related inquiries. However, there's a concerning decline in his overall performance during Q1. The answered call rate has dropped significantly, and the abandoned call rate has sharply increased. Additionally, Greg's customer satisfaction rating remains below average. We need to investigate the reason behind this decline and provide targeted support to improve his overall performance.</a:t>
            </a:r>
            <a:endParaRPr lang="en-IN" dirty="0"/>
          </a:p>
        </p:txBody>
      </p:sp>
      <p:sp>
        <p:nvSpPr>
          <p:cNvPr id="4" name="Slide Number Placeholder 3"/>
          <p:cNvSpPr>
            <a:spLocks noGrp="1"/>
          </p:cNvSpPr>
          <p:nvPr>
            <p:ph type="sldNum" sz="quarter" idx="5"/>
          </p:nvPr>
        </p:nvSpPr>
        <p:spPr/>
        <p:txBody>
          <a:bodyPr/>
          <a:lstStyle/>
          <a:p>
            <a:fld id="{CC717468-FB83-4238-A80C-620B5C8D7D45}" type="slidenum">
              <a:rPr lang="en-IN" smtClean="0"/>
              <a:t>6</a:t>
            </a:fld>
            <a:endParaRPr lang="en-IN"/>
          </a:p>
        </p:txBody>
      </p:sp>
    </p:spTree>
    <p:extLst>
      <p:ext uri="{BB962C8B-B14F-4D97-AF65-F5344CB8AC3E}">
        <p14:creationId xmlns:p14="http://schemas.microsoft.com/office/powerpoint/2010/main" val="1981936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Jim demonstrates impressive responsiveness throughout Q1, maintaining a high answered call rate with a low abandonment rate. Customers also tend to be more satisfied with his interactions. Jim's strength lies in handling technical support inquiries, where he achieves a high resolution rate. However, his average speed of answer could be improved to reduce wait times. Additionally, there's an opportunity to enhance his resolution rate for call types other than technical support. By focusing on these areas, Jim can further strengthen his overall performance.</a:t>
            </a:r>
            <a:endParaRPr lang="en-IN" dirty="0"/>
          </a:p>
        </p:txBody>
      </p:sp>
      <p:sp>
        <p:nvSpPr>
          <p:cNvPr id="4" name="Slide Number Placeholder 3"/>
          <p:cNvSpPr>
            <a:spLocks noGrp="1"/>
          </p:cNvSpPr>
          <p:nvPr>
            <p:ph type="sldNum" sz="quarter" idx="5"/>
          </p:nvPr>
        </p:nvSpPr>
        <p:spPr/>
        <p:txBody>
          <a:bodyPr/>
          <a:lstStyle/>
          <a:p>
            <a:fld id="{CC717468-FB83-4238-A80C-620B5C8D7D45}" type="slidenum">
              <a:rPr lang="en-IN" smtClean="0"/>
              <a:t>7</a:t>
            </a:fld>
            <a:endParaRPr lang="en-IN"/>
          </a:p>
        </p:txBody>
      </p:sp>
    </p:spTree>
    <p:extLst>
      <p:ext uri="{BB962C8B-B14F-4D97-AF65-F5344CB8AC3E}">
        <p14:creationId xmlns:p14="http://schemas.microsoft.com/office/powerpoint/2010/main" val="267578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Strengths</a:t>
            </a:r>
          </a:p>
          <a:p>
            <a:pPr>
              <a:buFont typeface="Arial" panose="020B0604020202020204" pitchFamily="34" charset="0"/>
              <a:buChar char="•"/>
            </a:pPr>
            <a:r>
              <a:rPr lang="en-US" b="1" dirty="0"/>
              <a:t>High Resolution Rate:</a:t>
            </a:r>
            <a:r>
              <a:rPr lang="en-US" dirty="0"/>
              <a:t> Our call center maintains a high overall resolution rate of 90%, with exceptional performance in resolving payment issues (93%) and technical support inquiries (88%). This indicates that our agents are effective in resolving customer problems and maintaining customer satisfaction.</a:t>
            </a:r>
          </a:p>
          <a:p>
            <a:pPr>
              <a:buFont typeface="Arial" panose="020B0604020202020204" pitchFamily="34" charset="0"/>
              <a:buChar char="•"/>
            </a:pPr>
            <a:r>
              <a:rPr lang="en-US" b="1" dirty="0"/>
              <a:t>Efficient Agents:</a:t>
            </a:r>
            <a:r>
              <a:rPr lang="en-US" dirty="0"/>
              <a:t> Agents like Greg and Jim demonstrate high efficiency, with Greg having the highest resolution rate (91%) and Jim answering the most calls with a resolution rate of 90%. Their quick average speed of answer further highlights their effectiveness.</a:t>
            </a:r>
          </a:p>
          <a:p>
            <a:pPr>
              <a:buFont typeface="Arial" panose="020B0604020202020204" pitchFamily="34" charset="0"/>
              <a:buChar char="•"/>
            </a:pPr>
            <a:r>
              <a:rPr lang="en-US" b="1" dirty="0"/>
              <a:t>Consistent Call Volume:</a:t>
            </a:r>
            <a:r>
              <a:rPr lang="en-US" dirty="0"/>
              <a:t> The call center handles a steady volume of calls daily, indicating consistent customer engagement and a stable workflow for agents.</a:t>
            </a:r>
          </a:p>
          <a:p>
            <a:r>
              <a:rPr lang="en-US" b="1" dirty="0"/>
              <a:t>Weaknesses</a:t>
            </a:r>
          </a:p>
          <a:p>
            <a:pPr>
              <a:buFont typeface="Arial" panose="020B0604020202020204" pitchFamily="34" charset="0"/>
              <a:buChar char="•"/>
            </a:pPr>
            <a:r>
              <a:rPr lang="en-US" b="1" dirty="0"/>
              <a:t>High Abandoned Call Rate:</a:t>
            </a:r>
            <a:r>
              <a:rPr lang="en-US" dirty="0"/>
              <a:t> The call center's abandoned call rate stands at 19.55%, suggesting that a significant portion of customers are not reaching an agent. This can lead to customer frustration and decreased satisfaction.</a:t>
            </a:r>
          </a:p>
          <a:p>
            <a:pPr>
              <a:buFont typeface="Arial" panose="020B0604020202020204" pitchFamily="34" charset="0"/>
              <a:buChar char="•"/>
            </a:pPr>
            <a:r>
              <a:rPr lang="en-US" b="1" dirty="0"/>
              <a:t>Performance Drop:</a:t>
            </a:r>
            <a:r>
              <a:rPr lang="en-US" dirty="0"/>
              <a:t> There is a notable decline in the answered call rate towards the end of the quarter, with a drop from 89.47% to 50%. This inconsistency needs to be addressed to maintain service quality.</a:t>
            </a:r>
          </a:p>
          <a:p>
            <a:pPr>
              <a:buFont typeface="Arial" panose="020B0604020202020204" pitchFamily="34" charset="0"/>
              <a:buChar char="•"/>
            </a:pPr>
            <a:r>
              <a:rPr lang="en-US" b="1" dirty="0"/>
              <a:t>Average Speed of Answer:</a:t>
            </a:r>
            <a:r>
              <a:rPr lang="en-US" dirty="0"/>
              <a:t> The current average speed of answer is 00:03:45, which might be considered long by customers and could contribute to the high abandoned call rate.</a:t>
            </a:r>
          </a:p>
          <a:p>
            <a:r>
              <a:rPr lang="en-US" b="1" dirty="0"/>
              <a:t>Opportunities</a:t>
            </a:r>
          </a:p>
          <a:p>
            <a:pPr>
              <a:buFont typeface="Arial" panose="020B0604020202020204" pitchFamily="34" charset="0"/>
              <a:buChar char="•"/>
            </a:pPr>
            <a:r>
              <a:rPr lang="en-US" b="1" dirty="0"/>
              <a:t>Training Programs:</a:t>
            </a:r>
            <a:r>
              <a:rPr lang="en-US" dirty="0"/>
              <a:t> Implementing targeted training programs can improve agent skills, reduce call handling times, and decrease the abandoned call rate. Continuous training will ensure agents stay updated on best practices and new technologies.</a:t>
            </a:r>
          </a:p>
          <a:p>
            <a:pPr>
              <a:buFont typeface="Arial" panose="020B0604020202020204" pitchFamily="34" charset="0"/>
              <a:buChar char="•"/>
            </a:pPr>
            <a:r>
              <a:rPr lang="en-US" b="1" dirty="0"/>
              <a:t>Technology Upgrades:</a:t>
            </a:r>
            <a:r>
              <a:rPr lang="en-US" dirty="0"/>
              <a:t> Investing in advanced call routing and automation systems can enhance operational efficiency. AI-driven solutions can help manage routine inquiries, allowing agents to focus on more complex issues.</a:t>
            </a:r>
          </a:p>
          <a:p>
            <a:pPr>
              <a:buFont typeface="Arial" panose="020B0604020202020204" pitchFamily="34" charset="0"/>
              <a:buChar char="•"/>
            </a:pPr>
            <a:r>
              <a:rPr lang="en-US" b="1" dirty="0"/>
              <a:t>Customer Feedback Utilization:</a:t>
            </a:r>
            <a:r>
              <a:rPr lang="en-US" dirty="0"/>
              <a:t> Establishing a robust system for collecting and analyzing customer feedback can help identify service gaps. Using this feedback to make informed improvements can enhance customer satisfaction.</a:t>
            </a:r>
          </a:p>
          <a:p>
            <a:r>
              <a:rPr lang="en-US" b="1" dirty="0"/>
              <a:t>Threats</a:t>
            </a:r>
          </a:p>
          <a:p>
            <a:pPr>
              <a:buFont typeface="Arial" panose="020B0604020202020204" pitchFamily="34" charset="0"/>
              <a:buChar char="•"/>
            </a:pPr>
            <a:r>
              <a:rPr lang="en-US" b="1" dirty="0"/>
              <a:t>Competition:</a:t>
            </a:r>
            <a:r>
              <a:rPr lang="en-US" dirty="0"/>
              <a:t> Other call centers may offer faster service and better resolution rates, attracting our customers and impacting our market share.</a:t>
            </a:r>
          </a:p>
          <a:p>
            <a:pPr>
              <a:buFont typeface="Arial" panose="020B0604020202020204" pitchFamily="34" charset="0"/>
              <a:buChar char="•"/>
            </a:pPr>
            <a:r>
              <a:rPr lang="en-US" b="1" dirty="0"/>
              <a:t>Operational Costs:</a:t>
            </a:r>
            <a:r>
              <a:rPr lang="en-US" dirty="0"/>
              <a:t> Maintaining high service standards and implementing new technologies can increase operational costs. This could impact our profitability if not managed effectively.</a:t>
            </a:r>
          </a:p>
          <a:p>
            <a:pPr>
              <a:buFont typeface="Arial" panose="020B0604020202020204" pitchFamily="34" charset="0"/>
              <a:buChar char="•"/>
            </a:pPr>
            <a:r>
              <a:rPr lang="en-US" b="1" dirty="0"/>
              <a:t>Employee Turnover:</a:t>
            </a:r>
            <a:r>
              <a:rPr lang="en-US" dirty="0"/>
              <a:t> High stress levels in call centers can lead to higher employee turnover, affecting service continuity and increasing recruitment and training costs.</a:t>
            </a:r>
          </a:p>
          <a:p>
            <a:endParaRPr lang="en-IN" dirty="0"/>
          </a:p>
        </p:txBody>
      </p:sp>
      <p:sp>
        <p:nvSpPr>
          <p:cNvPr id="4" name="Slide Number Placeholder 3"/>
          <p:cNvSpPr>
            <a:spLocks noGrp="1"/>
          </p:cNvSpPr>
          <p:nvPr>
            <p:ph type="sldNum" sz="quarter" idx="5"/>
          </p:nvPr>
        </p:nvSpPr>
        <p:spPr/>
        <p:txBody>
          <a:bodyPr/>
          <a:lstStyle/>
          <a:p>
            <a:fld id="{CC717468-FB83-4238-A80C-620B5C8D7D45}" type="slidenum">
              <a:rPr lang="en-IN" smtClean="0"/>
              <a:t>10</a:t>
            </a:fld>
            <a:endParaRPr lang="en-IN"/>
          </a:p>
        </p:txBody>
      </p:sp>
    </p:spTree>
    <p:extLst>
      <p:ext uri="{BB962C8B-B14F-4D97-AF65-F5344CB8AC3E}">
        <p14:creationId xmlns:p14="http://schemas.microsoft.com/office/powerpoint/2010/main" val="304189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Combined Recommended Strategies Based on Key Metrics and Customer Satisfaction</a:t>
            </a:r>
          </a:p>
          <a:p>
            <a:endParaRPr lang="en-US" b="1" dirty="0"/>
          </a:p>
          <a:p>
            <a:r>
              <a:rPr lang="en-US" b="1" dirty="0"/>
              <a:t>#### 1. **Reduce Abandoned Call Rate**</a:t>
            </a:r>
          </a:p>
          <a:p>
            <a:r>
              <a:rPr lang="en-US" b="1" dirty="0"/>
              <a:t>   - **Improve Speed of Answer:** </a:t>
            </a:r>
          </a:p>
          <a:p>
            <a:r>
              <a:rPr lang="en-US" b="1" dirty="0"/>
              <a:t>     - **Training:** Train agents to handle calls more efficiently.</a:t>
            </a:r>
          </a:p>
          <a:p>
            <a:r>
              <a:rPr lang="en-US" b="1" dirty="0"/>
              <a:t>     - **Staffing:** Ensure adequate staffing during peak times to reduce wait times.</a:t>
            </a:r>
          </a:p>
          <a:p>
            <a:r>
              <a:rPr lang="en-US" b="1" dirty="0"/>
              <a:t>   - **Callback Option:** Implement a callback system for customers who do not want to wait on hold.</a:t>
            </a:r>
          </a:p>
          <a:p>
            <a:endParaRPr lang="en-US" b="1" dirty="0"/>
          </a:p>
          <a:p>
            <a:r>
              <a:rPr lang="en-US" b="1" dirty="0"/>
              <a:t>#### 2. **Enhance Call Resolution Rate**</a:t>
            </a:r>
          </a:p>
          <a:p>
            <a:r>
              <a:rPr lang="en-US" b="1" dirty="0"/>
              <a:t>   - **Focused Training:**</a:t>
            </a:r>
          </a:p>
          <a:p>
            <a:r>
              <a:rPr lang="en-US" b="1" dirty="0"/>
              <a:t>     - **Issue-Specific Training:** Provide targeted training for common issues like payment problems and technical support.</a:t>
            </a:r>
          </a:p>
          <a:p>
            <a:r>
              <a:rPr lang="en-US" b="1" dirty="0"/>
              <a:t>     - **Problem-Solving Skills:** Enhance training on problem-solving and critical thinking.</a:t>
            </a:r>
          </a:p>
          <a:p>
            <a:r>
              <a:rPr lang="en-US" b="1" dirty="0"/>
              <a:t>   - **Knowledge Base:** Develop a comprehensive internal knowledge base for agents to quickly find solutions.</a:t>
            </a:r>
          </a:p>
          <a:p>
            <a:endParaRPr lang="en-US" b="1" dirty="0"/>
          </a:p>
          <a:p>
            <a:r>
              <a:rPr lang="en-US" b="1" dirty="0"/>
              <a:t>#### 3. **Optimize Talk Duration**</a:t>
            </a:r>
          </a:p>
          <a:p>
            <a:r>
              <a:rPr lang="en-US" b="1" dirty="0"/>
              <a:t>   - **Script Optimization:** </a:t>
            </a:r>
          </a:p>
          <a:p>
            <a:r>
              <a:rPr lang="en-US" b="1" dirty="0"/>
              <a:t>     - **Efficient Scripting:** Revise call scripts to ensure they are concise and effective.</a:t>
            </a:r>
          </a:p>
          <a:p>
            <a:r>
              <a:rPr lang="en-US" b="1" dirty="0"/>
              <a:t>     - **Flexibility:** Allow agents some flexibility to address unique customer needs without unnecessary extensions.</a:t>
            </a:r>
          </a:p>
          <a:p>
            <a:r>
              <a:rPr lang="en-US" b="1" dirty="0"/>
              <a:t>   - **Real-Time Support:** Implement real-time support tools to help agents resolve issues faster during calls.</a:t>
            </a:r>
          </a:p>
          <a:p>
            <a:endParaRPr lang="en-US" b="1" dirty="0"/>
          </a:p>
          <a:p>
            <a:r>
              <a:rPr lang="en-US" b="1" dirty="0"/>
              <a:t>#### 4. **Increase Answered Call Rate**</a:t>
            </a:r>
          </a:p>
          <a:p>
            <a:r>
              <a:rPr lang="en-US" b="1" dirty="0"/>
              <a:t>   - **Predictive Dialing:** Use predictive dialing systems to manage call volume efficiently.</a:t>
            </a:r>
          </a:p>
          <a:p>
            <a:r>
              <a:rPr lang="en-US" b="1" dirty="0"/>
              <a:t>   - **Monitor Performance:** Regularly monitor and review agent performance to identify and address bottlenecks.</a:t>
            </a:r>
          </a:p>
          <a:p>
            <a:r>
              <a:rPr lang="en-US" b="1" dirty="0"/>
              <a:t>   - **Queue Management:** Implement intelligent queue management to prioritize calls based on urgency and importance.</a:t>
            </a:r>
          </a:p>
          <a:p>
            <a:endParaRPr lang="en-US" b="1" dirty="0"/>
          </a:p>
          <a:p>
            <a:r>
              <a:rPr lang="en-US" b="1" dirty="0"/>
              <a:t>#### 5. **Personalized Customer Service**</a:t>
            </a:r>
          </a:p>
          <a:p>
            <a:r>
              <a:rPr lang="en-US" b="1" dirty="0"/>
              <a:t>   - **Customer Profiles:** Use customer data for personalized interactions.</a:t>
            </a:r>
          </a:p>
          <a:p>
            <a:r>
              <a:rPr lang="en-US" b="1" dirty="0"/>
              <a:t>   - **Tailored Responses:** Train agents to customize responses based on customer history.</a:t>
            </a:r>
          </a:p>
          <a:p>
            <a:endParaRPr lang="en-US" b="1" dirty="0"/>
          </a:p>
          <a:p>
            <a:r>
              <a:rPr lang="en-US" b="1" dirty="0"/>
              <a:t>#### 6. **Comprehensive Training Programs**</a:t>
            </a:r>
          </a:p>
          <a:p>
            <a:r>
              <a:rPr lang="en-US" b="1" dirty="0"/>
              <a:t>   - **Soft Skills:** Focus on empathy, active listening, and communication.</a:t>
            </a:r>
          </a:p>
          <a:p>
            <a:r>
              <a:rPr lang="en-US" b="1" dirty="0"/>
              <a:t>   - **Product Knowledge:** Ensure agents are well-versed in all products and services.</a:t>
            </a:r>
          </a:p>
          <a:p>
            <a:r>
              <a:rPr lang="en-US" b="1" dirty="0"/>
              <a:t>   - **Scenario-Based Training:** Use real-life scenarios for training.</a:t>
            </a:r>
          </a:p>
          <a:p>
            <a:endParaRPr lang="en-US" b="1" dirty="0"/>
          </a:p>
          <a:p>
            <a:r>
              <a:rPr lang="en-US" b="1" dirty="0"/>
              <a:t>#### 7. **Advanced Technology Integration**</a:t>
            </a:r>
          </a:p>
          <a:p>
            <a:r>
              <a:rPr lang="en-US" b="1" dirty="0"/>
              <a:t>   - **AI and Chatbots:** Implement AI-driven chatbots for simple inquiries.</a:t>
            </a:r>
          </a:p>
          <a:p>
            <a:r>
              <a:rPr lang="en-US" b="1" dirty="0"/>
              <a:t>   - **Real-Time Analytics:** Use analytics tools for immediate feedback and coaching.</a:t>
            </a:r>
          </a:p>
          <a:p>
            <a:r>
              <a:rPr lang="en-US" b="1" dirty="0"/>
              <a:t>   - **CRM Systems:** Invest in robust CRM systems for quick access to customer information.</a:t>
            </a:r>
          </a:p>
          <a:p>
            <a:endParaRPr lang="en-US" b="1" dirty="0"/>
          </a:p>
          <a:p>
            <a:r>
              <a:rPr lang="en-US" b="1" dirty="0"/>
              <a:t>#### 8. **Performance Incentives**</a:t>
            </a:r>
          </a:p>
          <a:p>
            <a:r>
              <a:rPr lang="en-US" b="1" dirty="0"/>
              <a:t>   - **Recognition Programs:** Reward high performance and innovative problem-solving.</a:t>
            </a:r>
          </a:p>
          <a:p>
            <a:r>
              <a:rPr lang="en-US" b="1" dirty="0"/>
              <a:t>   - **Career Development:** Offer clear career progression paths and development opportunities.</a:t>
            </a:r>
          </a:p>
          <a:p>
            <a:endParaRPr lang="en-US" b="1" dirty="0"/>
          </a:p>
          <a:p>
            <a:r>
              <a:rPr lang="en-US" b="1" dirty="0"/>
              <a:t>#### 9. **Efficient Call Handling**</a:t>
            </a:r>
          </a:p>
          <a:p>
            <a:r>
              <a:rPr lang="en-US" b="1" dirty="0"/>
              <a:t>   - **Skill-Based Routing:** Connect customers with the most appropriate agent.</a:t>
            </a:r>
          </a:p>
          <a:p>
            <a:r>
              <a:rPr lang="en-US" b="1" dirty="0"/>
              <a:t>   - **First Call Resolution:** Focus on resolving issues in the first call.</a:t>
            </a:r>
          </a:p>
          <a:p>
            <a:endParaRPr lang="en-US" b="1" dirty="0"/>
          </a:p>
          <a:p>
            <a:r>
              <a:rPr lang="en-US" b="1" dirty="0"/>
              <a:t>#### 10. **Enhanced Customer Feedback System**</a:t>
            </a:r>
          </a:p>
          <a:p>
            <a:r>
              <a:rPr lang="en-US" b="1" dirty="0"/>
              <a:t>   - **Post-Call Surveys:** Implement immediate surveys after calls.</a:t>
            </a:r>
          </a:p>
          <a:p>
            <a:r>
              <a:rPr lang="en-US" b="1" dirty="0"/>
              <a:t>   - **Feedback Analysis:** Regularly analyze feedback for improvement opportunities.</a:t>
            </a:r>
          </a:p>
          <a:p>
            <a:r>
              <a:rPr lang="en-US" b="1" dirty="0"/>
              <a:t>   - **Actionable Insights:** Use insights for data-driven decisions.</a:t>
            </a:r>
          </a:p>
          <a:p>
            <a:endParaRPr lang="en-US" b="1" dirty="0"/>
          </a:p>
          <a:p>
            <a:r>
              <a:rPr lang="en-US" b="1" dirty="0"/>
              <a:t>#### 11. **Continuous Improvement Programs**</a:t>
            </a:r>
          </a:p>
          <a:p>
            <a:r>
              <a:rPr lang="en-US" b="1" dirty="0"/>
              <a:t>   - **Kaizen Approach:** Adopt continuous, incremental improvements.</a:t>
            </a:r>
          </a:p>
          <a:p>
            <a:r>
              <a:rPr lang="en-US" b="1" dirty="0"/>
              <a:t>   - **Regular Training Updates:** Update training based on trends and feedback.</a:t>
            </a:r>
          </a:p>
          <a:p>
            <a:endParaRPr lang="en-US" b="1" dirty="0"/>
          </a:p>
          <a:p>
            <a:r>
              <a:rPr lang="en-US" b="1" dirty="0"/>
              <a:t>#### 12. **Improved Work Environment**</a:t>
            </a:r>
          </a:p>
          <a:p>
            <a:r>
              <a:rPr lang="en-US" b="1" dirty="0"/>
              <a:t>   - **Supportive Culture:** Foster a supportive work environment.</a:t>
            </a:r>
          </a:p>
          <a:p>
            <a:r>
              <a:rPr lang="en-US" b="1" dirty="0"/>
              <a:t>   - **Stress Management:** Provide resources for effective stress management.</a:t>
            </a:r>
          </a:p>
          <a:p>
            <a:endParaRPr lang="en-US" b="1" dirty="0"/>
          </a:p>
          <a:p>
            <a:r>
              <a:rPr lang="en-US" b="1" dirty="0"/>
              <a:t>### Investment Timeline</a:t>
            </a:r>
          </a:p>
          <a:p>
            <a:endParaRPr lang="en-US" b="1" dirty="0"/>
          </a:p>
          <a:p>
            <a:r>
              <a:rPr lang="en-US" b="1" dirty="0"/>
              <a:t>1. **Short-Term (0-6 months)**</a:t>
            </a:r>
          </a:p>
          <a:p>
            <a:r>
              <a:rPr lang="en-US" b="1" dirty="0"/>
              <a:t>   - Implement customer profiling system.</a:t>
            </a:r>
          </a:p>
          <a:p>
            <a:r>
              <a:rPr lang="en-US" b="1" dirty="0"/>
              <a:t>   - Launch soft skills and product knowledge training.</a:t>
            </a:r>
          </a:p>
          <a:p>
            <a:r>
              <a:rPr lang="en-US" b="1" dirty="0"/>
              <a:t>   - Integrate real-time analytics tools.</a:t>
            </a:r>
          </a:p>
          <a:p>
            <a:r>
              <a:rPr lang="en-US" b="1" dirty="0"/>
              <a:t>   - Implement a callback system.</a:t>
            </a:r>
          </a:p>
          <a:p>
            <a:r>
              <a:rPr lang="en-US" b="1" dirty="0"/>
              <a:t>   - Start focused training on common issues and efficient call handling.</a:t>
            </a:r>
          </a:p>
          <a:p>
            <a:r>
              <a:rPr lang="en-US" b="1" dirty="0"/>
              <a:t>   - Adjust staffing to ensure adequate coverage during peak times.</a:t>
            </a:r>
          </a:p>
          <a:p>
            <a:endParaRPr lang="en-US" b="1" dirty="0"/>
          </a:p>
          <a:p>
            <a:r>
              <a:rPr lang="en-US" b="1" dirty="0"/>
              <a:t>2. **Mid-Term (6-12 months)**</a:t>
            </a:r>
          </a:p>
          <a:p>
            <a:r>
              <a:rPr lang="en-US" b="1" dirty="0"/>
              <a:t>   - Develop and implement an internal knowledge base.</a:t>
            </a:r>
          </a:p>
          <a:p>
            <a:r>
              <a:rPr lang="en-US" b="1" dirty="0"/>
              <a:t>   - Revise and optimize call scripts.</a:t>
            </a:r>
          </a:p>
          <a:p>
            <a:r>
              <a:rPr lang="en-US" b="1" dirty="0"/>
              <a:t>   - Introduce real-time support tools for agents.</a:t>
            </a:r>
          </a:p>
          <a:p>
            <a:r>
              <a:rPr lang="en-US" b="1" dirty="0"/>
              <a:t>   - Implement AI-driven chatbots.</a:t>
            </a:r>
          </a:p>
          <a:p>
            <a:r>
              <a:rPr lang="en-US" b="1" dirty="0"/>
              <a:t>   - Establish recognition programs and post-call surveys.</a:t>
            </a:r>
          </a:p>
          <a:p>
            <a:r>
              <a:rPr lang="en-US" b="1" dirty="0"/>
              <a:t>   - Start feedback analysis.</a:t>
            </a:r>
          </a:p>
          <a:p>
            <a:endParaRPr lang="en-US" b="1" dirty="0"/>
          </a:p>
          <a:p>
            <a:r>
              <a:rPr lang="en-US" b="1" dirty="0"/>
              <a:t>3. **Long-Term (1-2 years)**</a:t>
            </a:r>
          </a:p>
          <a:p>
            <a:r>
              <a:rPr lang="en-US" b="1" dirty="0"/>
              <a:t>   - Fully integrate predictive dialing systems and skill-based call routing.</a:t>
            </a:r>
          </a:p>
          <a:p>
            <a:r>
              <a:rPr lang="en-US" b="1" dirty="0"/>
              <a:t>   - Develop and implement career progression paths.</a:t>
            </a:r>
          </a:p>
          <a:p>
            <a:r>
              <a:rPr lang="en-US" b="1" dirty="0"/>
              <a:t>   - Maintain continuous improvement with the Kaizen approach.</a:t>
            </a:r>
          </a:p>
          <a:p>
            <a:r>
              <a:rPr lang="en-US" b="1" dirty="0"/>
              <a:t>   - Regularly update training programs and tools based on feedback and performance data.</a:t>
            </a:r>
          </a:p>
          <a:p>
            <a:r>
              <a:rPr lang="en-US" b="1" dirty="0"/>
              <a:t>   - Foster a supportive work environment and provide stress management resources.</a:t>
            </a:r>
            <a:endParaRPr lang="en-IN" dirty="0"/>
          </a:p>
        </p:txBody>
      </p:sp>
      <p:sp>
        <p:nvSpPr>
          <p:cNvPr id="4" name="Slide Number Placeholder 3"/>
          <p:cNvSpPr>
            <a:spLocks noGrp="1"/>
          </p:cNvSpPr>
          <p:nvPr>
            <p:ph type="sldNum" sz="quarter" idx="5"/>
          </p:nvPr>
        </p:nvSpPr>
        <p:spPr/>
        <p:txBody>
          <a:bodyPr/>
          <a:lstStyle/>
          <a:p>
            <a:fld id="{CC717468-FB83-4238-A80C-620B5C8D7D45}" type="slidenum">
              <a:rPr lang="en-IN" smtClean="0"/>
              <a:t>11</a:t>
            </a:fld>
            <a:endParaRPr lang="en-IN"/>
          </a:p>
        </p:txBody>
      </p:sp>
    </p:spTree>
    <p:extLst>
      <p:ext uri="{BB962C8B-B14F-4D97-AF65-F5344CB8AC3E}">
        <p14:creationId xmlns:p14="http://schemas.microsoft.com/office/powerpoint/2010/main" val="2774445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Investment Timeline</a:t>
            </a:r>
          </a:p>
          <a:p>
            <a:endParaRPr lang="en-US" b="1" dirty="0"/>
          </a:p>
          <a:p>
            <a:r>
              <a:rPr lang="en-US" b="1" dirty="0"/>
              <a:t>1. **Short-Term (0-6 months)**</a:t>
            </a:r>
          </a:p>
          <a:p>
            <a:r>
              <a:rPr lang="en-US" b="1" dirty="0"/>
              <a:t>   - Implement customer profiling system.</a:t>
            </a:r>
          </a:p>
          <a:p>
            <a:r>
              <a:rPr lang="en-US" b="1" dirty="0"/>
              <a:t>   - Launch soft skills and product knowledge training.</a:t>
            </a:r>
          </a:p>
          <a:p>
            <a:r>
              <a:rPr lang="en-US" b="1" dirty="0"/>
              <a:t>   - Integrate real-time analytics tools.</a:t>
            </a:r>
          </a:p>
          <a:p>
            <a:r>
              <a:rPr lang="en-US" b="1" dirty="0"/>
              <a:t>   - Implement a callback system.</a:t>
            </a:r>
          </a:p>
          <a:p>
            <a:r>
              <a:rPr lang="en-US" b="1" dirty="0"/>
              <a:t>   - Start focused training on common issues and efficient call handling.</a:t>
            </a:r>
          </a:p>
          <a:p>
            <a:r>
              <a:rPr lang="en-US" b="1" dirty="0"/>
              <a:t>   - Adjust staffing to ensure adequate coverage during peak times.</a:t>
            </a:r>
          </a:p>
          <a:p>
            <a:endParaRPr lang="en-US" b="1" dirty="0"/>
          </a:p>
          <a:p>
            <a:r>
              <a:rPr lang="en-US" b="1" dirty="0"/>
              <a:t>2. **Mid-Term (6-12 months)**</a:t>
            </a:r>
          </a:p>
          <a:p>
            <a:r>
              <a:rPr lang="en-US" b="1" dirty="0"/>
              <a:t>   - Develop and implement an internal knowledge base.</a:t>
            </a:r>
          </a:p>
          <a:p>
            <a:r>
              <a:rPr lang="en-US" b="1" dirty="0"/>
              <a:t>   - Revise and optimize call scripts.</a:t>
            </a:r>
          </a:p>
          <a:p>
            <a:r>
              <a:rPr lang="en-US" b="1" dirty="0"/>
              <a:t>   - Introduce real-time support tools for agents.</a:t>
            </a:r>
          </a:p>
          <a:p>
            <a:r>
              <a:rPr lang="en-US" b="1" dirty="0"/>
              <a:t>   - Implement AI-driven chatbots.</a:t>
            </a:r>
          </a:p>
          <a:p>
            <a:r>
              <a:rPr lang="en-US" b="1" dirty="0"/>
              <a:t>   - Establish recognition programs and post-call surveys.</a:t>
            </a:r>
          </a:p>
          <a:p>
            <a:r>
              <a:rPr lang="en-US" b="1" dirty="0"/>
              <a:t>   - Start feedback analysis.</a:t>
            </a:r>
          </a:p>
          <a:p>
            <a:endParaRPr lang="en-US" b="1" dirty="0"/>
          </a:p>
          <a:p>
            <a:r>
              <a:rPr lang="en-US" b="1" dirty="0"/>
              <a:t>3. **Long-Term (1-2 years)**</a:t>
            </a:r>
          </a:p>
          <a:p>
            <a:r>
              <a:rPr lang="en-US" b="1" dirty="0"/>
              <a:t>   - Fully integrate predictive dialing systems and skill-based call routing.</a:t>
            </a:r>
          </a:p>
          <a:p>
            <a:r>
              <a:rPr lang="en-US" b="1" dirty="0"/>
              <a:t>   - Develop and implement career progression paths.</a:t>
            </a:r>
          </a:p>
          <a:p>
            <a:r>
              <a:rPr lang="en-US" b="1" dirty="0"/>
              <a:t>   - Maintain continuous improvement with the Kaizen approach.</a:t>
            </a:r>
          </a:p>
          <a:p>
            <a:r>
              <a:rPr lang="en-US" b="1" dirty="0"/>
              <a:t>   - Regularly update training programs and tools based on feedback and performance data.</a:t>
            </a:r>
          </a:p>
          <a:p>
            <a:r>
              <a:rPr lang="en-US" b="1" dirty="0"/>
              <a:t>   - Foster a supportive work environment and provide stress management resources.</a:t>
            </a:r>
            <a:endParaRPr lang="en-IN" dirty="0"/>
          </a:p>
          <a:p>
            <a:endParaRPr lang="en-IN" dirty="0"/>
          </a:p>
        </p:txBody>
      </p:sp>
      <p:sp>
        <p:nvSpPr>
          <p:cNvPr id="4" name="Slide Number Placeholder 3"/>
          <p:cNvSpPr>
            <a:spLocks noGrp="1"/>
          </p:cNvSpPr>
          <p:nvPr>
            <p:ph type="sldNum" sz="quarter" idx="5"/>
          </p:nvPr>
        </p:nvSpPr>
        <p:spPr/>
        <p:txBody>
          <a:bodyPr/>
          <a:lstStyle/>
          <a:p>
            <a:fld id="{CC717468-FB83-4238-A80C-620B5C8D7D45}" type="slidenum">
              <a:rPr lang="en-IN" smtClean="0"/>
              <a:t>12</a:t>
            </a:fld>
            <a:endParaRPr lang="en-IN"/>
          </a:p>
        </p:txBody>
      </p:sp>
    </p:spTree>
    <p:extLst>
      <p:ext uri="{BB962C8B-B14F-4D97-AF65-F5344CB8AC3E}">
        <p14:creationId xmlns:p14="http://schemas.microsoft.com/office/powerpoint/2010/main" val="3799643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our analysis of the call center's performance highlights several strengths and opportunities for improvement. With a high overall resolution rate of 90%, particularly strong in payment issues (93%) and technical support (88%), our agents demonstrate effective problem-solving capabilities. However, challenges such as a high abandoned call rate of 19.55% and fluctuations in the answered call rate underscore areas needing attention.</a:t>
            </a:r>
          </a:p>
          <a:p>
            <a:r>
              <a:rPr lang="en-US" dirty="0"/>
              <a:t>To capitalize on our strengths and address these challenges, strategic initiatives are crucial:</a:t>
            </a:r>
          </a:p>
          <a:p>
            <a:pPr>
              <a:buFont typeface="+mj-lt"/>
              <a:buAutoNum type="arabicPeriod"/>
            </a:pPr>
            <a:r>
              <a:rPr lang="en-US" b="1" dirty="0"/>
              <a:t>Improving Call Handling Efficiency:</a:t>
            </a:r>
            <a:r>
              <a:rPr lang="en-US" dirty="0"/>
              <a:t> Enhance training to speed up response times and implement a callback system to reduce abandoned calls.</a:t>
            </a:r>
          </a:p>
          <a:p>
            <a:pPr>
              <a:buFont typeface="+mj-lt"/>
              <a:buAutoNum type="arabicPeriod"/>
            </a:pPr>
            <a:r>
              <a:rPr lang="en-US" b="1" dirty="0"/>
              <a:t>Enhancing Resolution Rates:</a:t>
            </a:r>
            <a:r>
              <a:rPr lang="en-US" dirty="0"/>
              <a:t> Focus on targeted training and leverage a robust knowledge base to ensure consistent, effective issue resolution.</a:t>
            </a:r>
          </a:p>
          <a:p>
            <a:pPr>
              <a:buFont typeface="+mj-lt"/>
              <a:buAutoNum type="arabicPeriod"/>
            </a:pPr>
            <a:r>
              <a:rPr lang="en-US" b="1" dirty="0"/>
              <a:t>Optimizing Interaction Quality:</a:t>
            </a:r>
            <a:r>
              <a:rPr lang="en-US" dirty="0"/>
              <a:t> Streamline call scripts for clarity and introduce real-time support tools to enhance service delivery.</a:t>
            </a:r>
          </a:p>
          <a:p>
            <a:pPr>
              <a:buFont typeface="+mj-lt"/>
              <a:buAutoNum type="arabicPeriod"/>
            </a:pPr>
            <a:r>
              <a:rPr lang="en-US" b="1" dirty="0"/>
              <a:t>Increasing Answered Call Rate:</a:t>
            </a:r>
            <a:r>
              <a:rPr lang="en-US" dirty="0"/>
              <a:t> Implement predictive dialing systems and intensify performance monitoring to optimize call management.</a:t>
            </a:r>
          </a:p>
          <a:p>
            <a:pPr>
              <a:buFont typeface="+mj-lt"/>
              <a:buAutoNum type="arabicPeriod"/>
            </a:pPr>
            <a:r>
              <a:rPr lang="en-US" b="1" dirty="0"/>
              <a:t>Efficient Call Handling:</a:t>
            </a:r>
            <a:r>
              <a:rPr lang="en-US" dirty="0"/>
              <a:t> Implement skill-based routing and prioritize first-call resolution to improve overall service efficiency.</a:t>
            </a:r>
          </a:p>
          <a:p>
            <a:r>
              <a:rPr lang="en-US" dirty="0"/>
              <a:t>These strategies, implemented over a structured timeline, will not only address current weaknesses but also position us to leverage technological advancements and customer feedback for sustained improvement in operational efficiency and customer satisfaction. By fostering a supportive work environment and investing in ongoing training and technology, we aim to enhance service excellence and maintain competitive advantage in the marketplace.</a:t>
            </a:r>
          </a:p>
          <a:p>
            <a:endParaRPr lang="en-IN" dirty="0"/>
          </a:p>
        </p:txBody>
      </p:sp>
      <p:sp>
        <p:nvSpPr>
          <p:cNvPr id="4" name="Slide Number Placeholder 3"/>
          <p:cNvSpPr>
            <a:spLocks noGrp="1"/>
          </p:cNvSpPr>
          <p:nvPr>
            <p:ph type="sldNum" sz="quarter" idx="5"/>
          </p:nvPr>
        </p:nvSpPr>
        <p:spPr/>
        <p:txBody>
          <a:bodyPr/>
          <a:lstStyle/>
          <a:p>
            <a:fld id="{CC717468-FB83-4238-A80C-620B5C8D7D45}" type="slidenum">
              <a:rPr lang="en-IN" smtClean="0"/>
              <a:t>13</a:t>
            </a:fld>
            <a:endParaRPr lang="en-IN"/>
          </a:p>
        </p:txBody>
      </p:sp>
    </p:spTree>
    <p:extLst>
      <p:ext uri="{BB962C8B-B14F-4D97-AF65-F5344CB8AC3E}">
        <p14:creationId xmlns:p14="http://schemas.microsoft.com/office/powerpoint/2010/main" val="1569412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7/8/2024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33600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1036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94665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52114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7/8/2024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096450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41515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7/8/2024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877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7293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98170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7/8/2024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230164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7/8/2024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0372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7/8/2024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36091375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00" r:id="rId4"/>
    <p:sldLayoutId id="2147483701" r:id="rId5"/>
    <p:sldLayoutId id="2147483702" r:id="rId6"/>
    <p:sldLayoutId id="2147483707" r:id="rId7"/>
    <p:sldLayoutId id="2147483703" r:id="rId8"/>
    <p:sldLayoutId id="2147483704" r:id="rId9"/>
    <p:sldLayoutId id="2147483705" r:id="rId10"/>
    <p:sldLayoutId id="2147483706"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oicallcentersolutions.com/business-growth/ecommerce/what-is-call-center-software-why-use-it/"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blog.theconnectioncc.com/call-center-technology-2019"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www.thebluediamondgallery.com/tablet/c/customer-satisfaction.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vecteezy.com/free-vector/call-center"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linkedin.com/in/rupsa-chaudhuri/" TargetMode="External"/><Relationship Id="rId2" Type="http://schemas.openxmlformats.org/officeDocument/2006/relationships/hyperlink" Target="mailto:rupsachaudhuri9@gmail.com" TargetMode="Externa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hyperlink" Target="https://github.com/rupsa723?tab=repositori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fonolo.com/blog/2014/05/4-must-have-call-center-technologies-for-improved-customer-service/4-must-have-call-center-technologies-for-improved-customer-service-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headset with a microphone">
            <a:extLst>
              <a:ext uri="{FF2B5EF4-FFF2-40B4-BE49-F238E27FC236}">
                <a16:creationId xmlns:a16="http://schemas.microsoft.com/office/drawing/2014/main" id="{FBD5AE4F-2304-2F3B-2EC7-6D59039AECA5}"/>
              </a:ext>
            </a:extLst>
          </p:cNvPr>
          <p:cNvPicPr>
            <a:picLocks noChangeAspect="1"/>
          </p:cNvPicPr>
          <p:nvPr/>
        </p:nvPicPr>
        <p:blipFill rotWithShape="1">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443"/>
          <a:stretch/>
        </p:blipFill>
        <p:spPr>
          <a:xfrm>
            <a:off x="20" y="10"/>
            <a:ext cx="12191980" cy="6857990"/>
          </a:xfrm>
          <a:prstGeom prst="rect">
            <a:avLst/>
          </a:prstGeom>
        </p:spPr>
      </p:pic>
      <p:sp>
        <p:nvSpPr>
          <p:cNvPr id="66" name="Rectangle 65">
            <a:extLst>
              <a:ext uri="{FF2B5EF4-FFF2-40B4-BE49-F238E27FC236}">
                <a16:creationId xmlns:a16="http://schemas.microsoft.com/office/drawing/2014/main" id="{BCFF10A9-48A8-49DE-BCC0-36CD4D61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9" y="1267730"/>
            <a:ext cx="9576262" cy="430795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29E6EC7A-73F0-4AA6-8CCE-7492D8F65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8" y="1267730"/>
            <a:ext cx="9576262" cy="4307950"/>
          </a:xfrm>
          <a:prstGeom prst="rect">
            <a:avLst/>
          </a:prstGeom>
          <a:solidFill>
            <a:srgbClr val="4D75A2">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txBody>
          <a:bodyPr/>
          <a:lstStyle/>
          <a:p>
            <a:endParaRPr lang="en-IN"/>
          </a:p>
        </p:txBody>
      </p:sp>
      <p:sp>
        <p:nvSpPr>
          <p:cNvPr id="2" name="Title 1">
            <a:extLst>
              <a:ext uri="{FF2B5EF4-FFF2-40B4-BE49-F238E27FC236}">
                <a16:creationId xmlns:a16="http://schemas.microsoft.com/office/drawing/2014/main" id="{3D079032-E226-631F-36B1-0D01916A2B37}"/>
              </a:ext>
            </a:extLst>
          </p:cNvPr>
          <p:cNvSpPr>
            <a:spLocks noGrp="1"/>
          </p:cNvSpPr>
          <p:nvPr>
            <p:ph type="ctrTitle"/>
          </p:nvPr>
        </p:nvSpPr>
        <p:spPr>
          <a:xfrm>
            <a:off x="1769532" y="2091263"/>
            <a:ext cx="8652938" cy="2461504"/>
          </a:xfrm>
        </p:spPr>
        <p:txBody>
          <a:bodyPr vert="horz" lIns="91440" tIns="45720" rIns="91440" bIns="45720" rtlCol="0" anchor="ctr">
            <a:normAutofit/>
          </a:bodyPr>
          <a:lstStyle/>
          <a:p>
            <a:r>
              <a:rPr lang="en-US" sz="5800"/>
              <a:t>Call Center Performance Analysis</a:t>
            </a:r>
          </a:p>
        </p:txBody>
      </p:sp>
      <p:sp>
        <p:nvSpPr>
          <p:cNvPr id="3" name="TextBox 2">
            <a:extLst>
              <a:ext uri="{FF2B5EF4-FFF2-40B4-BE49-F238E27FC236}">
                <a16:creationId xmlns:a16="http://schemas.microsoft.com/office/drawing/2014/main" id="{292DCB6F-B8C0-6556-9DC0-0E98167FCF1B}"/>
              </a:ext>
            </a:extLst>
          </p:cNvPr>
          <p:cNvSpPr txBox="1"/>
          <p:nvPr/>
        </p:nvSpPr>
        <p:spPr>
          <a:xfrm>
            <a:off x="1769532" y="4623127"/>
            <a:ext cx="8655200" cy="457201"/>
          </a:xfrm>
          <a:prstGeom prst="rect">
            <a:avLst/>
          </a:prstGeom>
        </p:spPr>
        <p:txBody>
          <a:bodyPr vert="horz" lIns="91440" tIns="45720" rIns="91440" bIns="45720" rtlCol="0">
            <a:normAutofit/>
          </a:bodyPr>
          <a:lstStyle/>
          <a:p>
            <a:pPr algn="ctr" defTabSz="914400">
              <a:spcAft>
                <a:spcPts val="600"/>
              </a:spcAft>
              <a:buClr>
                <a:schemeClr val="tx1">
                  <a:lumMod val="85000"/>
                  <a:lumOff val="15000"/>
                </a:schemeClr>
              </a:buClr>
            </a:pPr>
            <a:r>
              <a:rPr lang="en-US" spc="80"/>
              <a:t>Created By: Rupsa Chaudhuri</a:t>
            </a:r>
          </a:p>
        </p:txBody>
      </p:sp>
      <p:sp>
        <p:nvSpPr>
          <p:cNvPr id="65" name="Rectangle 64">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txBody>
          <a:bodyPr/>
          <a:lstStyle/>
          <a:p>
            <a:endParaRPr lang="en-IN"/>
          </a:p>
        </p:txBody>
      </p:sp>
    </p:spTree>
    <p:extLst>
      <p:ext uri="{BB962C8B-B14F-4D97-AF65-F5344CB8AC3E}">
        <p14:creationId xmlns:p14="http://schemas.microsoft.com/office/powerpoint/2010/main" val="22295210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4" name="Rectangle 33">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4C68BAE9-A012-E4D5-99A4-1F9D50046F4D}"/>
              </a:ext>
            </a:extLst>
          </p:cNvPr>
          <p:cNvSpPr>
            <a:spLocks noGrp="1"/>
          </p:cNvSpPr>
          <p:nvPr>
            <p:ph type="title"/>
          </p:nvPr>
        </p:nvSpPr>
        <p:spPr>
          <a:xfrm>
            <a:off x="868680" y="642593"/>
            <a:ext cx="6281928" cy="1744183"/>
          </a:xfrm>
        </p:spPr>
        <p:txBody>
          <a:bodyPr vert="horz" lIns="91440" tIns="45720" rIns="91440" bIns="45720" rtlCol="0" anchor="ctr">
            <a:normAutofit/>
          </a:bodyPr>
          <a:lstStyle/>
          <a:p>
            <a:r>
              <a:rPr lang="en-US" sz="4800" b="1" dirty="0"/>
              <a:t>SWOT Analysis</a:t>
            </a:r>
          </a:p>
        </p:txBody>
      </p:sp>
      <p:sp>
        <p:nvSpPr>
          <p:cNvPr id="6" name="TextBox 5">
            <a:extLst>
              <a:ext uri="{FF2B5EF4-FFF2-40B4-BE49-F238E27FC236}">
                <a16:creationId xmlns:a16="http://schemas.microsoft.com/office/drawing/2014/main" id="{36AEF4F8-D132-C1CF-CDDA-B66157177FD5}"/>
              </a:ext>
            </a:extLst>
          </p:cNvPr>
          <p:cNvSpPr txBox="1"/>
          <p:nvPr/>
        </p:nvSpPr>
        <p:spPr>
          <a:xfrm>
            <a:off x="868680" y="1956619"/>
            <a:ext cx="6281928" cy="4078421"/>
          </a:xfrm>
          <a:prstGeom prst="rect">
            <a:avLst/>
          </a:prstGeom>
        </p:spPr>
        <p:txBody>
          <a:bodyPr vert="horz" lIns="91440" tIns="45720" rIns="91440" bIns="45720" rtlCol="0">
            <a:normAutofit/>
          </a:bodyPr>
          <a:lstStyle/>
          <a:p>
            <a:pPr defTabSz="914400">
              <a:lnSpc>
                <a:spcPct val="90000"/>
              </a:lnSpc>
              <a:spcAft>
                <a:spcPts val="600"/>
              </a:spcAft>
              <a:buClr>
                <a:schemeClr val="tx1">
                  <a:lumMod val="85000"/>
                  <a:lumOff val="15000"/>
                </a:schemeClr>
              </a:buClr>
            </a:pPr>
            <a:r>
              <a:rPr lang="en-US" sz="1000" b="1" dirty="0"/>
              <a:t>Strengths</a:t>
            </a:r>
          </a:p>
          <a:p>
            <a:pPr indent="-182880" defTabSz="914400">
              <a:lnSpc>
                <a:spcPct val="90000"/>
              </a:lnSpc>
              <a:spcAft>
                <a:spcPts val="600"/>
              </a:spcAft>
              <a:buClr>
                <a:schemeClr val="tx1">
                  <a:lumMod val="85000"/>
                  <a:lumOff val="15000"/>
                </a:schemeClr>
              </a:buClr>
              <a:buFont typeface="Garamond" pitchFamily="18" charset="0"/>
              <a:buChar char="◦"/>
            </a:pPr>
            <a:r>
              <a:rPr lang="en-US" sz="1000" b="1" dirty="0"/>
              <a:t>High Resolution Rate:</a:t>
            </a:r>
            <a:r>
              <a:rPr lang="en-US" sz="1000" dirty="0"/>
              <a:t> 90% overall, with strong performance in payment issues (93%) and technical support (88%).</a:t>
            </a:r>
          </a:p>
          <a:p>
            <a:pPr indent="-182880" defTabSz="914400">
              <a:lnSpc>
                <a:spcPct val="90000"/>
              </a:lnSpc>
              <a:spcAft>
                <a:spcPts val="600"/>
              </a:spcAft>
              <a:buClr>
                <a:schemeClr val="tx1">
                  <a:lumMod val="85000"/>
                  <a:lumOff val="15000"/>
                </a:schemeClr>
              </a:buClr>
              <a:buFont typeface="Garamond" pitchFamily="18" charset="0"/>
              <a:buChar char="◦"/>
            </a:pPr>
            <a:r>
              <a:rPr lang="en-US" sz="1000" b="1" dirty="0"/>
              <a:t>Efficient Agents:</a:t>
            </a:r>
            <a:r>
              <a:rPr lang="en-US" sz="1000" dirty="0"/>
              <a:t> Top performers like Greg and Jim excel in speed and resolution.</a:t>
            </a:r>
          </a:p>
          <a:p>
            <a:pPr indent="-182880" defTabSz="914400">
              <a:lnSpc>
                <a:spcPct val="90000"/>
              </a:lnSpc>
              <a:spcAft>
                <a:spcPts val="600"/>
              </a:spcAft>
              <a:buClr>
                <a:schemeClr val="tx1">
                  <a:lumMod val="85000"/>
                  <a:lumOff val="15000"/>
                </a:schemeClr>
              </a:buClr>
              <a:buFont typeface="Garamond" pitchFamily="18" charset="0"/>
              <a:buChar char="◦"/>
            </a:pPr>
            <a:r>
              <a:rPr lang="en-US" sz="1000" b="1" dirty="0"/>
              <a:t>Consistent Call Volume:</a:t>
            </a:r>
            <a:r>
              <a:rPr lang="en-US" sz="1000" dirty="0"/>
              <a:t> Steady daily call volume indicating reliable customer interaction.</a:t>
            </a:r>
          </a:p>
          <a:p>
            <a:pPr defTabSz="914400">
              <a:lnSpc>
                <a:spcPct val="90000"/>
              </a:lnSpc>
              <a:spcAft>
                <a:spcPts val="600"/>
              </a:spcAft>
              <a:buClr>
                <a:schemeClr val="tx1">
                  <a:lumMod val="85000"/>
                  <a:lumOff val="15000"/>
                </a:schemeClr>
              </a:buClr>
            </a:pPr>
            <a:r>
              <a:rPr lang="en-US" sz="1000" b="1" dirty="0"/>
              <a:t>Weaknesses</a:t>
            </a:r>
          </a:p>
          <a:p>
            <a:pPr indent="-182880" defTabSz="914400">
              <a:lnSpc>
                <a:spcPct val="90000"/>
              </a:lnSpc>
              <a:spcAft>
                <a:spcPts val="600"/>
              </a:spcAft>
              <a:buClr>
                <a:schemeClr val="tx1">
                  <a:lumMod val="85000"/>
                  <a:lumOff val="15000"/>
                </a:schemeClr>
              </a:buClr>
              <a:buFont typeface="Garamond" pitchFamily="18" charset="0"/>
              <a:buChar char="◦"/>
            </a:pPr>
            <a:r>
              <a:rPr lang="en-US" sz="1000" b="1" dirty="0"/>
              <a:t>High Abandoned Call Rate:</a:t>
            </a:r>
            <a:r>
              <a:rPr lang="en-US" sz="1000" dirty="0"/>
              <a:t> 19.55%, indicating a need for improvement.</a:t>
            </a:r>
          </a:p>
          <a:p>
            <a:pPr indent="-182880" defTabSz="914400">
              <a:lnSpc>
                <a:spcPct val="90000"/>
              </a:lnSpc>
              <a:spcAft>
                <a:spcPts val="600"/>
              </a:spcAft>
              <a:buClr>
                <a:schemeClr val="tx1">
                  <a:lumMod val="85000"/>
                  <a:lumOff val="15000"/>
                </a:schemeClr>
              </a:buClr>
              <a:buFont typeface="Garamond" pitchFamily="18" charset="0"/>
              <a:buChar char="◦"/>
            </a:pPr>
            <a:r>
              <a:rPr lang="en-US" sz="1000" b="1" dirty="0"/>
              <a:t>Performance Drop:</a:t>
            </a:r>
            <a:r>
              <a:rPr lang="en-US" sz="1000" dirty="0"/>
              <a:t> Significant decline in answered call rate towards the end of the quarter.</a:t>
            </a:r>
          </a:p>
          <a:p>
            <a:pPr indent="-182880" defTabSz="914400">
              <a:lnSpc>
                <a:spcPct val="90000"/>
              </a:lnSpc>
              <a:spcAft>
                <a:spcPts val="600"/>
              </a:spcAft>
              <a:buClr>
                <a:schemeClr val="tx1">
                  <a:lumMod val="85000"/>
                  <a:lumOff val="15000"/>
                </a:schemeClr>
              </a:buClr>
              <a:buFont typeface="Garamond" pitchFamily="18" charset="0"/>
              <a:buChar char="◦"/>
            </a:pPr>
            <a:r>
              <a:rPr lang="en-US" sz="1000" b="1" dirty="0"/>
              <a:t>Average Speed of Answer:</a:t>
            </a:r>
            <a:r>
              <a:rPr lang="en-US" sz="1000" dirty="0"/>
              <a:t> 00:03:45, suggesting room for efficiency improvements.</a:t>
            </a:r>
          </a:p>
          <a:p>
            <a:pPr defTabSz="914400">
              <a:lnSpc>
                <a:spcPct val="90000"/>
              </a:lnSpc>
              <a:spcAft>
                <a:spcPts val="600"/>
              </a:spcAft>
              <a:buClr>
                <a:schemeClr val="tx1">
                  <a:lumMod val="85000"/>
                  <a:lumOff val="15000"/>
                </a:schemeClr>
              </a:buClr>
            </a:pPr>
            <a:r>
              <a:rPr lang="en-US" sz="1000" b="1" dirty="0"/>
              <a:t>Opportunities</a:t>
            </a:r>
          </a:p>
          <a:p>
            <a:pPr indent="-182880" defTabSz="914400">
              <a:lnSpc>
                <a:spcPct val="90000"/>
              </a:lnSpc>
              <a:spcAft>
                <a:spcPts val="600"/>
              </a:spcAft>
              <a:buClr>
                <a:schemeClr val="tx1">
                  <a:lumMod val="85000"/>
                  <a:lumOff val="15000"/>
                </a:schemeClr>
              </a:buClr>
              <a:buFont typeface="Garamond" pitchFamily="18" charset="0"/>
              <a:buChar char="◦"/>
            </a:pPr>
            <a:r>
              <a:rPr lang="en-US" sz="1000" b="1" dirty="0"/>
              <a:t>Training Programs:</a:t>
            </a:r>
            <a:r>
              <a:rPr lang="en-US" sz="1000" dirty="0"/>
              <a:t> Enhance agent skills to reduce call handling time and abandoned calls.</a:t>
            </a:r>
          </a:p>
          <a:p>
            <a:pPr indent="-182880" defTabSz="914400">
              <a:lnSpc>
                <a:spcPct val="90000"/>
              </a:lnSpc>
              <a:spcAft>
                <a:spcPts val="600"/>
              </a:spcAft>
              <a:buClr>
                <a:schemeClr val="tx1">
                  <a:lumMod val="85000"/>
                  <a:lumOff val="15000"/>
                </a:schemeClr>
              </a:buClr>
              <a:buFont typeface="Garamond" pitchFamily="18" charset="0"/>
              <a:buChar char="◦"/>
            </a:pPr>
            <a:r>
              <a:rPr lang="en-US" sz="1000" b="1" dirty="0"/>
              <a:t>Technology Upgrades:</a:t>
            </a:r>
            <a:r>
              <a:rPr lang="en-US" sz="1000" dirty="0"/>
              <a:t> Invest in advanced call routing and automation systems.</a:t>
            </a:r>
          </a:p>
          <a:p>
            <a:pPr indent="-182880" defTabSz="914400">
              <a:lnSpc>
                <a:spcPct val="90000"/>
              </a:lnSpc>
              <a:spcAft>
                <a:spcPts val="600"/>
              </a:spcAft>
              <a:buClr>
                <a:schemeClr val="tx1">
                  <a:lumMod val="85000"/>
                  <a:lumOff val="15000"/>
                </a:schemeClr>
              </a:buClr>
              <a:buFont typeface="Garamond" pitchFamily="18" charset="0"/>
              <a:buChar char="◦"/>
            </a:pPr>
            <a:r>
              <a:rPr lang="en-US" sz="1000" b="1" dirty="0"/>
              <a:t>Customer Feedback Utilization:</a:t>
            </a:r>
            <a:r>
              <a:rPr lang="en-US" sz="1000" dirty="0"/>
              <a:t> Leverage feedback to identify and address service gaps.</a:t>
            </a:r>
          </a:p>
          <a:p>
            <a:pPr defTabSz="914400">
              <a:lnSpc>
                <a:spcPct val="90000"/>
              </a:lnSpc>
              <a:spcAft>
                <a:spcPts val="600"/>
              </a:spcAft>
              <a:buClr>
                <a:schemeClr val="tx1">
                  <a:lumMod val="85000"/>
                  <a:lumOff val="15000"/>
                </a:schemeClr>
              </a:buClr>
            </a:pPr>
            <a:r>
              <a:rPr lang="en-US" sz="1000" b="1" dirty="0"/>
              <a:t>Threats</a:t>
            </a:r>
          </a:p>
          <a:p>
            <a:pPr indent="-182880" defTabSz="914400">
              <a:lnSpc>
                <a:spcPct val="90000"/>
              </a:lnSpc>
              <a:spcAft>
                <a:spcPts val="600"/>
              </a:spcAft>
              <a:buClr>
                <a:schemeClr val="tx1">
                  <a:lumMod val="85000"/>
                  <a:lumOff val="15000"/>
                </a:schemeClr>
              </a:buClr>
              <a:buFont typeface="Garamond" pitchFamily="18" charset="0"/>
              <a:buChar char="◦"/>
            </a:pPr>
            <a:r>
              <a:rPr lang="en-US" sz="1000" b="1" dirty="0"/>
              <a:t>Competition:</a:t>
            </a:r>
            <a:r>
              <a:rPr lang="en-US" sz="1000" dirty="0"/>
              <a:t> Rivals may offer faster services, potentially attracting customers.</a:t>
            </a:r>
          </a:p>
          <a:p>
            <a:pPr indent="-182880" defTabSz="914400">
              <a:lnSpc>
                <a:spcPct val="90000"/>
              </a:lnSpc>
              <a:spcAft>
                <a:spcPts val="600"/>
              </a:spcAft>
              <a:buClr>
                <a:schemeClr val="tx1">
                  <a:lumMod val="85000"/>
                  <a:lumOff val="15000"/>
                </a:schemeClr>
              </a:buClr>
              <a:buFont typeface="Garamond" pitchFamily="18" charset="0"/>
              <a:buChar char="◦"/>
            </a:pPr>
            <a:r>
              <a:rPr lang="en-US" sz="1000" b="1" dirty="0"/>
              <a:t>Operational Costs:</a:t>
            </a:r>
            <a:r>
              <a:rPr lang="en-US" sz="1000" dirty="0"/>
              <a:t> Rising costs to maintain high service standards.</a:t>
            </a:r>
          </a:p>
          <a:p>
            <a:pPr indent="-182880" defTabSz="914400">
              <a:lnSpc>
                <a:spcPct val="90000"/>
              </a:lnSpc>
              <a:spcAft>
                <a:spcPts val="600"/>
              </a:spcAft>
              <a:buClr>
                <a:schemeClr val="tx1">
                  <a:lumMod val="85000"/>
                  <a:lumOff val="15000"/>
                </a:schemeClr>
              </a:buClr>
              <a:buFont typeface="Garamond" pitchFamily="18" charset="0"/>
              <a:buChar char="◦"/>
            </a:pPr>
            <a:r>
              <a:rPr lang="en-US" sz="1000" b="1" dirty="0"/>
              <a:t>Employee Turnover:</a:t>
            </a:r>
            <a:r>
              <a:rPr lang="en-US" sz="1000" dirty="0"/>
              <a:t> High stress can lead to higher turnover, impacting service continuity.</a:t>
            </a:r>
          </a:p>
        </p:txBody>
      </p:sp>
      <p:pic>
        <p:nvPicPr>
          <p:cNvPr id="8" name="Picture 7">
            <a:extLst>
              <a:ext uri="{FF2B5EF4-FFF2-40B4-BE49-F238E27FC236}">
                <a16:creationId xmlns:a16="http://schemas.microsoft.com/office/drawing/2014/main" id="{3285C678-B63A-1434-CD3B-3FCBE222C59E}"/>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6177" r="55535" b="-2"/>
          <a:stretch/>
        </p:blipFill>
        <p:spPr>
          <a:xfrm>
            <a:off x="7837371" y="237744"/>
            <a:ext cx="4124416" cy="6382512"/>
          </a:xfrm>
          <a:prstGeom prst="rect">
            <a:avLst/>
          </a:prstGeom>
        </p:spPr>
      </p:pic>
    </p:spTree>
    <p:extLst>
      <p:ext uri="{BB962C8B-B14F-4D97-AF65-F5344CB8AC3E}">
        <p14:creationId xmlns:p14="http://schemas.microsoft.com/office/powerpoint/2010/main" val="2567405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0" name="Rectangle 69">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F92087FF-B420-6E86-2F80-8113BAF86EB3}"/>
              </a:ext>
            </a:extLst>
          </p:cNvPr>
          <p:cNvSpPr>
            <a:spLocks noGrp="1"/>
          </p:cNvSpPr>
          <p:nvPr>
            <p:ph type="title"/>
          </p:nvPr>
        </p:nvSpPr>
        <p:spPr>
          <a:xfrm>
            <a:off x="782154" y="402899"/>
            <a:ext cx="6281928" cy="1315060"/>
          </a:xfrm>
        </p:spPr>
        <p:txBody>
          <a:bodyPr vert="horz" lIns="91440" tIns="45720" rIns="91440" bIns="45720" rtlCol="0" anchor="ctr">
            <a:normAutofit fontScale="90000"/>
          </a:bodyPr>
          <a:lstStyle/>
          <a:p>
            <a:r>
              <a:rPr lang="en-US" sz="4800" b="1" dirty="0"/>
              <a:t>Recommended Strategies</a:t>
            </a:r>
          </a:p>
        </p:txBody>
      </p:sp>
      <p:sp>
        <p:nvSpPr>
          <p:cNvPr id="8" name="TextBox 7">
            <a:extLst>
              <a:ext uri="{FF2B5EF4-FFF2-40B4-BE49-F238E27FC236}">
                <a16:creationId xmlns:a16="http://schemas.microsoft.com/office/drawing/2014/main" id="{A527B5D7-9D1F-11C5-BBE0-6C79FEBB8EF3}"/>
              </a:ext>
            </a:extLst>
          </p:cNvPr>
          <p:cNvSpPr txBox="1"/>
          <p:nvPr/>
        </p:nvSpPr>
        <p:spPr>
          <a:xfrm>
            <a:off x="868680" y="1717959"/>
            <a:ext cx="6281928" cy="4317081"/>
          </a:xfrm>
          <a:prstGeom prst="rect">
            <a:avLst/>
          </a:prstGeom>
        </p:spPr>
        <p:txBody>
          <a:bodyPr vert="horz" lIns="91440" tIns="45720" rIns="91440" bIns="45720" rtlCol="0">
            <a:noAutofit/>
          </a:bodyPr>
          <a:lstStyle/>
          <a:p>
            <a:pPr defTabSz="914400">
              <a:lnSpc>
                <a:spcPct val="90000"/>
              </a:lnSpc>
              <a:spcAft>
                <a:spcPts val="600"/>
              </a:spcAft>
              <a:buClr>
                <a:schemeClr val="tx1">
                  <a:lumMod val="85000"/>
                  <a:lumOff val="15000"/>
                </a:schemeClr>
              </a:buClr>
            </a:pPr>
            <a:r>
              <a:rPr lang="en-US" sz="1000" dirty="0"/>
              <a:t>1. </a:t>
            </a:r>
            <a:r>
              <a:rPr lang="en-US" sz="1000" b="1" dirty="0"/>
              <a:t>Improve Call Handling Efficiency</a:t>
            </a:r>
          </a:p>
          <a:p>
            <a:pPr defTabSz="914400">
              <a:lnSpc>
                <a:spcPct val="90000"/>
              </a:lnSpc>
              <a:spcAft>
                <a:spcPts val="600"/>
              </a:spcAft>
              <a:buClr>
                <a:schemeClr val="tx1">
                  <a:lumMod val="85000"/>
                  <a:lumOff val="15000"/>
                </a:schemeClr>
              </a:buClr>
            </a:pPr>
            <a:r>
              <a:rPr lang="en-US" sz="1000" dirty="0"/>
              <a:t>   - </a:t>
            </a:r>
            <a:r>
              <a:rPr lang="en-US" sz="1000" b="1" dirty="0"/>
              <a:t>Speed of Answer: </a:t>
            </a:r>
            <a:r>
              <a:rPr lang="en-US" sz="1000" dirty="0"/>
              <a:t>Enhance agent training and adjust staffing for quicker response times.</a:t>
            </a:r>
          </a:p>
          <a:p>
            <a:pPr defTabSz="914400">
              <a:lnSpc>
                <a:spcPct val="90000"/>
              </a:lnSpc>
              <a:spcAft>
                <a:spcPts val="600"/>
              </a:spcAft>
              <a:buClr>
                <a:schemeClr val="tx1">
                  <a:lumMod val="85000"/>
                  <a:lumOff val="15000"/>
                </a:schemeClr>
              </a:buClr>
            </a:pPr>
            <a:r>
              <a:rPr lang="en-US" sz="1000" dirty="0"/>
              <a:t>   - </a:t>
            </a:r>
            <a:r>
              <a:rPr lang="en-US" sz="1000" b="1" dirty="0"/>
              <a:t>Callback Option: </a:t>
            </a:r>
            <a:r>
              <a:rPr lang="en-US" sz="1000" dirty="0"/>
              <a:t>Implement a callback system to reduce abandoned calls.</a:t>
            </a:r>
          </a:p>
          <a:p>
            <a:pPr defTabSz="914400">
              <a:lnSpc>
                <a:spcPct val="90000"/>
              </a:lnSpc>
              <a:spcAft>
                <a:spcPts val="600"/>
              </a:spcAft>
              <a:buClr>
                <a:schemeClr val="tx1">
                  <a:lumMod val="85000"/>
                  <a:lumOff val="15000"/>
                </a:schemeClr>
              </a:buClr>
            </a:pPr>
            <a:r>
              <a:rPr lang="en-US" sz="1000" dirty="0"/>
              <a:t>2. </a:t>
            </a:r>
            <a:r>
              <a:rPr lang="en-US" sz="1000" b="1" dirty="0"/>
              <a:t>Enhance Resolution Rates</a:t>
            </a:r>
          </a:p>
          <a:p>
            <a:pPr defTabSz="914400">
              <a:lnSpc>
                <a:spcPct val="90000"/>
              </a:lnSpc>
              <a:spcAft>
                <a:spcPts val="600"/>
              </a:spcAft>
              <a:buClr>
                <a:schemeClr val="tx1">
                  <a:lumMod val="85000"/>
                  <a:lumOff val="15000"/>
                </a:schemeClr>
              </a:buClr>
            </a:pPr>
            <a:r>
              <a:rPr lang="en-US" sz="1000" dirty="0"/>
              <a:t>   - </a:t>
            </a:r>
            <a:r>
              <a:rPr lang="en-US" sz="1000" b="1" dirty="0"/>
              <a:t>Targeted Training: </a:t>
            </a:r>
            <a:r>
              <a:rPr lang="en-US" sz="1000" dirty="0"/>
              <a:t>Provide specialized training for common issues like payments and technical support.</a:t>
            </a:r>
          </a:p>
          <a:p>
            <a:pPr defTabSz="914400">
              <a:lnSpc>
                <a:spcPct val="90000"/>
              </a:lnSpc>
              <a:spcAft>
                <a:spcPts val="600"/>
              </a:spcAft>
              <a:buClr>
                <a:schemeClr val="tx1">
                  <a:lumMod val="85000"/>
                  <a:lumOff val="15000"/>
                </a:schemeClr>
              </a:buClr>
            </a:pPr>
            <a:r>
              <a:rPr lang="en-US" sz="1000" dirty="0"/>
              <a:t>   - </a:t>
            </a:r>
            <a:r>
              <a:rPr lang="en-US" sz="1000" b="1" dirty="0"/>
              <a:t>Knowledge Base: </a:t>
            </a:r>
            <a:r>
              <a:rPr lang="en-US" sz="1000" dirty="0"/>
              <a:t>Develop and utilize a robust internal knowledge base for agents.</a:t>
            </a:r>
          </a:p>
          <a:p>
            <a:pPr defTabSz="914400">
              <a:lnSpc>
                <a:spcPct val="90000"/>
              </a:lnSpc>
              <a:spcAft>
                <a:spcPts val="600"/>
              </a:spcAft>
              <a:buClr>
                <a:schemeClr val="tx1">
                  <a:lumMod val="85000"/>
                  <a:lumOff val="15000"/>
                </a:schemeClr>
              </a:buClr>
            </a:pPr>
            <a:r>
              <a:rPr lang="en-US" sz="1000" dirty="0"/>
              <a:t>3. </a:t>
            </a:r>
            <a:r>
              <a:rPr lang="en-US" sz="1000" b="1" dirty="0"/>
              <a:t>Optimize Interaction Quality</a:t>
            </a:r>
          </a:p>
          <a:p>
            <a:pPr defTabSz="914400">
              <a:lnSpc>
                <a:spcPct val="90000"/>
              </a:lnSpc>
              <a:spcAft>
                <a:spcPts val="600"/>
              </a:spcAft>
              <a:buClr>
                <a:schemeClr val="tx1">
                  <a:lumMod val="85000"/>
                  <a:lumOff val="15000"/>
                </a:schemeClr>
              </a:buClr>
            </a:pPr>
            <a:r>
              <a:rPr lang="en-US" sz="1000" dirty="0"/>
              <a:t>   - </a:t>
            </a:r>
            <a:r>
              <a:rPr lang="en-US" sz="1000" b="1" dirty="0"/>
              <a:t>Script Efficiency</a:t>
            </a:r>
            <a:r>
              <a:rPr lang="en-US" sz="1000" dirty="0"/>
              <a:t>: Streamline call scripts to ensure clarity and efficiency.</a:t>
            </a:r>
          </a:p>
          <a:p>
            <a:pPr defTabSz="914400">
              <a:lnSpc>
                <a:spcPct val="90000"/>
              </a:lnSpc>
              <a:spcAft>
                <a:spcPts val="600"/>
              </a:spcAft>
              <a:buClr>
                <a:schemeClr val="tx1">
                  <a:lumMod val="85000"/>
                  <a:lumOff val="15000"/>
                </a:schemeClr>
              </a:buClr>
            </a:pPr>
            <a:r>
              <a:rPr lang="en-US" sz="1000" dirty="0"/>
              <a:t>   - </a:t>
            </a:r>
            <a:r>
              <a:rPr lang="en-US" sz="1000" b="1" dirty="0"/>
              <a:t>Real-Time Support: </a:t>
            </a:r>
            <a:r>
              <a:rPr lang="en-US" sz="1000" dirty="0"/>
              <a:t>Introduce tools for real-time issue resolution support.</a:t>
            </a:r>
          </a:p>
          <a:p>
            <a:pPr defTabSz="914400">
              <a:lnSpc>
                <a:spcPct val="90000"/>
              </a:lnSpc>
              <a:spcAft>
                <a:spcPts val="600"/>
              </a:spcAft>
              <a:buClr>
                <a:schemeClr val="tx1">
                  <a:lumMod val="85000"/>
                  <a:lumOff val="15000"/>
                </a:schemeClr>
              </a:buClr>
            </a:pPr>
            <a:r>
              <a:rPr lang="en-US" sz="1000" dirty="0"/>
              <a:t>4. </a:t>
            </a:r>
            <a:r>
              <a:rPr lang="en-US" sz="1000" b="1" dirty="0"/>
              <a:t>Increase Answered Call Rate</a:t>
            </a:r>
          </a:p>
          <a:p>
            <a:pPr defTabSz="914400">
              <a:lnSpc>
                <a:spcPct val="90000"/>
              </a:lnSpc>
              <a:spcAft>
                <a:spcPts val="600"/>
              </a:spcAft>
              <a:buClr>
                <a:schemeClr val="tx1">
                  <a:lumMod val="85000"/>
                  <a:lumOff val="15000"/>
                </a:schemeClr>
              </a:buClr>
            </a:pPr>
            <a:r>
              <a:rPr lang="en-US" sz="1000" dirty="0"/>
              <a:t>   - </a:t>
            </a:r>
            <a:r>
              <a:rPr lang="en-US" sz="1000" b="1" dirty="0"/>
              <a:t>Predictive Dialing: </a:t>
            </a:r>
            <a:r>
              <a:rPr lang="en-US" sz="1000" dirty="0"/>
              <a:t>Implement predictive dialing systems for efficient call management.</a:t>
            </a:r>
          </a:p>
          <a:p>
            <a:pPr defTabSz="914400">
              <a:lnSpc>
                <a:spcPct val="90000"/>
              </a:lnSpc>
              <a:spcAft>
                <a:spcPts val="600"/>
              </a:spcAft>
              <a:buClr>
                <a:schemeClr val="tx1">
                  <a:lumMod val="85000"/>
                  <a:lumOff val="15000"/>
                </a:schemeClr>
              </a:buClr>
            </a:pPr>
            <a:r>
              <a:rPr lang="en-US" sz="1000" dirty="0"/>
              <a:t>   - </a:t>
            </a:r>
            <a:r>
              <a:rPr lang="en-US" sz="1000" b="1" dirty="0"/>
              <a:t>Performance Monitoring: </a:t>
            </a:r>
            <a:r>
              <a:rPr lang="en-US" sz="1000" dirty="0"/>
              <a:t>Regularly monitor agent performance to optimize call handling.</a:t>
            </a:r>
          </a:p>
          <a:p>
            <a:pPr defTabSz="914400">
              <a:lnSpc>
                <a:spcPct val="90000"/>
              </a:lnSpc>
              <a:spcAft>
                <a:spcPts val="600"/>
              </a:spcAft>
              <a:buClr>
                <a:schemeClr val="tx1">
                  <a:lumMod val="85000"/>
                  <a:lumOff val="15000"/>
                </a:schemeClr>
              </a:buClr>
            </a:pPr>
            <a:r>
              <a:rPr lang="en-US" sz="1000" dirty="0"/>
              <a:t>5.</a:t>
            </a:r>
            <a:r>
              <a:rPr lang="en-US" sz="1000" b="1" dirty="0"/>
              <a:t>Efficient Call Handling</a:t>
            </a:r>
          </a:p>
          <a:p>
            <a:pPr defTabSz="914400">
              <a:lnSpc>
                <a:spcPct val="90000"/>
              </a:lnSpc>
              <a:spcAft>
                <a:spcPts val="600"/>
              </a:spcAft>
              <a:buClr>
                <a:schemeClr val="tx1">
                  <a:lumMod val="85000"/>
                  <a:lumOff val="15000"/>
                </a:schemeClr>
              </a:buClr>
            </a:pPr>
            <a:r>
              <a:rPr lang="en-US" sz="1000" b="1" dirty="0"/>
              <a:t>   - Skill-Based Routing: </a:t>
            </a:r>
            <a:r>
              <a:rPr lang="en-US" sz="1000" dirty="0"/>
              <a:t>Connect customers with the most appropriate agent.</a:t>
            </a:r>
          </a:p>
          <a:p>
            <a:pPr defTabSz="914400">
              <a:lnSpc>
                <a:spcPct val="90000"/>
              </a:lnSpc>
              <a:spcAft>
                <a:spcPts val="600"/>
              </a:spcAft>
              <a:buClr>
                <a:schemeClr val="tx1">
                  <a:lumMod val="85000"/>
                  <a:lumOff val="15000"/>
                </a:schemeClr>
              </a:buClr>
            </a:pPr>
            <a:r>
              <a:rPr lang="en-US" sz="1000" b="1" dirty="0"/>
              <a:t>   - First Call Resolution</a:t>
            </a:r>
            <a:r>
              <a:rPr lang="en-US" sz="1000" dirty="0"/>
              <a:t>: Focus on resolving issues in the first call.</a:t>
            </a:r>
          </a:p>
          <a:p>
            <a:pPr defTabSz="914400">
              <a:lnSpc>
                <a:spcPct val="90000"/>
              </a:lnSpc>
              <a:spcAft>
                <a:spcPts val="600"/>
              </a:spcAft>
              <a:buClr>
                <a:schemeClr val="tx1">
                  <a:lumMod val="85000"/>
                  <a:lumOff val="15000"/>
                </a:schemeClr>
              </a:buClr>
            </a:pPr>
            <a:r>
              <a:rPr lang="en-US" sz="1000" dirty="0"/>
              <a:t>6. </a:t>
            </a:r>
            <a:r>
              <a:rPr lang="en-US" sz="1000" b="1" dirty="0"/>
              <a:t>Personalized Service and Feedback</a:t>
            </a:r>
          </a:p>
          <a:p>
            <a:pPr defTabSz="914400">
              <a:lnSpc>
                <a:spcPct val="90000"/>
              </a:lnSpc>
              <a:spcAft>
                <a:spcPts val="600"/>
              </a:spcAft>
              <a:buClr>
                <a:schemeClr val="tx1">
                  <a:lumMod val="85000"/>
                  <a:lumOff val="15000"/>
                </a:schemeClr>
              </a:buClr>
            </a:pPr>
            <a:r>
              <a:rPr lang="en-US" sz="1000" dirty="0"/>
              <a:t>   - </a:t>
            </a:r>
            <a:r>
              <a:rPr lang="en-US" sz="1000" b="1" dirty="0"/>
              <a:t>Customer Profiles: </a:t>
            </a:r>
            <a:r>
              <a:rPr lang="en-US" sz="1000" dirty="0"/>
              <a:t>Use data-driven customer profiles for personalized interactions.</a:t>
            </a:r>
          </a:p>
          <a:p>
            <a:pPr defTabSz="914400">
              <a:lnSpc>
                <a:spcPct val="90000"/>
              </a:lnSpc>
              <a:spcAft>
                <a:spcPts val="600"/>
              </a:spcAft>
              <a:buClr>
                <a:schemeClr val="tx1">
                  <a:lumMod val="85000"/>
                  <a:lumOff val="15000"/>
                </a:schemeClr>
              </a:buClr>
            </a:pPr>
            <a:r>
              <a:rPr lang="en-US" sz="1000" dirty="0"/>
              <a:t>   - </a:t>
            </a:r>
            <a:r>
              <a:rPr lang="en-US" sz="1000" b="1" dirty="0"/>
              <a:t>Feedback Loop: </a:t>
            </a:r>
            <a:r>
              <a:rPr lang="en-US" sz="1000" dirty="0"/>
              <a:t>Implement post-call surveys and analytics for continuous improvement.</a:t>
            </a:r>
          </a:p>
          <a:p>
            <a:pPr defTabSz="914400">
              <a:lnSpc>
                <a:spcPct val="90000"/>
              </a:lnSpc>
              <a:spcAft>
                <a:spcPts val="600"/>
              </a:spcAft>
              <a:buClr>
                <a:schemeClr val="tx1">
                  <a:lumMod val="85000"/>
                  <a:lumOff val="15000"/>
                </a:schemeClr>
              </a:buClr>
            </a:pPr>
            <a:r>
              <a:rPr lang="en-US" sz="1000" dirty="0"/>
              <a:t>7. </a:t>
            </a:r>
            <a:r>
              <a:rPr lang="en-US" sz="1000" b="1" dirty="0"/>
              <a:t>Advanced Technology Integration</a:t>
            </a:r>
          </a:p>
          <a:p>
            <a:pPr defTabSz="914400">
              <a:lnSpc>
                <a:spcPct val="90000"/>
              </a:lnSpc>
              <a:spcAft>
                <a:spcPts val="600"/>
              </a:spcAft>
              <a:buClr>
                <a:schemeClr val="tx1">
                  <a:lumMod val="85000"/>
                  <a:lumOff val="15000"/>
                </a:schemeClr>
              </a:buClr>
            </a:pPr>
            <a:r>
              <a:rPr lang="en-US" sz="1000" b="1" dirty="0"/>
              <a:t>   - AI and Chatbots: </a:t>
            </a:r>
            <a:r>
              <a:rPr lang="en-US" sz="1000" dirty="0"/>
              <a:t>Implement AI-driven chatbots for simple inquiries.</a:t>
            </a:r>
          </a:p>
          <a:p>
            <a:pPr defTabSz="914400">
              <a:lnSpc>
                <a:spcPct val="90000"/>
              </a:lnSpc>
              <a:spcAft>
                <a:spcPts val="600"/>
              </a:spcAft>
              <a:buClr>
                <a:schemeClr val="tx1">
                  <a:lumMod val="85000"/>
                  <a:lumOff val="15000"/>
                </a:schemeClr>
              </a:buClr>
            </a:pPr>
            <a:r>
              <a:rPr lang="en-US" sz="1000" b="1" dirty="0"/>
              <a:t>   - Real-Time Analytics: </a:t>
            </a:r>
            <a:r>
              <a:rPr lang="en-US" sz="1000" dirty="0"/>
              <a:t>Use analytics tools for immediate feedback and coaching.</a:t>
            </a:r>
          </a:p>
        </p:txBody>
      </p:sp>
      <p:pic>
        <p:nvPicPr>
          <p:cNvPr id="18" name="Picture 17">
            <a:extLst>
              <a:ext uri="{FF2B5EF4-FFF2-40B4-BE49-F238E27FC236}">
                <a16:creationId xmlns:a16="http://schemas.microsoft.com/office/drawing/2014/main" id="{715E03D8-E632-B21A-AE8E-C3909AFE0FF9}"/>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38933" r="17934" b="2"/>
          <a:stretch/>
        </p:blipFill>
        <p:spPr>
          <a:xfrm>
            <a:off x="7837371" y="237744"/>
            <a:ext cx="4124416" cy="6382512"/>
          </a:xfrm>
          <a:prstGeom prst="rect">
            <a:avLst/>
          </a:prstGeom>
        </p:spPr>
      </p:pic>
      <p:sp>
        <p:nvSpPr>
          <p:cNvPr id="21" name="TextBox 20">
            <a:extLst>
              <a:ext uri="{FF2B5EF4-FFF2-40B4-BE49-F238E27FC236}">
                <a16:creationId xmlns:a16="http://schemas.microsoft.com/office/drawing/2014/main" id="{17FFBEEE-A197-92C2-9638-2450C988FD8A}"/>
              </a:ext>
            </a:extLst>
          </p:cNvPr>
          <p:cNvSpPr txBox="1"/>
          <p:nvPr/>
        </p:nvSpPr>
        <p:spPr>
          <a:xfrm>
            <a:off x="7064082" y="2103120"/>
            <a:ext cx="4472922" cy="3931920"/>
          </a:xfrm>
          <a:prstGeom prst="rect">
            <a:avLst/>
          </a:prstGeom>
        </p:spPr>
        <p:txBody>
          <a:bodyPr vert="horz" lIns="91440" tIns="45720" rIns="91440" bIns="45720" rtlCol="0">
            <a:normAutofit/>
          </a:bodyPr>
          <a:lstStyle/>
          <a:p>
            <a:pPr indent="-182880" defTabSz="914400">
              <a:lnSpc>
                <a:spcPct val="90000"/>
              </a:lnSpc>
              <a:spcAft>
                <a:spcPts val="600"/>
              </a:spcAft>
              <a:buClr>
                <a:schemeClr val="tx1">
                  <a:lumMod val="85000"/>
                  <a:lumOff val="15000"/>
                </a:schemeClr>
              </a:buClr>
              <a:buFont typeface="Garamond" pitchFamily="18" charset="0"/>
              <a:buChar char="◦"/>
            </a:pPr>
            <a:endParaRPr lang="en-US" dirty="0"/>
          </a:p>
        </p:txBody>
      </p:sp>
      <p:sp>
        <p:nvSpPr>
          <p:cNvPr id="9" name="TextBox 8">
            <a:extLst>
              <a:ext uri="{FF2B5EF4-FFF2-40B4-BE49-F238E27FC236}">
                <a16:creationId xmlns:a16="http://schemas.microsoft.com/office/drawing/2014/main" id="{9F82A559-FFCE-E7BA-99C8-BBCDD08BC390}"/>
              </a:ext>
            </a:extLst>
          </p:cNvPr>
          <p:cNvSpPr txBox="1"/>
          <p:nvPr/>
        </p:nvSpPr>
        <p:spPr>
          <a:xfrm>
            <a:off x="9247582" y="6420201"/>
            <a:ext cx="2714205"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4" tooltip="https://www.thebluediamondgallery.com/tablet/c/customer-satisfaction.html">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IN" sz="700">
              <a:solidFill>
                <a:srgbClr val="FFFFFF"/>
              </a:solidFill>
            </a:endParaRPr>
          </a:p>
        </p:txBody>
      </p:sp>
    </p:spTree>
    <p:extLst>
      <p:ext uri="{BB962C8B-B14F-4D97-AF65-F5344CB8AC3E}">
        <p14:creationId xmlns:p14="http://schemas.microsoft.com/office/powerpoint/2010/main" val="2626168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Financial graphs on a dark display">
            <a:extLst>
              <a:ext uri="{FF2B5EF4-FFF2-40B4-BE49-F238E27FC236}">
                <a16:creationId xmlns:a16="http://schemas.microsoft.com/office/drawing/2014/main" id="{B2DFCD55-7D82-F29F-8ED0-F01E13A1B788}"/>
              </a:ext>
            </a:extLst>
          </p:cNvPr>
          <p:cNvPicPr>
            <a:picLocks noChangeAspect="1"/>
          </p:cNvPicPr>
          <p:nvPr/>
        </p:nvPicPr>
        <p:blipFill rotWithShape="1">
          <a:blip r:embed="rId3"/>
          <a:srcRect t="15406" r="9091" b="2776"/>
          <a:stretch/>
        </p:blipFill>
        <p:spPr>
          <a:xfrm>
            <a:off x="20" y="1"/>
            <a:ext cx="12191980" cy="6857999"/>
          </a:xfrm>
          <a:prstGeom prst="rect">
            <a:avLst/>
          </a:prstGeom>
        </p:spPr>
      </p:pic>
      <p:sp>
        <p:nvSpPr>
          <p:cNvPr id="17" name="Rectangle 16">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087FF-B420-6E86-2F80-8113BAF86EB3}"/>
              </a:ext>
            </a:extLst>
          </p:cNvPr>
          <p:cNvSpPr>
            <a:spLocks noGrp="1"/>
          </p:cNvSpPr>
          <p:nvPr>
            <p:ph type="title"/>
          </p:nvPr>
        </p:nvSpPr>
        <p:spPr>
          <a:xfrm>
            <a:off x="774043" y="557422"/>
            <a:ext cx="4602152" cy="1236483"/>
          </a:xfrm>
        </p:spPr>
        <p:txBody>
          <a:bodyPr vert="horz" lIns="91440" tIns="45720" rIns="91440" bIns="45720" rtlCol="0" anchor="ctr">
            <a:normAutofit fontScale="90000"/>
          </a:bodyPr>
          <a:lstStyle/>
          <a:p>
            <a:r>
              <a:rPr lang="en-US" sz="4400" b="1" dirty="0"/>
              <a:t>Investment Timeline</a:t>
            </a:r>
          </a:p>
        </p:txBody>
      </p:sp>
      <p:sp>
        <p:nvSpPr>
          <p:cNvPr id="4" name="Rectangle 1">
            <a:extLst>
              <a:ext uri="{FF2B5EF4-FFF2-40B4-BE49-F238E27FC236}">
                <a16:creationId xmlns:a16="http://schemas.microsoft.com/office/drawing/2014/main" id="{CF24F6F2-4B3A-9B58-2141-84BBAB075669}"/>
              </a:ext>
            </a:extLst>
          </p:cNvPr>
          <p:cNvSpPr>
            <a:spLocks noChangeArrowheads="1"/>
          </p:cNvSpPr>
          <p:nvPr/>
        </p:nvSpPr>
        <p:spPr bwMode="auto">
          <a:xfrm>
            <a:off x="774043" y="1793905"/>
            <a:ext cx="4602152" cy="45066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R="0" lvl="0" defTabSz="914400" fontAlgn="base">
              <a:lnSpc>
                <a:spcPct val="90000"/>
              </a:lnSpc>
              <a:spcBef>
                <a:spcPct val="0"/>
              </a:spcBef>
              <a:spcAft>
                <a:spcPts val="600"/>
              </a:spcAft>
              <a:buClr>
                <a:schemeClr val="tx1">
                  <a:lumMod val="85000"/>
                  <a:lumOff val="15000"/>
                </a:schemeClr>
              </a:buClr>
              <a:buSzTx/>
              <a:tabLst/>
            </a:pPr>
            <a:r>
              <a:rPr kumimoji="0" lang="en-US" altLang="en-US" sz="1000" b="1" i="0" u="none" strike="noStrike" cap="none" normalizeH="0" baseline="0" dirty="0">
                <a:ln>
                  <a:noFill/>
                </a:ln>
                <a:effectLst/>
              </a:rPr>
              <a:t>Short-Term (0-6 months)</a:t>
            </a:r>
            <a:endParaRPr kumimoji="0" lang="en-US" altLang="en-US" sz="1000" b="0" i="0" u="none" strike="noStrike" cap="none" normalizeH="0" baseline="0" dirty="0">
              <a:ln>
                <a:noFill/>
              </a:ln>
              <a:effectLst/>
            </a:endParaRPr>
          </a:p>
          <a:p>
            <a:pPr marL="171450" marR="0" lvl="0" indent="-171450" defTabSz="914400" fontAlgn="base">
              <a:lnSpc>
                <a:spcPct val="90000"/>
              </a:lnSpc>
              <a:spcBef>
                <a:spcPct val="0"/>
              </a:spcBef>
              <a:spcAft>
                <a:spcPts val="600"/>
              </a:spcAft>
              <a:buClr>
                <a:schemeClr val="tx1">
                  <a:lumMod val="85000"/>
                  <a:lumOff val="15000"/>
                </a:schemeClr>
              </a:buClr>
              <a:buSzTx/>
              <a:buFont typeface="Arial" panose="020B0604020202020204" pitchFamily="34" charset="0"/>
              <a:buChar char="•"/>
              <a:tabLst/>
            </a:pPr>
            <a:r>
              <a:rPr kumimoji="0" lang="en-US" altLang="en-US" sz="1000" b="0" i="0" u="none" strike="noStrike" cap="none" normalizeH="0" baseline="0" dirty="0">
                <a:ln>
                  <a:noFill/>
                </a:ln>
                <a:effectLst/>
              </a:rPr>
              <a:t>Implement customer profiling system.</a:t>
            </a:r>
          </a:p>
          <a:p>
            <a:pPr marL="171450" marR="0" lvl="0" indent="-171450" defTabSz="914400" fontAlgn="base">
              <a:lnSpc>
                <a:spcPct val="90000"/>
              </a:lnSpc>
              <a:spcBef>
                <a:spcPct val="0"/>
              </a:spcBef>
              <a:spcAft>
                <a:spcPts val="600"/>
              </a:spcAft>
              <a:buClr>
                <a:schemeClr val="tx1">
                  <a:lumMod val="85000"/>
                  <a:lumOff val="15000"/>
                </a:schemeClr>
              </a:buClr>
              <a:buSzTx/>
              <a:buFont typeface="Arial" panose="020B0604020202020204" pitchFamily="34" charset="0"/>
              <a:buChar char="•"/>
              <a:tabLst/>
            </a:pPr>
            <a:r>
              <a:rPr kumimoji="0" lang="en-US" altLang="en-US" sz="1000" b="0" i="0" u="none" strike="noStrike" cap="none" normalizeH="0" baseline="0" dirty="0">
                <a:ln>
                  <a:noFill/>
                </a:ln>
                <a:effectLst/>
              </a:rPr>
              <a:t>Launch soft skills and product knowledge training.</a:t>
            </a:r>
          </a:p>
          <a:p>
            <a:pPr marL="171450" marR="0" lvl="0" indent="-171450" defTabSz="914400" fontAlgn="base">
              <a:lnSpc>
                <a:spcPct val="90000"/>
              </a:lnSpc>
              <a:spcBef>
                <a:spcPct val="0"/>
              </a:spcBef>
              <a:spcAft>
                <a:spcPts val="600"/>
              </a:spcAft>
              <a:buClr>
                <a:schemeClr val="tx1">
                  <a:lumMod val="85000"/>
                  <a:lumOff val="15000"/>
                </a:schemeClr>
              </a:buClr>
              <a:buSzTx/>
              <a:buFont typeface="Arial" panose="020B0604020202020204" pitchFamily="34" charset="0"/>
              <a:buChar char="•"/>
              <a:tabLst/>
            </a:pPr>
            <a:r>
              <a:rPr kumimoji="0" lang="en-US" altLang="en-US" sz="1000" b="0" i="0" u="none" strike="noStrike" cap="none" normalizeH="0" baseline="0" dirty="0">
                <a:ln>
                  <a:noFill/>
                </a:ln>
                <a:effectLst/>
              </a:rPr>
              <a:t>Integrate real-time analytics tools.</a:t>
            </a:r>
          </a:p>
          <a:p>
            <a:pPr marL="171450" marR="0" lvl="0" indent="-171450" defTabSz="914400" fontAlgn="base">
              <a:lnSpc>
                <a:spcPct val="90000"/>
              </a:lnSpc>
              <a:spcBef>
                <a:spcPct val="0"/>
              </a:spcBef>
              <a:spcAft>
                <a:spcPts val="600"/>
              </a:spcAft>
              <a:buClr>
                <a:schemeClr val="tx1">
                  <a:lumMod val="85000"/>
                  <a:lumOff val="15000"/>
                </a:schemeClr>
              </a:buClr>
              <a:buSzTx/>
              <a:buFont typeface="Arial" panose="020B0604020202020204" pitchFamily="34" charset="0"/>
              <a:buChar char="•"/>
              <a:tabLst/>
            </a:pPr>
            <a:r>
              <a:rPr kumimoji="0" lang="en-US" altLang="en-US" sz="1000" b="0" i="0" u="none" strike="noStrike" cap="none" normalizeH="0" baseline="0" dirty="0">
                <a:ln>
                  <a:noFill/>
                </a:ln>
                <a:effectLst/>
              </a:rPr>
              <a:t>Implement a callback system.</a:t>
            </a:r>
          </a:p>
          <a:p>
            <a:pPr marL="171450" marR="0" lvl="0" indent="-171450" defTabSz="914400" fontAlgn="base">
              <a:lnSpc>
                <a:spcPct val="90000"/>
              </a:lnSpc>
              <a:spcBef>
                <a:spcPct val="0"/>
              </a:spcBef>
              <a:spcAft>
                <a:spcPts val="600"/>
              </a:spcAft>
              <a:buClr>
                <a:schemeClr val="tx1">
                  <a:lumMod val="85000"/>
                  <a:lumOff val="15000"/>
                </a:schemeClr>
              </a:buClr>
              <a:buSzTx/>
              <a:buFont typeface="Arial" panose="020B0604020202020204" pitchFamily="34" charset="0"/>
              <a:buChar char="•"/>
              <a:tabLst/>
            </a:pPr>
            <a:r>
              <a:rPr kumimoji="0" lang="en-US" altLang="en-US" sz="1000" b="0" i="0" u="none" strike="noStrike" cap="none" normalizeH="0" baseline="0" dirty="0">
                <a:ln>
                  <a:noFill/>
                </a:ln>
                <a:effectLst/>
              </a:rPr>
              <a:t>Start focused training on common issues and efficient call handling.</a:t>
            </a:r>
          </a:p>
          <a:p>
            <a:pPr marL="171450" marR="0" lvl="0" indent="-171450" defTabSz="914400" fontAlgn="base">
              <a:lnSpc>
                <a:spcPct val="90000"/>
              </a:lnSpc>
              <a:spcBef>
                <a:spcPct val="0"/>
              </a:spcBef>
              <a:spcAft>
                <a:spcPts val="600"/>
              </a:spcAft>
              <a:buClr>
                <a:schemeClr val="tx1">
                  <a:lumMod val="85000"/>
                  <a:lumOff val="15000"/>
                </a:schemeClr>
              </a:buClr>
              <a:buSzTx/>
              <a:buFont typeface="Arial" panose="020B0604020202020204" pitchFamily="34" charset="0"/>
              <a:buChar char="•"/>
              <a:tabLst/>
            </a:pPr>
            <a:r>
              <a:rPr kumimoji="0" lang="en-US" altLang="en-US" sz="1000" b="0" i="0" u="none" strike="noStrike" cap="none" normalizeH="0" baseline="0" dirty="0">
                <a:ln>
                  <a:noFill/>
                </a:ln>
                <a:effectLst/>
              </a:rPr>
              <a:t>Adjust staffing to ensure adequate coverage during peak times.</a:t>
            </a:r>
          </a:p>
          <a:p>
            <a:pPr marR="0" lvl="0" defTabSz="914400" fontAlgn="base">
              <a:lnSpc>
                <a:spcPct val="90000"/>
              </a:lnSpc>
              <a:spcBef>
                <a:spcPct val="0"/>
              </a:spcBef>
              <a:spcAft>
                <a:spcPts val="600"/>
              </a:spcAft>
              <a:buClr>
                <a:schemeClr val="tx1">
                  <a:lumMod val="85000"/>
                  <a:lumOff val="15000"/>
                </a:schemeClr>
              </a:buClr>
              <a:buSzTx/>
              <a:tabLst/>
            </a:pPr>
            <a:r>
              <a:rPr kumimoji="0" lang="en-US" altLang="en-US" sz="1000" b="1" i="0" u="none" strike="noStrike" cap="none" normalizeH="0" baseline="0" dirty="0">
                <a:ln>
                  <a:noFill/>
                </a:ln>
                <a:effectLst/>
              </a:rPr>
              <a:t>Mid-Term (6-12 months)</a:t>
            </a:r>
            <a:endParaRPr kumimoji="0" lang="en-US" altLang="en-US" sz="1000" b="0" i="0" u="none" strike="noStrike" cap="none" normalizeH="0" baseline="0" dirty="0">
              <a:ln>
                <a:noFill/>
              </a:ln>
              <a:effectLst/>
            </a:endParaRPr>
          </a:p>
          <a:p>
            <a:pPr marL="171450" marR="0" lvl="0" indent="-171450" defTabSz="914400" fontAlgn="base">
              <a:lnSpc>
                <a:spcPct val="90000"/>
              </a:lnSpc>
              <a:spcBef>
                <a:spcPct val="0"/>
              </a:spcBef>
              <a:spcAft>
                <a:spcPts val="600"/>
              </a:spcAft>
              <a:buClr>
                <a:schemeClr val="tx1">
                  <a:lumMod val="85000"/>
                  <a:lumOff val="15000"/>
                </a:schemeClr>
              </a:buClr>
              <a:buSzTx/>
              <a:buFont typeface="Arial" panose="020B0604020202020204" pitchFamily="34" charset="0"/>
              <a:buChar char="•"/>
              <a:tabLst/>
            </a:pPr>
            <a:r>
              <a:rPr kumimoji="0" lang="en-US" altLang="en-US" sz="1000" i="0" u="none" strike="noStrike" cap="none" normalizeH="0" baseline="0" dirty="0">
                <a:ln>
                  <a:noFill/>
                </a:ln>
                <a:effectLst/>
              </a:rPr>
              <a:t>Develop and implement an internal knowledge base.</a:t>
            </a:r>
          </a:p>
          <a:p>
            <a:pPr marL="171450" marR="0" lvl="0" indent="-171450" defTabSz="914400" fontAlgn="base">
              <a:lnSpc>
                <a:spcPct val="90000"/>
              </a:lnSpc>
              <a:spcBef>
                <a:spcPct val="0"/>
              </a:spcBef>
              <a:spcAft>
                <a:spcPts val="600"/>
              </a:spcAft>
              <a:buClr>
                <a:schemeClr val="tx1">
                  <a:lumMod val="85000"/>
                  <a:lumOff val="15000"/>
                </a:schemeClr>
              </a:buClr>
              <a:buSzTx/>
              <a:buFont typeface="Arial" panose="020B0604020202020204" pitchFamily="34" charset="0"/>
              <a:buChar char="•"/>
              <a:tabLst/>
            </a:pPr>
            <a:r>
              <a:rPr kumimoji="0" lang="en-US" altLang="en-US" sz="1000" i="0" u="none" strike="noStrike" cap="none" normalizeH="0" baseline="0" dirty="0">
                <a:ln>
                  <a:noFill/>
                </a:ln>
                <a:effectLst/>
              </a:rPr>
              <a:t>Revise and optimize call scripts.</a:t>
            </a:r>
          </a:p>
          <a:p>
            <a:pPr marL="171450" marR="0" lvl="0" indent="-171450" defTabSz="914400" fontAlgn="base">
              <a:lnSpc>
                <a:spcPct val="90000"/>
              </a:lnSpc>
              <a:spcBef>
                <a:spcPct val="0"/>
              </a:spcBef>
              <a:spcAft>
                <a:spcPts val="600"/>
              </a:spcAft>
              <a:buClr>
                <a:schemeClr val="tx1">
                  <a:lumMod val="85000"/>
                  <a:lumOff val="15000"/>
                </a:schemeClr>
              </a:buClr>
              <a:buSzTx/>
              <a:buFont typeface="Arial" panose="020B0604020202020204" pitchFamily="34" charset="0"/>
              <a:buChar char="•"/>
              <a:tabLst/>
            </a:pPr>
            <a:r>
              <a:rPr kumimoji="0" lang="en-US" altLang="en-US" sz="1000" i="0" u="none" strike="noStrike" cap="none" normalizeH="0" baseline="0" dirty="0">
                <a:ln>
                  <a:noFill/>
                </a:ln>
                <a:effectLst/>
              </a:rPr>
              <a:t>Introduce real-time support tools for agents.</a:t>
            </a:r>
          </a:p>
          <a:p>
            <a:pPr marL="171450" marR="0" lvl="0" indent="-171450" defTabSz="914400" fontAlgn="base">
              <a:lnSpc>
                <a:spcPct val="90000"/>
              </a:lnSpc>
              <a:spcBef>
                <a:spcPct val="0"/>
              </a:spcBef>
              <a:spcAft>
                <a:spcPts val="600"/>
              </a:spcAft>
              <a:buClr>
                <a:schemeClr val="tx1">
                  <a:lumMod val="85000"/>
                  <a:lumOff val="15000"/>
                </a:schemeClr>
              </a:buClr>
              <a:buSzTx/>
              <a:buFont typeface="Arial" panose="020B0604020202020204" pitchFamily="34" charset="0"/>
              <a:buChar char="•"/>
              <a:tabLst/>
            </a:pPr>
            <a:r>
              <a:rPr kumimoji="0" lang="en-US" altLang="en-US" sz="1000" i="0" u="none" strike="noStrike" cap="none" normalizeH="0" baseline="0" dirty="0">
                <a:ln>
                  <a:noFill/>
                </a:ln>
                <a:effectLst/>
              </a:rPr>
              <a:t>Implement AI-driven chatbots.</a:t>
            </a:r>
          </a:p>
          <a:p>
            <a:pPr marL="171450" marR="0" lvl="0" indent="-171450" defTabSz="914400" fontAlgn="base">
              <a:lnSpc>
                <a:spcPct val="90000"/>
              </a:lnSpc>
              <a:spcBef>
                <a:spcPct val="0"/>
              </a:spcBef>
              <a:spcAft>
                <a:spcPts val="600"/>
              </a:spcAft>
              <a:buClr>
                <a:schemeClr val="tx1">
                  <a:lumMod val="85000"/>
                  <a:lumOff val="15000"/>
                </a:schemeClr>
              </a:buClr>
              <a:buSzTx/>
              <a:buFont typeface="Arial" panose="020B0604020202020204" pitchFamily="34" charset="0"/>
              <a:buChar char="•"/>
              <a:tabLst/>
            </a:pPr>
            <a:r>
              <a:rPr kumimoji="0" lang="en-US" altLang="en-US" sz="1000" i="0" u="none" strike="noStrike" cap="none" normalizeH="0" baseline="0" dirty="0">
                <a:ln>
                  <a:noFill/>
                </a:ln>
                <a:effectLst/>
              </a:rPr>
              <a:t>Establish recognition programs and post-call surveys.</a:t>
            </a:r>
          </a:p>
          <a:p>
            <a:pPr marL="171450" marR="0" lvl="0" indent="-171450" defTabSz="914400" fontAlgn="base">
              <a:lnSpc>
                <a:spcPct val="90000"/>
              </a:lnSpc>
              <a:spcBef>
                <a:spcPct val="0"/>
              </a:spcBef>
              <a:spcAft>
                <a:spcPts val="600"/>
              </a:spcAft>
              <a:buClr>
                <a:schemeClr val="tx1">
                  <a:lumMod val="85000"/>
                  <a:lumOff val="15000"/>
                </a:schemeClr>
              </a:buClr>
              <a:buSzTx/>
              <a:buFont typeface="Arial" panose="020B0604020202020204" pitchFamily="34" charset="0"/>
              <a:buChar char="•"/>
              <a:tabLst/>
            </a:pPr>
            <a:r>
              <a:rPr kumimoji="0" lang="en-US" altLang="en-US" sz="1000" b="0" i="0" u="none" strike="noStrike" cap="none" normalizeH="0" baseline="0" dirty="0">
                <a:ln>
                  <a:noFill/>
                </a:ln>
                <a:effectLst/>
              </a:rPr>
              <a:t>Start feedback analysis.</a:t>
            </a:r>
          </a:p>
          <a:p>
            <a:pPr marR="0" lvl="0" defTabSz="914400" fontAlgn="base">
              <a:lnSpc>
                <a:spcPct val="90000"/>
              </a:lnSpc>
              <a:spcBef>
                <a:spcPct val="0"/>
              </a:spcBef>
              <a:spcAft>
                <a:spcPts val="600"/>
              </a:spcAft>
              <a:buClr>
                <a:schemeClr val="tx1">
                  <a:lumMod val="85000"/>
                  <a:lumOff val="15000"/>
                </a:schemeClr>
              </a:buClr>
              <a:buSzTx/>
              <a:tabLst/>
            </a:pPr>
            <a:r>
              <a:rPr kumimoji="0" lang="en-US" altLang="en-US" sz="1000" b="1" i="0" u="none" strike="noStrike" cap="none" normalizeH="0" baseline="0" dirty="0">
                <a:ln>
                  <a:noFill/>
                </a:ln>
                <a:effectLst/>
              </a:rPr>
              <a:t>Long-Term (1-2 years)</a:t>
            </a:r>
            <a:endParaRPr kumimoji="0" lang="en-US" altLang="en-US" sz="1000" b="0" i="0" u="none" strike="noStrike" cap="none" normalizeH="0" baseline="0" dirty="0">
              <a:ln>
                <a:noFill/>
              </a:ln>
              <a:effectLst/>
            </a:endParaRPr>
          </a:p>
          <a:p>
            <a:pPr marL="171450" marR="0" lvl="0" indent="-171450" defTabSz="914400" fontAlgn="base">
              <a:lnSpc>
                <a:spcPct val="90000"/>
              </a:lnSpc>
              <a:spcBef>
                <a:spcPct val="0"/>
              </a:spcBef>
              <a:spcAft>
                <a:spcPts val="600"/>
              </a:spcAft>
              <a:buClr>
                <a:schemeClr val="tx1">
                  <a:lumMod val="85000"/>
                  <a:lumOff val="15000"/>
                </a:schemeClr>
              </a:buClr>
              <a:buSzTx/>
              <a:buFont typeface="Arial" panose="020B0604020202020204" pitchFamily="34" charset="0"/>
              <a:buChar char="•"/>
              <a:tabLst/>
            </a:pPr>
            <a:r>
              <a:rPr kumimoji="0" lang="en-US" altLang="en-US" sz="1000" b="0" i="0" u="none" strike="noStrike" cap="none" normalizeH="0" baseline="0" dirty="0">
                <a:ln>
                  <a:noFill/>
                </a:ln>
                <a:effectLst/>
              </a:rPr>
              <a:t>Fully integrate predictive dialing systems and skill-based call routing.</a:t>
            </a:r>
          </a:p>
          <a:p>
            <a:pPr marL="171450" marR="0" lvl="0" indent="-171450" defTabSz="914400" fontAlgn="base">
              <a:lnSpc>
                <a:spcPct val="90000"/>
              </a:lnSpc>
              <a:spcBef>
                <a:spcPct val="0"/>
              </a:spcBef>
              <a:spcAft>
                <a:spcPts val="600"/>
              </a:spcAft>
              <a:buClr>
                <a:schemeClr val="tx1">
                  <a:lumMod val="85000"/>
                  <a:lumOff val="15000"/>
                </a:schemeClr>
              </a:buClr>
              <a:buSzTx/>
              <a:buFont typeface="Arial" panose="020B0604020202020204" pitchFamily="34" charset="0"/>
              <a:buChar char="•"/>
              <a:tabLst/>
            </a:pPr>
            <a:r>
              <a:rPr kumimoji="0" lang="en-US" altLang="en-US" sz="1000" b="0" i="0" u="none" strike="noStrike" cap="none" normalizeH="0" baseline="0" dirty="0">
                <a:ln>
                  <a:noFill/>
                </a:ln>
                <a:effectLst/>
              </a:rPr>
              <a:t>Develop and implement career progression paths.</a:t>
            </a:r>
          </a:p>
          <a:p>
            <a:pPr marL="171450" marR="0" lvl="0" indent="-171450" defTabSz="914400" fontAlgn="base">
              <a:lnSpc>
                <a:spcPct val="90000"/>
              </a:lnSpc>
              <a:spcBef>
                <a:spcPct val="0"/>
              </a:spcBef>
              <a:spcAft>
                <a:spcPts val="600"/>
              </a:spcAft>
              <a:buClr>
                <a:schemeClr val="tx1">
                  <a:lumMod val="85000"/>
                  <a:lumOff val="15000"/>
                </a:schemeClr>
              </a:buClr>
              <a:buSzTx/>
              <a:buFont typeface="Arial" panose="020B0604020202020204" pitchFamily="34" charset="0"/>
              <a:buChar char="•"/>
              <a:tabLst/>
            </a:pPr>
            <a:r>
              <a:rPr kumimoji="0" lang="en-US" altLang="en-US" sz="1000" b="0" i="0" u="none" strike="noStrike" cap="none" normalizeH="0" baseline="0" dirty="0">
                <a:ln>
                  <a:noFill/>
                </a:ln>
                <a:effectLst/>
              </a:rPr>
              <a:t>Maintain continuous improvement with the Kaizen approach.</a:t>
            </a:r>
          </a:p>
          <a:p>
            <a:pPr marL="171450" marR="0" lvl="0" indent="-171450" defTabSz="914400" fontAlgn="base">
              <a:lnSpc>
                <a:spcPct val="90000"/>
              </a:lnSpc>
              <a:spcBef>
                <a:spcPct val="0"/>
              </a:spcBef>
              <a:spcAft>
                <a:spcPts val="600"/>
              </a:spcAft>
              <a:buClr>
                <a:schemeClr val="tx1">
                  <a:lumMod val="85000"/>
                  <a:lumOff val="15000"/>
                </a:schemeClr>
              </a:buClr>
              <a:buSzTx/>
              <a:buFont typeface="Arial" panose="020B0604020202020204" pitchFamily="34" charset="0"/>
              <a:buChar char="•"/>
              <a:tabLst/>
            </a:pPr>
            <a:r>
              <a:rPr kumimoji="0" lang="en-US" altLang="en-US" sz="1000" b="0" i="0" u="none" strike="noStrike" cap="none" normalizeH="0" baseline="0" dirty="0">
                <a:ln>
                  <a:noFill/>
                </a:ln>
                <a:effectLst/>
              </a:rPr>
              <a:t>Regularly update training programs and tools based on feedback and performance data.</a:t>
            </a:r>
          </a:p>
          <a:p>
            <a:pPr marL="171450" marR="0" lvl="0" indent="-171450" defTabSz="914400" fontAlgn="base">
              <a:lnSpc>
                <a:spcPct val="90000"/>
              </a:lnSpc>
              <a:spcBef>
                <a:spcPct val="0"/>
              </a:spcBef>
              <a:spcAft>
                <a:spcPts val="600"/>
              </a:spcAft>
              <a:buClr>
                <a:schemeClr val="tx1">
                  <a:lumMod val="85000"/>
                  <a:lumOff val="15000"/>
                </a:schemeClr>
              </a:buClr>
              <a:buSzTx/>
              <a:buFont typeface="Arial" panose="020B0604020202020204" pitchFamily="34" charset="0"/>
              <a:buChar char="•"/>
              <a:tabLst/>
            </a:pPr>
            <a:r>
              <a:rPr kumimoji="0" lang="en-US" altLang="en-US" sz="1000" b="0" i="0" u="none" strike="noStrike" cap="none" normalizeH="0" baseline="0" dirty="0">
                <a:ln>
                  <a:noFill/>
                </a:ln>
                <a:effectLst/>
              </a:rPr>
              <a:t>Foster a supportive work environment and provide stress management resources.</a:t>
            </a:r>
          </a:p>
          <a:p>
            <a:pPr marR="0" lvl="0" defTabSz="914400" fontAlgn="base">
              <a:lnSpc>
                <a:spcPct val="90000"/>
              </a:lnSpc>
              <a:spcBef>
                <a:spcPct val="0"/>
              </a:spcBef>
              <a:spcAft>
                <a:spcPts val="600"/>
              </a:spcAft>
              <a:buClr>
                <a:schemeClr val="tx1">
                  <a:lumMod val="85000"/>
                  <a:lumOff val="15000"/>
                </a:schemeClr>
              </a:buClr>
              <a:buSzTx/>
              <a:tabLst/>
            </a:pPr>
            <a:endParaRPr kumimoji="0" lang="en-US" altLang="en-US" sz="1000" b="0" i="0" u="none" strike="noStrike" cap="none" normalizeH="0" baseline="0" dirty="0">
              <a:ln>
                <a:noFill/>
              </a:ln>
              <a:effectLst/>
            </a:endParaRPr>
          </a:p>
        </p:txBody>
      </p:sp>
    </p:spTree>
    <p:extLst>
      <p:ext uri="{BB962C8B-B14F-4D97-AF65-F5344CB8AC3E}">
        <p14:creationId xmlns:p14="http://schemas.microsoft.com/office/powerpoint/2010/main" val="259349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65D3BF7-3A67-A04E-E04C-9DDE240AF265}"/>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9091" r="13130" b="-1"/>
          <a:stretch/>
        </p:blipFill>
        <p:spPr>
          <a:xfrm>
            <a:off x="20" y="78658"/>
            <a:ext cx="12191980" cy="6857999"/>
          </a:xfrm>
          <a:prstGeom prst="rect">
            <a:avLst/>
          </a:prstGeom>
        </p:spPr>
      </p:pic>
      <p:sp>
        <p:nvSpPr>
          <p:cNvPr id="37" name="Rectangle 36">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B371C3-E080-34EA-6954-C56677643840}"/>
              </a:ext>
            </a:extLst>
          </p:cNvPr>
          <p:cNvSpPr>
            <a:spLocks noGrp="1"/>
          </p:cNvSpPr>
          <p:nvPr>
            <p:ph type="title"/>
          </p:nvPr>
        </p:nvSpPr>
        <p:spPr>
          <a:xfrm>
            <a:off x="764256" y="427534"/>
            <a:ext cx="4602152" cy="973355"/>
          </a:xfrm>
        </p:spPr>
        <p:txBody>
          <a:bodyPr>
            <a:normAutofit/>
          </a:bodyPr>
          <a:lstStyle/>
          <a:p>
            <a:r>
              <a:rPr lang="en-IN" sz="4400" b="1" dirty="0"/>
              <a:t>Conclusion</a:t>
            </a:r>
          </a:p>
        </p:txBody>
      </p:sp>
      <p:sp>
        <p:nvSpPr>
          <p:cNvPr id="3" name="Content Placeholder 2">
            <a:extLst>
              <a:ext uri="{FF2B5EF4-FFF2-40B4-BE49-F238E27FC236}">
                <a16:creationId xmlns:a16="http://schemas.microsoft.com/office/drawing/2014/main" id="{E06D9AB1-299C-E809-9FEF-58582EB67EBC}"/>
              </a:ext>
            </a:extLst>
          </p:cNvPr>
          <p:cNvSpPr>
            <a:spLocks noGrp="1"/>
          </p:cNvSpPr>
          <p:nvPr>
            <p:ph idx="1"/>
          </p:nvPr>
        </p:nvSpPr>
        <p:spPr>
          <a:xfrm>
            <a:off x="774043" y="1479547"/>
            <a:ext cx="4602152" cy="4539439"/>
          </a:xfrm>
        </p:spPr>
        <p:txBody>
          <a:bodyPr>
            <a:noAutofit/>
          </a:bodyPr>
          <a:lstStyle/>
          <a:p>
            <a:pPr marL="0" indent="0">
              <a:lnSpc>
                <a:spcPct val="110000"/>
              </a:lnSpc>
              <a:buNone/>
            </a:pPr>
            <a:r>
              <a:rPr lang="en-US" sz="1050" dirty="0"/>
              <a:t>In conclusion, our analysis identifies strengths in a high resolution rate of 90%, particularly in critical areas like payment (93%) and technical support (88%). However, challenges such as a 19.55% abandoned call rate and fluctuations in answered call rates highlight areas for improvement.</a:t>
            </a:r>
          </a:p>
          <a:p>
            <a:pPr>
              <a:lnSpc>
                <a:spcPct val="110000"/>
              </a:lnSpc>
            </a:pPr>
            <a:endParaRPr lang="en-US" sz="1050" dirty="0"/>
          </a:p>
          <a:p>
            <a:pPr marL="0" indent="0">
              <a:lnSpc>
                <a:spcPct val="110000"/>
              </a:lnSpc>
              <a:buNone/>
            </a:pPr>
            <a:r>
              <a:rPr lang="en-US" sz="1050" dirty="0"/>
              <a:t>To address these, key strategies include:</a:t>
            </a:r>
          </a:p>
          <a:p>
            <a:pPr marL="0" indent="0">
              <a:lnSpc>
                <a:spcPct val="110000"/>
              </a:lnSpc>
              <a:buNone/>
            </a:pPr>
            <a:r>
              <a:rPr lang="en-US" sz="1050" dirty="0"/>
              <a:t>1. </a:t>
            </a:r>
            <a:r>
              <a:rPr lang="en-US" sz="1050" b="1" dirty="0"/>
              <a:t>Improving Efficiency: </a:t>
            </a:r>
            <a:r>
              <a:rPr lang="en-US" sz="1050" dirty="0"/>
              <a:t>Enhance training and implement a callback system to reduce abandoned calls.</a:t>
            </a:r>
          </a:p>
          <a:p>
            <a:pPr marL="0" indent="0">
              <a:lnSpc>
                <a:spcPct val="110000"/>
              </a:lnSpc>
              <a:buNone/>
            </a:pPr>
            <a:r>
              <a:rPr lang="en-US" sz="1050" dirty="0"/>
              <a:t>2. </a:t>
            </a:r>
            <a:r>
              <a:rPr lang="en-US" sz="1050" b="1" dirty="0"/>
              <a:t>Enhancing Resolution: </a:t>
            </a:r>
            <a:r>
              <a:rPr lang="en-US" sz="1050" dirty="0"/>
              <a:t>Focus on targeted training and leverage a robust knowledge base for effective issue resolution.</a:t>
            </a:r>
          </a:p>
          <a:p>
            <a:pPr marL="0" indent="0">
              <a:lnSpc>
                <a:spcPct val="110000"/>
              </a:lnSpc>
              <a:buNone/>
            </a:pPr>
            <a:r>
              <a:rPr lang="en-US" sz="1050" dirty="0"/>
              <a:t>3. </a:t>
            </a:r>
            <a:r>
              <a:rPr lang="en-US" sz="1050" b="1" dirty="0"/>
              <a:t>Optimizing Interaction: </a:t>
            </a:r>
            <a:r>
              <a:rPr lang="en-US" sz="1050" dirty="0"/>
              <a:t>Streamline scripts and introduce real-time support tools for better service delivery.</a:t>
            </a:r>
          </a:p>
          <a:p>
            <a:pPr marL="0" indent="0">
              <a:lnSpc>
                <a:spcPct val="110000"/>
              </a:lnSpc>
              <a:buNone/>
            </a:pPr>
            <a:r>
              <a:rPr lang="en-US" sz="1050" dirty="0"/>
              <a:t>4. </a:t>
            </a:r>
            <a:r>
              <a:rPr lang="en-US" sz="1050" b="1" dirty="0"/>
              <a:t>Increasing Answered Calls: </a:t>
            </a:r>
            <a:r>
              <a:rPr lang="en-US" sz="1050" dirty="0"/>
              <a:t>Implement predictive dialing and intensify performance monitoring for optimized call management.</a:t>
            </a:r>
          </a:p>
          <a:p>
            <a:pPr marL="0" indent="0">
              <a:lnSpc>
                <a:spcPct val="110000"/>
              </a:lnSpc>
              <a:buNone/>
            </a:pPr>
            <a:r>
              <a:rPr lang="en-US" sz="1050" dirty="0"/>
              <a:t>5. </a:t>
            </a:r>
            <a:r>
              <a:rPr lang="en-US" sz="1050" b="1" dirty="0"/>
              <a:t>Efficient Operations</a:t>
            </a:r>
            <a:r>
              <a:rPr lang="en-US" sz="1050" dirty="0"/>
              <a:t>: Introduce skill-based routing and prioritize first-call resolution to enhance service efficiency.</a:t>
            </a:r>
          </a:p>
          <a:p>
            <a:pPr>
              <a:lnSpc>
                <a:spcPct val="110000"/>
              </a:lnSpc>
            </a:pPr>
            <a:endParaRPr lang="en-US" sz="1050" dirty="0"/>
          </a:p>
          <a:p>
            <a:pPr marL="0" indent="0">
              <a:lnSpc>
                <a:spcPct val="110000"/>
              </a:lnSpc>
              <a:buNone/>
            </a:pPr>
            <a:r>
              <a:rPr lang="en-US" sz="1050" dirty="0"/>
              <a:t>These initiatives, supported by ongoing training and technology investments, aim to sustain high service standards and customer satisfaction while addressing operational challenges effectively.</a:t>
            </a:r>
            <a:endParaRPr lang="en-IN" sz="1050" dirty="0"/>
          </a:p>
        </p:txBody>
      </p:sp>
    </p:spTree>
    <p:extLst>
      <p:ext uri="{BB962C8B-B14F-4D97-AF65-F5344CB8AC3E}">
        <p14:creationId xmlns:p14="http://schemas.microsoft.com/office/powerpoint/2010/main" val="4168667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EB949D8D-8E17-4DBF-BEA8-13C57BF63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BC6FC45-D4D9-4025-91DA-272D318D3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8" name="Rectangle 77">
            <a:extLst>
              <a:ext uri="{FF2B5EF4-FFF2-40B4-BE49-F238E27FC236}">
                <a16:creationId xmlns:a16="http://schemas.microsoft.com/office/drawing/2014/main" id="{EA284212-C175-4C82-B112-A5208F70C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09" y="393365"/>
            <a:ext cx="7328969" cy="6059273"/>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4D140-8D0C-47AB-0738-C93D5675DC89}"/>
              </a:ext>
            </a:extLst>
          </p:cNvPr>
          <p:cNvSpPr>
            <a:spLocks noGrp="1"/>
          </p:cNvSpPr>
          <p:nvPr>
            <p:ph type="title"/>
          </p:nvPr>
        </p:nvSpPr>
        <p:spPr>
          <a:xfrm>
            <a:off x="868680" y="642593"/>
            <a:ext cx="6281928" cy="1744183"/>
          </a:xfrm>
        </p:spPr>
        <p:txBody>
          <a:bodyPr vert="horz" lIns="91440" tIns="45720" rIns="91440" bIns="45720" rtlCol="0" anchor="ctr">
            <a:normAutofit/>
          </a:bodyPr>
          <a:lstStyle/>
          <a:p>
            <a:r>
              <a:rPr lang="en-US" sz="4800" dirty="0"/>
              <a:t>Thank You!</a:t>
            </a:r>
          </a:p>
        </p:txBody>
      </p:sp>
      <p:sp>
        <p:nvSpPr>
          <p:cNvPr id="3" name="TextBox 2">
            <a:extLst>
              <a:ext uri="{FF2B5EF4-FFF2-40B4-BE49-F238E27FC236}">
                <a16:creationId xmlns:a16="http://schemas.microsoft.com/office/drawing/2014/main" id="{85BF56C9-25D5-FD06-6501-1D78D2A9834E}"/>
              </a:ext>
            </a:extLst>
          </p:cNvPr>
          <p:cNvSpPr txBox="1"/>
          <p:nvPr/>
        </p:nvSpPr>
        <p:spPr>
          <a:xfrm>
            <a:off x="868680" y="2386584"/>
            <a:ext cx="6281928" cy="3648456"/>
          </a:xfrm>
          <a:prstGeom prst="rect">
            <a:avLst/>
          </a:prstGeom>
        </p:spPr>
        <p:txBody>
          <a:bodyPr vert="horz" lIns="91440" tIns="45720" rIns="91440" bIns="45720" rtlCol="0">
            <a:normAutofit/>
          </a:bodyPr>
          <a:lstStyle/>
          <a:p>
            <a:pPr indent="-182880" defTabSz="914400">
              <a:spcAft>
                <a:spcPts val="600"/>
              </a:spcAft>
              <a:buClr>
                <a:schemeClr val="tx1">
                  <a:lumMod val="85000"/>
                  <a:lumOff val="15000"/>
                </a:schemeClr>
              </a:buClr>
              <a:buFont typeface="Garamond" pitchFamily="18" charset="0"/>
              <a:buChar char="◦"/>
            </a:pPr>
            <a:r>
              <a:rPr lang="en-US"/>
              <a:t>Connect via: </a:t>
            </a:r>
          </a:p>
          <a:p>
            <a:pPr indent="-182880" defTabSz="914400">
              <a:spcAft>
                <a:spcPts val="600"/>
              </a:spcAft>
              <a:buClr>
                <a:schemeClr val="tx1">
                  <a:lumMod val="85000"/>
                  <a:lumOff val="15000"/>
                </a:schemeClr>
              </a:buClr>
              <a:buFont typeface="Garamond" pitchFamily="18" charset="0"/>
              <a:buChar char="◦"/>
            </a:pPr>
            <a:r>
              <a:rPr lang="en-US"/>
              <a:t>Email: </a:t>
            </a:r>
            <a:r>
              <a:rPr lang="en-US">
                <a:hlinkClick r:id="rId2"/>
              </a:rPr>
              <a:t>rupsachaudhuri9@gmail.com</a:t>
            </a:r>
            <a:endParaRPr lang="en-US"/>
          </a:p>
          <a:p>
            <a:pPr indent="-182880" defTabSz="914400">
              <a:spcAft>
                <a:spcPts val="600"/>
              </a:spcAft>
              <a:buClr>
                <a:schemeClr val="tx1">
                  <a:lumMod val="85000"/>
                  <a:lumOff val="15000"/>
                </a:schemeClr>
              </a:buClr>
              <a:buFont typeface="Garamond" pitchFamily="18" charset="0"/>
              <a:buChar char="◦"/>
            </a:pPr>
            <a:r>
              <a:rPr lang="en-US">
                <a:hlinkClick r:id="rId3"/>
              </a:rPr>
              <a:t>LinkedIn</a:t>
            </a:r>
            <a:endParaRPr lang="en-US"/>
          </a:p>
          <a:p>
            <a:pPr indent="-182880" defTabSz="914400">
              <a:spcAft>
                <a:spcPts val="600"/>
              </a:spcAft>
              <a:buClr>
                <a:schemeClr val="tx1">
                  <a:lumMod val="85000"/>
                  <a:lumOff val="15000"/>
                </a:schemeClr>
              </a:buClr>
              <a:buFont typeface="Garamond" pitchFamily="18" charset="0"/>
              <a:buChar char="◦"/>
            </a:pPr>
            <a:r>
              <a:rPr lang="en-US">
                <a:hlinkClick r:id="rId4"/>
              </a:rPr>
              <a:t>GitHub</a:t>
            </a:r>
            <a:endParaRPr lang="en-US"/>
          </a:p>
        </p:txBody>
      </p:sp>
      <p:pic>
        <p:nvPicPr>
          <p:cNvPr id="41" name="Graphic 40" descr="Handshake">
            <a:extLst>
              <a:ext uri="{FF2B5EF4-FFF2-40B4-BE49-F238E27FC236}">
                <a16:creationId xmlns:a16="http://schemas.microsoft.com/office/drawing/2014/main" id="{6A1E2EA4-4E64-FDA9-1E10-6475530539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16242" y="1768534"/>
            <a:ext cx="3322121" cy="3322121"/>
          </a:xfrm>
          <a:prstGeom prst="rect">
            <a:avLst/>
          </a:prstGeom>
        </p:spPr>
      </p:pic>
    </p:spTree>
    <p:extLst>
      <p:ext uri="{BB962C8B-B14F-4D97-AF65-F5344CB8AC3E}">
        <p14:creationId xmlns:p14="http://schemas.microsoft.com/office/powerpoint/2010/main" val="129250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wo telephones communicating">
            <a:extLst>
              <a:ext uri="{FF2B5EF4-FFF2-40B4-BE49-F238E27FC236}">
                <a16:creationId xmlns:a16="http://schemas.microsoft.com/office/drawing/2014/main" id="{C95054F9-939C-2D3A-9D77-9729CDC617D0}"/>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b="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A42DBF6F-388A-4079-6B16-4EBCF84B31DE}"/>
              </a:ext>
            </a:extLst>
          </p:cNvPr>
          <p:cNvSpPr>
            <a:spLocks noGrp="1"/>
          </p:cNvSpPr>
          <p:nvPr>
            <p:ph type="title"/>
          </p:nvPr>
        </p:nvSpPr>
        <p:spPr>
          <a:xfrm>
            <a:off x="1066800" y="642594"/>
            <a:ext cx="10058400" cy="1371600"/>
          </a:xfrm>
        </p:spPr>
        <p:txBody>
          <a:bodyPr>
            <a:normAutofit/>
          </a:bodyPr>
          <a:lstStyle/>
          <a:p>
            <a:r>
              <a:rPr lang="en-IN" b="1"/>
              <a:t>Content</a:t>
            </a:r>
          </a:p>
        </p:txBody>
      </p:sp>
      <p:sp>
        <p:nvSpPr>
          <p:cNvPr id="3" name="Content Placeholder 2">
            <a:extLst>
              <a:ext uri="{FF2B5EF4-FFF2-40B4-BE49-F238E27FC236}">
                <a16:creationId xmlns:a16="http://schemas.microsoft.com/office/drawing/2014/main" id="{99FCCDF5-D82F-EAAF-2123-176B6D24CA05}"/>
              </a:ext>
            </a:extLst>
          </p:cNvPr>
          <p:cNvSpPr>
            <a:spLocks noGrp="1"/>
          </p:cNvSpPr>
          <p:nvPr>
            <p:ph idx="1"/>
          </p:nvPr>
        </p:nvSpPr>
        <p:spPr>
          <a:xfrm>
            <a:off x="1066800" y="2103120"/>
            <a:ext cx="10058400" cy="3849624"/>
          </a:xfrm>
        </p:spPr>
        <p:txBody>
          <a:bodyPr>
            <a:normAutofit/>
          </a:bodyPr>
          <a:lstStyle/>
          <a:p>
            <a:pPr>
              <a:lnSpc>
                <a:spcPct val="110000"/>
              </a:lnSpc>
            </a:pPr>
            <a:r>
              <a:rPr lang="en-IN"/>
              <a:t>Introduction and Objective</a:t>
            </a:r>
          </a:p>
          <a:p>
            <a:pPr>
              <a:lnSpc>
                <a:spcPct val="110000"/>
              </a:lnSpc>
            </a:pPr>
            <a:r>
              <a:rPr lang="en-IN"/>
              <a:t>Call Centre Statistics</a:t>
            </a:r>
          </a:p>
          <a:p>
            <a:pPr>
              <a:lnSpc>
                <a:spcPct val="110000"/>
              </a:lnSpc>
            </a:pPr>
            <a:r>
              <a:rPr lang="en-IN"/>
              <a:t>Agent Performance Overview</a:t>
            </a:r>
          </a:p>
          <a:p>
            <a:pPr>
              <a:lnSpc>
                <a:spcPct val="110000"/>
              </a:lnSpc>
            </a:pPr>
            <a:r>
              <a:rPr lang="en-IN"/>
              <a:t>Key Agent Insights – Greg</a:t>
            </a:r>
          </a:p>
          <a:p>
            <a:pPr>
              <a:lnSpc>
                <a:spcPct val="110000"/>
              </a:lnSpc>
            </a:pPr>
            <a:r>
              <a:rPr lang="en-IN"/>
              <a:t>Key Agent Insights - Jim</a:t>
            </a:r>
          </a:p>
          <a:p>
            <a:pPr>
              <a:lnSpc>
                <a:spcPct val="110000"/>
              </a:lnSpc>
            </a:pPr>
            <a:r>
              <a:rPr lang="en-IN"/>
              <a:t>Quarterly Call Handling Trends</a:t>
            </a:r>
          </a:p>
          <a:p>
            <a:pPr>
              <a:lnSpc>
                <a:spcPct val="110000"/>
              </a:lnSpc>
            </a:pPr>
            <a:r>
              <a:rPr lang="en-IN"/>
              <a:t>Topics Analysis</a:t>
            </a:r>
          </a:p>
          <a:p>
            <a:pPr>
              <a:lnSpc>
                <a:spcPct val="110000"/>
              </a:lnSpc>
            </a:pPr>
            <a:r>
              <a:rPr lang="en-IN"/>
              <a:t>SWOT Analysis</a:t>
            </a:r>
          </a:p>
          <a:p>
            <a:pPr>
              <a:lnSpc>
                <a:spcPct val="110000"/>
              </a:lnSpc>
            </a:pPr>
            <a:r>
              <a:rPr lang="en-IN"/>
              <a:t>Recommended Strategies</a:t>
            </a:r>
          </a:p>
          <a:p>
            <a:pPr>
              <a:lnSpc>
                <a:spcPct val="110000"/>
              </a:lnSpc>
            </a:pPr>
            <a:r>
              <a:rPr lang="en-IN"/>
              <a:t>Timeline for implementation</a:t>
            </a:r>
          </a:p>
          <a:p>
            <a:pPr>
              <a:lnSpc>
                <a:spcPct val="110000"/>
              </a:lnSpc>
            </a:pPr>
            <a:r>
              <a:rPr lang="en-IN"/>
              <a:t>Conclusion</a:t>
            </a:r>
          </a:p>
        </p:txBody>
      </p:sp>
      <p:sp>
        <p:nvSpPr>
          <p:cNvPr id="50" name="Rectangle 4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txBody>
          <a:bodyPr/>
          <a:lstStyle/>
          <a:p>
            <a:endParaRPr lang="en-IN"/>
          </a:p>
        </p:txBody>
      </p:sp>
    </p:spTree>
    <p:extLst>
      <p:ext uri="{BB962C8B-B14F-4D97-AF65-F5344CB8AC3E}">
        <p14:creationId xmlns:p14="http://schemas.microsoft.com/office/powerpoint/2010/main" val="334996145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3" name="Rectangle 22">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3C680328-08B7-628D-1C9E-E949D11DD9DE}"/>
              </a:ext>
            </a:extLst>
          </p:cNvPr>
          <p:cNvSpPr>
            <a:spLocks noGrp="1"/>
          </p:cNvSpPr>
          <p:nvPr>
            <p:ph type="title"/>
          </p:nvPr>
        </p:nvSpPr>
        <p:spPr>
          <a:xfrm>
            <a:off x="868680" y="642593"/>
            <a:ext cx="6281928" cy="1744183"/>
          </a:xfrm>
        </p:spPr>
        <p:txBody>
          <a:bodyPr>
            <a:normAutofit/>
          </a:bodyPr>
          <a:lstStyle/>
          <a:p>
            <a:r>
              <a:rPr lang="en-IN" b="1" dirty="0"/>
              <a:t>Introduction and Objective</a:t>
            </a:r>
          </a:p>
        </p:txBody>
      </p:sp>
      <p:sp>
        <p:nvSpPr>
          <p:cNvPr id="3" name="Content Placeholder 2">
            <a:extLst>
              <a:ext uri="{FF2B5EF4-FFF2-40B4-BE49-F238E27FC236}">
                <a16:creationId xmlns:a16="http://schemas.microsoft.com/office/drawing/2014/main" id="{BA2DADC2-7084-8047-59FE-31674C9487EB}"/>
              </a:ext>
            </a:extLst>
          </p:cNvPr>
          <p:cNvSpPr>
            <a:spLocks noGrp="1"/>
          </p:cNvSpPr>
          <p:nvPr>
            <p:ph idx="1"/>
          </p:nvPr>
        </p:nvSpPr>
        <p:spPr>
          <a:xfrm>
            <a:off x="868680" y="2386584"/>
            <a:ext cx="6281928" cy="3648456"/>
          </a:xfrm>
        </p:spPr>
        <p:txBody>
          <a:bodyPr>
            <a:normAutofit/>
          </a:bodyPr>
          <a:lstStyle/>
          <a:p>
            <a:pPr marL="0" indent="0">
              <a:buNone/>
            </a:pPr>
            <a:r>
              <a:rPr lang="en-US" b="1" dirty="0"/>
              <a:t>Introduction</a:t>
            </a:r>
          </a:p>
          <a:p>
            <a:pPr>
              <a:buFont typeface="Arial" panose="020B0604020202020204" pitchFamily="34" charset="0"/>
              <a:buChar char="•"/>
            </a:pPr>
            <a:r>
              <a:rPr lang="en-US" dirty="0"/>
              <a:t>In today’s presentation, we will delve into an in-depth analysis of our call center's performance. By examining key metrics, agent performance, and quarterly trends, we aim to gain a comprehensive understanding of our current standing and identify opportunities for improvement.</a:t>
            </a:r>
          </a:p>
          <a:p>
            <a:pPr marL="0" indent="0">
              <a:buNone/>
            </a:pPr>
            <a:r>
              <a:rPr lang="en-US" b="1" dirty="0"/>
              <a:t>Objective</a:t>
            </a:r>
          </a:p>
          <a:p>
            <a:pPr>
              <a:buFont typeface="Arial" panose="020B0604020202020204" pitchFamily="34" charset="0"/>
              <a:buChar char="•"/>
            </a:pPr>
            <a:r>
              <a:rPr lang="en-US" dirty="0"/>
              <a:t>The objective is to provide a detailed analysis of call center performance, highlighting key metrics, agent-specific insights, and overall trends. This analysis will guide strategic decision-making to enhance operational efficiency and customer satisfaction.</a:t>
            </a:r>
          </a:p>
          <a:p>
            <a:endParaRPr lang="en-IN" dirty="0"/>
          </a:p>
        </p:txBody>
      </p:sp>
      <p:pic>
        <p:nvPicPr>
          <p:cNvPr id="5" name="Picture 4" descr="A group of people sitting at a desk with computers">
            <a:extLst>
              <a:ext uri="{FF2B5EF4-FFF2-40B4-BE49-F238E27FC236}">
                <a16:creationId xmlns:a16="http://schemas.microsoft.com/office/drawing/2014/main" id="{9A0E21F8-99CD-8AAD-5F68-86AE3F576EB9}"/>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8584" r="22951"/>
          <a:stretch/>
        </p:blipFill>
        <p:spPr>
          <a:xfrm>
            <a:off x="7837371" y="237744"/>
            <a:ext cx="4124416" cy="6382512"/>
          </a:xfrm>
          <a:prstGeom prst="rect">
            <a:avLst/>
          </a:prstGeom>
        </p:spPr>
      </p:pic>
    </p:spTree>
    <p:extLst>
      <p:ext uri="{BB962C8B-B14F-4D97-AF65-F5344CB8AC3E}">
        <p14:creationId xmlns:p14="http://schemas.microsoft.com/office/powerpoint/2010/main" val="3398000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AF18FC-0C14-3672-0445-28AA312BB03C}"/>
              </a:ext>
            </a:extLst>
          </p:cNvPr>
          <p:cNvSpPr>
            <a:spLocks noGrp="1"/>
          </p:cNvSpPr>
          <p:nvPr>
            <p:ph type="title"/>
          </p:nvPr>
        </p:nvSpPr>
        <p:spPr>
          <a:xfrm>
            <a:off x="6846137" y="804073"/>
            <a:ext cx="4602152" cy="1345449"/>
          </a:xfrm>
        </p:spPr>
        <p:txBody>
          <a:bodyPr vert="horz" lIns="91440" tIns="45720" rIns="91440" bIns="45720" rtlCol="0" anchor="ctr">
            <a:normAutofit/>
          </a:bodyPr>
          <a:lstStyle/>
          <a:p>
            <a:r>
              <a:rPr lang="en-US" sz="3400" b="1" dirty="0"/>
              <a:t>Call Center Performance Analysis</a:t>
            </a:r>
          </a:p>
        </p:txBody>
      </p:sp>
      <p:pic>
        <p:nvPicPr>
          <p:cNvPr id="10" name="Picture 9" descr="A screenshot of a phone number&#10;&#10;Description automatically generated">
            <a:extLst>
              <a:ext uri="{FF2B5EF4-FFF2-40B4-BE49-F238E27FC236}">
                <a16:creationId xmlns:a16="http://schemas.microsoft.com/office/drawing/2014/main" id="{3FCB77FA-BF8E-4448-5D20-8CA4A7121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05" y="1483908"/>
            <a:ext cx="5464362" cy="819655"/>
          </a:xfrm>
          <a:prstGeom prst="rect">
            <a:avLst/>
          </a:prstGeom>
        </p:spPr>
      </p:pic>
      <p:pic>
        <p:nvPicPr>
          <p:cNvPr id="13" name="Picture 12">
            <a:extLst>
              <a:ext uri="{FF2B5EF4-FFF2-40B4-BE49-F238E27FC236}">
                <a16:creationId xmlns:a16="http://schemas.microsoft.com/office/drawing/2014/main" id="{5F9DAA82-2CEA-3ADA-EC3A-A4931C495DDF}"/>
              </a:ext>
            </a:extLst>
          </p:cNvPr>
          <p:cNvPicPr>
            <a:picLocks noChangeAspect="1"/>
          </p:cNvPicPr>
          <p:nvPr/>
        </p:nvPicPr>
        <p:blipFill>
          <a:blip r:embed="rId4"/>
          <a:stretch>
            <a:fillRect/>
          </a:stretch>
        </p:blipFill>
        <p:spPr>
          <a:xfrm>
            <a:off x="1369293" y="3276600"/>
            <a:ext cx="3599257" cy="2137741"/>
          </a:xfrm>
          <a:prstGeom prst="rect">
            <a:avLst/>
          </a:prstGeom>
        </p:spPr>
      </p:pic>
      <p:sp>
        <p:nvSpPr>
          <p:cNvPr id="7" name="Rectangle 1">
            <a:extLst>
              <a:ext uri="{FF2B5EF4-FFF2-40B4-BE49-F238E27FC236}">
                <a16:creationId xmlns:a16="http://schemas.microsoft.com/office/drawing/2014/main" id="{4FDA860B-6CFE-BB47-CEBA-FA184052726C}"/>
              </a:ext>
            </a:extLst>
          </p:cNvPr>
          <p:cNvSpPr txBox="1">
            <a:spLocks noChangeArrowheads="1"/>
          </p:cNvSpPr>
          <p:nvPr/>
        </p:nvSpPr>
        <p:spPr bwMode="auto">
          <a:xfrm>
            <a:off x="6846137" y="2303563"/>
            <a:ext cx="4602152" cy="371542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fontAlgn="base">
              <a:lnSpc>
                <a:spcPct val="100000"/>
              </a:lnSpc>
              <a:spcBef>
                <a:spcPct val="0"/>
              </a:spcBef>
              <a:spcAft>
                <a:spcPts val="600"/>
              </a:spcAft>
            </a:pPr>
            <a:r>
              <a:rPr lang="en-US" altLang="en-US" dirty="0"/>
              <a:t>The </a:t>
            </a:r>
            <a:r>
              <a:rPr lang="en-US" altLang="en-US" b="1" dirty="0"/>
              <a:t>answered call rate </a:t>
            </a:r>
            <a:r>
              <a:rPr lang="en-US" altLang="en-US" dirty="0"/>
              <a:t>is </a:t>
            </a:r>
            <a:r>
              <a:rPr lang="en-US" altLang="en-US" b="1" dirty="0"/>
              <a:t>81.08%.</a:t>
            </a:r>
          </a:p>
          <a:p>
            <a:pPr marL="0" fontAlgn="base">
              <a:lnSpc>
                <a:spcPct val="100000"/>
              </a:lnSpc>
              <a:spcBef>
                <a:spcPct val="0"/>
              </a:spcBef>
              <a:spcAft>
                <a:spcPts val="600"/>
              </a:spcAft>
            </a:pPr>
            <a:r>
              <a:rPr lang="en-US" altLang="en-US" dirty="0"/>
              <a:t>The </a:t>
            </a:r>
            <a:r>
              <a:rPr lang="en-US" altLang="en-US" b="1" dirty="0"/>
              <a:t>call volume per day </a:t>
            </a:r>
            <a:r>
              <a:rPr lang="en-US" altLang="en-US" dirty="0"/>
              <a:t>is </a:t>
            </a:r>
            <a:r>
              <a:rPr lang="en-US" altLang="en-US" b="1" dirty="0"/>
              <a:t>56.18.</a:t>
            </a:r>
          </a:p>
          <a:p>
            <a:pPr marL="0" fontAlgn="base">
              <a:lnSpc>
                <a:spcPct val="100000"/>
              </a:lnSpc>
              <a:spcBef>
                <a:spcPct val="0"/>
              </a:spcBef>
              <a:spcAft>
                <a:spcPts val="600"/>
              </a:spcAft>
            </a:pPr>
            <a:r>
              <a:rPr lang="en-US" altLang="en-US" dirty="0"/>
              <a:t>The </a:t>
            </a:r>
            <a:r>
              <a:rPr lang="en-US" altLang="en-US" b="1" dirty="0"/>
              <a:t>average speed of answer </a:t>
            </a:r>
            <a:r>
              <a:rPr lang="en-US" altLang="en-US" dirty="0"/>
              <a:t>is </a:t>
            </a:r>
            <a:r>
              <a:rPr lang="en-US" altLang="en-US" b="1" dirty="0"/>
              <a:t>00:03:45.</a:t>
            </a:r>
          </a:p>
          <a:p>
            <a:pPr marL="0" fontAlgn="base">
              <a:lnSpc>
                <a:spcPct val="100000"/>
              </a:lnSpc>
              <a:spcBef>
                <a:spcPct val="0"/>
              </a:spcBef>
              <a:spcAft>
                <a:spcPts val="600"/>
              </a:spcAft>
            </a:pPr>
            <a:r>
              <a:rPr lang="en-US" altLang="en-US" dirty="0"/>
              <a:t>The </a:t>
            </a:r>
            <a:r>
              <a:rPr lang="en-US" altLang="en-US" b="1" dirty="0"/>
              <a:t>resolution rate is 90%.</a:t>
            </a:r>
          </a:p>
          <a:p>
            <a:pPr marL="0" fontAlgn="base">
              <a:lnSpc>
                <a:spcPct val="100000"/>
              </a:lnSpc>
              <a:spcBef>
                <a:spcPct val="0"/>
              </a:spcBef>
              <a:spcAft>
                <a:spcPts val="600"/>
              </a:spcAft>
            </a:pPr>
            <a:r>
              <a:rPr lang="en-US" altLang="en-US" dirty="0"/>
              <a:t>The </a:t>
            </a:r>
            <a:r>
              <a:rPr lang="en-US" altLang="en-US" b="1" dirty="0"/>
              <a:t>average talk duration </a:t>
            </a:r>
            <a:r>
              <a:rPr lang="en-US" altLang="en-US" dirty="0"/>
              <a:t>is </a:t>
            </a:r>
            <a:r>
              <a:rPr lang="en-US" altLang="en-US" b="1" dirty="0"/>
              <a:t>00:03:23</a:t>
            </a:r>
            <a:r>
              <a:rPr lang="en-US" altLang="en-US" dirty="0"/>
              <a:t>. </a:t>
            </a:r>
          </a:p>
          <a:p>
            <a:pPr marL="0" fontAlgn="base">
              <a:lnSpc>
                <a:spcPct val="100000"/>
              </a:lnSpc>
              <a:spcBef>
                <a:spcPct val="0"/>
              </a:spcBef>
              <a:spcAft>
                <a:spcPts val="600"/>
              </a:spcAft>
            </a:pPr>
            <a:r>
              <a:rPr lang="en-US" b="1" dirty="0"/>
              <a:t>Most Calls Answered</a:t>
            </a:r>
            <a:r>
              <a:rPr lang="en-US" dirty="0"/>
              <a:t>: January '21 (1455 calls)</a:t>
            </a:r>
          </a:p>
          <a:p>
            <a:pPr marL="0" fontAlgn="base">
              <a:lnSpc>
                <a:spcPct val="100000"/>
              </a:lnSpc>
              <a:spcBef>
                <a:spcPct val="0"/>
              </a:spcBef>
              <a:spcAft>
                <a:spcPts val="600"/>
              </a:spcAft>
            </a:pPr>
            <a:r>
              <a:rPr lang="en-US" b="1" dirty="0"/>
              <a:t>Most Calls Unanswered</a:t>
            </a:r>
            <a:r>
              <a:rPr lang="en-US" dirty="0"/>
              <a:t>: February '21 (318 calls), followed by January '21 (317 calls)</a:t>
            </a:r>
          </a:p>
        </p:txBody>
      </p:sp>
      <p:sp>
        <p:nvSpPr>
          <p:cNvPr id="8" name="AutoShape 3" descr="Selected image presented in a lightbox.">
            <a:extLst>
              <a:ext uri="{FF2B5EF4-FFF2-40B4-BE49-F238E27FC236}">
                <a16:creationId xmlns:a16="http://schemas.microsoft.com/office/drawing/2014/main" id="{2FFBEE9B-1DC4-E087-6E75-96595792200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88545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rgbClr val="404040"/>
            </a:solidFill>
            <a:prstDash val="solid"/>
            <a:miter lim="800000"/>
          </a:ln>
          <a:effectLst/>
        </p:spPr>
        <p:txBody>
          <a:bodyPr/>
          <a:lstStyle/>
          <a:p>
            <a:endParaRPr lang="en-IN"/>
          </a:p>
        </p:txBody>
      </p:sp>
      <p:pic>
        <p:nvPicPr>
          <p:cNvPr id="7" name="Picture 6" descr="A screenshot of a graph&#10;&#10;Description automatically generated">
            <a:extLst>
              <a:ext uri="{FF2B5EF4-FFF2-40B4-BE49-F238E27FC236}">
                <a16:creationId xmlns:a16="http://schemas.microsoft.com/office/drawing/2014/main" id="{7781144F-DB03-43E5-9494-45CCCCC95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01" y="1787540"/>
            <a:ext cx="7237877" cy="3311327"/>
          </a:xfrm>
          <a:prstGeom prst="rect">
            <a:avLst/>
          </a:prstGeom>
        </p:spPr>
      </p:pic>
      <p:sp>
        <p:nvSpPr>
          <p:cNvPr id="38" name="Rectangle 37">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0" name="Rectangle 39">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6699"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45A91C-39E8-B4BA-34ED-CB6B5763771C}"/>
              </a:ext>
            </a:extLst>
          </p:cNvPr>
          <p:cNvSpPr>
            <a:spLocks noGrp="1"/>
          </p:cNvSpPr>
          <p:nvPr>
            <p:ph type="title"/>
          </p:nvPr>
        </p:nvSpPr>
        <p:spPr>
          <a:xfrm>
            <a:off x="9321801" y="612843"/>
            <a:ext cx="2312480" cy="1499738"/>
          </a:xfrm>
        </p:spPr>
        <p:txBody>
          <a:bodyPr anchor="b">
            <a:normAutofit/>
          </a:bodyPr>
          <a:lstStyle/>
          <a:p>
            <a:r>
              <a:rPr lang="en-IN" sz="2600" b="1" dirty="0"/>
              <a:t>Agent Performance Overview</a:t>
            </a:r>
          </a:p>
        </p:txBody>
      </p:sp>
      <p:sp>
        <p:nvSpPr>
          <p:cNvPr id="8" name="Rectangle 3">
            <a:extLst>
              <a:ext uri="{FF2B5EF4-FFF2-40B4-BE49-F238E27FC236}">
                <a16:creationId xmlns:a16="http://schemas.microsoft.com/office/drawing/2014/main" id="{85C9B447-537E-6F3F-453E-17D332E81540}"/>
              </a:ext>
            </a:extLst>
          </p:cNvPr>
          <p:cNvSpPr>
            <a:spLocks noGrp="1" noChangeArrowheads="1"/>
          </p:cNvSpPr>
          <p:nvPr>
            <p:ph idx="1"/>
          </p:nvPr>
        </p:nvSpPr>
        <p:spPr bwMode="auto">
          <a:xfrm>
            <a:off x="9321801" y="2149813"/>
            <a:ext cx="2312479" cy="385419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solidFill>
                  <a:schemeClr val="tx1">
                    <a:lumMod val="85000"/>
                    <a:lumOff val="15000"/>
                  </a:schemeClr>
                </a:solidFill>
                <a:effectLst/>
                <a:latin typeface="Arial" panose="020B0604020202020204" pitchFamily="34" charset="0"/>
              </a:rPr>
              <a:t>Greg</a:t>
            </a:r>
            <a:r>
              <a:rPr kumimoji="0" lang="en-US" altLang="en-US" b="0" i="0" u="none" strike="noStrike" cap="none" normalizeH="0" baseline="0" dirty="0">
                <a:ln>
                  <a:noFill/>
                </a:ln>
                <a:solidFill>
                  <a:schemeClr val="tx1">
                    <a:lumMod val="85000"/>
                    <a:lumOff val="15000"/>
                  </a:schemeClr>
                </a:solidFill>
                <a:effectLst/>
                <a:latin typeface="Arial" panose="020B0604020202020204" pitchFamily="34" charset="0"/>
              </a:rPr>
              <a:t>: Highest resolution rate (91%) and average speed of answer (68.44 seconds).</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solidFill>
                  <a:schemeClr val="tx1">
                    <a:lumMod val="85000"/>
                    <a:lumOff val="15000"/>
                  </a:schemeClr>
                </a:solidFill>
                <a:effectLst/>
                <a:latin typeface="Arial" panose="020B0604020202020204" pitchFamily="34" charset="0"/>
              </a:rPr>
              <a:t>Jim</a:t>
            </a:r>
            <a:r>
              <a:rPr kumimoji="0" lang="en-US" altLang="en-US" b="0" i="0" u="none" strike="noStrike" cap="none" normalizeH="0" baseline="0" dirty="0">
                <a:ln>
                  <a:noFill/>
                </a:ln>
                <a:solidFill>
                  <a:schemeClr val="tx1">
                    <a:lumMod val="85000"/>
                    <a:lumOff val="15000"/>
                  </a:schemeClr>
                </a:solidFill>
                <a:effectLst/>
                <a:latin typeface="Arial" panose="020B0604020202020204" pitchFamily="34" charset="0"/>
              </a:rPr>
              <a:t>: Answered the most calls with a resolution rate of 90% and an average speed of answer of 66.34 seconds.</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solidFill>
                  <a:schemeClr val="tx1">
                    <a:lumMod val="85000"/>
                    <a:lumOff val="15000"/>
                  </a:schemeClr>
                </a:solidFill>
                <a:effectLst/>
                <a:latin typeface="Arial" panose="020B0604020202020204" pitchFamily="34" charset="0"/>
              </a:rPr>
              <a:t>Other Agents</a:t>
            </a:r>
            <a:r>
              <a:rPr kumimoji="0" lang="en-US" altLang="en-US" b="0" i="0" u="none" strike="noStrike" cap="none" normalizeH="0" baseline="0" dirty="0">
                <a:ln>
                  <a:noFill/>
                </a:ln>
                <a:solidFill>
                  <a:schemeClr val="tx1">
                    <a:lumMod val="85000"/>
                    <a:lumOff val="15000"/>
                  </a:schemeClr>
                </a:solidFill>
                <a:effectLst/>
                <a:latin typeface="Arial" panose="020B0604020202020204" pitchFamily="34" charset="0"/>
              </a:rPr>
              <a:t>: Similar performance with a satisfaction rating of 3. </a:t>
            </a:r>
          </a:p>
        </p:txBody>
      </p:sp>
    </p:spTree>
    <p:extLst>
      <p:ext uri="{BB962C8B-B14F-4D97-AF65-F5344CB8AC3E}">
        <p14:creationId xmlns:p14="http://schemas.microsoft.com/office/powerpoint/2010/main" val="150490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rgbClr val="404040"/>
            </a:solidFill>
            <a:prstDash val="solid"/>
            <a:miter lim="800000"/>
          </a:ln>
          <a:effectLst/>
        </p:spPr>
        <p:txBody>
          <a:bodyPr/>
          <a:lstStyle/>
          <a:p>
            <a:endParaRPr lang="en-IN"/>
          </a:p>
        </p:txBody>
      </p:sp>
      <p:pic>
        <p:nvPicPr>
          <p:cNvPr id="5" name="Picture 4" descr="A screenshot of a computer&#10;&#10;Description automatically generated">
            <a:extLst>
              <a:ext uri="{FF2B5EF4-FFF2-40B4-BE49-F238E27FC236}">
                <a16:creationId xmlns:a16="http://schemas.microsoft.com/office/drawing/2014/main" id="{5D854DB8-26DD-2150-ECEB-11AE4D9AD201}"/>
              </a:ext>
            </a:extLst>
          </p:cNvPr>
          <p:cNvPicPr>
            <a:picLocks noChangeAspect="1"/>
          </p:cNvPicPr>
          <p:nvPr/>
        </p:nvPicPr>
        <p:blipFill>
          <a:blip r:embed="rId3"/>
          <a:stretch>
            <a:fillRect/>
          </a:stretch>
        </p:blipFill>
        <p:spPr>
          <a:xfrm>
            <a:off x="904701" y="1633735"/>
            <a:ext cx="7237877" cy="3618938"/>
          </a:xfrm>
          <a:prstGeom prst="rect">
            <a:avLst/>
          </a:prstGeom>
        </p:spPr>
      </p:pic>
      <p:sp>
        <p:nvSpPr>
          <p:cNvPr id="79" name="Rectangle 78">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1" name="Rectangle 80">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6699"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D6850-A01C-3847-2286-FC6F386E1B52}"/>
              </a:ext>
            </a:extLst>
          </p:cNvPr>
          <p:cNvSpPr>
            <a:spLocks noGrp="1"/>
          </p:cNvSpPr>
          <p:nvPr>
            <p:ph type="title"/>
          </p:nvPr>
        </p:nvSpPr>
        <p:spPr>
          <a:xfrm>
            <a:off x="9321801" y="612843"/>
            <a:ext cx="2312480" cy="1499738"/>
          </a:xfrm>
        </p:spPr>
        <p:txBody>
          <a:bodyPr vert="horz" lIns="91440" tIns="45720" rIns="91440" bIns="45720" rtlCol="0" anchor="b">
            <a:noAutofit/>
          </a:bodyPr>
          <a:lstStyle/>
          <a:p>
            <a:r>
              <a:rPr lang="en-US" sz="2600" b="1" dirty="0"/>
              <a:t>Key Agent Insight- Greg’s Performance</a:t>
            </a:r>
          </a:p>
        </p:txBody>
      </p:sp>
      <p:sp>
        <p:nvSpPr>
          <p:cNvPr id="11" name="TextBox 10">
            <a:extLst>
              <a:ext uri="{FF2B5EF4-FFF2-40B4-BE49-F238E27FC236}">
                <a16:creationId xmlns:a16="http://schemas.microsoft.com/office/drawing/2014/main" id="{3E532B3A-5A51-7742-464F-2A1C93CFAB69}"/>
              </a:ext>
            </a:extLst>
          </p:cNvPr>
          <p:cNvSpPr txBox="1"/>
          <p:nvPr/>
        </p:nvSpPr>
        <p:spPr>
          <a:xfrm>
            <a:off x="9321801" y="2149813"/>
            <a:ext cx="2312479" cy="3854197"/>
          </a:xfrm>
          <a:prstGeom prst="rect">
            <a:avLst/>
          </a:prstGeom>
        </p:spPr>
        <p:txBody>
          <a:bodyPr vert="horz" lIns="91440" tIns="45720" rIns="91440" bIns="45720" rtlCol="0">
            <a:normAutofit/>
          </a:bodyPr>
          <a:lstStyle/>
          <a:p>
            <a:pPr indent="-182880" defTabSz="914400">
              <a:lnSpc>
                <a:spcPct val="90000"/>
              </a:lnSpc>
              <a:spcAft>
                <a:spcPts val="600"/>
              </a:spcAft>
              <a:buClr>
                <a:schemeClr val="tx1">
                  <a:lumMod val="85000"/>
                  <a:lumOff val="15000"/>
                </a:schemeClr>
              </a:buClr>
              <a:buFont typeface="Garamond" pitchFamily="18" charset="0"/>
              <a:buChar char="◦"/>
            </a:pPr>
            <a:r>
              <a:rPr lang="en-US" sz="900" b="1" dirty="0">
                <a:solidFill>
                  <a:schemeClr val="tx1">
                    <a:lumMod val="85000"/>
                    <a:lumOff val="15000"/>
                  </a:schemeClr>
                </a:solidFill>
              </a:rPr>
              <a:t>Answered Call Rate</a:t>
            </a:r>
            <a:r>
              <a:rPr lang="en-US" sz="900" dirty="0">
                <a:solidFill>
                  <a:schemeClr val="tx1">
                    <a:lumMod val="85000"/>
                    <a:lumOff val="15000"/>
                  </a:schemeClr>
                </a:solidFill>
              </a:rPr>
              <a:t>: 80.45%</a:t>
            </a:r>
          </a:p>
          <a:p>
            <a:pPr indent="-182880" defTabSz="914400">
              <a:lnSpc>
                <a:spcPct val="90000"/>
              </a:lnSpc>
              <a:spcAft>
                <a:spcPts val="600"/>
              </a:spcAft>
              <a:buClr>
                <a:schemeClr val="tx1">
                  <a:lumMod val="85000"/>
                  <a:lumOff val="15000"/>
                </a:schemeClr>
              </a:buClr>
              <a:buFont typeface="Garamond" pitchFamily="18" charset="0"/>
              <a:buChar char="◦"/>
            </a:pPr>
            <a:r>
              <a:rPr lang="en-US" sz="900" b="1" dirty="0">
                <a:solidFill>
                  <a:schemeClr val="tx1">
                    <a:lumMod val="85000"/>
                    <a:lumOff val="15000"/>
                  </a:schemeClr>
                </a:solidFill>
              </a:rPr>
              <a:t>Abandoned Call Rate</a:t>
            </a:r>
            <a:r>
              <a:rPr lang="en-US" sz="900" dirty="0">
                <a:solidFill>
                  <a:schemeClr val="tx1">
                    <a:lumMod val="85000"/>
                    <a:lumOff val="15000"/>
                  </a:schemeClr>
                </a:solidFill>
              </a:rPr>
              <a:t>: 19.55%</a:t>
            </a:r>
          </a:p>
          <a:p>
            <a:pPr indent="-182880" defTabSz="914400">
              <a:lnSpc>
                <a:spcPct val="90000"/>
              </a:lnSpc>
              <a:spcAft>
                <a:spcPts val="600"/>
              </a:spcAft>
              <a:buClr>
                <a:schemeClr val="tx1">
                  <a:lumMod val="85000"/>
                  <a:lumOff val="15000"/>
                </a:schemeClr>
              </a:buClr>
              <a:buFont typeface="Garamond" pitchFamily="18" charset="0"/>
              <a:buChar char="◦"/>
            </a:pPr>
            <a:r>
              <a:rPr lang="en-US" sz="900" b="1" dirty="0">
                <a:solidFill>
                  <a:schemeClr val="tx1">
                    <a:lumMod val="85000"/>
                    <a:lumOff val="15000"/>
                  </a:schemeClr>
                </a:solidFill>
              </a:rPr>
              <a:t>Call Volume/Day</a:t>
            </a:r>
            <a:r>
              <a:rPr lang="en-US" sz="900" dirty="0">
                <a:solidFill>
                  <a:schemeClr val="tx1">
                    <a:lumMod val="85000"/>
                    <a:lumOff val="15000"/>
                  </a:schemeClr>
                </a:solidFill>
              </a:rPr>
              <a:t>: 7</a:t>
            </a:r>
          </a:p>
          <a:p>
            <a:pPr indent="-182880" defTabSz="914400">
              <a:lnSpc>
                <a:spcPct val="90000"/>
              </a:lnSpc>
              <a:spcAft>
                <a:spcPts val="600"/>
              </a:spcAft>
              <a:buClr>
                <a:schemeClr val="tx1">
                  <a:lumMod val="85000"/>
                  <a:lumOff val="15000"/>
                </a:schemeClr>
              </a:buClr>
              <a:buFont typeface="Garamond" pitchFamily="18" charset="0"/>
              <a:buChar char="◦"/>
            </a:pPr>
            <a:r>
              <a:rPr lang="en-US" sz="900" b="1" dirty="0">
                <a:solidFill>
                  <a:schemeClr val="tx1">
                    <a:lumMod val="85000"/>
                    <a:lumOff val="15000"/>
                  </a:schemeClr>
                </a:solidFill>
              </a:rPr>
              <a:t>Average Speed of Answer</a:t>
            </a:r>
            <a:r>
              <a:rPr lang="en-US" sz="900" dirty="0">
                <a:solidFill>
                  <a:schemeClr val="tx1">
                    <a:lumMod val="85000"/>
                    <a:lumOff val="15000"/>
                  </a:schemeClr>
                </a:solidFill>
              </a:rPr>
              <a:t>: 68.44 seconds</a:t>
            </a:r>
          </a:p>
          <a:p>
            <a:pPr indent="-182880" defTabSz="914400">
              <a:lnSpc>
                <a:spcPct val="90000"/>
              </a:lnSpc>
              <a:spcAft>
                <a:spcPts val="600"/>
              </a:spcAft>
              <a:buClr>
                <a:schemeClr val="tx1">
                  <a:lumMod val="85000"/>
                  <a:lumOff val="15000"/>
                </a:schemeClr>
              </a:buClr>
              <a:buFont typeface="Garamond" pitchFamily="18" charset="0"/>
              <a:buChar char="◦"/>
            </a:pPr>
            <a:r>
              <a:rPr lang="en-US" sz="900" b="1" dirty="0">
                <a:solidFill>
                  <a:schemeClr val="tx1">
                    <a:lumMod val="85000"/>
                    <a:lumOff val="15000"/>
                  </a:schemeClr>
                </a:solidFill>
              </a:rPr>
              <a:t>Answered Call Resolution Rate</a:t>
            </a:r>
            <a:r>
              <a:rPr lang="en-US" sz="900" dirty="0">
                <a:solidFill>
                  <a:schemeClr val="tx1">
                    <a:lumMod val="85000"/>
                    <a:lumOff val="15000"/>
                  </a:schemeClr>
                </a:solidFill>
              </a:rPr>
              <a:t>: 91%</a:t>
            </a:r>
          </a:p>
          <a:p>
            <a:pPr indent="-182880" defTabSz="914400">
              <a:lnSpc>
                <a:spcPct val="90000"/>
              </a:lnSpc>
              <a:spcAft>
                <a:spcPts val="600"/>
              </a:spcAft>
              <a:buClr>
                <a:schemeClr val="tx1">
                  <a:lumMod val="85000"/>
                  <a:lumOff val="15000"/>
                </a:schemeClr>
              </a:buClr>
              <a:buFont typeface="Garamond" pitchFamily="18" charset="0"/>
              <a:buChar char="◦"/>
            </a:pPr>
            <a:r>
              <a:rPr lang="en-US" sz="900" b="1" dirty="0">
                <a:solidFill>
                  <a:schemeClr val="tx1">
                    <a:lumMod val="85000"/>
                    <a:lumOff val="15000"/>
                  </a:schemeClr>
                </a:solidFill>
              </a:rPr>
              <a:t>Notable Trends</a:t>
            </a:r>
            <a:r>
              <a:rPr lang="en-US" sz="900" dirty="0">
                <a:solidFill>
                  <a:schemeClr val="tx1">
                    <a:lumMod val="85000"/>
                    <a:lumOff val="15000"/>
                  </a:schemeClr>
                </a:solidFill>
              </a:rPr>
              <a:t>:</a:t>
            </a:r>
          </a:p>
          <a:p>
            <a:pPr marL="742950" lvl="1" indent="-182880" defTabSz="914400">
              <a:lnSpc>
                <a:spcPct val="90000"/>
              </a:lnSpc>
              <a:spcAft>
                <a:spcPts val="600"/>
              </a:spcAft>
              <a:buClr>
                <a:schemeClr val="tx1">
                  <a:lumMod val="85000"/>
                  <a:lumOff val="15000"/>
                </a:schemeClr>
              </a:buClr>
              <a:buFont typeface="Garamond" pitchFamily="18" charset="0"/>
              <a:buChar char="◦"/>
            </a:pPr>
            <a:r>
              <a:rPr lang="en-US" sz="900" dirty="0">
                <a:solidFill>
                  <a:schemeClr val="tx1">
                    <a:lumMod val="85000"/>
                    <a:lumOff val="15000"/>
                  </a:schemeClr>
                </a:solidFill>
              </a:rPr>
              <a:t>Answered most calls in February (176).</a:t>
            </a:r>
          </a:p>
          <a:p>
            <a:pPr marL="742950" lvl="1" indent="-182880" defTabSz="914400">
              <a:lnSpc>
                <a:spcPct val="90000"/>
              </a:lnSpc>
              <a:spcAft>
                <a:spcPts val="600"/>
              </a:spcAft>
              <a:buClr>
                <a:schemeClr val="tx1">
                  <a:lumMod val="85000"/>
                  <a:lumOff val="15000"/>
                </a:schemeClr>
              </a:buClr>
              <a:buFont typeface="Garamond" pitchFamily="18" charset="0"/>
              <a:buChar char="◦"/>
            </a:pPr>
            <a:r>
              <a:rPr lang="en-US" sz="900" dirty="0">
                <a:solidFill>
                  <a:schemeClr val="tx1">
                    <a:lumMod val="85000"/>
                    <a:lumOff val="15000"/>
                  </a:schemeClr>
                </a:solidFill>
              </a:rPr>
              <a:t>Highest resolution rate with a talk duration of 2:40 min (93%).</a:t>
            </a:r>
          </a:p>
          <a:p>
            <a:pPr marL="742950" lvl="1" indent="-182880" defTabSz="914400">
              <a:lnSpc>
                <a:spcPct val="90000"/>
              </a:lnSpc>
              <a:spcAft>
                <a:spcPts val="600"/>
              </a:spcAft>
              <a:buClr>
                <a:schemeClr val="tx1">
                  <a:lumMod val="85000"/>
                  <a:lumOff val="15000"/>
                </a:schemeClr>
              </a:buClr>
              <a:buFont typeface="Garamond" pitchFamily="18" charset="0"/>
              <a:buChar char="◦"/>
            </a:pPr>
            <a:r>
              <a:rPr lang="en-US" sz="900" dirty="0">
                <a:solidFill>
                  <a:schemeClr val="tx1">
                    <a:lumMod val="85000"/>
                    <a:lumOff val="15000"/>
                  </a:schemeClr>
                </a:solidFill>
              </a:rPr>
              <a:t>Performance decreased with a drop in answered call rate from 89.47% to 50%.</a:t>
            </a:r>
          </a:p>
          <a:p>
            <a:pPr marL="742950" lvl="1" indent="-182880" defTabSz="914400">
              <a:lnSpc>
                <a:spcPct val="90000"/>
              </a:lnSpc>
              <a:spcAft>
                <a:spcPts val="600"/>
              </a:spcAft>
              <a:buClr>
                <a:schemeClr val="tx1">
                  <a:lumMod val="85000"/>
                  <a:lumOff val="15000"/>
                </a:schemeClr>
              </a:buClr>
              <a:buFont typeface="Garamond" pitchFamily="18" charset="0"/>
              <a:buChar char="◦"/>
            </a:pPr>
            <a:r>
              <a:rPr lang="en-US" sz="900" dirty="0">
                <a:solidFill>
                  <a:schemeClr val="tx1">
                    <a:lumMod val="85000"/>
                    <a:lumOff val="15000"/>
                  </a:schemeClr>
                </a:solidFill>
              </a:rPr>
              <a:t>Resolution rate for payment issues is 93%; for technical support, it is 88%.</a:t>
            </a:r>
          </a:p>
        </p:txBody>
      </p:sp>
    </p:spTree>
    <p:extLst>
      <p:ext uri="{BB962C8B-B14F-4D97-AF65-F5344CB8AC3E}">
        <p14:creationId xmlns:p14="http://schemas.microsoft.com/office/powerpoint/2010/main" val="2395232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rgbClr val="404040"/>
            </a:solidFill>
            <a:prstDash val="solid"/>
            <a:miter lim="800000"/>
          </a:ln>
          <a:effectLst/>
        </p:spPr>
        <p:txBody>
          <a:bodyPr/>
          <a:lstStyle/>
          <a:p>
            <a:endParaRPr lang="en-IN"/>
          </a:p>
        </p:txBody>
      </p:sp>
      <p:pic>
        <p:nvPicPr>
          <p:cNvPr id="5" name="Content Placeholder 4" descr="A screenshot of a computer&#10;&#10;Description automatically generated">
            <a:extLst>
              <a:ext uri="{FF2B5EF4-FFF2-40B4-BE49-F238E27FC236}">
                <a16:creationId xmlns:a16="http://schemas.microsoft.com/office/drawing/2014/main" id="{EB88D608-DC12-DEA0-BC16-1577BD4AC6CB}"/>
              </a:ext>
            </a:extLst>
          </p:cNvPr>
          <p:cNvPicPr>
            <a:picLocks noChangeAspect="1"/>
          </p:cNvPicPr>
          <p:nvPr/>
        </p:nvPicPr>
        <p:blipFill rotWithShape="1">
          <a:blip r:embed="rId3"/>
          <a:srcRect t="8936" b="-1"/>
          <a:stretch/>
        </p:blipFill>
        <p:spPr>
          <a:xfrm>
            <a:off x="904701" y="1781175"/>
            <a:ext cx="7237877" cy="3688634"/>
          </a:xfrm>
          <a:prstGeom prst="rect">
            <a:avLst/>
          </a:prstGeom>
        </p:spPr>
      </p:pic>
      <p:sp>
        <p:nvSpPr>
          <p:cNvPr id="43" name="Rectangle 42">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0" name="Rectangle 39">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6699"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3407A-5E94-FC96-EF80-55C180342051}"/>
              </a:ext>
            </a:extLst>
          </p:cNvPr>
          <p:cNvSpPr>
            <a:spLocks noGrp="1"/>
          </p:cNvSpPr>
          <p:nvPr>
            <p:ph type="title"/>
          </p:nvPr>
        </p:nvSpPr>
        <p:spPr>
          <a:xfrm>
            <a:off x="9321801" y="612843"/>
            <a:ext cx="2312480" cy="1499738"/>
          </a:xfrm>
        </p:spPr>
        <p:txBody>
          <a:bodyPr vert="horz" lIns="91440" tIns="45720" rIns="91440" bIns="45720" rtlCol="0" anchor="b">
            <a:normAutofit/>
          </a:bodyPr>
          <a:lstStyle/>
          <a:p>
            <a:r>
              <a:rPr lang="en-US" sz="2600" b="1" dirty="0"/>
              <a:t>Key Agent Insight- Jim’s Performance</a:t>
            </a:r>
          </a:p>
        </p:txBody>
      </p:sp>
      <p:sp>
        <p:nvSpPr>
          <p:cNvPr id="8" name="Rectangle 1">
            <a:extLst>
              <a:ext uri="{FF2B5EF4-FFF2-40B4-BE49-F238E27FC236}">
                <a16:creationId xmlns:a16="http://schemas.microsoft.com/office/drawing/2014/main" id="{F94D218F-9B63-92E6-6567-C1013D7C8429}"/>
              </a:ext>
            </a:extLst>
          </p:cNvPr>
          <p:cNvSpPr>
            <a:spLocks noChangeArrowheads="1"/>
          </p:cNvSpPr>
          <p:nvPr/>
        </p:nvSpPr>
        <p:spPr bwMode="auto">
          <a:xfrm>
            <a:off x="9321801" y="2149813"/>
            <a:ext cx="2312479" cy="385419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182880" defTabSz="914400" fontAlgn="base">
              <a:lnSpc>
                <a:spcPct val="90000"/>
              </a:lnSpc>
              <a:spcBef>
                <a:spcPct val="0"/>
              </a:spcBef>
              <a:spcAft>
                <a:spcPts val="600"/>
              </a:spcAft>
              <a:buClr>
                <a:schemeClr val="tx1">
                  <a:lumMod val="85000"/>
                  <a:lumOff val="15000"/>
                </a:schemeClr>
              </a:buClr>
              <a:buSzTx/>
              <a:buFont typeface="Garamond" pitchFamily="18" charset="0"/>
              <a:buChar char="◦"/>
              <a:tabLst/>
            </a:pPr>
            <a:r>
              <a:rPr kumimoji="0" lang="en-US" altLang="en-US" sz="1100" b="1" i="0" u="none" strike="noStrike" cap="none" normalizeH="0" baseline="0" dirty="0">
                <a:ln>
                  <a:noFill/>
                </a:ln>
                <a:solidFill>
                  <a:schemeClr val="tx1">
                    <a:lumMod val="85000"/>
                    <a:lumOff val="15000"/>
                  </a:schemeClr>
                </a:solidFill>
                <a:effectLst/>
              </a:rPr>
              <a:t>Answered Call Rate</a:t>
            </a:r>
            <a:r>
              <a:rPr kumimoji="0" lang="en-US" altLang="en-US" sz="1100" b="0" i="0" u="none" strike="noStrike" cap="none" normalizeH="0" baseline="0" dirty="0">
                <a:ln>
                  <a:noFill/>
                </a:ln>
                <a:solidFill>
                  <a:schemeClr val="tx1">
                    <a:lumMod val="85000"/>
                    <a:lumOff val="15000"/>
                  </a:schemeClr>
                </a:solidFill>
                <a:effectLst/>
              </a:rPr>
              <a:t>: 80.48%</a:t>
            </a:r>
          </a:p>
          <a:p>
            <a:pPr marL="0" marR="0" lvl="0" indent="-182880" defTabSz="914400" fontAlgn="base">
              <a:lnSpc>
                <a:spcPct val="90000"/>
              </a:lnSpc>
              <a:spcBef>
                <a:spcPct val="0"/>
              </a:spcBef>
              <a:spcAft>
                <a:spcPts val="600"/>
              </a:spcAft>
              <a:buClr>
                <a:schemeClr val="tx1">
                  <a:lumMod val="85000"/>
                  <a:lumOff val="15000"/>
                </a:schemeClr>
              </a:buClr>
              <a:buSzTx/>
              <a:buFont typeface="Garamond" pitchFamily="18" charset="0"/>
              <a:buChar char="◦"/>
              <a:tabLst/>
            </a:pPr>
            <a:r>
              <a:rPr kumimoji="0" lang="en-US" altLang="en-US" sz="1100" b="1" i="0" u="none" strike="noStrike" cap="none" normalizeH="0" baseline="0" dirty="0">
                <a:ln>
                  <a:noFill/>
                </a:ln>
                <a:solidFill>
                  <a:schemeClr val="tx1">
                    <a:lumMod val="85000"/>
                    <a:lumOff val="15000"/>
                  </a:schemeClr>
                </a:solidFill>
                <a:effectLst/>
              </a:rPr>
              <a:t>Abandoned Call Rate</a:t>
            </a:r>
            <a:r>
              <a:rPr kumimoji="0" lang="en-US" altLang="en-US" sz="1100" b="0" i="0" u="none" strike="noStrike" cap="none" normalizeH="0" baseline="0" dirty="0">
                <a:ln>
                  <a:noFill/>
                </a:ln>
                <a:solidFill>
                  <a:schemeClr val="tx1">
                    <a:lumMod val="85000"/>
                    <a:lumOff val="15000"/>
                  </a:schemeClr>
                </a:solidFill>
                <a:effectLst/>
              </a:rPr>
              <a:t>: 19.52%</a:t>
            </a:r>
          </a:p>
          <a:p>
            <a:pPr marL="0" marR="0" lvl="0" indent="-182880" defTabSz="914400" fontAlgn="base">
              <a:lnSpc>
                <a:spcPct val="90000"/>
              </a:lnSpc>
              <a:spcBef>
                <a:spcPct val="0"/>
              </a:spcBef>
              <a:spcAft>
                <a:spcPts val="600"/>
              </a:spcAft>
              <a:buClr>
                <a:schemeClr val="tx1">
                  <a:lumMod val="85000"/>
                  <a:lumOff val="15000"/>
                </a:schemeClr>
              </a:buClr>
              <a:buSzTx/>
              <a:buFont typeface="Garamond" pitchFamily="18" charset="0"/>
              <a:buChar char="◦"/>
              <a:tabLst/>
            </a:pPr>
            <a:r>
              <a:rPr kumimoji="0" lang="en-US" altLang="en-US" sz="1100" b="1" i="0" u="none" strike="noStrike" cap="none" normalizeH="0" baseline="0" dirty="0">
                <a:ln>
                  <a:noFill/>
                </a:ln>
                <a:solidFill>
                  <a:schemeClr val="tx1">
                    <a:lumMod val="85000"/>
                    <a:lumOff val="15000"/>
                  </a:schemeClr>
                </a:solidFill>
                <a:effectLst/>
              </a:rPr>
              <a:t>Call Volume/Day</a:t>
            </a:r>
            <a:r>
              <a:rPr kumimoji="0" lang="en-US" altLang="en-US" sz="1100" b="0" i="0" u="none" strike="noStrike" cap="none" normalizeH="0" baseline="0" dirty="0">
                <a:ln>
                  <a:noFill/>
                </a:ln>
                <a:solidFill>
                  <a:schemeClr val="tx1">
                    <a:lumMod val="85000"/>
                    <a:lumOff val="15000"/>
                  </a:schemeClr>
                </a:solidFill>
                <a:effectLst/>
              </a:rPr>
              <a:t>: 7.48</a:t>
            </a:r>
          </a:p>
          <a:p>
            <a:pPr marL="0" marR="0" lvl="0" indent="-182880" defTabSz="914400" fontAlgn="base">
              <a:lnSpc>
                <a:spcPct val="90000"/>
              </a:lnSpc>
              <a:spcBef>
                <a:spcPct val="0"/>
              </a:spcBef>
              <a:spcAft>
                <a:spcPts val="600"/>
              </a:spcAft>
              <a:buClr>
                <a:schemeClr val="tx1">
                  <a:lumMod val="85000"/>
                  <a:lumOff val="15000"/>
                </a:schemeClr>
              </a:buClr>
              <a:buSzTx/>
              <a:buFont typeface="Garamond" pitchFamily="18" charset="0"/>
              <a:buChar char="◦"/>
              <a:tabLst/>
            </a:pPr>
            <a:r>
              <a:rPr kumimoji="0" lang="en-US" altLang="en-US" sz="1100" b="1" i="0" u="none" strike="noStrike" cap="none" normalizeH="0" baseline="0" dirty="0">
                <a:ln>
                  <a:noFill/>
                </a:ln>
                <a:solidFill>
                  <a:schemeClr val="tx1">
                    <a:lumMod val="85000"/>
                    <a:lumOff val="15000"/>
                  </a:schemeClr>
                </a:solidFill>
                <a:effectLst/>
              </a:rPr>
              <a:t>Average Speed of Answer</a:t>
            </a:r>
            <a:r>
              <a:rPr kumimoji="0" lang="en-US" altLang="en-US" sz="1100" b="0" i="0" u="none" strike="noStrike" cap="none" normalizeH="0" baseline="0" dirty="0">
                <a:ln>
                  <a:noFill/>
                </a:ln>
                <a:solidFill>
                  <a:schemeClr val="tx1">
                    <a:lumMod val="85000"/>
                    <a:lumOff val="15000"/>
                  </a:schemeClr>
                </a:solidFill>
                <a:effectLst/>
              </a:rPr>
              <a:t>: 66.34 seconds</a:t>
            </a:r>
          </a:p>
          <a:p>
            <a:pPr marL="0" marR="0" lvl="0" indent="-182880" defTabSz="914400" fontAlgn="base">
              <a:lnSpc>
                <a:spcPct val="90000"/>
              </a:lnSpc>
              <a:spcBef>
                <a:spcPct val="0"/>
              </a:spcBef>
              <a:spcAft>
                <a:spcPts val="600"/>
              </a:spcAft>
              <a:buClr>
                <a:schemeClr val="tx1">
                  <a:lumMod val="85000"/>
                  <a:lumOff val="15000"/>
                </a:schemeClr>
              </a:buClr>
              <a:buSzTx/>
              <a:buFont typeface="Garamond" pitchFamily="18" charset="0"/>
              <a:buChar char="◦"/>
              <a:tabLst/>
            </a:pPr>
            <a:r>
              <a:rPr kumimoji="0" lang="en-US" altLang="en-US" sz="1100" b="1" i="0" u="none" strike="noStrike" cap="none" normalizeH="0" baseline="0" dirty="0">
                <a:ln>
                  <a:noFill/>
                </a:ln>
                <a:solidFill>
                  <a:schemeClr val="tx1">
                    <a:lumMod val="85000"/>
                    <a:lumOff val="15000"/>
                  </a:schemeClr>
                </a:solidFill>
                <a:effectLst/>
              </a:rPr>
              <a:t>Answered Call Resolution Rate</a:t>
            </a:r>
            <a:r>
              <a:rPr kumimoji="0" lang="en-US" altLang="en-US" sz="1100" b="0" i="0" u="none" strike="noStrike" cap="none" normalizeH="0" baseline="0" dirty="0">
                <a:ln>
                  <a:noFill/>
                </a:ln>
                <a:solidFill>
                  <a:schemeClr val="tx1">
                    <a:lumMod val="85000"/>
                    <a:lumOff val="15000"/>
                  </a:schemeClr>
                </a:solidFill>
                <a:effectLst/>
              </a:rPr>
              <a:t>: 90%</a:t>
            </a:r>
          </a:p>
          <a:p>
            <a:pPr marL="0" marR="0" lvl="0" indent="-182880" defTabSz="914400" fontAlgn="base">
              <a:lnSpc>
                <a:spcPct val="90000"/>
              </a:lnSpc>
              <a:spcBef>
                <a:spcPct val="0"/>
              </a:spcBef>
              <a:spcAft>
                <a:spcPts val="600"/>
              </a:spcAft>
              <a:buClr>
                <a:schemeClr val="tx1">
                  <a:lumMod val="85000"/>
                  <a:lumOff val="15000"/>
                </a:schemeClr>
              </a:buClr>
              <a:buSzTx/>
              <a:buFont typeface="Garamond" pitchFamily="18" charset="0"/>
              <a:buChar char="◦"/>
              <a:tabLst/>
            </a:pPr>
            <a:r>
              <a:rPr kumimoji="0" lang="en-US" altLang="en-US" sz="1100" b="1" i="0" u="none" strike="noStrike" cap="none" normalizeH="0" baseline="0" dirty="0">
                <a:ln>
                  <a:noFill/>
                </a:ln>
                <a:solidFill>
                  <a:schemeClr val="tx1">
                    <a:lumMod val="85000"/>
                    <a:lumOff val="15000"/>
                  </a:schemeClr>
                </a:solidFill>
                <a:effectLst/>
              </a:rPr>
              <a:t>Notable Trends</a:t>
            </a:r>
            <a:r>
              <a:rPr kumimoji="0" lang="en-US" altLang="en-US" sz="1100" b="0" i="0" u="none" strike="noStrike" cap="none" normalizeH="0" baseline="0" dirty="0">
                <a:ln>
                  <a:noFill/>
                </a:ln>
                <a:solidFill>
                  <a:schemeClr val="tx1">
                    <a:lumMod val="85000"/>
                    <a:lumOff val="15000"/>
                  </a:schemeClr>
                </a:solidFill>
                <a:effectLst/>
              </a:rPr>
              <a:t>:</a:t>
            </a:r>
          </a:p>
          <a:p>
            <a:pPr marL="0" marR="0" lvl="0" indent="-182880" defTabSz="914400" fontAlgn="base">
              <a:lnSpc>
                <a:spcPct val="90000"/>
              </a:lnSpc>
              <a:spcBef>
                <a:spcPct val="0"/>
              </a:spcBef>
              <a:spcAft>
                <a:spcPts val="600"/>
              </a:spcAft>
              <a:buClr>
                <a:schemeClr val="tx1">
                  <a:lumMod val="85000"/>
                  <a:lumOff val="15000"/>
                </a:schemeClr>
              </a:buClr>
              <a:buSzTx/>
              <a:buFont typeface="Garamond" pitchFamily="18" charset="0"/>
              <a:buChar char="◦"/>
              <a:tabLst/>
            </a:pPr>
            <a:r>
              <a:rPr kumimoji="0" lang="en-US" altLang="en-US" sz="1100" b="0" i="0" u="none" strike="noStrike" cap="none" normalizeH="0" baseline="0" dirty="0">
                <a:ln>
                  <a:noFill/>
                </a:ln>
                <a:solidFill>
                  <a:schemeClr val="tx1">
                    <a:lumMod val="85000"/>
                    <a:lumOff val="15000"/>
                  </a:schemeClr>
                </a:solidFill>
                <a:effectLst/>
              </a:rPr>
              <a:t>Answered most calls in January (187).</a:t>
            </a:r>
          </a:p>
          <a:p>
            <a:pPr marL="0" marR="0" lvl="0" indent="-182880" defTabSz="914400" fontAlgn="base">
              <a:lnSpc>
                <a:spcPct val="90000"/>
              </a:lnSpc>
              <a:spcBef>
                <a:spcPct val="0"/>
              </a:spcBef>
              <a:spcAft>
                <a:spcPts val="600"/>
              </a:spcAft>
              <a:buClr>
                <a:schemeClr val="tx1">
                  <a:lumMod val="85000"/>
                  <a:lumOff val="15000"/>
                </a:schemeClr>
              </a:buClr>
              <a:buSzTx/>
              <a:buFont typeface="Garamond" pitchFamily="18" charset="0"/>
              <a:buChar char="◦"/>
              <a:tabLst/>
            </a:pPr>
            <a:r>
              <a:rPr kumimoji="0" lang="en-US" altLang="en-US" sz="1100" b="0" i="0" u="none" strike="noStrike" cap="none" normalizeH="0" baseline="0" dirty="0">
                <a:ln>
                  <a:noFill/>
                </a:ln>
                <a:solidFill>
                  <a:schemeClr val="tx1">
                    <a:lumMod val="85000"/>
                    <a:lumOff val="15000"/>
                  </a:schemeClr>
                </a:solidFill>
                <a:effectLst/>
              </a:rPr>
              <a:t>Consistent performance from January to March 2021.</a:t>
            </a:r>
          </a:p>
          <a:p>
            <a:pPr marL="0" marR="0" lvl="0" indent="-182880" defTabSz="914400" fontAlgn="base">
              <a:lnSpc>
                <a:spcPct val="90000"/>
              </a:lnSpc>
              <a:spcBef>
                <a:spcPct val="0"/>
              </a:spcBef>
              <a:spcAft>
                <a:spcPts val="600"/>
              </a:spcAft>
              <a:buClr>
                <a:schemeClr val="tx1">
                  <a:lumMod val="85000"/>
                  <a:lumOff val="15000"/>
                </a:schemeClr>
              </a:buClr>
              <a:buSzTx/>
              <a:buFont typeface="Garamond" pitchFamily="18" charset="0"/>
              <a:buChar char="◦"/>
              <a:tabLst/>
            </a:pPr>
            <a:r>
              <a:rPr kumimoji="0" lang="en-US" altLang="en-US" sz="1100" b="0" i="0" u="none" strike="noStrike" cap="none" normalizeH="0" baseline="0" dirty="0">
                <a:ln>
                  <a:noFill/>
                </a:ln>
                <a:solidFill>
                  <a:schemeClr val="tx1">
                    <a:lumMod val="85000"/>
                    <a:lumOff val="15000"/>
                  </a:schemeClr>
                </a:solidFill>
                <a:effectLst/>
              </a:rPr>
              <a:t>Higher resolution rate for talk durations under 4 minutes.</a:t>
            </a:r>
          </a:p>
          <a:p>
            <a:pPr marL="0" marR="0" lvl="0" indent="-182880" defTabSz="914400" fontAlgn="base">
              <a:lnSpc>
                <a:spcPct val="90000"/>
              </a:lnSpc>
              <a:spcBef>
                <a:spcPct val="0"/>
              </a:spcBef>
              <a:spcAft>
                <a:spcPts val="600"/>
              </a:spcAft>
              <a:buClr>
                <a:schemeClr val="tx1">
                  <a:lumMod val="85000"/>
                  <a:lumOff val="15000"/>
                </a:schemeClr>
              </a:buClr>
              <a:buSzTx/>
              <a:buFont typeface="Garamond" pitchFamily="18" charset="0"/>
              <a:buChar char="◦"/>
              <a:tabLst/>
            </a:pPr>
            <a:r>
              <a:rPr kumimoji="0" lang="en-US" altLang="en-US" sz="1100" b="0" i="0" u="none" strike="noStrike" cap="none" normalizeH="0" baseline="0" dirty="0">
                <a:ln>
                  <a:noFill/>
                </a:ln>
                <a:solidFill>
                  <a:schemeClr val="tx1">
                    <a:lumMod val="85000"/>
                    <a:lumOff val="15000"/>
                  </a:schemeClr>
                </a:solidFill>
                <a:effectLst/>
              </a:rPr>
              <a:t>Resolution rate for technical support is 94%; for payment, it is 86%.</a:t>
            </a:r>
          </a:p>
          <a:p>
            <a:pPr marL="0" marR="0" lvl="0" indent="-182880" defTabSz="914400" fontAlgn="base">
              <a:lnSpc>
                <a:spcPct val="90000"/>
              </a:lnSpc>
              <a:spcBef>
                <a:spcPct val="0"/>
              </a:spcBef>
              <a:spcAft>
                <a:spcPts val="600"/>
              </a:spcAft>
              <a:buClr>
                <a:schemeClr val="tx1">
                  <a:lumMod val="85000"/>
                  <a:lumOff val="15000"/>
                </a:schemeClr>
              </a:buClr>
              <a:buSzTx/>
              <a:buFont typeface="Garamond" pitchFamily="18" charset="0"/>
              <a:buChar char="◦"/>
              <a:tabLst/>
            </a:pPr>
            <a:endParaRPr kumimoji="0" lang="en-US" altLang="en-US" sz="1100" b="0" i="0" u="none" strike="noStrike" cap="none" normalizeH="0" baseline="0" dirty="0">
              <a:ln>
                <a:noFill/>
              </a:ln>
              <a:solidFill>
                <a:schemeClr val="tx1">
                  <a:lumMod val="85000"/>
                  <a:lumOff val="15000"/>
                </a:schemeClr>
              </a:solidFill>
              <a:effectLst/>
            </a:endParaRPr>
          </a:p>
        </p:txBody>
      </p:sp>
    </p:spTree>
    <p:extLst>
      <p:ext uri="{BB962C8B-B14F-4D97-AF65-F5344CB8AC3E}">
        <p14:creationId xmlns:p14="http://schemas.microsoft.com/office/powerpoint/2010/main" val="3665774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1558E2-D4D4-0906-ED8B-7488B77BA219}"/>
              </a:ext>
            </a:extLst>
          </p:cNvPr>
          <p:cNvSpPr>
            <a:spLocks noGrp="1"/>
          </p:cNvSpPr>
          <p:nvPr>
            <p:ph type="title"/>
          </p:nvPr>
        </p:nvSpPr>
        <p:spPr>
          <a:xfrm>
            <a:off x="6846137" y="804073"/>
            <a:ext cx="4602152" cy="1345449"/>
          </a:xfrm>
        </p:spPr>
        <p:txBody>
          <a:bodyPr vert="horz" lIns="91440" tIns="45720" rIns="91440" bIns="45720" rtlCol="0" anchor="ctr">
            <a:normAutofit/>
          </a:bodyPr>
          <a:lstStyle/>
          <a:p>
            <a:r>
              <a:rPr lang="en-US" sz="4000" b="1" dirty="0"/>
              <a:t>Quarterly Call Handling Trends</a:t>
            </a:r>
          </a:p>
        </p:txBody>
      </p:sp>
      <p:pic>
        <p:nvPicPr>
          <p:cNvPr id="7" name="Picture 6">
            <a:extLst>
              <a:ext uri="{FF2B5EF4-FFF2-40B4-BE49-F238E27FC236}">
                <a16:creationId xmlns:a16="http://schemas.microsoft.com/office/drawing/2014/main" id="{EF09AA54-AAE1-4BC0-8C60-F302DCE28385}"/>
              </a:ext>
            </a:extLst>
          </p:cNvPr>
          <p:cNvPicPr>
            <a:picLocks noChangeAspect="1"/>
          </p:cNvPicPr>
          <p:nvPr/>
        </p:nvPicPr>
        <p:blipFill>
          <a:blip r:embed="rId2"/>
          <a:stretch>
            <a:fillRect/>
          </a:stretch>
        </p:blipFill>
        <p:spPr>
          <a:xfrm>
            <a:off x="712428" y="619331"/>
            <a:ext cx="4923071" cy="2729236"/>
          </a:xfrm>
          <a:prstGeom prst="rect">
            <a:avLst/>
          </a:prstGeom>
        </p:spPr>
      </p:pic>
      <p:pic>
        <p:nvPicPr>
          <p:cNvPr id="9" name="Picture 8">
            <a:extLst>
              <a:ext uri="{FF2B5EF4-FFF2-40B4-BE49-F238E27FC236}">
                <a16:creationId xmlns:a16="http://schemas.microsoft.com/office/drawing/2014/main" id="{48B696F0-9BDD-9F85-E12E-4AA4728E7583}"/>
              </a:ext>
            </a:extLst>
          </p:cNvPr>
          <p:cNvPicPr>
            <a:picLocks noChangeAspect="1"/>
          </p:cNvPicPr>
          <p:nvPr/>
        </p:nvPicPr>
        <p:blipFill>
          <a:blip r:embed="rId3"/>
          <a:stretch>
            <a:fillRect/>
          </a:stretch>
        </p:blipFill>
        <p:spPr>
          <a:xfrm>
            <a:off x="682080" y="3509433"/>
            <a:ext cx="4983768" cy="2771795"/>
          </a:xfrm>
          <a:prstGeom prst="rect">
            <a:avLst/>
          </a:prstGeom>
        </p:spPr>
      </p:pic>
      <p:sp>
        <p:nvSpPr>
          <p:cNvPr id="5" name="TextBox 4">
            <a:extLst>
              <a:ext uri="{FF2B5EF4-FFF2-40B4-BE49-F238E27FC236}">
                <a16:creationId xmlns:a16="http://schemas.microsoft.com/office/drawing/2014/main" id="{6BC9476B-4201-3333-EC2C-D2C88C1CFB82}"/>
              </a:ext>
            </a:extLst>
          </p:cNvPr>
          <p:cNvSpPr txBox="1"/>
          <p:nvPr/>
        </p:nvSpPr>
        <p:spPr>
          <a:xfrm>
            <a:off x="6846137" y="2303563"/>
            <a:ext cx="4602152" cy="3715424"/>
          </a:xfrm>
          <a:prstGeom prst="rect">
            <a:avLst/>
          </a:prstGeom>
        </p:spPr>
        <p:txBody>
          <a:bodyPr vert="horz" lIns="91440" tIns="45720" rIns="91440" bIns="45720" rtlCol="0">
            <a:normAutofit/>
          </a:bodyPr>
          <a:lstStyle/>
          <a:p>
            <a:pPr indent="-182880" defTabSz="914400">
              <a:lnSpc>
                <a:spcPct val="90000"/>
              </a:lnSpc>
              <a:spcAft>
                <a:spcPts val="600"/>
              </a:spcAft>
              <a:buClr>
                <a:schemeClr val="tx1">
                  <a:lumMod val="85000"/>
                  <a:lumOff val="15000"/>
                </a:schemeClr>
              </a:buClr>
              <a:buFont typeface="Garamond" pitchFamily="18" charset="0"/>
              <a:buChar char="◦"/>
            </a:pPr>
            <a:r>
              <a:rPr lang="en-US" sz="1400" b="1" dirty="0"/>
              <a:t>Trends</a:t>
            </a:r>
          </a:p>
          <a:p>
            <a:pPr indent="-182880" defTabSz="914400">
              <a:lnSpc>
                <a:spcPct val="90000"/>
              </a:lnSpc>
              <a:spcAft>
                <a:spcPts val="600"/>
              </a:spcAft>
              <a:buClr>
                <a:schemeClr val="tx1">
                  <a:lumMod val="85000"/>
                  <a:lumOff val="15000"/>
                </a:schemeClr>
              </a:buClr>
              <a:buFont typeface="Garamond" pitchFamily="18" charset="0"/>
              <a:buChar char="◦"/>
            </a:pPr>
            <a:r>
              <a:rPr lang="en-US" sz="1400" b="1" dirty="0"/>
              <a:t>Consistency</a:t>
            </a:r>
            <a:r>
              <a:rPr lang="en-US" sz="1400" dirty="0"/>
              <a:t>:</a:t>
            </a:r>
          </a:p>
          <a:p>
            <a:pPr marL="742950" lvl="1" indent="-182880" defTabSz="914400">
              <a:lnSpc>
                <a:spcPct val="90000"/>
              </a:lnSpc>
              <a:spcAft>
                <a:spcPts val="600"/>
              </a:spcAft>
              <a:buClr>
                <a:schemeClr val="tx1">
                  <a:lumMod val="85000"/>
                  <a:lumOff val="15000"/>
                </a:schemeClr>
              </a:buClr>
              <a:buFont typeface="Garamond" pitchFamily="18" charset="0"/>
              <a:buChar char="◦"/>
            </a:pPr>
            <a:r>
              <a:rPr lang="en-US" sz="1400" dirty="0"/>
              <a:t>Average answered call rate: 81.08%</a:t>
            </a:r>
          </a:p>
          <a:p>
            <a:pPr marL="742950" lvl="1" indent="-182880" defTabSz="914400">
              <a:lnSpc>
                <a:spcPct val="90000"/>
              </a:lnSpc>
              <a:spcAft>
                <a:spcPts val="600"/>
              </a:spcAft>
              <a:buClr>
                <a:schemeClr val="tx1">
                  <a:lumMod val="85000"/>
                  <a:lumOff val="15000"/>
                </a:schemeClr>
              </a:buClr>
              <a:buFont typeface="Garamond" pitchFamily="18" charset="0"/>
              <a:buChar char="◦"/>
            </a:pPr>
            <a:r>
              <a:rPr lang="en-US" sz="1400" dirty="0"/>
              <a:t>Average abandoned call rate: 18.92%</a:t>
            </a:r>
          </a:p>
          <a:p>
            <a:pPr indent="-182880" defTabSz="914400">
              <a:lnSpc>
                <a:spcPct val="90000"/>
              </a:lnSpc>
              <a:spcAft>
                <a:spcPts val="600"/>
              </a:spcAft>
              <a:buClr>
                <a:schemeClr val="tx1">
                  <a:lumMod val="85000"/>
                  <a:lumOff val="15000"/>
                </a:schemeClr>
              </a:buClr>
              <a:buFont typeface="Garamond" pitchFamily="18" charset="0"/>
              <a:buChar char="◦"/>
            </a:pPr>
            <a:r>
              <a:rPr lang="en-US" sz="1400" b="1" dirty="0"/>
              <a:t>Variation</a:t>
            </a:r>
            <a:r>
              <a:rPr lang="en-US" sz="1400" dirty="0"/>
              <a:t>:</a:t>
            </a:r>
          </a:p>
          <a:p>
            <a:pPr marL="742950" lvl="1" indent="-182880" defTabSz="914400">
              <a:lnSpc>
                <a:spcPct val="90000"/>
              </a:lnSpc>
              <a:spcAft>
                <a:spcPts val="600"/>
              </a:spcAft>
              <a:buClr>
                <a:schemeClr val="tx1">
                  <a:lumMod val="85000"/>
                  <a:lumOff val="15000"/>
                </a:schemeClr>
              </a:buClr>
              <a:buFont typeface="Garamond" pitchFamily="18" charset="0"/>
              <a:buChar char="◦"/>
            </a:pPr>
            <a:r>
              <a:rPr lang="en-US" sz="1400" dirty="0"/>
              <a:t>Last week of January 2021: Answered call rate of 85.03%, abandoned call rate of 14.97%.</a:t>
            </a:r>
          </a:p>
          <a:p>
            <a:pPr marL="742950" lvl="1" indent="-182880" defTabSz="914400">
              <a:lnSpc>
                <a:spcPct val="90000"/>
              </a:lnSpc>
              <a:spcAft>
                <a:spcPts val="600"/>
              </a:spcAft>
              <a:buClr>
                <a:schemeClr val="tx1">
                  <a:lumMod val="85000"/>
                  <a:lumOff val="15000"/>
                </a:schemeClr>
              </a:buClr>
              <a:buFont typeface="Garamond" pitchFamily="18" charset="0"/>
              <a:buChar char="◦"/>
            </a:pPr>
            <a:r>
              <a:rPr lang="en-US" sz="1400" dirty="0"/>
              <a:t>Last week of March: Answered call rate of 74.07%, abandoned call rate of 25.93%.</a:t>
            </a:r>
          </a:p>
          <a:p>
            <a:pPr indent="-182880" defTabSz="914400">
              <a:lnSpc>
                <a:spcPct val="90000"/>
              </a:lnSpc>
              <a:spcAft>
                <a:spcPts val="600"/>
              </a:spcAft>
              <a:buClr>
                <a:schemeClr val="tx1">
                  <a:lumMod val="85000"/>
                  <a:lumOff val="15000"/>
                </a:schemeClr>
              </a:buClr>
              <a:buFont typeface="Garamond" pitchFamily="18" charset="0"/>
              <a:buChar char="◦"/>
            </a:pPr>
            <a:r>
              <a:rPr lang="en-US" sz="1400" b="1" dirty="0"/>
              <a:t>Talk Duration</a:t>
            </a:r>
            <a:r>
              <a:rPr lang="en-US" sz="1400" dirty="0"/>
              <a:t>:</a:t>
            </a:r>
          </a:p>
          <a:p>
            <a:pPr marL="742950" lvl="1" indent="-182880" defTabSz="914400">
              <a:lnSpc>
                <a:spcPct val="90000"/>
              </a:lnSpc>
              <a:spcAft>
                <a:spcPts val="600"/>
              </a:spcAft>
              <a:buClr>
                <a:schemeClr val="tx1">
                  <a:lumMod val="85000"/>
                  <a:lumOff val="15000"/>
                </a:schemeClr>
              </a:buClr>
              <a:buFont typeface="Garamond" pitchFamily="18" charset="0"/>
              <a:buChar char="◦"/>
            </a:pPr>
            <a:r>
              <a:rPr lang="en-US" sz="1400" dirty="0"/>
              <a:t>2:40 min talk duration has an 88% resolution rate.</a:t>
            </a:r>
          </a:p>
          <a:p>
            <a:pPr marL="742950" lvl="1" indent="-182880" defTabSz="914400">
              <a:lnSpc>
                <a:spcPct val="90000"/>
              </a:lnSpc>
              <a:spcAft>
                <a:spcPts val="600"/>
              </a:spcAft>
              <a:buClr>
                <a:schemeClr val="tx1">
                  <a:lumMod val="85000"/>
                  <a:lumOff val="15000"/>
                </a:schemeClr>
              </a:buClr>
              <a:buFont typeface="Garamond" pitchFamily="18" charset="0"/>
              <a:buChar char="◦"/>
            </a:pPr>
            <a:r>
              <a:rPr lang="en-US" sz="1400" dirty="0"/>
              <a:t>5:55 min talk duration has a 91% resolution rate.</a:t>
            </a:r>
          </a:p>
        </p:txBody>
      </p:sp>
    </p:spTree>
    <p:extLst>
      <p:ext uri="{BB962C8B-B14F-4D97-AF65-F5344CB8AC3E}">
        <p14:creationId xmlns:p14="http://schemas.microsoft.com/office/powerpoint/2010/main" val="49725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rgbClr val="404040"/>
            </a:solidFill>
            <a:prstDash val="solid"/>
            <a:miter lim="800000"/>
          </a:ln>
          <a:effectLst/>
        </p:spPr>
        <p:txBody>
          <a:bodyPr/>
          <a:lstStyle/>
          <a:p>
            <a:endParaRPr lang="en-IN"/>
          </a:p>
        </p:txBody>
      </p:sp>
      <p:pic>
        <p:nvPicPr>
          <p:cNvPr id="7" name="Picture 6">
            <a:extLst>
              <a:ext uri="{FF2B5EF4-FFF2-40B4-BE49-F238E27FC236}">
                <a16:creationId xmlns:a16="http://schemas.microsoft.com/office/drawing/2014/main" id="{17B2E1BD-D2BB-D97E-03D9-D063C080F318}"/>
              </a:ext>
            </a:extLst>
          </p:cNvPr>
          <p:cNvPicPr>
            <a:picLocks noChangeAspect="1"/>
          </p:cNvPicPr>
          <p:nvPr/>
        </p:nvPicPr>
        <p:blipFill>
          <a:blip r:embed="rId2"/>
          <a:stretch>
            <a:fillRect/>
          </a:stretch>
        </p:blipFill>
        <p:spPr>
          <a:xfrm>
            <a:off x="904701" y="883264"/>
            <a:ext cx="7237877" cy="5119880"/>
          </a:xfrm>
          <a:prstGeom prst="rect">
            <a:avLst/>
          </a:prstGeom>
        </p:spPr>
      </p:pic>
      <p:sp>
        <p:nvSpPr>
          <p:cNvPr id="16" name="Rectangle 15">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56699"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AD7CC7-9C4E-136C-7A1F-9CE4B67DFE56}"/>
              </a:ext>
            </a:extLst>
          </p:cNvPr>
          <p:cNvSpPr>
            <a:spLocks noGrp="1"/>
          </p:cNvSpPr>
          <p:nvPr>
            <p:ph type="title"/>
          </p:nvPr>
        </p:nvSpPr>
        <p:spPr>
          <a:xfrm>
            <a:off x="9321801" y="612843"/>
            <a:ext cx="2312480" cy="1499738"/>
          </a:xfrm>
        </p:spPr>
        <p:txBody>
          <a:bodyPr vert="horz" lIns="91440" tIns="45720" rIns="91440" bIns="45720" rtlCol="0" anchor="b">
            <a:normAutofit/>
          </a:bodyPr>
          <a:lstStyle/>
          <a:p>
            <a:r>
              <a:rPr lang="en-US" sz="2800" b="1" dirty="0"/>
              <a:t>Topics Analysis</a:t>
            </a:r>
          </a:p>
        </p:txBody>
      </p:sp>
      <p:sp>
        <p:nvSpPr>
          <p:cNvPr id="5" name="TextBox 4">
            <a:extLst>
              <a:ext uri="{FF2B5EF4-FFF2-40B4-BE49-F238E27FC236}">
                <a16:creationId xmlns:a16="http://schemas.microsoft.com/office/drawing/2014/main" id="{7B066875-1F75-C6C8-AE27-DFBCF1FE832B}"/>
              </a:ext>
            </a:extLst>
          </p:cNvPr>
          <p:cNvSpPr txBox="1"/>
          <p:nvPr/>
        </p:nvSpPr>
        <p:spPr>
          <a:xfrm>
            <a:off x="9321801" y="2149813"/>
            <a:ext cx="2312479" cy="3854197"/>
          </a:xfrm>
          <a:prstGeom prst="rect">
            <a:avLst/>
          </a:prstGeom>
        </p:spPr>
        <p:txBody>
          <a:bodyPr vert="horz" lIns="91440" tIns="45720" rIns="91440" bIns="45720" rtlCol="0">
            <a:normAutofit/>
          </a:bodyPr>
          <a:lstStyle/>
          <a:p>
            <a:pPr indent="-182880" defTabSz="914400">
              <a:lnSpc>
                <a:spcPct val="90000"/>
              </a:lnSpc>
              <a:spcAft>
                <a:spcPts val="600"/>
              </a:spcAft>
              <a:buClr>
                <a:schemeClr val="tx1">
                  <a:lumMod val="85000"/>
                  <a:lumOff val="15000"/>
                </a:schemeClr>
              </a:buClr>
              <a:buFont typeface="Garamond" pitchFamily="18" charset="0"/>
              <a:buChar char="◦"/>
            </a:pPr>
            <a:r>
              <a:rPr lang="en-US" sz="1000" b="1" dirty="0">
                <a:solidFill>
                  <a:schemeClr val="tx1">
                    <a:lumMod val="85000"/>
                    <a:lumOff val="15000"/>
                  </a:schemeClr>
                </a:solidFill>
              </a:rPr>
              <a:t>Resolution Rates by Topic</a:t>
            </a:r>
          </a:p>
          <a:p>
            <a:pPr indent="-182880" defTabSz="914400">
              <a:lnSpc>
                <a:spcPct val="90000"/>
              </a:lnSpc>
              <a:spcAft>
                <a:spcPts val="600"/>
              </a:spcAft>
              <a:buClr>
                <a:schemeClr val="tx1">
                  <a:lumMod val="85000"/>
                  <a:lumOff val="15000"/>
                </a:schemeClr>
              </a:buClr>
              <a:buFont typeface="Garamond" pitchFamily="18" charset="0"/>
              <a:buChar char="◦"/>
            </a:pPr>
            <a:r>
              <a:rPr lang="en-US" sz="1000" b="1" dirty="0">
                <a:solidFill>
                  <a:schemeClr val="tx1">
                    <a:lumMod val="85000"/>
                    <a:lumOff val="15000"/>
                  </a:schemeClr>
                </a:solidFill>
              </a:rPr>
              <a:t>Payment Issues</a:t>
            </a:r>
            <a:r>
              <a:rPr lang="en-US" sz="1000" dirty="0">
                <a:solidFill>
                  <a:schemeClr val="tx1">
                    <a:lumMod val="85000"/>
                    <a:lumOff val="15000"/>
                  </a:schemeClr>
                </a:solidFill>
              </a:rPr>
              <a:t>:</a:t>
            </a:r>
          </a:p>
          <a:p>
            <a:pPr marL="742950" lvl="1" indent="-182880" defTabSz="914400">
              <a:lnSpc>
                <a:spcPct val="90000"/>
              </a:lnSpc>
              <a:spcAft>
                <a:spcPts val="600"/>
              </a:spcAft>
              <a:buClr>
                <a:schemeClr val="tx1">
                  <a:lumMod val="85000"/>
                  <a:lumOff val="15000"/>
                </a:schemeClr>
              </a:buClr>
              <a:buFont typeface="Garamond" pitchFamily="18" charset="0"/>
              <a:buChar char="◦"/>
            </a:pPr>
            <a:r>
              <a:rPr lang="en-US" sz="1000" dirty="0">
                <a:solidFill>
                  <a:schemeClr val="tx1">
                    <a:lumMod val="85000"/>
                    <a:lumOff val="15000"/>
                  </a:schemeClr>
                </a:solidFill>
              </a:rPr>
              <a:t>Resolution Rate: 93%</a:t>
            </a:r>
          </a:p>
          <a:p>
            <a:pPr marL="742950" lvl="1" indent="-182880" defTabSz="914400">
              <a:lnSpc>
                <a:spcPct val="90000"/>
              </a:lnSpc>
              <a:spcAft>
                <a:spcPts val="600"/>
              </a:spcAft>
              <a:buClr>
                <a:schemeClr val="tx1">
                  <a:lumMod val="85000"/>
                  <a:lumOff val="15000"/>
                </a:schemeClr>
              </a:buClr>
              <a:buFont typeface="Garamond" pitchFamily="18" charset="0"/>
              <a:buChar char="◦"/>
            </a:pPr>
            <a:r>
              <a:rPr lang="en-US" sz="1000" dirty="0">
                <a:solidFill>
                  <a:schemeClr val="tx1">
                    <a:lumMod val="85000"/>
                    <a:lumOff val="15000"/>
                  </a:schemeClr>
                </a:solidFill>
              </a:rPr>
              <a:t>Answered Rate: 89%</a:t>
            </a:r>
          </a:p>
          <a:p>
            <a:pPr marL="742950" lvl="1" indent="-182880" defTabSz="914400">
              <a:lnSpc>
                <a:spcPct val="90000"/>
              </a:lnSpc>
              <a:spcAft>
                <a:spcPts val="600"/>
              </a:spcAft>
              <a:buClr>
                <a:schemeClr val="tx1">
                  <a:lumMod val="85000"/>
                  <a:lumOff val="15000"/>
                </a:schemeClr>
              </a:buClr>
              <a:buFont typeface="Garamond" pitchFamily="18" charset="0"/>
              <a:buChar char="◦"/>
            </a:pPr>
            <a:r>
              <a:rPr lang="en-US" sz="1000" dirty="0">
                <a:solidFill>
                  <a:schemeClr val="tx1">
                    <a:lumMod val="85000"/>
                    <a:lumOff val="15000"/>
                  </a:schemeClr>
                </a:solidFill>
              </a:rPr>
              <a:t>Abandoned Call Rate: 11%</a:t>
            </a:r>
          </a:p>
          <a:p>
            <a:pPr indent="-182880" defTabSz="914400">
              <a:lnSpc>
                <a:spcPct val="90000"/>
              </a:lnSpc>
              <a:spcAft>
                <a:spcPts val="600"/>
              </a:spcAft>
              <a:buClr>
                <a:schemeClr val="tx1">
                  <a:lumMod val="85000"/>
                  <a:lumOff val="15000"/>
                </a:schemeClr>
              </a:buClr>
              <a:buFont typeface="Garamond" pitchFamily="18" charset="0"/>
              <a:buChar char="◦"/>
            </a:pPr>
            <a:r>
              <a:rPr lang="en-US" sz="1000" b="1" dirty="0">
                <a:solidFill>
                  <a:schemeClr val="tx1">
                    <a:lumMod val="85000"/>
                    <a:lumOff val="15000"/>
                  </a:schemeClr>
                </a:solidFill>
              </a:rPr>
              <a:t>Technical Support</a:t>
            </a:r>
            <a:r>
              <a:rPr lang="en-US" sz="1000" dirty="0">
                <a:solidFill>
                  <a:schemeClr val="tx1">
                    <a:lumMod val="85000"/>
                    <a:lumOff val="15000"/>
                  </a:schemeClr>
                </a:solidFill>
              </a:rPr>
              <a:t>:</a:t>
            </a:r>
          </a:p>
          <a:p>
            <a:pPr marL="742950" lvl="1" indent="-182880" defTabSz="914400">
              <a:lnSpc>
                <a:spcPct val="90000"/>
              </a:lnSpc>
              <a:spcAft>
                <a:spcPts val="600"/>
              </a:spcAft>
              <a:buClr>
                <a:schemeClr val="tx1">
                  <a:lumMod val="85000"/>
                  <a:lumOff val="15000"/>
                </a:schemeClr>
              </a:buClr>
              <a:buFont typeface="Garamond" pitchFamily="18" charset="0"/>
              <a:buChar char="◦"/>
            </a:pPr>
            <a:r>
              <a:rPr lang="en-US" sz="1000" dirty="0">
                <a:solidFill>
                  <a:schemeClr val="tx1">
                    <a:lumMod val="85000"/>
                    <a:lumOff val="15000"/>
                  </a:schemeClr>
                </a:solidFill>
              </a:rPr>
              <a:t>Resolution Rate: 88%</a:t>
            </a:r>
          </a:p>
          <a:p>
            <a:pPr marL="742950" lvl="1" indent="-182880" defTabSz="914400">
              <a:lnSpc>
                <a:spcPct val="90000"/>
              </a:lnSpc>
              <a:spcAft>
                <a:spcPts val="600"/>
              </a:spcAft>
              <a:buClr>
                <a:schemeClr val="tx1">
                  <a:lumMod val="85000"/>
                  <a:lumOff val="15000"/>
                </a:schemeClr>
              </a:buClr>
              <a:buFont typeface="Garamond" pitchFamily="18" charset="0"/>
              <a:buChar char="◦"/>
            </a:pPr>
            <a:r>
              <a:rPr lang="en-US" sz="1000" dirty="0">
                <a:solidFill>
                  <a:schemeClr val="tx1">
                    <a:lumMod val="85000"/>
                    <a:lumOff val="15000"/>
                  </a:schemeClr>
                </a:solidFill>
              </a:rPr>
              <a:t>Answered Rate: 85%</a:t>
            </a:r>
          </a:p>
          <a:p>
            <a:pPr marL="742950" lvl="1" indent="-182880" defTabSz="914400">
              <a:lnSpc>
                <a:spcPct val="90000"/>
              </a:lnSpc>
              <a:spcAft>
                <a:spcPts val="600"/>
              </a:spcAft>
              <a:buClr>
                <a:schemeClr val="tx1">
                  <a:lumMod val="85000"/>
                  <a:lumOff val="15000"/>
                </a:schemeClr>
              </a:buClr>
              <a:buFont typeface="Garamond" pitchFamily="18" charset="0"/>
              <a:buChar char="◦"/>
            </a:pPr>
            <a:r>
              <a:rPr lang="en-US" sz="1000" dirty="0">
                <a:solidFill>
                  <a:schemeClr val="tx1">
                    <a:lumMod val="85000"/>
                    <a:lumOff val="15000"/>
                  </a:schemeClr>
                </a:solidFill>
              </a:rPr>
              <a:t>Abandoned Call Rate: 15%</a:t>
            </a:r>
          </a:p>
          <a:p>
            <a:pPr indent="-182880" defTabSz="914400">
              <a:lnSpc>
                <a:spcPct val="90000"/>
              </a:lnSpc>
              <a:spcAft>
                <a:spcPts val="600"/>
              </a:spcAft>
              <a:buClr>
                <a:schemeClr val="tx1">
                  <a:lumMod val="85000"/>
                  <a:lumOff val="15000"/>
                </a:schemeClr>
              </a:buClr>
              <a:buFont typeface="Garamond" pitchFamily="18" charset="0"/>
              <a:buChar char="◦"/>
            </a:pPr>
            <a:r>
              <a:rPr lang="en-US" sz="1000" b="1" dirty="0">
                <a:solidFill>
                  <a:schemeClr val="tx1">
                    <a:lumMod val="85000"/>
                    <a:lumOff val="15000"/>
                  </a:schemeClr>
                </a:solidFill>
              </a:rPr>
              <a:t>General Inquiries</a:t>
            </a:r>
            <a:r>
              <a:rPr lang="en-US" sz="1000" dirty="0">
                <a:solidFill>
                  <a:schemeClr val="tx1">
                    <a:lumMod val="85000"/>
                    <a:lumOff val="15000"/>
                  </a:schemeClr>
                </a:solidFill>
              </a:rPr>
              <a:t>:</a:t>
            </a:r>
          </a:p>
          <a:p>
            <a:pPr marL="742950" lvl="1" indent="-182880" defTabSz="914400">
              <a:lnSpc>
                <a:spcPct val="90000"/>
              </a:lnSpc>
              <a:spcAft>
                <a:spcPts val="600"/>
              </a:spcAft>
              <a:buClr>
                <a:schemeClr val="tx1">
                  <a:lumMod val="85000"/>
                  <a:lumOff val="15000"/>
                </a:schemeClr>
              </a:buClr>
              <a:buFont typeface="Garamond" pitchFamily="18" charset="0"/>
              <a:buChar char="◦"/>
            </a:pPr>
            <a:r>
              <a:rPr lang="en-US" sz="1000" dirty="0">
                <a:solidFill>
                  <a:schemeClr val="tx1">
                    <a:lumMod val="85000"/>
                    <a:lumOff val="15000"/>
                  </a:schemeClr>
                </a:solidFill>
              </a:rPr>
              <a:t>Resolution Rate: 90%</a:t>
            </a:r>
          </a:p>
          <a:p>
            <a:pPr marL="742950" lvl="1" indent="-182880" defTabSz="914400">
              <a:lnSpc>
                <a:spcPct val="90000"/>
              </a:lnSpc>
              <a:spcAft>
                <a:spcPts val="600"/>
              </a:spcAft>
              <a:buClr>
                <a:schemeClr val="tx1">
                  <a:lumMod val="85000"/>
                  <a:lumOff val="15000"/>
                </a:schemeClr>
              </a:buClr>
              <a:buFont typeface="Garamond" pitchFamily="18" charset="0"/>
              <a:buChar char="◦"/>
            </a:pPr>
            <a:r>
              <a:rPr lang="en-US" sz="1000" dirty="0">
                <a:solidFill>
                  <a:schemeClr val="tx1">
                    <a:lumMod val="85000"/>
                    <a:lumOff val="15000"/>
                  </a:schemeClr>
                </a:solidFill>
              </a:rPr>
              <a:t>Answered Rate: 87%</a:t>
            </a:r>
          </a:p>
          <a:p>
            <a:pPr marL="742950" lvl="1" indent="-182880" defTabSz="914400">
              <a:lnSpc>
                <a:spcPct val="90000"/>
              </a:lnSpc>
              <a:spcAft>
                <a:spcPts val="600"/>
              </a:spcAft>
              <a:buClr>
                <a:schemeClr val="tx1">
                  <a:lumMod val="85000"/>
                  <a:lumOff val="15000"/>
                </a:schemeClr>
              </a:buClr>
              <a:buFont typeface="Garamond" pitchFamily="18" charset="0"/>
              <a:buChar char="◦"/>
            </a:pPr>
            <a:r>
              <a:rPr lang="en-US" sz="1000" dirty="0">
                <a:solidFill>
                  <a:schemeClr val="tx1">
                    <a:lumMod val="85000"/>
                    <a:lumOff val="15000"/>
                  </a:schemeClr>
                </a:solidFill>
              </a:rPr>
              <a:t>Abandoned Call Rate: 13%</a:t>
            </a:r>
          </a:p>
        </p:txBody>
      </p:sp>
    </p:spTree>
    <p:extLst>
      <p:ext uri="{BB962C8B-B14F-4D97-AF65-F5344CB8AC3E}">
        <p14:creationId xmlns:p14="http://schemas.microsoft.com/office/powerpoint/2010/main" val="1087694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TM04033917[[fn=Berlin]]</Template>
  <TotalTime>1404</TotalTime>
  <Words>3408</Words>
  <Application>Microsoft Office PowerPoint</Application>
  <PresentationFormat>Widescreen</PresentationFormat>
  <Paragraphs>304</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Garamond</vt:lpstr>
      <vt:lpstr>Sagona Book</vt:lpstr>
      <vt:lpstr>Sagona ExtraLight</vt:lpstr>
      <vt:lpstr>SavonVTI</vt:lpstr>
      <vt:lpstr>Call Center Performance Analysis</vt:lpstr>
      <vt:lpstr>Content</vt:lpstr>
      <vt:lpstr>Introduction and Objective</vt:lpstr>
      <vt:lpstr>Call Center Performance Analysis</vt:lpstr>
      <vt:lpstr>Agent Performance Overview</vt:lpstr>
      <vt:lpstr>Key Agent Insight- Greg’s Performance</vt:lpstr>
      <vt:lpstr>Key Agent Insight- Jim’s Performance</vt:lpstr>
      <vt:lpstr>Quarterly Call Handling Trends</vt:lpstr>
      <vt:lpstr>Topics Analysis</vt:lpstr>
      <vt:lpstr>SWOT Analysis</vt:lpstr>
      <vt:lpstr>Recommended Strategies</vt:lpstr>
      <vt:lpstr>Investment Timeline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rupsa chaudhuri</dc:creator>
  <cp:lastModifiedBy>rupsa chaudhuri</cp:lastModifiedBy>
  <cp:revision>6</cp:revision>
  <dcterms:created xsi:type="dcterms:W3CDTF">2024-07-03T06:58:59Z</dcterms:created>
  <dcterms:modified xsi:type="dcterms:W3CDTF">2024-07-08T11:11:30Z</dcterms:modified>
</cp:coreProperties>
</file>