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B6FC9-A104-4FC7-A0F2-9DBE252D65BA}" v="38" dt="2025-07-27T08:21:04.587"/>
    <p1510:client id="{C659E5E9-F0B0-491F-B699-04AB14882BDF}" v="32" dt="2025-07-27T09:27:42.3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7CE80-292F-4E75-B63F-26ACAA838577}" type="datetimeFigureOut">
              <a:rPr lang="en-US" smtClean="0"/>
              <a:t>7/27/2025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7B815-DE4B-4DBF-81D7-80DB12140737}" type="slidenum">
              <a:rPr lang="en-US" smtClean="0"/>
              <a:t>‹#›</a:t>
            </a:fld>
            <a:endParaRPr lang="en-US"/>
          </a:p>
        </p:txBody>
      </p:sp>
    </p:spTree>
    <p:extLst>
      <p:ext uri="{BB962C8B-B14F-4D97-AF65-F5344CB8AC3E}">
        <p14:creationId xmlns:p14="http://schemas.microsoft.com/office/powerpoint/2010/main" val="2653663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7B815-DE4B-4DBF-81D7-80DB12140737}" type="slidenum">
              <a:rPr lang="en-US" smtClean="0"/>
              <a:t>11</a:t>
            </a:fld>
            <a:endParaRPr lang="en-US"/>
          </a:p>
        </p:txBody>
      </p:sp>
    </p:spTree>
    <p:extLst>
      <p:ext uri="{BB962C8B-B14F-4D97-AF65-F5344CB8AC3E}">
        <p14:creationId xmlns:p14="http://schemas.microsoft.com/office/powerpoint/2010/main" val="930658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797518-3D95-4CEF-8CA2-026FBE3E374F}" type="datetimeFigureOut">
              <a:rPr lang="en-US" smtClean="0"/>
              <a:t>7/27/2025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1EC708A-5297-4EC9-94F1-5E530E4CEDE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025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97518-3D95-4CEF-8CA2-026FBE3E374F}"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C708A-5297-4EC9-94F1-5E530E4CEDE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336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97518-3D95-4CEF-8CA2-026FBE3E374F}"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C708A-5297-4EC9-94F1-5E530E4CEDE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745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97518-3D95-4CEF-8CA2-026FBE3E374F}"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C708A-5297-4EC9-94F1-5E530E4CEDE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381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797518-3D95-4CEF-8CA2-026FBE3E374F}"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C708A-5297-4EC9-94F1-5E530E4CEDE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881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797518-3D95-4CEF-8CA2-026FBE3E374F}"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C708A-5297-4EC9-94F1-5E530E4CEDE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4262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797518-3D95-4CEF-8CA2-026FBE3E374F}" type="datetimeFigureOut">
              <a:rPr lang="en-US" smtClean="0"/>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EC708A-5297-4EC9-94F1-5E530E4CEDE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3304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97518-3D95-4CEF-8CA2-026FBE3E374F}" type="datetimeFigureOut">
              <a:rPr lang="en-US" smtClean="0"/>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EC708A-5297-4EC9-94F1-5E530E4CEDE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856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97518-3D95-4CEF-8CA2-026FBE3E374F}" type="datetimeFigureOut">
              <a:rPr lang="en-US" smtClean="0"/>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EC708A-5297-4EC9-94F1-5E530E4CEDEE}" type="slidenum">
              <a:rPr lang="en-US" smtClean="0"/>
              <a:t>‹#›</a:t>
            </a:fld>
            <a:endParaRPr lang="en-US"/>
          </a:p>
        </p:txBody>
      </p:sp>
    </p:spTree>
    <p:extLst>
      <p:ext uri="{BB962C8B-B14F-4D97-AF65-F5344CB8AC3E}">
        <p14:creationId xmlns:p14="http://schemas.microsoft.com/office/powerpoint/2010/main" val="215950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97518-3D95-4CEF-8CA2-026FBE3E374F}"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C708A-5297-4EC9-94F1-5E530E4CEDE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510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9797518-3D95-4CEF-8CA2-026FBE3E374F}" type="datetimeFigureOut">
              <a:rPr lang="en-US" smtClean="0"/>
              <a:t>7/27/2025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1EC708A-5297-4EC9-94F1-5E530E4CEDE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438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9797518-3D95-4CEF-8CA2-026FBE3E374F}" type="datetimeFigureOut">
              <a:rPr lang="en-US" smtClean="0"/>
              <a:t>7/27/2025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1EC708A-5297-4EC9-94F1-5E530E4CEDE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237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493770-FFC4-2772-E678-445E0DB48DAB}"/>
              </a:ext>
            </a:extLst>
          </p:cNvPr>
          <p:cNvSpPr>
            <a:spLocks noGrp="1"/>
          </p:cNvSpPr>
          <p:nvPr>
            <p:ph type="subTitle" idx="1"/>
          </p:nvPr>
        </p:nvSpPr>
        <p:spPr>
          <a:xfrm>
            <a:off x="776748" y="1120879"/>
            <a:ext cx="11415252" cy="560438"/>
          </a:xfrm>
        </p:spPr>
        <p:txBody>
          <a:bodyPr>
            <a:noAutofit/>
          </a:bodyPr>
          <a:lstStyle/>
          <a:p>
            <a:r>
              <a:rPr lang="en-US" sz="2400" b="1" cap="none" dirty="0">
                <a:solidFill>
                  <a:schemeClr val="tx1">
                    <a:lumMod val="85000"/>
                    <a:lumOff val="15000"/>
                  </a:schemeClr>
                </a:solidFill>
              </a:rPr>
              <a:t>Report on Basic Vulnerability Assessment for a Small Business Network</a:t>
            </a:r>
            <a:endParaRPr lang="en-US" sz="2400" b="1" dirty="0">
              <a:solidFill>
                <a:schemeClr val="tx1">
                  <a:lumMod val="85000"/>
                  <a:lumOff val="15000"/>
                </a:schemeClr>
              </a:solidFill>
            </a:endParaRPr>
          </a:p>
        </p:txBody>
      </p:sp>
      <p:sp>
        <p:nvSpPr>
          <p:cNvPr id="4" name="TextBox 3">
            <a:extLst>
              <a:ext uri="{FF2B5EF4-FFF2-40B4-BE49-F238E27FC236}">
                <a16:creationId xmlns:a16="http://schemas.microsoft.com/office/drawing/2014/main" id="{D02D0CD5-FD20-4CDB-8A41-A8CE3E1D2CE8}"/>
              </a:ext>
            </a:extLst>
          </p:cNvPr>
          <p:cNvSpPr txBox="1"/>
          <p:nvPr/>
        </p:nvSpPr>
        <p:spPr>
          <a:xfrm>
            <a:off x="884903" y="2330245"/>
            <a:ext cx="9556954" cy="954107"/>
          </a:xfrm>
          <a:prstGeom prst="rect">
            <a:avLst/>
          </a:prstGeom>
          <a:noFill/>
        </p:spPr>
        <p:txBody>
          <a:bodyPr wrap="square" rtlCol="0">
            <a:spAutoFit/>
          </a:bodyPr>
          <a:lstStyle/>
          <a:p>
            <a:r>
              <a:rPr lang="en-US" sz="2000" b="1" dirty="0"/>
              <a:t>Problem Statement </a:t>
            </a:r>
            <a:r>
              <a:rPr lang="en-US" b="1" dirty="0"/>
              <a:t>: </a:t>
            </a:r>
            <a:r>
              <a:rPr lang="en-US" dirty="0"/>
              <a:t>Simulate a real-world vulnerability assessment for a small business IT infrastructure. Identify security gaps, prioritize risks, and provide mitigation strategies to improve the overall security posture.</a:t>
            </a:r>
          </a:p>
        </p:txBody>
      </p:sp>
      <p:sp>
        <p:nvSpPr>
          <p:cNvPr id="6" name="TextBox 5">
            <a:extLst>
              <a:ext uri="{FF2B5EF4-FFF2-40B4-BE49-F238E27FC236}">
                <a16:creationId xmlns:a16="http://schemas.microsoft.com/office/drawing/2014/main" id="{930DCC4D-7F47-AD99-246E-5CED1EA0472F}"/>
              </a:ext>
            </a:extLst>
          </p:cNvPr>
          <p:cNvSpPr txBox="1"/>
          <p:nvPr/>
        </p:nvSpPr>
        <p:spPr>
          <a:xfrm>
            <a:off x="953729" y="3775587"/>
            <a:ext cx="9645445" cy="400110"/>
          </a:xfrm>
          <a:prstGeom prst="rect">
            <a:avLst/>
          </a:prstGeom>
          <a:noFill/>
        </p:spPr>
        <p:txBody>
          <a:bodyPr wrap="square" rtlCol="0">
            <a:spAutoFit/>
          </a:bodyPr>
          <a:lstStyle/>
          <a:p>
            <a:r>
              <a:rPr lang="en-US" sz="2000" b="1" dirty="0"/>
              <a:t>Company Name </a:t>
            </a:r>
            <a:r>
              <a:rPr lang="en-US" b="1" dirty="0"/>
              <a:t>– </a:t>
            </a:r>
            <a:r>
              <a:rPr lang="en-US" sz="2000" b="1" dirty="0"/>
              <a:t>INFOTACT SOLUTIONS</a:t>
            </a:r>
          </a:p>
        </p:txBody>
      </p:sp>
      <p:sp>
        <p:nvSpPr>
          <p:cNvPr id="7" name="TextBox 6">
            <a:extLst>
              <a:ext uri="{FF2B5EF4-FFF2-40B4-BE49-F238E27FC236}">
                <a16:creationId xmlns:a16="http://schemas.microsoft.com/office/drawing/2014/main" id="{5DB316FD-0591-9055-EBD4-9ADF6D33C392}"/>
              </a:ext>
            </a:extLst>
          </p:cNvPr>
          <p:cNvSpPr txBox="1"/>
          <p:nvPr/>
        </p:nvSpPr>
        <p:spPr>
          <a:xfrm>
            <a:off x="1032387" y="4660490"/>
            <a:ext cx="9566787" cy="923330"/>
          </a:xfrm>
          <a:prstGeom prst="rect">
            <a:avLst/>
          </a:prstGeom>
          <a:noFill/>
        </p:spPr>
        <p:txBody>
          <a:bodyPr wrap="square" rtlCol="0">
            <a:spAutoFit/>
          </a:bodyPr>
          <a:lstStyle/>
          <a:p>
            <a:r>
              <a:rPr lang="en-US" b="1" dirty="0"/>
              <a:t>Project by _____</a:t>
            </a:r>
          </a:p>
          <a:p>
            <a:r>
              <a:rPr lang="en-US" dirty="0"/>
              <a:t>                       RUPSA KOLEY (Intern)</a:t>
            </a:r>
          </a:p>
          <a:p>
            <a:r>
              <a:rPr lang="en-US" dirty="0"/>
              <a:t>                       RAVI PRAKASH (Intern)</a:t>
            </a:r>
          </a:p>
        </p:txBody>
      </p:sp>
    </p:spTree>
    <p:extLst>
      <p:ext uri="{BB962C8B-B14F-4D97-AF65-F5344CB8AC3E}">
        <p14:creationId xmlns:p14="http://schemas.microsoft.com/office/powerpoint/2010/main" val="421064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0D81-A539-FD29-0AE1-30206F857B4E}"/>
              </a:ext>
            </a:extLst>
          </p:cNvPr>
          <p:cNvSpPr>
            <a:spLocks noGrp="1"/>
          </p:cNvSpPr>
          <p:nvPr>
            <p:ph type="title"/>
          </p:nvPr>
        </p:nvSpPr>
        <p:spPr/>
        <p:txBody>
          <a:bodyPr/>
          <a:lstStyle/>
          <a:p>
            <a:r>
              <a:rPr lang="en-US" dirty="0"/>
              <a:t>Practical  approach</a:t>
            </a:r>
          </a:p>
        </p:txBody>
      </p:sp>
      <p:pic>
        <p:nvPicPr>
          <p:cNvPr id="3" name="Picture 2">
            <a:extLst>
              <a:ext uri="{FF2B5EF4-FFF2-40B4-BE49-F238E27FC236}">
                <a16:creationId xmlns:a16="http://schemas.microsoft.com/office/drawing/2014/main" id="{E802349B-D4B3-E546-5D44-065FDEBA18AF}"/>
              </a:ext>
            </a:extLst>
          </p:cNvPr>
          <p:cNvPicPr>
            <a:picLocks noChangeAspect="1"/>
          </p:cNvPicPr>
          <p:nvPr/>
        </p:nvPicPr>
        <p:blipFill>
          <a:blip r:embed="rId2"/>
          <a:stretch>
            <a:fillRect/>
          </a:stretch>
        </p:blipFill>
        <p:spPr>
          <a:xfrm>
            <a:off x="599767" y="1996893"/>
            <a:ext cx="6449962" cy="3007354"/>
          </a:xfrm>
          <a:prstGeom prst="rect">
            <a:avLst/>
          </a:prstGeom>
        </p:spPr>
      </p:pic>
      <p:sp>
        <p:nvSpPr>
          <p:cNvPr id="4" name="TextBox 3">
            <a:extLst>
              <a:ext uri="{FF2B5EF4-FFF2-40B4-BE49-F238E27FC236}">
                <a16:creationId xmlns:a16="http://schemas.microsoft.com/office/drawing/2014/main" id="{DD2A5BD6-0884-742F-67A0-2055C225ECD5}"/>
              </a:ext>
            </a:extLst>
          </p:cNvPr>
          <p:cNvSpPr txBox="1"/>
          <p:nvPr/>
        </p:nvSpPr>
        <p:spPr>
          <a:xfrm>
            <a:off x="1120878" y="5019428"/>
            <a:ext cx="5722375" cy="369332"/>
          </a:xfrm>
          <a:prstGeom prst="rect">
            <a:avLst/>
          </a:prstGeom>
          <a:noFill/>
        </p:spPr>
        <p:txBody>
          <a:bodyPr wrap="square" rtlCol="0">
            <a:spAutoFit/>
          </a:bodyPr>
          <a:lstStyle/>
          <a:p>
            <a:r>
              <a:rPr lang="en-US" dirty="0"/>
              <a:t>Metasploit Command: search </a:t>
            </a:r>
            <a:r>
              <a:rPr lang="en-US" dirty="0" err="1"/>
              <a:t>vsftpd</a:t>
            </a:r>
            <a:r>
              <a:rPr lang="en-US" dirty="0"/>
              <a:t> 2.3.4</a:t>
            </a:r>
          </a:p>
        </p:txBody>
      </p:sp>
      <p:sp>
        <p:nvSpPr>
          <p:cNvPr id="5" name="TextBox 4">
            <a:extLst>
              <a:ext uri="{FF2B5EF4-FFF2-40B4-BE49-F238E27FC236}">
                <a16:creationId xmlns:a16="http://schemas.microsoft.com/office/drawing/2014/main" id="{D6CC3B60-DB56-2A51-C66A-0C3972270030}"/>
              </a:ext>
            </a:extLst>
          </p:cNvPr>
          <p:cNvSpPr txBox="1"/>
          <p:nvPr/>
        </p:nvSpPr>
        <p:spPr>
          <a:xfrm>
            <a:off x="7236541" y="2064773"/>
            <a:ext cx="4159045" cy="3139321"/>
          </a:xfrm>
          <a:prstGeom prst="rect">
            <a:avLst/>
          </a:prstGeom>
          <a:noFill/>
        </p:spPr>
        <p:txBody>
          <a:bodyPr wrap="square" rtlCol="0">
            <a:spAutoFit/>
          </a:bodyPr>
          <a:lstStyle/>
          <a:p>
            <a:r>
              <a:rPr lang="en-US" dirty="0"/>
              <a:t>Findings: The search produced a single, highly relevant exploit module: exploit/</a:t>
            </a:r>
            <a:r>
              <a:rPr lang="en-US" dirty="0" err="1"/>
              <a:t>unix</a:t>
            </a:r>
            <a:r>
              <a:rPr lang="en-US" dirty="0"/>
              <a:t>/ftp/vsftpd_234_backdoor. The module's description confirmed that it is designed to target a malicious backdoor in this specific version of </a:t>
            </a:r>
            <a:r>
              <a:rPr lang="en-US" dirty="0" err="1"/>
              <a:t>vsftpd</a:t>
            </a:r>
            <a:r>
              <a:rPr lang="en-US" dirty="0"/>
              <a:t>, with a disclosure date of 2011-07-03 and an "excellent" reliability rating, indicating a high chance of success without causing negative impacts on the target system.</a:t>
            </a:r>
          </a:p>
          <a:p>
            <a:endParaRPr lang="en-US" dirty="0"/>
          </a:p>
        </p:txBody>
      </p:sp>
    </p:spTree>
    <p:extLst>
      <p:ext uri="{BB962C8B-B14F-4D97-AF65-F5344CB8AC3E}">
        <p14:creationId xmlns:p14="http://schemas.microsoft.com/office/powerpoint/2010/main" val="370851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DC13-1EAF-58DA-DAFC-AD3B4F2647B9}"/>
              </a:ext>
            </a:extLst>
          </p:cNvPr>
          <p:cNvSpPr>
            <a:spLocks noGrp="1"/>
          </p:cNvSpPr>
          <p:nvPr>
            <p:ph type="title"/>
          </p:nvPr>
        </p:nvSpPr>
        <p:spPr/>
        <p:txBody>
          <a:bodyPr/>
          <a:lstStyle/>
          <a:p>
            <a:r>
              <a:rPr lang="en-US" dirty="0"/>
              <a:t>Metasploit Configuration and Execution</a:t>
            </a:r>
          </a:p>
        </p:txBody>
      </p:sp>
      <p:sp>
        <p:nvSpPr>
          <p:cNvPr id="3" name="TextBox 2">
            <a:extLst>
              <a:ext uri="{FF2B5EF4-FFF2-40B4-BE49-F238E27FC236}">
                <a16:creationId xmlns:a16="http://schemas.microsoft.com/office/drawing/2014/main" id="{DE023AEE-5CC8-06E1-421F-04BA1E79E526}"/>
              </a:ext>
            </a:extLst>
          </p:cNvPr>
          <p:cNvSpPr txBox="1"/>
          <p:nvPr/>
        </p:nvSpPr>
        <p:spPr>
          <a:xfrm>
            <a:off x="9344967" y="2182761"/>
            <a:ext cx="2847033" cy="369332"/>
          </a:xfrm>
          <a:prstGeom prst="rect">
            <a:avLst/>
          </a:prstGeom>
          <a:noFill/>
        </p:spPr>
        <p:txBody>
          <a:bodyPr wrap="square" rtlCol="0">
            <a:spAutoFit/>
          </a:bodyPr>
          <a:lstStyle/>
          <a:p>
            <a:r>
              <a:rPr lang="en-US" dirty="0"/>
              <a:t>.</a:t>
            </a:r>
          </a:p>
        </p:txBody>
      </p:sp>
      <p:pic>
        <p:nvPicPr>
          <p:cNvPr id="4" name="Picture 3">
            <a:extLst>
              <a:ext uri="{FF2B5EF4-FFF2-40B4-BE49-F238E27FC236}">
                <a16:creationId xmlns:a16="http://schemas.microsoft.com/office/drawing/2014/main" id="{77D1494D-1B64-BA28-0FD4-7AEB0FED4073}"/>
              </a:ext>
            </a:extLst>
          </p:cNvPr>
          <p:cNvPicPr>
            <a:picLocks noChangeAspect="1"/>
          </p:cNvPicPr>
          <p:nvPr/>
        </p:nvPicPr>
        <p:blipFill>
          <a:blip r:embed="rId3"/>
          <a:stretch>
            <a:fillRect/>
          </a:stretch>
        </p:blipFill>
        <p:spPr>
          <a:xfrm>
            <a:off x="211015" y="1969477"/>
            <a:ext cx="11804004" cy="3890549"/>
          </a:xfrm>
          <a:prstGeom prst="rect">
            <a:avLst/>
          </a:prstGeom>
        </p:spPr>
      </p:pic>
    </p:spTree>
    <p:extLst>
      <p:ext uri="{BB962C8B-B14F-4D97-AF65-F5344CB8AC3E}">
        <p14:creationId xmlns:p14="http://schemas.microsoft.com/office/powerpoint/2010/main" val="4213900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F2805D-2BAE-19BF-C5ED-FC6D5AF4AB41}"/>
              </a:ext>
            </a:extLst>
          </p:cNvPr>
          <p:cNvPicPr>
            <a:picLocks noChangeAspect="1"/>
          </p:cNvPicPr>
          <p:nvPr/>
        </p:nvPicPr>
        <p:blipFill>
          <a:blip r:embed="rId2"/>
          <a:stretch>
            <a:fillRect/>
          </a:stretch>
        </p:blipFill>
        <p:spPr>
          <a:xfrm>
            <a:off x="373627" y="373626"/>
            <a:ext cx="6056670" cy="5525730"/>
          </a:xfrm>
          <a:prstGeom prst="rect">
            <a:avLst/>
          </a:prstGeom>
        </p:spPr>
      </p:pic>
      <p:sp>
        <p:nvSpPr>
          <p:cNvPr id="3" name="TextBox 2">
            <a:extLst>
              <a:ext uri="{FF2B5EF4-FFF2-40B4-BE49-F238E27FC236}">
                <a16:creationId xmlns:a16="http://schemas.microsoft.com/office/drawing/2014/main" id="{DB0432D9-305A-9A03-925F-E3456C27EA29}"/>
              </a:ext>
            </a:extLst>
          </p:cNvPr>
          <p:cNvSpPr txBox="1"/>
          <p:nvPr/>
        </p:nvSpPr>
        <p:spPr>
          <a:xfrm>
            <a:off x="6676103" y="629265"/>
            <a:ext cx="5142270" cy="4801314"/>
          </a:xfrm>
          <a:prstGeom prst="rect">
            <a:avLst/>
          </a:prstGeom>
          <a:noFill/>
        </p:spPr>
        <p:txBody>
          <a:bodyPr wrap="square" rtlCol="0">
            <a:spAutoFit/>
          </a:bodyPr>
          <a:lstStyle/>
          <a:p>
            <a:r>
              <a:rPr lang="en-US" dirty="0"/>
              <a:t>Steps</a:t>
            </a:r>
          </a:p>
          <a:p>
            <a:r>
              <a:rPr lang="en-US" dirty="0"/>
              <a:t>1.Command-&gt; use exploit/</a:t>
            </a:r>
            <a:r>
              <a:rPr lang="en-US" dirty="0" err="1"/>
              <a:t>unix</a:t>
            </a:r>
            <a:r>
              <a:rPr lang="en-US" dirty="0"/>
              <a:t>/ftp/vsftpd_234_backdoor - This command selects the appropriate exploit module.</a:t>
            </a:r>
          </a:p>
          <a:p>
            <a:endParaRPr lang="en-US" dirty="0"/>
          </a:p>
          <a:p>
            <a:r>
              <a:rPr lang="en-US" dirty="0"/>
              <a:t>2. Also to configure the target </a:t>
            </a:r>
            <a:r>
              <a:rPr lang="en-US" dirty="0" err="1"/>
              <a:t>ip</a:t>
            </a:r>
            <a:r>
              <a:rPr lang="en-US" dirty="0"/>
              <a:t> we will use this command: set RHOSTS 192.168.241.129 </a:t>
            </a:r>
          </a:p>
          <a:p>
            <a:endParaRPr lang="en-US" dirty="0"/>
          </a:p>
          <a:p>
            <a:r>
              <a:rPr lang="en-US" dirty="0"/>
              <a:t>3.Command -&gt; exploit - Launches the attack.</a:t>
            </a:r>
          </a:p>
          <a:p>
            <a:endParaRPr lang="en-US" dirty="0"/>
          </a:p>
          <a:p>
            <a:r>
              <a:rPr lang="en-US" dirty="0"/>
              <a:t>4. Command-&gt; ls /: Displayed the contents of the root directory, confirming the file system's readability.</a:t>
            </a:r>
          </a:p>
          <a:p>
            <a:endParaRPr lang="en-US" dirty="0"/>
          </a:p>
          <a:p>
            <a:r>
              <a:rPr lang="en-US" dirty="0"/>
              <a:t>5. Command: cd /home/</a:t>
            </a:r>
            <a:r>
              <a:rPr lang="en-US" dirty="0" err="1"/>
              <a:t>msfadmin</a:t>
            </a:r>
            <a:r>
              <a:rPr lang="en-US" dirty="0"/>
              <a:t>: Navigated into a user's home directory.</a:t>
            </a:r>
          </a:p>
          <a:p>
            <a:endParaRPr lang="en-US" dirty="0"/>
          </a:p>
          <a:p>
            <a:endParaRPr lang="en-US" dirty="0"/>
          </a:p>
        </p:txBody>
      </p:sp>
      <p:sp>
        <p:nvSpPr>
          <p:cNvPr id="4" name="TextBox 3">
            <a:extLst>
              <a:ext uri="{FF2B5EF4-FFF2-40B4-BE49-F238E27FC236}">
                <a16:creationId xmlns:a16="http://schemas.microsoft.com/office/drawing/2014/main" id="{27E8B3AD-24BC-B1A3-63B9-9BD6943C96E5}"/>
              </a:ext>
            </a:extLst>
          </p:cNvPr>
          <p:cNvSpPr txBox="1"/>
          <p:nvPr/>
        </p:nvSpPr>
        <p:spPr>
          <a:xfrm>
            <a:off x="6941574" y="186813"/>
            <a:ext cx="4454013" cy="400110"/>
          </a:xfrm>
          <a:prstGeom prst="rect">
            <a:avLst/>
          </a:prstGeom>
          <a:noFill/>
        </p:spPr>
        <p:txBody>
          <a:bodyPr wrap="square" rtlCol="0">
            <a:spAutoFit/>
          </a:bodyPr>
          <a:lstStyle/>
          <a:p>
            <a:r>
              <a:rPr lang="en-US" sz="2000" b="1" dirty="0"/>
              <a:t>Practical Approach</a:t>
            </a:r>
          </a:p>
        </p:txBody>
      </p:sp>
    </p:spTree>
    <p:extLst>
      <p:ext uri="{BB962C8B-B14F-4D97-AF65-F5344CB8AC3E}">
        <p14:creationId xmlns:p14="http://schemas.microsoft.com/office/powerpoint/2010/main" val="421987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9471-A718-9685-C5B7-1C6ABAC41AA1}"/>
              </a:ext>
            </a:extLst>
          </p:cNvPr>
          <p:cNvSpPr>
            <a:spLocks noGrp="1"/>
          </p:cNvSpPr>
          <p:nvPr>
            <p:ph type="title"/>
          </p:nvPr>
        </p:nvSpPr>
        <p:spPr>
          <a:xfrm>
            <a:off x="1022556" y="804519"/>
            <a:ext cx="9603275" cy="1049235"/>
          </a:xfrm>
        </p:spPr>
        <p:txBody>
          <a:bodyPr/>
          <a:lstStyle/>
          <a:p>
            <a:r>
              <a:rPr lang="en-US" dirty="0"/>
              <a:t>4.Findings</a:t>
            </a:r>
          </a:p>
        </p:txBody>
      </p:sp>
      <p:sp>
        <p:nvSpPr>
          <p:cNvPr id="3" name="TextBox 2">
            <a:extLst>
              <a:ext uri="{FF2B5EF4-FFF2-40B4-BE49-F238E27FC236}">
                <a16:creationId xmlns:a16="http://schemas.microsoft.com/office/drawing/2014/main" id="{E498CBFE-69D6-3BAC-DA2F-C71F2DA7A15C}"/>
              </a:ext>
            </a:extLst>
          </p:cNvPr>
          <p:cNvSpPr txBox="1"/>
          <p:nvPr/>
        </p:nvSpPr>
        <p:spPr>
          <a:xfrm>
            <a:off x="919319" y="2026006"/>
            <a:ext cx="5722373" cy="2585323"/>
          </a:xfrm>
          <a:prstGeom prst="rect">
            <a:avLst/>
          </a:prstGeom>
          <a:noFill/>
        </p:spPr>
        <p:txBody>
          <a:bodyPr wrap="square" rtlCol="0">
            <a:spAutoFit/>
          </a:bodyPr>
          <a:lstStyle/>
          <a:p>
            <a:r>
              <a:rPr lang="en-US" dirty="0" err="1"/>
              <a:t>A.Vulnerability</a:t>
            </a:r>
            <a:r>
              <a:rPr lang="en-US" dirty="0"/>
              <a:t> Details:</a:t>
            </a:r>
          </a:p>
          <a:p>
            <a:endParaRPr lang="en-US" dirty="0"/>
          </a:p>
          <a:p>
            <a:r>
              <a:rPr lang="en-US" dirty="0"/>
              <a:t>Vulnerability Name: </a:t>
            </a:r>
            <a:r>
              <a:rPr lang="en-US" dirty="0" err="1"/>
              <a:t>vsftpd</a:t>
            </a:r>
            <a:r>
              <a:rPr lang="en-US" dirty="0"/>
              <a:t> v2.3.4 Backdoor Command Execution</a:t>
            </a:r>
          </a:p>
          <a:p>
            <a:endParaRPr lang="en-US" dirty="0"/>
          </a:p>
          <a:p>
            <a:r>
              <a:rPr lang="en-US" dirty="0"/>
              <a:t>CVE ID: CVE-2011-2523</a:t>
            </a:r>
          </a:p>
          <a:p>
            <a:endParaRPr lang="en-US" dirty="0"/>
          </a:p>
          <a:p>
            <a:r>
              <a:rPr lang="en-US" dirty="0"/>
              <a:t>Severity: Critical (CVSS v2.0 Base Score: 10.0)</a:t>
            </a:r>
          </a:p>
          <a:p>
            <a:endParaRPr lang="en-US" dirty="0"/>
          </a:p>
        </p:txBody>
      </p:sp>
      <p:sp>
        <p:nvSpPr>
          <p:cNvPr id="5" name="TextBox 4">
            <a:extLst>
              <a:ext uri="{FF2B5EF4-FFF2-40B4-BE49-F238E27FC236}">
                <a16:creationId xmlns:a16="http://schemas.microsoft.com/office/drawing/2014/main" id="{C56BA624-C5D8-BD1D-33B5-75971AB9CA22}"/>
              </a:ext>
            </a:extLst>
          </p:cNvPr>
          <p:cNvSpPr txBox="1"/>
          <p:nvPr/>
        </p:nvSpPr>
        <p:spPr>
          <a:xfrm>
            <a:off x="6440129" y="1827828"/>
            <a:ext cx="4517924" cy="646331"/>
          </a:xfrm>
          <a:prstGeom prst="rect">
            <a:avLst/>
          </a:prstGeom>
          <a:noFill/>
        </p:spPr>
        <p:txBody>
          <a:bodyPr wrap="square" rtlCol="0">
            <a:spAutoFit/>
          </a:bodyPr>
          <a:lstStyle/>
          <a:p>
            <a:r>
              <a:rPr lang="en-US" dirty="0"/>
              <a:t>Risk Assessment</a:t>
            </a:r>
          </a:p>
          <a:p>
            <a:endParaRPr lang="en-US" dirty="0"/>
          </a:p>
        </p:txBody>
      </p:sp>
      <p:graphicFrame>
        <p:nvGraphicFramePr>
          <p:cNvPr id="6" name="Table 5">
            <a:extLst>
              <a:ext uri="{FF2B5EF4-FFF2-40B4-BE49-F238E27FC236}">
                <a16:creationId xmlns:a16="http://schemas.microsoft.com/office/drawing/2014/main" id="{A16DCAF6-99D2-77F3-E36F-B787B3036165}"/>
              </a:ext>
            </a:extLst>
          </p:cNvPr>
          <p:cNvGraphicFramePr>
            <a:graphicFrameLocks noGrp="1"/>
          </p:cNvGraphicFramePr>
          <p:nvPr>
            <p:extLst>
              <p:ext uri="{D42A27DB-BD31-4B8C-83A1-F6EECF244321}">
                <p14:modId xmlns:p14="http://schemas.microsoft.com/office/powerpoint/2010/main" val="3516813849"/>
              </p:ext>
            </p:extLst>
          </p:nvPr>
        </p:nvGraphicFramePr>
        <p:xfrm>
          <a:off x="6096000" y="2251587"/>
          <a:ext cx="5909183" cy="2359742"/>
        </p:xfrm>
        <a:graphic>
          <a:graphicData uri="http://schemas.openxmlformats.org/drawingml/2006/table">
            <a:tbl>
              <a:tblPr firstRow="1" firstCol="1" bandRow="1">
                <a:tableStyleId>{5C22544A-7EE6-4342-B048-85BDC9FD1C3A}</a:tableStyleId>
              </a:tblPr>
              <a:tblGrid>
                <a:gridCol w="1969307">
                  <a:extLst>
                    <a:ext uri="{9D8B030D-6E8A-4147-A177-3AD203B41FA5}">
                      <a16:colId xmlns:a16="http://schemas.microsoft.com/office/drawing/2014/main" val="477831288"/>
                    </a:ext>
                  </a:extLst>
                </a:gridCol>
                <a:gridCol w="1969938">
                  <a:extLst>
                    <a:ext uri="{9D8B030D-6E8A-4147-A177-3AD203B41FA5}">
                      <a16:colId xmlns:a16="http://schemas.microsoft.com/office/drawing/2014/main" val="4188188983"/>
                    </a:ext>
                  </a:extLst>
                </a:gridCol>
                <a:gridCol w="1969938">
                  <a:extLst>
                    <a:ext uri="{9D8B030D-6E8A-4147-A177-3AD203B41FA5}">
                      <a16:colId xmlns:a16="http://schemas.microsoft.com/office/drawing/2014/main" val="2074281421"/>
                    </a:ext>
                  </a:extLst>
                </a:gridCol>
              </a:tblGrid>
              <a:tr h="228853">
                <a:tc>
                  <a:txBody>
                    <a:bodyPr/>
                    <a:lstStyle/>
                    <a:p>
                      <a:pPr marL="0" marR="0">
                        <a:lnSpc>
                          <a:spcPct val="115000"/>
                        </a:lnSpc>
                        <a:spcAft>
                          <a:spcPts val="800"/>
                        </a:spcAft>
                        <a:buNone/>
                      </a:pPr>
                      <a:r>
                        <a:rPr lang="en-US" sz="1200" kern="100">
                          <a:effectLst/>
                        </a:rPr>
                        <a:t>Severity</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Vulnerability Name</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Count</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003202199"/>
                  </a:ext>
                </a:extLst>
              </a:tr>
              <a:tr h="228853">
                <a:tc>
                  <a:txBody>
                    <a:bodyPr/>
                    <a:lstStyle/>
                    <a:p>
                      <a:pPr marL="0" marR="0">
                        <a:lnSpc>
                          <a:spcPct val="115000"/>
                        </a:lnSpc>
                        <a:spcAft>
                          <a:spcPts val="800"/>
                        </a:spcAft>
                        <a:buNone/>
                      </a:pPr>
                      <a:r>
                        <a:rPr lang="en-US" sz="1200" kern="100">
                          <a:effectLst/>
                        </a:rPr>
                        <a:t>Critical</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vsftpd 2.3.4 Backdoor</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1</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927601801"/>
                  </a:ext>
                </a:extLst>
              </a:tr>
              <a:tr h="954204">
                <a:tc>
                  <a:txBody>
                    <a:bodyPr/>
                    <a:lstStyle/>
                    <a:p>
                      <a:pPr marL="0" marR="0">
                        <a:lnSpc>
                          <a:spcPct val="115000"/>
                        </a:lnSpc>
                        <a:spcAft>
                          <a:spcPts val="800"/>
                        </a:spcAft>
                        <a:buNone/>
                      </a:pPr>
                      <a:r>
                        <a:rPr lang="en-US" sz="1200" kern="100" dirty="0">
                          <a:effectLst/>
                        </a:rPr>
                        <a:t>Medium</a:t>
                      </a:r>
                    </a:p>
                    <a:p>
                      <a:pPr marL="0" marR="0">
                        <a:lnSpc>
                          <a:spcPct val="115000"/>
                        </a:lnSpc>
                        <a:spcAft>
                          <a:spcPts val="800"/>
                        </a:spcAft>
                        <a:buNone/>
                      </a:pPr>
                      <a:r>
                        <a:rPr lang="en-US" sz="1200" kern="100" dirty="0">
                          <a:effectLst/>
                        </a:rPr>
                        <a:t>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(Other general findings from OpenVAS, e.g., outdated packages, default credentials)</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(Variable)</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895328157"/>
                  </a:ext>
                </a:extLst>
              </a:tr>
              <a:tr h="947832">
                <a:tc>
                  <a:txBody>
                    <a:bodyPr/>
                    <a:lstStyle/>
                    <a:p>
                      <a:pPr marL="0" marR="0">
                        <a:lnSpc>
                          <a:spcPct val="115000"/>
                        </a:lnSpc>
                        <a:spcAft>
                          <a:spcPts val="800"/>
                        </a:spcAft>
                        <a:buNone/>
                      </a:pPr>
                      <a:r>
                        <a:rPr lang="en-US" sz="1200" kern="100">
                          <a:effectLst/>
                        </a:rPr>
                        <a:t>Low</a:t>
                      </a:r>
                    </a:p>
                    <a:p>
                      <a:pPr marL="0" marR="0">
                        <a:lnSpc>
                          <a:spcPct val="115000"/>
                        </a:lnSpc>
                        <a:spcAft>
                          <a:spcPts val="800"/>
                        </a:spcAft>
                        <a:buNone/>
                      </a:pPr>
                      <a:r>
                        <a:rPr lang="en-US" sz="1200" kern="100">
                          <a:effectLst/>
                        </a:rPr>
                        <a:t> </a:t>
                      </a:r>
                    </a:p>
                    <a:p>
                      <a:pPr marL="0" marR="0">
                        <a:lnSpc>
                          <a:spcPct val="115000"/>
                        </a:lnSpc>
                        <a:spcAft>
                          <a:spcPts val="800"/>
                        </a:spcAft>
                        <a:buNone/>
                      </a:pPr>
                      <a:r>
                        <a:rPr lang="en-US" sz="1200" kern="100">
                          <a:effectLst/>
                        </a:rPr>
                        <a:t> </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(Informational findings from OpenVAS, e.g., open ports for common services)</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dirty="0">
                          <a:effectLst/>
                        </a:rPr>
                        <a:t>(Variable)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401341434"/>
                  </a:ext>
                </a:extLst>
              </a:tr>
            </a:tbl>
          </a:graphicData>
        </a:graphic>
      </p:graphicFrame>
    </p:spTree>
    <p:extLst>
      <p:ext uri="{BB962C8B-B14F-4D97-AF65-F5344CB8AC3E}">
        <p14:creationId xmlns:p14="http://schemas.microsoft.com/office/powerpoint/2010/main" val="22338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4C26-AEB6-B036-554D-8822BD379BA3}"/>
              </a:ext>
            </a:extLst>
          </p:cNvPr>
          <p:cNvSpPr>
            <a:spLocks noGrp="1"/>
          </p:cNvSpPr>
          <p:nvPr>
            <p:ph type="title"/>
          </p:nvPr>
        </p:nvSpPr>
        <p:spPr/>
        <p:txBody>
          <a:bodyPr/>
          <a:lstStyle/>
          <a:p>
            <a:r>
              <a:rPr lang="en-US" dirty="0"/>
              <a:t>Explanation of the Risk Categories</a:t>
            </a:r>
          </a:p>
        </p:txBody>
      </p:sp>
      <p:sp>
        <p:nvSpPr>
          <p:cNvPr id="3" name="TextBox 2">
            <a:extLst>
              <a:ext uri="{FF2B5EF4-FFF2-40B4-BE49-F238E27FC236}">
                <a16:creationId xmlns:a16="http://schemas.microsoft.com/office/drawing/2014/main" id="{23115BC9-065A-2833-0BE9-469E37E1CF7B}"/>
              </a:ext>
            </a:extLst>
          </p:cNvPr>
          <p:cNvSpPr txBox="1"/>
          <p:nvPr/>
        </p:nvSpPr>
        <p:spPr>
          <a:xfrm>
            <a:off x="884903" y="2133599"/>
            <a:ext cx="10903974" cy="3416320"/>
          </a:xfrm>
          <a:prstGeom prst="rect">
            <a:avLst/>
          </a:prstGeom>
          <a:noFill/>
        </p:spPr>
        <p:txBody>
          <a:bodyPr wrap="square" rtlCol="0">
            <a:spAutoFit/>
          </a:bodyPr>
          <a:lstStyle/>
          <a:p>
            <a:r>
              <a:rPr lang="en-US" dirty="0"/>
              <a:t>• Critical: Vulnerabilities that enable an unauthenticated attacker to gain root or administrative access,  compromise the integrity or availability of the system. Exploitation is often straightforward and has a severe impact.</a:t>
            </a:r>
          </a:p>
          <a:p>
            <a:endParaRPr lang="en-US" dirty="0"/>
          </a:p>
          <a:p>
            <a:r>
              <a:rPr lang="en-US" dirty="0"/>
              <a:t>• High: Vulnerabilities that could lead to significant data loss, privilege escalation (non-root), or denial of service. Exploitation might require some level of authentication or specific conditions, but the impact is still considerable</a:t>
            </a:r>
          </a:p>
          <a:p>
            <a:r>
              <a:rPr lang="en-US" dirty="0"/>
              <a:t>.</a:t>
            </a:r>
          </a:p>
          <a:p>
            <a:r>
              <a:rPr lang="en-US" dirty="0"/>
              <a:t>• Medium: Vulnerabilities that could lead to information disclosure, minor privilege escalation, or limited denial of service. Exploitation typically requires specific conditions or user interaction.</a:t>
            </a:r>
          </a:p>
          <a:p>
            <a:endParaRPr lang="en-US" dirty="0"/>
          </a:p>
          <a:p>
            <a:r>
              <a:rPr lang="en-US" dirty="0"/>
              <a:t>• Low: Vulnerabilities that pose minimal risk, such as informational findings, minor configuration issues, or potential security best practice violations that do not directly lead to compromise.</a:t>
            </a:r>
          </a:p>
          <a:p>
            <a:endParaRPr lang="en-US" dirty="0"/>
          </a:p>
        </p:txBody>
      </p:sp>
    </p:spTree>
    <p:extLst>
      <p:ext uri="{BB962C8B-B14F-4D97-AF65-F5344CB8AC3E}">
        <p14:creationId xmlns:p14="http://schemas.microsoft.com/office/powerpoint/2010/main" val="3436185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B3CB-0AFC-707C-C2CD-E32F6854B9C9}"/>
              </a:ext>
            </a:extLst>
          </p:cNvPr>
          <p:cNvSpPr>
            <a:spLocks noGrp="1"/>
          </p:cNvSpPr>
          <p:nvPr>
            <p:ph type="title"/>
          </p:nvPr>
        </p:nvSpPr>
        <p:spPr/>
        <p:txBody>
          <a:bodyPr/>
          <a:lstStyle/>
          <a:p>
            <a:r>
              <a:rPr lang="en-US" dirty="0"/>
              <a:t>6.Recommendations  and  Mitigation</a:t>
            </a:r>
          </a:p>
        </p:txBody>
      </p:sp>
      <p:sp>
        <p:nvSpPr>
          <p:cNvPr id="3" name="TextBox 2">
            <a:extLst>
              <a:ext uri="{FF2B5EF4-FFF2-40B4-BE49-F238E27FC236}">
                <a16:creationId xmlns:a16="http://schemas.microsoft.com/office/drawing/2014/main" id="{8E89CBC7-F983-CB74-23A2-511BB9EEC8FE}"/>
              </a:ext>
            </a:extLst>
          </p:cNvPr>
          <p:cNvSpPr txBox="1"/>
          <p:nvPr/>
        </p:nvSpPr>
        <p:spPr>
          <a:xfrm>
            <a:off x="491613" y="2261419"/>
            <a:ext cx="12024851" cy="3416320"/>
          </a:xfrm>
          <a:prstGeom prst="rect">
            <a:avLst/>
          </a:prstGeom>
          <a:noFill/>
        </p:spPr>
        <p:txBody>
          <a:bodyPr wrap="square" rtlCol="0">
            <a:spAutoFit/>
          </a:bodyPr>
          <a:lstStyle/>
          <a:p>
            <a:r>
              <a:rPr lang="en-US" dirty="0"/>
              <a:t>4.List of All Vulnerabilities with Details on the Plugin Name, Description, Solution, and Count Information:</a:t>
            </a:r>
          </a:p>
          <a:p>
            <a:endParaRPr lang="en-US" dirty="0"/>
          </a:p>
          <a:p>
            <a:r>
              <a:rPr lang="en-US" dirty="0"/>
              <a:t>• Plugin Name: </a:t>
            </a:r>
            <a:r>
              <a:rPr lang="en-US" dirty="0" err="1"/>
              <a:t>vsftpd</a:t>
            </a:r>
            <a:r>
              <a:rPr lang="en-US" dirty="0"/>
              <a:t> 2.3.4 Backdoor</a:t>
            </a:r>
          </a:p>
          <a:p>
            <a:r>
              <a:rPr lang="en-US" dirty="0"/>
              <a:t> Solution:</a:t>
            </a:r>
          </a:p>
          <a:p>
            <a:pPr marL="400050" indent="-400050">
              <a:buFont typeface="+mj-lt"/>
              <a:buAutoNum type="romanUcPeriod"/>
            </a:pPr>
            <a:r>
              <a:rPr lang="en-US" dirty="0"/>
              <a:t>  Immediately upgrade </a:t>
            </a:r>
            <a:r>
              <a:rPr lang="en-US" dirty="0" err="1"/>
              <a:t>vsftpd</a:t>
            </a:r>
            <a:r>
              <a:rPr lang="en-US" dirty="0"/>
              <a:t> to a patched version (e.g., 2.3.5 or later) or opt for a different, secure FTP server.</a:t>
            </a:r>
          </a:p>
          <a:p>
            <a:pPr marL="400050" indent="-400050">
              <a:buFont typeface="+mj-lt"/>
              <a:buAutoNum type="romanUcPeriod"/>
            </a:pPr>
            <a:endParaRPr lang="en-US" dirty="0"/>
          </a:p>
          <a:p>
            <a:pPr marL="400050" indent="-400050">
              <a:buFont typeface="+mj-lt"/>
              <a:buAutoNum type="romanUcPeriod"/>
            </a:pPr>
            <a:r>
              <a:rPr lang="en-US" dirty="0"/>
              <a:t>  If an upgrade is not feasible at the moment, remove the </a:t>
            </a:r>
            <a:r>
              <a:rPr lang="en-US" dirty="0" err="1"/>
              <a:t>vsftpd</a:t>
            </a:r>
            <a:r>
              <a:rPr lang="en-US" dirty="0"/>
              <a:t> 2.3.4 installation and substitute it with a known good version.</a:t>
            </a:r>
          </a:p>
          <a:p>
            <a:pPr marL="400050" indent="-400050">
              <a:buFont typeface="+mj-lt"/>
              <a:buAutoNum type="romanUcPeriod"/>
            </a:pPr>
            <a:endParaRPr lang="en-US" dirty="0"/>
          </a:p>
          <a:p>
            <a:pPr marL="400050" indent="-400050">
              <a:buFont typeface="+mj-lt"/>
              <a:buAutoNum type="romanUcPeriod"/>
            </a:pPr>
            <a:r>
              <a:rPr lang="en-US" dirty="0"/>
              <a:t>  Implement network segmentation to limit direct access to FTP services from untrusted networks.</a:t>
            </a:r>
          </a:p>
          <a:p>
            <a:pPr marL="400050" indent="-400050">
              <a:buFont typeface="+mj-lt"/>
              <a:buAutoNum type="romanUcPeriod"/>
            </a:pPr>
            <a:endParaRPr lang="en-US" dirty="0"/>
          </a:p>
          <a:p>
            <a:pPr marL="400050" indent="-400050">
              <a:buFont typeface="+mj-lt"/>
              <a:buAutoNum type="romanUcPeriod"/>
            </a:pPr>
            <a:r>
              <a:rPr lang="en-US" dirty="0"/>
              <a:t>Utilize an Intrusion Detection/Prevention System (IDS/IPS) to identify and block exploitation attempts.</a:t>
            </a:r>
          </a:p>
        </p:txBody>
      </p:sp>
    </p:spTree>
    <p:extLst>
      <p:ext uri="{BB962C8B-B14F-4D97-AF65-F5344CB8AC3E}">
        <p14:creationId xmlns:p14="http://schemas.microsoft.com/office/powerpoint/2010/main" val="387164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1DF9-5755-578A-1365-B4C07875BCC6}"/>
              </a:ext>
            </a:extLst>
          </p:cNvPr>
          <p:cNvSpPr>
            <a:spLocks noGrp="1"/>
          </p:cNvSpPr>
          <p:nvPr>
            <p:ph type="title"/>
          </p:nvPr>
        </p:nvSpPr>
        <p:spPr/>
        <p:txBody>
          <a:bodyPr/>
          <a:lstStyle/>
          <a:p>
            <a:r>
              <a:rPr lang="en-US" dirty="0"/>
              <a:t>7. Conclusion</a:t>
            </a:r>
          </a:p>
        </p:txBody>
      </p:sp>
      <p:sp>
        <p:nvSpPr>
          <p:cNvPr id="3" name="TextBox 2">
            <a:extLst>
              <a:ext uri="{FF2B5EF4-FFF2-40B4-BE49-F238E27FC236}">
                <a16:creationId xmlns:a16="http://schemas.microsoft.com/office/drawing/2014/main" id="{AFD40B58-8DA4-87A7-0E18-4A49A1625AB6}"/>
              </a:ext>
            </a:extLst>
          </p:cNvPr>
          <p:cNvSpPr txBox="1"/>
          <p:nvPr/>
        </p:nvSpPr>
        <p:spPr>
          <a:xfrm>
            <a:off x="934065" y="2310581"/>
            <a:ext cx="10255045" cy="2308324"/>
          </a:xfrm>
          <a:prstGeom prst="rect">
            <a:avLst/>
          </a:prstGeom>
          <a:noFill/>
        </p:spPr>
        <p:txBody>
          <a:bodyPr wrap="square" rtlCol="0">
            <a:spAutoFit/>
          </a:bodyPr>
          <a:lstStyle/>
          <a:p>
            <a:pPr marL="400050" indent="-400050">
              <a:buFont typeface="+mj-lt"/>
              <a:buAutoNum type="romanUcPeriod"/>
            </a:pPr>
            <a:r>
              <a:rPr lang="en-US" dirty="0"/>
              <a:t>This penetration test effectively demonstrated the presence of a critical backdoor vulnerability in </a:t>
            </a:r>
            <a:r>
              <a:rPr lang="en-US" dirty="0" err="1"/>
              <a:t>vsftpd</a:t>
            </a:r>
            <a:r>
              <a:rPr lang="en-US" dirty="0"/>
              <a:t> 2.3.4 on the target system. </a:t>
            </a:r>
          </a:p>
          <a:p>
            <a:pPr marL="400050" indent="-400050">
              <a:buFont typeface="+mj-lt"/>
              <a:buAutoNum type="romanUcPeriod"/>
            </a:pPr>
            <a:endParaRPr lang="en-US" dirty="0"/>
          </a:p>
          <a:p>
            <a:pPr marL="400050" indent="-400050">
              <a:buFont typeface="+mj-lt"/>
              <a:buAutoNum type="romanUcPeriod"/>
            </a:pPr>
            <a:r>
              <a:rPr lang="en-US" dirty="0"/>
              <a:t>The successful attainment of root privileges underscores a total failure of the system's security measures.</a:t>
            </a:r>
          </a:p>
          <a:p>
            <a:pPr marL="400050" indent="-400050">
              <a:buFont typeface="+mj-lt"/>
              <a:buAutoNum type="romanUcPeriod"/>
            </a:pPr>
            <a:endParaRPr lang="en-US" dirty="0"/>
          </a:p>
          <a:p>
            <a:pPr marL="400050" indent="-400050">
              <a:buFont typeface="+mj-lt"/>
              <a:buAutoNum type="romanUcPeriod"/>
            </a:pPr>
            <a:r>
              <a:rPr lang="en-US" dirty="0"/>
              <a:t> It is crucial that the recommendations presented in this report are addressed without delay to avert a real-world compromise and to enhance the organization's overall cybersecurity resilience.</a:t>
            </a:r>
          </a:p>
        </p:txBody>
      </p:sp>
    </p:spTree>
    <p:extLst>
      <p:ext uri="{BB962C8B-B14F-4D97-AF65-F5344CB8AC3E}">
        <p14:creationId xmlns:p14="http://schemas.microsoft.com/office/powerpoint/2010/main" val="211835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32FA-8D96-95C9-8BDE-0A4394A2B2BB}"/>
              </a:ext>
            </a:extLst>
          </p:cNvPr>
          <p:cNvSpPr>
            <a:spLocks noGrp="1"/>
          </p:cNvSpPr>
          <p:nvPr>
            <p:ph type="title"/>
          </p:nvPr>
        </p:nvSpPr>
        <p:spPr>
          <a:xfrm>
            <a:off x="646111" y="452718"/>
            <a:ext cx="9914707" cy="845140"/>
          </a:xfrm>
        </p:spPr>
        <p:txBody>
          <a:bodyPr>
            <a:normAutofit fontScale="90000"/>
          </a:bodyPr>
          <a:lstStyle/>
          <a:p>
            <a:r>
              <a:rPr lang="en-US" sz="2400" b="1" dirty="0"/>
              <a:t>Vulnerability Assessment And Penetration Test Report </a:t>
            </a:r>
            <a:br>
              <a:rPr lang="en-US" sz="2400" b="1" dirty="0"/>
            </a:br>
            <a:endParaRPr lang="en-US" sz="2400" b="1" dirty="0"/>
          </a:p>
        </p:txBody>
      </p:sp>
      <p:sp>
        <p:nvSpPr>
          <p:cNvPr id="4" name="TextBox 3">
            <a:extLst>
              <a:ext uri="{FF2B5EF4-FFF2-40B4-BE49-F238E27FC236}">
                <a16:creationId xmlns:a16="http://schemas.microsoft.com/office/drawing/2014/main" id="{26AB9790-A6A0-8696-52E2-FE5D0F129B12}"/>
              </a:ext>
            </a:extLst>
          </p:cNvPr>
          <p:cNvSpPr txBox="1"/>
          <p:nvPr/>
        </p:nvSpPr>
        <p:spPr>
          <a:xfrm>
            <a:off x="7865806" y="836193"/>
            <a:ext cx="10146890" cy="923330"/>
          </a:xfrm>
          <a:prstGeom prst="rect">
            <a:avLst/>
          </a:prstGeom>
          <a:noFill/>
        </p:spPr>
        <p:txBody>
          <a:bodyPr wrap="square" rtlCol="0">
            <a:spAutoFit/>
          </a:bodyPr>
          <a:lstStyle/>
          <a:p>
            <a:r>
              <a:rPr lang="en-US" b="1" dirty="0"/>
              <a:t>Submitted To </a:t>
            </a:r>
            <a:r>
              <a:rPr lang="en-US" dirty="0"/>
              <a:t>: INFOTACT SOLUTIONS</a:t>
            </a:r>
          </a:p>
          <a:p>
            <a:r>
              <a:rPr lang="en-US" dirty="0"/>
              <a:t>Date of Testing : 24</a:t>
            </a:r>
            <a:r>
              <a:rPr lang="en-US" baseline="30000" dirty="0"/>
              <a:t>th</a:t>
            </a:r>
            <a:r>
              <a:rPr lang="en-US" dirty="0"/>
              <a:t> July</a:t>
            </a:r>
          </a:p>
          <a:p>
            <a:r>
              <a:rPr lang="en-US" dirty="0"/>
              <a:t>Date of Report Delivery : 27</a:t>
            </a:r>
            <a:r>
              <a:rPr lang="en-US" baseline="30000" dirty="0"/>
              <a:t>th</a:t>
            </a:r>
            <a:r>
              <a:rPr lang="en-US" dirty="0"/>
              <a:t> </a:t>
            </a:r>
            <a:r>
              <a:rPr lang="en-US" dirty="0" err="1"/>
              <a:t>july</a:t>
            </a:r>
            <a:endParaRPr lang="en-US" dirty="0"/>
          </a:p>
        </p:txBody>
      </p:sp>
      <p:sp>
        <p:nvSpPr>
          <p:cNvPr id="5" name="TextBox 4">
            <a:extLst>
              <a:ext uri="{FF2B5EF4-FFF2-40B4-BE49-F238E27FC236}">
                <a16:creationId xmlns:a16="http://schemas.microsoft.com/office/drawing/2014/main" id="{AC3B2640-5177-C47F-1156-23B78C6D67D5}"/>
              </a:ext>
            </a:extLst>
          </p:cNvPr>
          <p:cNvSpPr txBox="1"/>
          <p:nvPr/>
        </p:nvSpPr>
        <p:spPr>
          <a:xfrm>
            <a:off x="1429882" y="2011928"/>
            <a:ext cx="10215717" cy="5059590"/>
          </a:xfrm>
          <a:prstGeom prst="rect">
            <a:avLst/>
          </a:prstGeom>
          <a:noFill/>
        </p:spPr>
        <p:txBody>
          <a:bodyPr wrap="square" rtlCol="0">
            <a:spAutoFit/>
          </a:bodyPr>
          <a:lstStyle/>
          <a:p>
            <a:r>
              <a:rPr lang="en-US" sz="2000" b="1" dirty="0"/>
              <a:t>TABLE OF CONTENTS</a:t>
            </a:r>
          </a:p>
          <a:p>
            <a:r>
              <a:rPr lang="en-US" dirty="0"/>
              <a:t> </a:t>
            </a:r>
          </a:p>
          <a:p>
            <a:pPr marL="342900" marR="0" indent="-342900">
              <a:lnSpc>
                <a:spcPct val="115000"/>
              </a:lnSpc>
              <a:spcAft>
                <a:spcPts val="800"/>
              </a:spcAft>
              <a:buAutoNum type="arabicPeriod"/>
            </a:pPr>
            <a:r>
              <a:rPr lang="en-US" sz="1800" b="1" kern="100" dirty="0">
                <a:effectLst/>
                <a:latin typeface="Aptos" panose="020B0004020202020204" pitchFamily="34" charset="0"/>
                <a:ea typeface="Aptos" panose="020B0004020202020204" pitchFamily="34" charset="0"/>
                <a:cs typeface="Cordia New" panose="020B0304020202020204" pitchFamily="34" charset="-34"/>
              </a:rPr>
              <a:t>Executive Summary</a:t>
            </a:r>
            <a:r>
              <a:rPr lang="en-US" sz="1200" b="1" kern="100" dirty="0">
                <a:latin typeface="Aptos" panose="020B0004020202020204" pitchFamily="34" charset="0"/>
                <a:ea typeface="Aptos" panose="020B0004020202020204" pitchFamily="34" charset="0"/>
                <a:cs typeface="Cordia New" panose="020B0304020202020204" pitchFamily="34" charset="-34"/>
              </a:rPr>
              <a:t>…………………………………………………………………………………………………………………………………………… </a:t>
            </a:r>
            <a:r>
              <a:rPr lang="en-US" b="1" kern="100" dirty="0">
                <a:latin typeface="Aptos" panose="020B0004020202020204" pitchFamily="34" charset="0"/>
                <a:ea typeface="Aptos" panose="020B0004020202020204" pitchFamily="34" charset="0"/>
                <a:cs typeface="Cordia New" panose="020B0304020202020204" pitchFamily="34" charset="-34"/>
              </a:rPr>
              <a:t>3</a:t>
            </a:r>
          </a:p>
          <a:p>
            <a:pPr marL="342900" indent="-342900">
              <a:lnSpc>
                <a:spcPct val="115000"/>
              </a:lnSpc>
              <a:spcAft>
                <a:spcPts val="800"/>
              </a:spcAft>
              <a:buFontTx/>
              <a:buAutoNum type="arabicPeriod"/>
            </a:pPr>
            <a:r>
              <a:rPr lang="en-US" b="1" dirty="0"/>
              <a:t>Scan Results……………........................................................................................................4-5</a:t>
            </a:r>
          </a:p>
          <a:p>
            <a:pPr marL="342900" indent="-342900">
              <a:lnSpc>
                <a:spcPct val="115000"/>
              </a:lnSpc>
              <a:spcAft>
                <a:spcPts val="800"/>
              </a:spcAft>
              <a:buFontTx/>
              <a:buAutoNum type="arabicPeriod"/>
            </a:pPr>
            <a:r>
              <a:rPr lang="en-US" b="1" dirty="0"/>
              <a:t>Methodology……………………………………………………………………………………….6</a:t>
            </a:r>
          </a:p>
          <a:p>
            <a:pPr marL="342900" indent="-342900">
              <a:lnSpc>
                <a:spcPct val="115000"/>
              </a:lnSpc>
              <a:spcAft>
                <a:spcPts val="800"/>
              </a:spcAft>
              <a:buFontTx/>
              <a:buAutoNum type="arabicPeriod"/>
            </a:pPr>
            <a:r>
              <a:rPr lang="en-US" b="1" dirty="0"/>
              <a:t>Practical Approach …………………………………………………………………………….. 7-12</a:t>
            </a:r>
          </a:p>
          <a:p>
            <a:pPr marL="342900" indent="-342900">
              <a:lnSpc>
                <a:spcPct val="115000"/>
              </a:lnSpc>
              <a:spcAft>
                <a:spcPts val="800"/>
              </a:spcAft>
              <a:buFontTx/>
              <a:buAutoNum type="arabicPeriod"/>
            </a:pPr>
            <a:r>
              <a:rPr lang="en-US" b="1" dirty="0"/>
              <a:t>Findings …………………………………………………………………………………………....13</a:t>
            </a:r>
          </a:p>
          <a:p>
            <a:pPr marL="342900" indent="-342900">
              <a:lnSpc>
                <a:spcPct val="115000"/>
              </a:lnSpc>
              <a:spcAft>
                <a:spcPts val="800"/>
              </a:spcAft>
              <a:buFontTx/>
              <a:buAutoNum type="arabicPeriod"/>
            </a:pPr>
            <a:r>
              <a:rPr lang="en-US" b="1" dirty="0"/>
              <a:t>Risk Assessment…………………………………………………………………………………13-14</a:t>
            </a:r>
          </a:p>
          <a:p>
            <a:pPr marL="342900" indent="-342900">
              <a:lnSpc>
                <a:spcPct val="115000"/>
              </a:lnSpc>
              <a:spcAft>
                <a:spcPts val="800"/>
              </a:spcAft>
              <a:buFontTx/>
              <a:buAutoNum type="arabicPeriod"/>
            </a:pPr>
            <a:r>
              <a:rPr lang="en-US" b="1" dirty="0"/>
              <a:t>Recommendations and Mitigation…………………………………………………………….. 15</a:t>
            </a:r>
          </a:p>
          <a:p>
            <a:pPr marL="342900" indent="-342900">
              <a:lnSpc>
                <a:spcPct val="115000"/>
              </a:lnSpc>
              <a:spcAft>
                <a:spcPts val="800"/>
              </a:spcAft>
              <a:buFontTx/>
              <a:buAutoNum type="arabicPeriod"/>
            </a:pPr>
            <a:r>
              <a:rPr lang="en-US" dirty="0"/>
              <a:t> </a:t>
            </a:r>
            <a:r>
              <a:rPr lang="en-US" b="1" dirty="0"/>
              <a:t>Conclusion…………………………………………………………………………………………16</a:t>
            </a:r>
          </a:p>
          <a:p>
            <a:pPr marL="342900" indent="-342900">
              <a:lnSpc>
                <a:spcPct val="115000"/>
              </a:lnSpc>
              <a:spcAft>
                <a:spcPts val="800"/>
              </a:spcAft>
              <a:buFontTx/>
              <a:buAutoNum type="arabicPeriod"/>
            </a:pPr>
            <a:endParaRPr lang="en-US" dirty="0"/>
          </a:p>
          <a:p>
            <a:pPr marL="342900" indent="-342900">
              <a:lnSpc>
                <a:spcPct val="115000"/>
              </a:lnSpc>
              <a:spcAft>
                <a:spcPts val="800"/>
              </a:spcAft>
              <a:buFontTx/>
              <a:buAutoNum type="arabicPeriod"/>
            </a:pPr>
            <a:endParaRPr lang="en-US" dirty="0"/>
          </a:p>
          <a:p>
            <a:pPr marL="342900" marR="0" indent="-342900">
              <a:lnSpc>
                <a:spcPct val="115000"/>
              </a:lnSpc>
              <a:spcAft>
                <a:spcPts val="800"/>
              </a:spcAft>
              <a:buAutoNum type="arabicPeriod"/>
            </a:pPr>
            <a:endParaRPr lang="en-US" sz="1200" b="1" kern="100" dirty="0">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263146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1ED7-7EC5-573B-E986-BE8D721AB35F}"/>
              </a:ext>
            </a:extLst>
          </p:cNvPr>
          <p:cNvSpPr>
            <a:spLocks noGrp="1"/>
          </p:cNvSpPr>
          <p:nvPr>
            <p:ph type="title"/>
          </p:nvPr>
        </p:nvSpPr>
        <p:spPr>
          <a:xfrm>
            <a:off x="845574" y="176982"/>
            <a:ext cx="9205260" cy="619431"/>
          </a:xfrm>
        </p:spPr>
        <p:txBody>
          <a:bodyPr>
            <a:normAutofit fontScale="90000"/>
          </a:bodyPr>
          <a:lstStyle/>
          <a:p>
            <a:r>
              <a:rPr lang="en-US" sz="2800" b="1" dirty="0"/>
              <a:t>1. Executive Summary</a:t>
            </a:r>
            <a:br>
              <a:rPr lang="en-US" sz="2800" dirty="0"/>
            </a:br>
            <a:endParaRPr lang="en-US" sz="2800" dirty="0"/>
          </a:p>
        </p:txBody>
      </p:sp>
      <p:sp>
        <p:nvSpPr>
          <p:cNvPr id="3" name="TextBox 2">
            <a:extLst>
              <a:ext uri="{FF2B5EF4-FFF2-40B4-BE49-F238E27FC236}">
                <a16:creationId xmlns:a16="http://schemas.microsoft.com/office/drawing/2014/main" id="{A33A60E3-B053-263F-FBB6-0A1F5E224631}"/>
              </a:ext>
            </a:extLst>
          </p:cNvPr>
          <p:cNvSpPr txBox="1"/>
          <p:nvPr/>
        </p:nvSpPr>
        <p:spPr>
          <a:xfrm>
            <a:off x="550607" y="796413"/>
            <a:ext cx="10333703" cy="5632311"/>
          </a:xfrm>
          <a:prstGeom prst="rect">
            <a:avLst/>
          </a:prstGeom>
          <a:noFill/>
        </p:spPr>
        <p:txBody>
          <a:bodyPr wrap="square" rtlCol="0">
            <a:spAutoFit/>
          </a:bodyPr>
          <a:lstStyle/>
          <a:p>
            <a:r>
              <a:rPr lang="en-US" dirty="0"/>
              <a:t>This report offers a thorough analysis of a penetration test conducted on a target system that runs </a:t>
            </a:r>
            <a:r>
              <a:rPr lang="en-US" dirty="0" err="1"/>
              <a:t>vsftpd</a:t>
            </a:r>
            <a:r>
              <a:rPr lang="en-US" dirty="0"/>
              <a:t> (Very Secure FTP Daemon) version 2.3.4. The assessment identified a critical vulnerability, a backdoor known as CVE-2011-2523, which was successfully exploited to obtain privileged, root-level access to the machine.</a:t>
            </a:r>
          </a:p>
          <a:p>
            <a:endParaRPr lang="en-US" dirty="0"/>
          </a:p>
          <a:p>
            <a:endParaRPr lang="en-US" dirty="0"/>
          </a:p>
          <a:p>
            <a:pPr marL="342900" indent="-342900">
              <a:buAutoNum type="alphaUcPeriod"/>
            </a:pPr>
            <a:r>
              <a:rPr lang="en-US" dirty="0"/>
              <a:t>Date Range of the Assessment:</a:t>
            </a:r>
          </a:p>
          <a:p>
            <a:endParaRPr lang="en-US" dirty="0"/>
          </a:p>
          <a:p>
            <a:r>
              <a:rPr lang="en-US" dirty="0"/>
              <a:t>Start Date:5</a:t>
            </a:r>
            <a:r>
              <a:rPr lang="en-US" baseline="30000" dirty="0"/>
              <a:t>th</a:t>
            </a:r>
            <a:r>
              <a:rPr lang="en-US" dirty="0"/>
              <a:t> </a:t>
            </a:r>
            <a:r>
              <a:rPr lang="en-US" dirty="0" err="1"/>
              <a:t>july</a:t>
            </a:r>
            <a:endParaRPr lang="en-US" dirty="0"/>
          </a:p>
          <a:p>
            <a:r>
              <a:rPr lang="en-US" dirty="0"/>
              <a:t>End Date:26th July</a:t>
            </a:r>
          </a:p>
          <a:p>
            <a:endParaRPr lang="en-US" dirty="0"/>
          </a:p>
          <a:p>
            <a:r>
              <a:rPr lang="en-US" dirty="0"/>
              <a:t>B. Purpose and Scope of the Assessment:</a:t>
            </a:r>
          </a:p>
          <a:p>
            <a:endParaRPr lang="en-US" dirty="0"/>
          </a:p>
          <a:p>
            <a:r>
              <a:rPr lang="en-US" dirty="0"/>
              <a:t>The purpose of this assessment was to carry out a focused vulnerability assessment and penetration test on a designated target system to identify, analyze, and exploit known vulnerabilities. The scope was specifically limited to the </a:t>
            </a:r>
            <a:r>
              <a:rPr lang="en-US" dirty="0" err="1"/>
              <a:t>Metasploitable</a:t>
            </a:r>
            <a:r>
              <a:rPr lang="en-US" dirty="0"/>
              <a:t> virtual machine, with a primary objective of identifying and exploiting the </a:t>
            </a:r>
            <a:r>
              <a:rPr lang="en-US" dirty="0" err="1"/>
              <a:t>vsftpd</a:t>
            </a:r>
            <a:r>
              <a:rPr lang="en-US" dirty="0"/>
              <a:t> 2.3.4 backdoor vulnerability. This assessment aimed to illustrate the potential impact of such a vulnerability and provide actionable recommendations for remediation.</a:t>
            </a:r>
          </a:p>
          <a:p>
            <a:endParaRPr lang="en-US" dirty="0"/>
          </a:p>
        </p:txBody>
      </p:sp>
    </p:spTree>
    <p:extLst>
      <p:ext uri="{BB962C8B-B14F-4D97-AF65-F5344CB8AC3E}">
        <p14:creationId xmlns:p14="http://schemas.microsoft.com/office/powerpoint/2010/main" val="14781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A786-8DA7-9060-9122-EE28D68A7C05}"/>
              </a:ext>
            </a:extLst>
          </p:cNvPr>
          <p:cNvSpPr>
            <a:spLocks noGrp="1"/>
          </p:cNvSpPr>
          <p:nvPr>
            <p:ph type="title"/>
          </p:nvPr>
        </p:nvSpPr>
        <p:spPr>
          <a:xfrm>
            <a:off x="646111" y="452719"/>
            <a:ext cx="9404723" cy="461682"/>
          </a:xfrm>
        </p:spPr>
        <p:txBody>
          <a:bodyPr>
            <a:normAutofit fontScale="90000"/>
          </a:bodyPr>
          <a:lstStyle/>
          <a:p>
            <a:r>
              <a:rPr lang="en-US" sz="2800" b="1" dirty="0"/>
              <a:t>2.Scan Results</a:t>
            </a:r>
            <a:br>
              <a:rPr lang="en-US" sz="2800" dirty="0"/>
            </a:br>
            <a:endParaRPr lang="en-US" sz="2800" dirty="0"/>
          </a:p>
        </p:txBody>
      </p:sp>
      <p:sp>
        <p:nvSpPr>
          <p:cNvPr id="3" name="TextBox 2">
            <a:extLst>
              <a:ext uri="{FF2B5EF4-FFF2-40B4-BE49-F238E27FC236}">
                <a16:creationId xmlns:a16="http://schemas.microsoft.com/office/drawing/2014/main" id="{0C06FA6A-EAAD-B4CA-AE65-A0CC3C2A2EE6}"/>
              </a:ext>
            </a:extLst>
          </p:cNvPr>
          <p:cNvSpPr txBox="1"/>
          <p:nvPr/>
        </p:nvSpPr>
        <p:spPr>
          <a:xfrm>
            <a:off x="646111" y="2192594"/>
            <a:ext cx="10906792" cy="436552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3ECE9ABC-4D0E-F445-7DD2-3A58C6E2EFFC}"/>
              </a:ext>
            </a:extLst>
          </p:cNvPr>
          <p:cNvSpPr txBox="1"/>
          <p:nvPr/>
        </p:nvSpPr>
        <p:spPr>
          <a:xfrm>
            <a:off x="639096" y="1278194"/>
            <a:ext cx="10579510" cy="4524315"/>
          </a:xfrm>
          <a:prstGeom prst="rect">
            <a:avLst/>
          </a:prstGeom>
          <a:noFill/>
        </p:spPr>
        <p:txBody>
          <a:bodyPr wrap="square" rtlCol="0">
            <a:spAutoFit/>
          </a:bodyPr>
          <a:lstStyle/>
          <a:p>
            <a:pPr marL="342900" indent="-342900">
              <a:buAutoNum type="alphaUcPeriod"/>
            </a:pPr>
            <a:r>
              <a:rPr lang="en-US" dirty="0"/>
              <a:t>Explanation of the Scan Results, Including the Categorization and Ordering of Vulnerabilities:</a:t>
            </a:r>
          </a:p>
          <a:p>
            <a:endParaRPr lang="en-US" dirty="0"/>
          </a:p>
          <a:p>
            <a:r>
              <a:rPr lang="en-US" dirty="0"/>
              <a:t>The scanning process utilized Nmap for network discovery and service enumeration, alongside OpenVAS for thorough vulnerability scanning.</a:t>
            </a:r>
          </a:p>
          <a:p>
            <a:endParaRPr lang="en-US" dirty="0"/>
          </a:p>
          <a:p>
            <a:r>
              <a:rPr lang="en-US" dirty="0"/>
              <a:t> </a:t>
            </a:r>
          </a:p>
          <a:p>
            <a:r>
              <a:rPr lang="en-US" dirty="0"/>
              <a:t>• The results from Nmap offered an initial insight into open ports, active services, and their respective versions. This information was essential for pinpointing the </a:t>
            </a:r>
            <a:r>
              <a:rPr lang="en-US" dirty="0" err="1"/>
              <a:t>vsftpd</a:t>
            </a:r>
            <a:r>
              <a:rPr lang="en-US" dirty="0"/>
              <a:t> service and its version, which was the main focus of this evaluation.</a:t>
            </a:r>
          </a:p>
          <a:p>
            <a:endParaRPr lang="en-US" dirty="0"/>
          </a:p>
          <a:p>
            <a:r>
              <a:rPr lang="en-US" dirty="0"/>
              <a:t>• The findings from OpenVAS presented a comprehensive list of detected vulnerabilities, classified by severity (Critical, High, Medium, Low). OpenVAS conducts both authenticated and unauthenticated assessments, cross-referencing the identified services and configurations with its vast vulnerability database. </a:t>
            </a:r>
          </a:p>
          <a:p>
            <a:endParaRPr lang="en-US" dirty="0"/>
          </a:p>
          <a:p>
            <a:r>
              <a:rPr lang="en-US" dirty="0"/>
              <a:t>Vulnerabilities are prioritized by severity, with Critical issues receiving the highest attention due to their potential for significant impact and ease of exploitation.</a:t>
            </a:r>
          </a:p>
        </p:txBody>
      </p:sp>
    </p:spTree>
    <p:extLst>
      <p:ext uri="{BB962C8B-B14F-4D97-AF65-F5344CB8AC3E}">
        <p14:creationId xmlns:p14="http://schemas.microsoft.com/office/powerpoint/2010/main" val="127512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54A6-C787-49FD-8228-4BF06F3C1B35}"/>
              </a:ext>
            </a:extLst>
          </p:cNvPr>
          <p:cNvSpPr>
            <a:spLocks noGrp="1"/>
          </p:cNvSpPr>
          <p:nvPr>
            <p:ph type="title"/>
          </p:nvPr>
        </p:nvSpPr>
        <p:spPr/>
        <p:txBody>
          <a:bodyPr/>
          <a:lstStyle/>
          <a:p>
            <a:r>
              <a:rPr lang="en-US" sz="2000" b="1" dirty="0"/>
              <a:t>B. Overview of the Types of Reports Provided:</a:t>
            </a:r>
            <a:br>
              <a:rPr lang="en-US" sz="2000" b="1" dirty="0"/>
            </a:br>
            <a:endParaRPr lang="en-US" sz="2000" b="1" dirty="0"/>
          </a:p>
        </p:txBody>
      </p:sp>
      <p:sp>
        <p:nvSpPr>
          <p:cNvPr id="3" name="TextBox 2">
            <a:extLst>
              <a:ext uri="{FF2B5EF4-FFF2-40B4-BE49-F238E27FC236}">
                <a16:creationId xmlns:a16="http://schemas.microsoft.com/office/drawing/2014/main" id="{2B456364-5ED9-B055-792F-6DB37392F617}"/>
              </a:ext>
            </a:extLst>
          </p:cNvPr>
          <p:cNvSpPr txBox="1"/>
          <p:nvPr/>
        </p:nvSpPr>
        <p:spPr>
          <a:xfrm>
            <a:off x="855406" y="1130710"/>
            <a:ext cx="9930581" cy="5078313"/>
          </a:xfrm>
          <a:prstGeom prst="rect">
            <a:avLst/>
          </a:prstGeom>
          <a:noFill/>
        </p:spPr>
        <p:txBody>
          <a:bodyPr wrap="square" rtlCol="0">
            <a:spAutoFit/>
          </a:bodyPr>
          <a:lstStyle/>
          <a:p>
            <a:endParaRPr lang="en-US" dirty="0"/>
          </a:p>
          <a:p>
            <a:endParaRPr lang="en-US" dirty="0"/>
          </a:p>
          <a:p>
            <a:endParaRPr lang="en-US" dirty="0"/>
          </a:p>
          <a:p>
            <a:r>
              <a:rPr lang="en-US" dirty="0"/>
              <a:t>Nmap Scan Reports: Detailed output regarding port states, service versions, and operating system identification.</a:t>
            </a:r>
          </a:p>
          <a:p>
            <a:endParaRPr lang="en-US" dirty="0"/>
          </a:p>
          <a:p>
            <a:pPr marL="400050" indent="-400050">
              <a:buFont typeface="+mj-lt"/>
              <a:buAutoNum type="romanUcPeriod"/>
            </a:pPr>
            <a:r>
              <a:rPr lang="en-US" dirty="0"/>
              <a:t>Vulnerability Name and Description</a:t>
            </a:r>
          </a:p>
          <a:p>
            <a:endParaRPr lang="en-US" dirty="0"/>
          </a:p>
          <a:p>
            <a:r>
              <a:rPr lang="en-US" dirty="0"/>
              <a:t>II. Severity Rating (Critical, High, Medium, Low)</a:t>
            </a:r>
          </a:p>
          <a:p>
            <a:endParaRPr lang="en-US" dirty="0"/>
          </a:p>
          <a:p>
            <a:r>
              <a:rPr lang="en-US" dirty="0"/>
              <a:t>III. CVSS Score (if applicable)</a:t>
            </a:r>
          </a:p>
          <a:p>
            <a:endParaRPr lang="en-US" dirty="0"/>
          </a:p>
          <a:p>
            <a:r>
              <a:rPr lang="en-US" dirty="0"/>
              <a:t>IV. Affected Hosts/Ports</a:t>
            </a:r>
          </a:p>
          <a:p>
            <a:endParaRPr lang="en-US" dirty="0"/>
          </a:p>
          <a:p>
            <a:r>
              <a:rPr lang="en-US" dirty="0"/>
              <a:t>V. Proof of Concept (where available)</a:t>
            </a:r>
          </a:p>
          <a:p>
            <a:endParaRPr lang="en-US" dirty="0"/>
          </a:p>
          <a:p>
            <a:r>
              <a:rPr lang="en-US" dirty="0"/>
              <a:t>VI. Recommended Solutions</a:t>
            </a:r>
          </a:p>
          <a:p>
            <a:endParaRPr lang="en-US" dirty="0"/>
          </a:p>
        </p:txBody>
      </p:sp>
    </p:spTree>
    <p:extLst>
      <p:ext uri="{BB962C8B-B14F-4D97-AF65-F5344CB8AC3E}">
        <p14:creationId xmlns:p14="http://schemas.microsoft.com/office/powerpoint/2010/main" val="47666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7E3B-A284-C4A7-0755-CD69133CA733}"/>
              </a:ext>
            </a:extLst>
          </p:cNvPr>
          <p:cNvSpPr>
            <a:spLocks noGrp="1"/>
          </p:cNvSpPr>
          <p:nvPr>
            <p:ph type="title"/>
          </p:nvPr>
        </p:nvSpPr>
        <p:spPr>
          <a:xfrm>
            <a:off x="963561" y="452718"/>
            <a:ext cx="9087273" cy="648495"/>
          </a:xfrm>
        </p:spPr>
        <p:txBody>
          <a:bodyPr>
            <a:normAutofit fontScale="90000"/>
          </a:bodyPr>
          <a:lstStyle/>
          <a:p>
            <a:r>
              <a:rPr lang="en-US" sz="2800" b="1" dirty="0"/>
              <a:t>3.Methodology</a:t>
            </a:r>
            <a:br>
              <a:rPr lang="en-US" sz="2800" dirty="0"/>
            </a:br>
            <a:endParaRPr lang="en-US" sz="2800" dirty="0"/>
          </a:p>
        </p:txBody>
      </p:sp>
      <p:sp>
        <p:nvSpPr>
          <p:cNvPr id="3" name="TextBox 2">
            <a:extLst>
              <a:ext uri="{FF2B5EF4-FFF2-40B4-BE49-F238E27FC236}">
                <a16:creationId xmlns:a16="http://schemas.microsoft.com/office/drawing/2014/main" id="{A29643EA-0FE0-B918-C645-2CE745552115}"/>
              </a:ext>
            </a:extLst>
          </p:cNvPr>
          <p:cNvSpPr txBox="1"/>
          <p:nvPr/>
        </p:nvSpPr>
        <p:spPr>
          <a:xfrm>
            <a:off x="894735" y="1278195"/>
            <a:ext cx="10255046" cy="4365304"/>
          </a:xfrm>
          <a:prstGeom prst="rect">
            <a:avLst/>
          </a:prstGeom>
          <a:noFill/>
        </p:spPr>
        <p:txBody>
          <a:bodyPr wrap="square" rtlCol="0">
            <a:spAutoFit/>
          </a:bodyPr>
          <a:lstStyle/>
          <a:p>
            <a:pPr marL="342900" indent="-342900">
              <a:buAutoNum type="alphaUcPeriod"/>
            </a:pPr>
            <a:r>
              <a:rPr lang="en-US" dirty="0"/>
              <a:t>Tools and Tests Employed for Vulnerability Scanning, Such as Penetration Testing or Cloud-Based Scans:</a:t>
            </a:r>
          </a:p>
          <a:p>
            <a:pPr marL="342900" indent="-342900">
              <a:buAutoNum type="alphaUcPeriod"/>
            </a:pPr>
            <a:endParaRPr lang="en-US" dirty="0"/>
          </a:p>
          <a:p>
            <a:r>
              <a:rPr lang="en-US" dirty="0"/>
              <a:t>o Nmap (Network Mapper): An open-source tool designed for network discovery and security auditing.</a:t>
            </a:r>
          </a:p>
          <a:p>
            <a:endParaRPr lang="en-US" dirty="0"/>
          </a:p>
          <a:p>
            <a:r>
              <a:rPr lang="en-US" dirty="0"/>
              <a:t>o OpenVAS (Open Vulnerability Assessment System): A detailed vulnerability scanning tool.</a:t>
            </a:r>
          </a:p>
          <a:p>
            <a:endParaRPr lang="en-US" dirty="0"/>
          </a:p>
          <a:p>
            <a:r>
              <a:rPr lang="en-US" dirty="0"/>
              <a:t>o Metasploit Framework: A powerful framework for penetration testing, used for the development, testing, and execution of exploits.</a:t>
            </a:r>
          </a:p>
          <a:p>
            <a:endParaRPr lang="en-US" dirty="0"/>
          </a:p>
          <a:p>
            <a:r>
              <a:rPr lang="en-US" dirty="0"/>
              <a:t>B. Specific Intent of Each Scan, Tool, and Test:</a:t>
            </a:r>
          </a:p>
          <a:p>
            <a:endParaRPr lang="en-US" dirty="0"/>
          </a:p>
          <a:p>
            <a:r>
              <a:rPr lang="en-US" dirty="0"/>
              <a:t>• Nmap:</a:t>
            </a:r>
          </a:p>
          <a:p>
            <a:r>
              <a:rPr lang="en-US" dirty="0"/>
              <a:t>Purpose: To perform initial reconnaissance to identify active hosts, open ports, and ascertain running services along with their versions. The Network Mapper (Nmap) was utilized for this purpose, using its aggressive scan option to collect detailed information.</a:t>
            </a:r>
          </a:p>
        </p:txBody>
      </p:sp>
    </p:spTree>
    <p:extLst>
      <p:ext uri="{BB962C8B-B14F-4D97-AF65-F5344CB8AC3E}">
        <p14:creationId xmlns:p14="http://schemas.microsoft.com/office/powerpoint/2010/main" val="153670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8F09-B202-1A3B-60B6-AB43CCDCD4A7}"/>
              </a:ext>
            </a:extLst>
          </p:cNvPr>
          <p:cNvSpPr>
            <a:spLocks noGrp="1"/>
          </p:cNvSpPr>
          <p:nvPr>
            <p:ph type="title"/>
          </p:nvPr>
        </p:nvSpPr>
        <p:spPr>
          <a:xfrm>
            <a:off x="1451579" y="804519"/>
            <a:ext cx="9603275" cy="788307"/>
          </a:xfrm>
        </p:spPr>
        <p:txBody>
          <a:bodyPr/>
          <a:lstStyle/>
          <a:p>
            <a:r>
              <a:rPr lang="en-US"/>
              <a:t>Practical approach</a:t>
            </a:r>
          </a:p>
        </p:txBody>
      </p:sp>
      <p:pic>
        <p:nvPicPr>
          <p:cNvPr id="3" name="Picture 2">
            <a:extLst>
              <a:ext uri="{FF2B5EF4-FFF2-40B4-BE49-F238E27FC236}">
                <a16:creationId xmlns:a16="http://schemas.microsoft.com/office/drawing/2014/main" id="{49E6A65A-41D3-CB15-6543-D8CDB9EA671C}"/>
              </a:ext>
            </a:extLst>
          </p:cNvPr>
          <p:cNvPicPr>
            <a:picLocks noChangeAspect="1"/>
          </p:cNvPicPr>
          <p:nvPr/>
        </p:nvPicPr>
        <p:blipFill>
          <a:blip r:embed="rId2"/>
          <a:stretch>
            <a:fillRect/>
          </a:stretch>
        </p:blipFill>
        <p:spPr>
          <a:xfrm>
            <a:off x="1451578" y="3687097"/>
            <a:ext cx="7997221" cy="2366384"/>
          </a:xfrm>
          <a:prstGeom prst="rect">
            <a:avLst/>
          </a:prstGeom>
        </p:spPr>
      </p:pic>
      <p:sp>
        <p:nvSpPr>
          <p:cNvPr id="5" name="TextBox 4">
            <a:extLst>
              <a:ext uri="{FF2B5EF4-FFF2-40B4-BE49-F238E27FC236}">
                <a16:creationId xmlns:a16="http://schemas.microsoft.com/office/drawing/2014/main" id="{460A7DA4-C3BF-D3D7-3E35-6A45D83BF9C4}"/>
              </a:ext>
            </a:extLst>
          </p:cNvPr>
          <p:cNvSpPr txBox="1"/>
          <p:nvPr/>
        </p:nvSpPr>
        <p:spPr>
          <a:xfrm>
            <a:off x="1451578" y="2045110"/>
            <a:ext cx="9688370" cy="1477328"/>
          </a:xfrm>
          <a:prstGeom prst="rect">
            <a:avLst/>
          </a:prstGeom>
          <a:noFill/>
        </p:spPr>
        <p:txBody>
          <a:bodyPr wrap="square" rtlCol="0">
            <a:spAutoFit/>
          </a:bodyPr>
          <a:lstStyle/>
          <a:p>
            <a:r>
              <a:rPr lang="en-US" dirty="0"/>
              <a:t>I. Reconnaissance: Service and Version Detection</a:t>
            </a:r>
          </a:p>
          <a:p>
            <a:r>
              <a:rPr lang="en-US" dirty="0"/>
              <a:t> </a:t>
            </a:r>
          </a:p>
          <a:p>
            <a:r>
              <a:rPr lang="en-US" dirty="0"/>
              <a:t>The initial phase was focused on identifying open ports and services running on the target. The Network Mapper (Nmap) was employed for this purpose, utilizing its</a:t>
            </a:r>
            <a:r>
              <a:rPr lang="en-US" b="1" dirty="0"/>
              <a:t> </a:t>
            </a:r>
            <a:r>
              <a:rPr lang="en-US" dirty="0"/>
              <a:t>aggressive scan option to gather detailed information</a:t>
            </a:r>
          </a:p>
        </p:txBody>
      </p:sp>
    </p:spTree>
    <p:extLst>
      <p:ext uri="{BB962C8B-B14F-4D97-AF65-F5344CB8AC3E}">
        <p14:creationId xmlns:p14="http://schemas.microsoft.com/office/powerpoint/2010/main" val="320694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01AD-897E-B3A0-6ED9-C4D214397428}"/>
              </a:ext>
            </a:extLst>
          </p:cNvPr>
          <p:cNvSpPr>
            <a:spLocks noGrp="1"/>
          </p:cNvSpPr>
          <p:nvPr>
            <p:ph type="title"/>
          </p:nvPr>
        </p:nvSpPr>
        <p:spPr/>
        <p:txBody>
          <a:bodyPr/>
          <a:lstStyle/>
          <a:p>
            <a:r>
              <a:rPr lang="en-US" dirty="0"/>
              <a:t>Practical  approach</a:t>
            </a:r>
          </a:p>
        </p:txBody>
      </p:sp>
      <p:pic>
        <p:nvPicPr>
          <p:cNvPr id="3" name="Picture 2">
            <a:extLst>
              <a:ext uri="{FF2B5EF4-FFF2-40B4-BE49-F238E27FC236}">
                <a16:creationId xmlns:a16="http://schemas.microsoft.com/office/drawing/2014/main" id="{177027CD-2BB5-7CBA-A7EE-D58CBC2020E9}"/>
              </a:ext>
            </a:extLst>
          </p:cNvPr>
          <p:cNvPicPr>
            <a:picLocks noChangeAspect="1"/>
          </p:cNvPicPr>
          <p:nvPr/>
        </p:nvPicPr>
        <p:blipFill>
          <a:blip r:embed="rId2"/>
          <a:stretch>
            <a:fillRect/>
          </a:stretch>
        </p:blipFill>
        <p:spPr>
          <a:xfrm>
            <a:off x="1927123" y="1956620"/>
            <a:ext cx="7855974" cy="2389238"/>
          </a:xfrm>
          <a:prstGeom prst="rect">
            <a:avLst/>
          </a:prstGeom>
        </p:spPr>
      </p:pic>
      <p:sp>
        <p:nvSpPr>
          <p:cNvPr id="4" name="TextBox 3">
            <a:extLst>
              <a:ext uri="{FF2B5EF4-FFF2-40B4-BE49-F238E27FC236}">
                <a16:creationId xmlns:a16="http://schemas.microsoft.com/office/drawing/2014/main" id="{69930BD0-86F1-748B-80D9-3A9FA92D6CF1}"/>
              </a:ext>
            </a:extLst>
          </p:cNvPr>
          <p:cNvSpPr txBox="1"/>
          <p:nvPr/>
        </p:nvSpPr>
        <p:spPr>
          <a:xfrm>
            <a:off x="789976" y="4448724"/>
            <a:ext cx="11175882" cy="1477328"/>
          </a:xfrm>
          <a:prstGeom prst="rect">
            <a:avLst/>
          </a:prstGeom>
          <a:noFill/>
        </p:spPr>
        <p:txBody>
          <a:bodyPr wrap="square" rtlCol="0">
            <a:spAutoFit/>
          </a:bodyPr>
          <a:lstStyle/>
          <a:p>
            <a:r>
              <a:rPr lang="en-US" dirty="0"/>
              <a:t>Analysis of Results: The Nmap scan successfully confirmed that the host was operational and detected several open ports. Importantly, it highlighted port 21/TCP as open and running the FTP service with the specific version </a:t>
            </a:r>
            <a:r>
              <a:rPr lang="en-US" dirty="0" err="1"/>
              <a:t>vsftpd</a:t>
            </a:r>
            <a:r>
              <a:rPr lang="en-US" dirty="0"/>
              <a:t> 2.3.4. This was crucial for identifying the </a:t>
            </a:r>
            <a:r>
              <a:rPr lang="en-US" dirty="0" err="1"/>
              <a:t>vsftpd</a:t>
            </a:r>
            <a:r>
              <a:rPr lang="en-US" dirty="0"/>
              <a:t> service and validating its version (2.3.4) through a port-specific version scan.</a:t>
            </a:r>
          </a:p>
          <a:p>
            <a:r>
              <a:rPr lang="en-US" dirty="0"/>
              <a:t> Command: </a:t>
            </a:r>
            <a:r>
              <a:rPr lang="en-US" dirty="0" err="1"/>
              <a:t>nmap</a:t>
            </a:r>
            <a:r>
              <a:rPr lang="en-US" dirty="0"/>
              <a:t>  -</a:t>
            </a:r>
            <a:r>
              <a:rPr lang="en-US" dirty="0" err="1"/>
              <a:t>sV</a:t>
            </a:r>
            <a:r>
              <a:rPr lang="en-US" dirty="0"/>
              <a:t> -p 21 192.168.241.129</a:t>
            </a:r>
          </a:p>
        </p:txBody>
      </p:sp>
    </p:spTree>
    <p:extLst>
      <p:ext uri="{BB962C8B-B14F-4D97-AF65-F5344CB8AC3E}">
        <p14:creationId xmlns:p14="http://schemas.microsoft.com/office/powerpoint/2010/main" val="306667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1C8-A298-9EBF-A271-7B046F021BBD}"/>
              </a:ext>
            </a:extLst>
          </p:cNvPr>
          <p:cNvSpPr>
            <a:spLocks noGrp="1"/>
          </p:cNvSpPr>
          <p:nvPr>
            <p:ph type="title"/>
          </p:nvPr>
        </p:nvSpPr>
        <p:spPr/>
        <p:txBody>
          <a:bodyPr/>
          <a:lstStyle/>
          <a:p>
            <a:r>
              <a:rPr lang="en-US" dirty="0"/>
              <a:t>Practical  approach</a:t>
            </a:r>
          </a:p>
        </p:txBody>
      </p:sp>
      <p:sp>
        <p:nvSpPr>
          <p:cNvPr id="3" name="TextBox 2">
            <a:extLst>
              <a:ext uri="{FF2B5EF4-FFF2-40B4-BE49-F238E27FC236}">
                <a16:creationId xmlns:a16="http://schemas.microsoft.com/office/drawing/2014/main" id="{7D387229-8E1A-F6EF-33BE-0A35EC2CBD78}"/>
              </a:ext>
            </a:extLst>
          </p:cNvPr>
          <p:cNvSpPr txBox="1"/>
          <p:nvPr/>
        </p:nvSpPr>
        <p:spPr>
          <a:xfrm>
            <a:off x="127821" y="1881391"/>
            <a:ext cx="7993626" cy="2585323"/>
          </a:xfrm>
          <a:prstGeom prst="rect">
            <a:avLst/>
          </a:prstGeom>
          <a:noFill/>
        </p:spPr>
        <p:txBody>
          <a:bodyPr wrap="square" rtlCol="0">
            <a:spAutoFit/>
          </a:bodyPr>
          <a:lstStyle/>
          <a:p>
            <a:endParaRPr lang="en-US" dirty="0"/>
          </a:p>
          <a:p>
            <a:endParaRPr lang="en-US" dirty="0"/>
          </a:p>
          <a:p>
            <a:r>
              <a:rPr lang="en-US" dirty="0"/>
              <a:t>•Metasploit Framework:</a:t>
            </a:r>
          </a:p>
          <a:p>
            <a:endParaRPr lang="en-US" dirty="0"/>
          </a:p>
          <a:p>
            <a:r>
              <a:rPr lang="en-US" dirty="0"/>
              <a:t>Purpose: To exploit the detected </a:t>
            </a:r>
            <a:r>
              <a:rPr lang="en-US" dirty="0" err="1"/>
              <a:t>vsftpd</a:t>
            </a:r>
            <a:r>
              <a:rPr lang="en-US" dirty="0"/>
              <a:t> 2.3.4 backdoor vulnerability, demonstrate remote command execution, and confirm the level of compromise that can be achieved.</a:t>
            </a:r>
          </a:p>
          <a:p>
            <a:r>
              <a:rPr lang="en-US" dirty="0"/>
              <a:t> </a:t>
            </a:r>
          </a:p>
          <a:p>
            <a:r>
              <a:rPr lang="en-US" dirty="0"/>
              <a:t>   To initiate the Metasploit framework : Command -&gt; </a:t>
            </a:r>
            <a:r>
              <a:rPr lang="en-US" dirty="0" err="1"/>
              <a:t>msfconsole</a:t>
            </a:r>
            <a:endParaRPr lang="en-US" dirty="0"/>
          </a:p>
        </p:txBody>
      </p:sp>
      <p:pic>
        <p:nvPicPr>
          <p:cNvPr id="4" name="Picture 3">
            <a:extLst>
              <a:ext uri="{FF2B5EF4-FFF2-40B4-BE49-F238E27FC236}">
                <a16:creationId xmlns:a16="http://schemas.microsoft.com/office/drawing/2014/main" id="{7C6B1194-7C4F-F2A0-86B0-ACEF6DC41E5A}"/>
              </a:ext>
            </a:extLst>
          </p:cNvPr>
          <p:cNvPicPr>
            <a:picLocks noChangeAspect="1"/>
          </p:cNvPicPr>
          <p:nvPr/>
        </p:nvPicPr>
        <p:blipFill>
          <a:blip r:embed="rId2"/>
          <a:stretch>
            <a:fillRect/>
          </a:stretch>
        </p:blipFill>
        <p:spPr>
          <a:xfrm>
            <a:off x="7944465" y="1956620"/>
            <a:ext cx="4247535" cy="4096861"/>
          </a:xfrm>
          <a:prstGeom prst="rect">
            <a:avLst/>
          </a:prstGeom>
        </p:spPr>
      </p:pic>
    </p:spTree>
    <p:extLst>
      <p:ext uri="{BB962C8B-B14F-4D97-AF65-F5344CB8AC3E}">
        <p14:creationId xmlns:p14="http://schemas.microsoft.com/office/powerpoint/2010/main" val="19859384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157</TotalTime>
  <Words>1407</Words>
  <Application>Microsoft Office PowerPoint</Application>
  <PresentationFormat>Widescreen</PresentationFormat>
  <Paragraphs>156</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Gill Sans MT</vt:lpstr>
      <vt:lpstr>Gallery</vt:lpstr>
      <vt:lpstr>PowerPoint Presentation</vt:lpstr>
      <vt:lpstr>Vulnerability Assessment And Penetration Test Report  </vt:lpstr>
      <vt:lpstr>1. Executive Summary </vt:lpstr>
      <vt:lpstr>2.Scan Results </vt:lpstr>
      <vt:lpstr>B. Overview of the Types of Reports Provided: </vt:lpstr>
      <vt:lpstr>3.Methodology </vt:lpstr>
      <vt:lpstr>Practical approach</vt:lpstr>
      <vt:lpstr>Practical  approach</vt:lpstr>
      <vt:lpstr>Practical  approach</vt:lpstr>
      <vt:lpstr>Practical  approach</vt:lpstr>
      <vt:lpstr>Metasploit Configuration and Execution</vt:lpstr>
      <vt:lpstr>PowerPoint Presentation</vt:lpstr>
      <vt:lpstr>4.Findings</vt:lpstr>
      <vt:lpstr>Explanation of the Risk Categories</vt:lpstr>
      <vt:lpstr>6.Recommendations  and  Mitigation</vt:lpstr>
      <vt:lpstr>7.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RUPSA KOLEY</dc:creator>
  <cp:lastModifiedBy>RUPSA KOLEY</cp:lastModifiedBy>
  <cp:revision>3</cp:revision>
  <dcterms:created xsi:type="dcterms:W3CDTF">2025-07-27T06:17:14Z</dcterms:created>
  <dcterms:modified xsi:type="dcterms:W3CDTF">2025-07-27T09:36:22Z</dcterms:modified>
</cp:coreProperties>
</file>