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9" r:id="rId3"/>
    <p:sldId id="258" r:id="rId4"/>
    <p:sldId id="260" r:id="rId5"/>
    <p:sldId id="261" r:id="rId6"/>
    <p:sldId id="262" r:id="rId7"/>
    <p:sldId id="263" r:id="rId8"/>
    <p:sldId id="264" r:id="rId9"/>
    <p:sldId id="266" r:id="rId10"/>
    <p:sldId id="267" r:id="rId11"/>
    <p:sldId id="265"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3B42D-A087-4C9B-A79F-8D457AF1D1D2}" type="datetimeFigureOut">
              <a:rPr lang="en-US" smtClean="0"/>
              <a:t>8/18/2017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96E3D-D751-427F-A9A4-69B8A68D0D55}" type="slidenum">
              <a:rPr lang="en-US" smtClean="0"/>
              <a:t>‹#›</a:t>
            </a:fld>
            <a:endParaRPr lang="en-US"/>
          </a:p>
        </p:txBody>
      </p:sp>
    </p:spTree>
    <p:extLst>
      <p:ext uri="{BB962C8B-B14F-4D97-AF65-F5344CB8AC3E}">
        <p14:creationId xmlns:p14="http://schemas.microsoft.com/office/powerpoint/2010/main" val="103705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796E3D-D751-427F-A9A4-69B8A68D0D55}" type="slidenum">
              <a:rPr lang="en-US" smtClean="0"/>
              <a:t>12</a:t>
            </a:fld>
            <a:endParaRPr lang="en-US"/>
          </a:p>
        </p:txBody>
      </p:sp>
    </p:spTree>
    <p:extLst>
      <p:ext uri="{BB962C8B-B14F-4D97-AF65-F5344CB8AC3E}">
        <p14:creationId xmlns:p14="http://schemas.microsoft.com/office/powerpoint/2010/main" val="3188295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07C4D8-D1C6-4EAA-9FB6-81B2755D389D}" type="datetimeFigureOut">
              <a:rPr lang="en-US" smtClean="0"/>
              <a:t>8/18/2017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3D5A4-A44C-4232-BD6F-49F9992A7EDC}" type="slidenum">
              <a:rPr lang="en-US" smtClean="0"/>
              <a:t>‹#›</a:t>
            </a:fld>
            <a:endParaRPr lang="en-US"/>
          </a:p>
        </p:txBody>
      </p:sp>
    </p:spTree>
    <p:extLst>
      <p:ext uri="{BB962C8B-B14F-4D97-AF65-F5344CB8AC3E}">
        <p14:creationId xmlns:p14="http://schemas.microsoft.com/office/powerpoint/2010/main" val="3163494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07C4D8-D1C6-4EAA-9FB6-81B2755D389D}" type="datetimeFigureOut">
              <a:rPr lang="en-US" smtClean="0"/>
              <a:t>8/18/2017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3D5A4-A44C-4232-BD6F-49F9992A7EDC}" type="slidenum">
              <a:rPr lang="en-US" smtClean="0"/>
              <a:t>‹#›</a:t>
            </a:fld>
            <a:endParaRPr lang="en-US"/>
          </a:p>
        </p:txBody>
      </p:sp>
    </p:spTree>
    <p:extLst>
      <p:ext uri="{BB962C8B-B14F-4D97-AF65-F5344CB8AC3E}">
        <p14:creationId xmlns:p14="http://schemas.microsoft.com/office/powerpoint/2010/main" val="419755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07C4D8-D1C6-4EAA-9FB6-81B2755D389D}" type="datetimeFigureOut">
              <a:rPr lang="en-US" smtClean="0"/>
              <a:t>8/18/2017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3D5A4-A44C-4232-BD6F-49F9992A7EDC}" type="slidenum">
              <a:rPr lang="en-US" smtClean="0"/>
              <a:t>‹#›</a:t>
            </a:fld>
            <a:endParaRPr lang="en-US"/>
          </a:p>
        </p:txBody>
      </p:sp>
    </p:spTree>
    <p:extLst>
      <p:ext uri="{BB962C8B-B14F-4D97-AF65-F5344CB8AC3E}">
        <p14:creationId xmlns:p14="http://schemas.microsoft.com/office/powerpoint/2010/main" val="249503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07C4D8-D1C6-4EAA-9FB6-81B2755D389D}" type="datetimeFigureOut">
              <a:rPr lang="en-US" smtClean="0"/>
              <a:t>8/18/2017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3D5A4-A44C-4232-BD6F-49F9992A7EDC}" type="slidenum">
              <a:rPr lang="en-US" smtClean="0"/>
              <a:t>‹#›</a:t>
            </a:fld>
            <a:endParaRPr lang="en-US"/>
          </a:p>
        </p:txBody>
      </p:sp>
    </p:spTree>
    <p:extLst>
      <p:ext uri="{BB962C8B-B14F-4D97-AF65-F5344CB8AC3E}">
        <p14:creationId xmlns:p14="http://schemas.microsoft.com/office/powerpoint/2010/main" val="304243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07C4D8-D1C6-4EAA-9FB6-81B2755D389D}" type="datetimeFigureOut">
              <a:rPr lang="en-US" smtClean="0"/>
              <a:t>8/18/2017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3D5A4-A44C-4232-BD6F-49F9992A7EDC}" type="slidenum">
              <a:rPr lang="en-US" smtClean="0"/>
              <a:t>‹#›</a:t>
            </a:fld>
            <a:endParaRPr lang="en-US"/>
          </a:p>
        </p:txBody>
      </p:sp>
    </p:spTree>
    <p:extLst>
      <p:ext uri="{BB962C8B-B14F-4D97-AF65-F5344CB8AC3E}">
        <p14:creationId xmlns:p14="http://schemas.microsoft.com/office/powerpoint/2010/main" val="353447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07C4D8-D1C6-4EAA-9FB6-81B2755D389D}" type="datetimeFigureOut">
              <a:rPr lang="en-US" smtClean="0"/>
              <a:t>8/18/2017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3D5A4-A44C-4232-BD6F-49F9992A7EDC}" type="slidenum">
              <a:rPr lang="en-US" smtClean="0"/>
              <a:t>‹#›</a:t>
            </a:fld>
            <a:endParaRPr lang="en-US"/>
          </a:p>
        </p:txBody>
      </p:sp>
    </p:spTree>
    <p:extLst>
      <p:ext uri="{BB962C8B-B14F-4D97-AF65-F5344CB8AC3E}">
        <p14:creationId xmlns:p14="http://schemas.microsoft.com/office/powerpoint/2010/main" val="142687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07C4D8-D1C6-4EAA-9FB6-81B2755D389D}" type="datetimeFigureOut">
              <a:rPr lang="en-US" smtClean="0"/>
              <a:t>8/18/2017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3D5A4-A44C-4232-BD6F-49F9992A7EDC}" type="slidenum">
              <a:rPr lang="en-US" smtClean="0"/>
              <a:t>‹#›</a:t>
            </a:fld>
            <a:endParaRPr lang="en-US"/>
          </a:p>
        </p:txBody>
      </p:sp>
    </p:spTree>
    <p:extLst>
      <p:ext uri="{BB962C8B-B14F-4D97-AF65-F5344CB8AC3E}">
        <p14:creationId xmlns:p14="http://schemas.microsoft.com/office/powerpoint/2010/main" val="24224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07C4D8-D1C6-4EAA-9FB6-81B2755D389D}" type="datetimeFigureOut">
              <a:rPr lang="en-US" smtClean="0"/>
              <a:t>8/18/2017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3D5A4-A44C-4232-BD6F-49F9992A7EDC}" type="slidenum">
              <a:rPr lang="en-US" smtClean="0"/>
              <a:t>‹#›</a:t>
            </a:fld>
            <a:endParaRPr lang="en-US"/>
          </a:p>
        </p:txBody>
      </p:sp>
    </p:spTree>
    <p:extLst>
      <p:ext uri="{BB962C8B-B14F-4D97-AF65-F5344CB8AC3E}">
        <p14:creationId xmlns:p14="http://schemas.microsoft.com/office/powerpoint/2010/main" val="718648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7C4D8-D1C6-4EAA-9FB6-81B2755D389D}" type="datetimeFigureOut">
              <a:rPr lang="en-US" smtClean="0"/>
              <a:t>8/18/2017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3D5A4-A44C-4232-BD6F-49F9992A7EDC}" type="slidenum">
              <a:rPr lang="en-US" smtClean="0"/>
              <a:t>‹#›</a:t>
            </a:fld>
            <a:endParaRPr lang="en-US"/>
          </a:p>
        </p:txBody>
      </p:sp>
    </p:spTree>
    <p:extLst>
      <p:ext uri="{BB962C8B-B14F-4D97-AF65-F5344CB8AC3E}">
        <p14:creationId xmlns:p14="http://schemas.microsoft.com/office/powerpoint/2010/main" val="266296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07C4D8-D1C6-4EAA-9FB6-81B2755D389D}" type="datetimeFigureOut">
              <a:rPr lang="en-US" smtClean="0"/>
              <a:t>8/18/2017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3D5A4-A44C-4232-BD6F-49F9992A7EDC}" type="slidenum">
              <a:rPr lang="en-US" smtClean="0"/>
              <a:t>‹#›</a:t>
            </a:fld>
            <a:endParaRPr lang="en-US"/>
          </a:p>
        </p:txBody>
      </p:sp>
    </p:spTree>
    <p:extLst>
      <p:ext uri="{BB962C8B-B14F-4D97-AF65-F5344CB8AC3E}">
        <p14:creationId xmlns:p14="http://schemas.microsoft.com/office/powerpoint/2010/main" val="105577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07C4D8-D1C6-4EAA-9FB6-81B2755D389D}" type="datetimeFigureOut">
              <a:rPr lang="en-US" smtClean="0"/>
              <a:t>8/18/2017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3D5A4-A44C-4232-BD6F-49F9992A7EDC}" type="slidenum">
              <a:rPr lang="en-US" smtClean="0"/>
              <a:t>‹#›</a:t>
            </a:fld>
            <a:endParaRPr lang="en-US"/>
          </a:p>
        </p:txBody>
      </p:sp>
    </p:spTree>
    <p:extLst>
      <p:ext uri="{BB962C8B-B14F-4D97-AF65-F5344CB8AC3E}">
        <p14:creationId xmlns:p14="http://schemas.microsoft.com/office/powerpoint/2010/main" val="165111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7C4D8-D1C6-4EAA-9FB6-81B2755D389D}" type="datetimeFigureOut">
              <a:rPr lang="en-US" smtClean="0"/>
              <a:t>8/18/2017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3D5A4-A44C-4232-BD6F-49F9992A7EDC}" type="slidenum">
              <a:rPr lang="en-US" smtClean="0"/>
              <a:t>‹#›</a:t>
            </a:fld>
            <a:endParaRPr lang="en-US"/>
          </a:p>
        </p:txBody>
      </p:sp>
    </p:spTree>
    <p:extLst>
      <p:ext uri="{BB962C8B-B14F-4D97-AF65-F5344CB8AC3E}">
        <p14:creationId xmlns:p14="http://schemas.microsoft.com/office/powerpoint/2010/main" val="3901418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7133" y="2547401"/>
            <a:ext cx="9144000" cy="1098323"/>
          </a:xfrm>
          <a:ln>
            <a:noFill/>
          </a:ln>
        </p:spPr>
        <p:style>
          <a:lnRef idx="2">
            <a:schemeClr val="accent6"/>
          </a:lnRef>
          <a:fillRef idx="1">
            <a:schemeClr val="lt1"/>
          </a:fillRef>
          <a:effectRef idx="0">
            <a:schemeClr val="accent6"/>
          </a:effectRef>
          <a:fontRef idx="minor">
            <a:schemeClr val="dk1"/>
          </a:fontRef>
        </p:style>
        <p:txBody>
          <a:bodyPr/>
          <a:lstStyle/>
          <a:p>
            <a:r>
              <a:rPr lang="en-US" altLang="en-US" b="1" dirty="0" smtClean="0">
                <a:ln w="22225">
                  <a:solidFill>
                    <a:schemeClr val="accent2"/>
                  </a:solidFill>
                  <a:prstDash val="solid"/>
                </a:ln>
                <a:solidFill>
                  <a:schemeClr val="accent2">
                    <a:lumMod val="40000"/>
                    <a:lumOff val="60000"/>
                  </a:schemeClr>
                </a:solidFill>
                <a:latin typeface="Comic Sans MS" panose="030F0702030302020204" pitchFamily="66" charset="0"/>
              </a:rPr>
              <a:t>Email Security</a:t>
            </a:r>
            <a:endParaRPr lang="en-US" b="1" dirty="0">
              <a:ln w="22225">
                <a:solidFill>
                  <a:schemeClr val="accent2"/>
                </a:solidFill>
                <a:prstDash val="solid"/>
              </a:ln>
              <a:solidFill>
                <a:schemeClr val="accent2">
                  <a:lumMod val="40000"/>
                  <a:lumOff val="60000"/>
                </a:schemeClr>
              </a:solidFill>
              <a:latin typeface="Comic Sans MS" panose="030F0702030302020204" pitchFamily="66" charset="0"/>
            </a:endParaRPr>
          </a:p>
        </p:txBody>
      </p:sp>
    </p:spTree>
    <p:extLst>
      <p:ext uri="{BB962C8B-B14F-4D97-AF65-F5344CB8AC3E}">
        <p14:creationId xmlns:p14="http://schemas.microsoft.com/office/powerpoint/2010/main" val="2746933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985652" y="1092529"/>
            <a:ext cx="10010899" cy="50113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Beware of scams following major news events or natural disasters (e.g., after Hurricane Katrina asking for donations and mimicking a Red Cross web site)</a:t>
            </a:r>
          </a:p>
          <a:p>
            <a:pPr>
              <a:lnSpc>
                <a:spcPct val="80000"/>
              </a:lnSpc>
            </a:pP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Seasonal scams like special Christmas offers, or IRS scams in the spring during tax season</a:t>
            </a:r>
          </a:p>
          <a:p>
            <a:pPr>
              <a:lnSpc>
                <a:spcPct val="80000"/>
              </a:lnSpc>
            </a:pP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They take advantage of epidemics or health scares, like H1N1 scam last year</a:t>
            </a:r>
          </a:p>
          <a:p>
            <a:pPr>
              <a:lnSpc>
                <a:spcPct val="80000"/>
              </a:lnSpc>
            </a:pP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Often pose as legitimate entity – PayPal, banks, FBI, IRS, </a:t>
            </a:r>
            <a:r>
              <a:rPr lang="en-US" altLang="en-US" sz="2000" dirty="0" err="1" smtClean="0">
                <a:solidFill>
                  <a:schemeClr val="accent2">
                    <a:lumMod val="75000"/>
                  </a:schemeClr>
                </a:solidFill>
                <a:latin typeface="Comic Sans MS" panose="030F0702030302020204" pitchFamily="66" charset="0"/>
                <a:ea typeface="ＭＳ Ｐゴシック" panose="020B0600070205080204" pitchFamily="34" charset="-128"/>
              </a:rPr>
              <a:t>Wal</a:t>
            </a: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*Mart, Microsoft, etc.</a:t>
            </a:r>
          </a:p>
          <a:p>
            <a:pPr>
              <a:lnSpc>
                <a:spcPct val="80000"/>
              </a:lnSpc>
            </a:pP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If unsure, call the company to see if they sent it (we did this with recent email from Manhattan Mercury)</a:t>
            </a:r>
          </a:p>
          <a:p>
            <a:pPr>
              <a:lnSpc>
                <a:spcPct val="80000"/>
              </a:lnSpc>
            </a:pP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Hackers very good at imitating legitimate email – will use official logos, some links in the email will work properly, but one link is malicious</a:t>
            </a:r>
          </a:p>
          <a:p>
            <a:pPr>
              <a:lnSpc>
                <a:spcPct val="80000"/>
              </a:lnSpc>
            </a:pP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Many make sensational claims; remember to </a:t>
            </a:r>
            <a:r>
              <a:rPr lang="en-US" altLang="en-US" sz="2000" b="1" dirty="0" smtClean="0">
                <a:solidFill>
                  <a:schemeClr val="accent2">
                    <a:lumMod val="75000"/>
                  </a:schemeClr>
                </a:solidFill>
                <a:latin typeface="Comic Sans MS" panose="030F0702030302020204" pitchFamily="66" charset="0"/>
                <a:ea typeface="ＭＳ Ｐゴシック" panose="020B0600070205080204" pitchFamily="34" charset="-128"/>
              </a:rPr>
              <a:t>apply the common sense filter – if it sounds too good to be true, it probably is</a:t>
            </a:r>
            <a:endParaRPr lang="en-US" altLang="en-US" sz="2000" b="1" dirty="0">
              <a:solidFill>
                <a:schemeClr val="accent2">
                  <a:lumMod val="75000"/>
                </a:schemeClr>
              </a:solidFill>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1589968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8374" y="621332"/>
            <a:ext cx="9144000" cy="5530086"/>
          </a:xfrm>
        </p:spPr>
        <p:txBody>
          <a:bodyPr>
            <a:normAutofit lnSpcReduction="10000"/>
          </a:bodyPr>
          <a:lstStyle/>
          <a:p>
            <a:pPr>
              <a:lnSpc>
                <a:spcPct val="150000"/>
              </a:lnSpc>
            </a:pPr>
            <a:r>
              <a:rPr lang="en-US" sz="3600" b="1" u="sng" dirty="0" smtClean="0">
                <a:ln w="22225">
                  <a:solidFill>
                    <a:schemeClr val="accent2"/>
                  </a:solidFill>
                  <a:prstDash val="solid"/>
                </a:ln>
                <a:solidFill>
                  <a:schemeClr val="accent2">
                    <a:lumMod val="40000"/>
                    <a:lumOff val="60000"/>
                  </a:schemeClr>
                </a:solidFill>
                <a:latin typeface="Comic Sans MS" panose="030F0702030302020204" pitchFamily="66" charset="0"/>
              </a:rPr>
              <a:t>HOW TO PREVENT THEM?</a:t>
            </a:r>
          </a:p>
          <a:p>
            <a:pPr algn="l"/>
            <a:r>
              <a:rPr lang="en-US" dirty="0" smtClean="0">
                <a:solidFill>
                  <a:schemeClr val="accent2">
                    <a:lumMod val="75000"/>
                  </a:schemeClr>
                </a:solidFill>
                <a:latin typeface="Comic Sans MS" panose="030F0702030302020204" pitchFamily="66" charset="0"/>
              </a:rPr>
              <a:t>Block emails that are not personalized or sent from unrecognized IP address or unrecognized user.</a:t>
            </a:r>
          </a:p>
          <a:p>
            <a:pPr algn="l"/>
            <a:r>
              <a:rPr lang="en-US" dirty="0" smtClean="0">
                <a:solidFill>
                  <a:schemeClr val="accent2">
                    <a:lumMod val="75000"/>
                  </a:schemeClr>
                </a:solidFill>
                <a:latin typeface="Comic Sans MS" panose="030F0702030302020204" pitchFamily="66" charset="0"/>
              </a:rPr>
              <a:t>Enter personal information in papers (documents), on phone or via secured links and IPs only.</a:t>
            </a:r>
          </a:p>
          <a:p>
            <a:pPr algn="l"/>
            <a:r>
              <a:rPr lang="en-US" dirty="0" smtClean="0">
                <a:solidFill>
                  <a:schemeClr val="accent2">
                    <a:lumMod val="75000"/>
                  </a:schemeClr>
                </a:solidFill>
                <a:latin typeface="Comic Sans MS" panose="030F0702030302020204" pitchFamily="66" charset="0"/>
              </a:rPr>
              <a:t>Never download attachments or open links sent via unknown or unrecognized senders.</a:t>
            </a:r>
          </a:p>
          <a:p>
            <a:pPr algn="l"/>
            <a:r>
              <a:rPr lang="en-US" dirty="0" smtClean="0">
                <a:solidFill>
                  <a:schemeClr val="accent2">
                    <a:lumMod val="75000"/>
                  </a:schemeClr>
                </a:solidFill>
                <a:latin typeface="Comic Sans MS" panose="030F0702030302020204" pitchFamily="66" charset="0"/>
              </a:rPr>
              <a:t>Never share personal or financial information like passwords and login IDs with anyone.</a:t>
            </a:r>
          </a:p>
          <a:p>
            <a:pPr algn="l"/>
            <a:r>
              <a:rPr lang="en-US" dirty="0" smtClean="0">
                <a:solidFill>
                  <a:schemeClr val="accent2">
                    <a:lumMod val="75000"/>
                  </a:schemeClr>
                </a:solidFill>
                <a:latin typeface="Comic Sans MS" panose="030F0702030302020204" pitchFamily="66" charset="0"/>
              </a:rPr>
              <a:t>Never enter personal data in pop-up screens.</a:t>
            </a:r>
          </a:p>
          <a:p>
            <a:pPr algn="l"/>
            <a:r>
              <a:rPr lang="en-US" dirty="0" smtClean="0">
                <a:solidFill>
                  <a:schemeClr val="accent2">
                    <a:lumMod val="75000"/>
                  </a:schemeClr>
                </a:solidFill>
                <a:latin typeface="Comic Sans MS" panose="030F0702030302020204" pitchFamily="66" charset="0"/>
              </a:rPr>
              <a:t>Install firewall, spyware, anti-virus, and spam-spotting software in your computer.</a:t>
            </a:r>
          </a:p>
          <a:p>
            <a:pPr algn="l"/>
            <a:r>
              <a:rPr lang="en-US" dirty="0" smtClean="0">
                <a:solidFill>
                  <a:schemeClr val="accent2">
                    <a:lumMod val="75000"/>
                  </a:schemeClr>
                </a:solidFill>
                <a:latin typeface="Comic Sans MS" panose="030F0702030302020204" pitchFamily="66" charset="0"/>
              </a:rPr>
              <a:t>Change your passwords regularly.</a:t>
            </a:r>
          </a:p>
          <a:p>
            <a:pPr algn="l">
              <a:lnSpc>
                <a:spcPct val="150000"/>
              </a:lnSpc>
            </a:pPr>
            <a:endParaRPr lang="en-US" b="1" u="sng" dirty="0" smtClean="0">
              <a:ln w="22225">
                <a:solidFill>
                  <a:schemeClr val="accent2"/>
                </a:solidFill>
                <a:prstDash val="solid"/>
              </a:ln>
              <a:solidFill>
                <a:schemeClr val="accent2">
                  <a:lumMod val="40000"/>
                  <a:lumOff val="60000"/>
                </a:schemeClr>
              </a:solidFill>
              <a:latin typeface="Comic Sans MS" panose="030F0702030302020204" pitchFamily="66" charset="0"/>
            </a:endParaRPr>
          </a:p>
        </p:txBody>
      </p:sp>
    </p:spTree>
    <p:extLst>
      <p:ext uri="{BB962C8B-B14F-4D97-AF65-F5344CB8AC3E}">
        <p14:creationId xmlns:p14="http://schemas.microsoft.com/office/powerpoint/2010/main" val="2667705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59426" y="453098"/>
            <a:ext cx="7158037" cy="1412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u="sng" dirty="0" smtClean="0">
                <a:ln w="22225">
                  <a:solidFill>
                    <a:schemeClr val="accent2"/>
                  </a:solidFill>
                  <a:prstDash val="solid"/>
                </a:ln>
                <a:solidFill>
                  <a:schemeClr val="accent2">
                    <a:lumMod val="40000"/>
                    <a:lumOff val="60000"/>
                  </a:schemeClr>
                </a:solidFill>
                <a:latin typeface="+mn-lt"/>
                <a:ea typeface="ＭＳ Ｐゴシック" panose="020B0600070205080204" pitchFamily="34" charset="-128"/>
              </a:rPr>
              <a:t>Evaluating attachments</a:t>
            </a:r>
            <a:endParaRPr lang="en-US" altLang="en-US" b="1" u="sng" dirty="0">
              <a:ln w="22225">
                <a:solidFill>
                  <a:schemeClr val="accent2"/>
                </a:solidFill>
                <a:prstDash val="solid"/>
              </a:ln>
              <a:solidFill>
                <a:schemeClr val="accent2">
                  <a:lumMod val="40000"/>
                  <a:lumOff val="60000"/>
                </a:schemeClr>
              </a:solidFill>
              <a:latin typeface="+mn-lt"/>
              <a:ea typeface="ＭＳ Ｐゴシック" panose="020B0600070205080204" pitchFamily="34" charset="-128"/>
            </a:endParaRPr>
          </a:p>
        </p:txBody>
      </p:sp>
      <p:sp>
        <p:nvSpPr>
          <p:cNvPr id="3" name="Content Placeholder 2"/>
          <p:cNvSpPr txBox="1">
            <a:spLocks/>
          </p:cNvSpPr>
          <p:nvPr/>
        </p:nvSpPr>
        <p:spPr>
          <a:xfrm>
            <a:off x="1091539" y="2013857"/>
            <a:ext cx="10047515" cy="29381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en-US" dirty="0" smtClean="0">
                <a:solidFill>
                  <a:schemeClr val="accent2">
                    <a:lumMod val="50000"/>
                  </a:schemeClr>
                </a:solidFill>
                <a:latin typeface="Comic Sans MS" panose="030F0702030302020204" pitchFamily="66" charset="0"/>
                <a:ea typeface="ＭＳ Ｐゴシック" panose="020B0600070205080204" pitchFamily="34" charset="-128"/>
              </a:rPr>
              <a:t>Don’t open email attachments you were not expecting</a:t>
            </a:r>
          </a:p>
          <a:p>
            <a:pPr lvl="1">
              <a:lnSpc>
                <a:spcPct val="100000"/>
              </a:lnSpc>
            </a:pPr>
            <a:r>
              <a:rPr lang="en-US" altLang="en-US" sz="2800" dirty="0" smtClean="0">
                <a:solidFill>
                  <a:schemeClr val="accent2">
                    <a:lumMod val="50000"/>
                  </a:schemeClr>
                </a:solidFill>
                <a:latin typeface="Comic Sans MS" panose="030F0702030302020204" pitchFamily="66" charset="0"/>
                <a:ea typeface="ＭＳ Ｐゴシック" panose="020B0600070205080204" pitchFamily="34" charset="-128"/>
              </a:rPr>
              <a:t>From someone you do not know</a:t>
            </a:r>
          </a:p>
          <a:p>
            <a:pPr lvl="1">
              <a:lnSpc>
                <a:spcPct val="100000"/>
              </a:lnSpc>
            </a:pPr>
            <a:r>
              <a:rPr lang="en-US" altLang="en-US" sz="2800" dirty="0" smtClean="0">
                <a:solidFill>
                  <a:schemeClr val="accent2">
                    <a:lumMod val="50000"/>
                  </a:schemeClr>
                </a:solidFill>
                <a:latin typeface="Comic Sans MS" panose="030F0702030302020204" pitchFamily="66" charset="0"/>
                <a:ea typeface="ＭＳ Ｐゴシック" panose="020B0600070205080204" pitchFamily="34" charset="-128"/>
              </a:rPr>
              <a:t>From someone you know, but weren’t expecting them to send you a file (infected computers can send malicious emails from the owner of the computer to everyone in their email </a:t>
            </a:r>
            <a:r>
              <a:rPr lang="en-US" altLang="en-US" sz="2800" dirty="0" err="1" smtClean="0">
                <a:solidFill>
                  <a:schemeClr val="accent2">
                    <a:lumMod val="50000"/>
                  </a:schemeClr>
                </a:solidFill>
                <a:latin typeface="Comic Sans MS" panose="030F0702030302020204" pitchFamily="66" charset="0"/>
                <a:ea typeface="ＭＳ Ｐゴシック" panose="020B0600070205080204" pitchFamily="34" charset="-128"/>
              </a:rPr>
              <a:t>addressbook</a:t>
            </a:r>
            <a:r>
              <a:rPr lang="en-US" altLang="en-US" sz="2800" dirty="0" smtClean="0">
                <a:solidFill>
                  <a:schemeClr val="accent2">
                    <a:lumMod val="50000"/>
                  </a:schemeClr>
                </a:solidFill>
                <a:latin typeface="Comic Sans MS" panose="030F0702030302020204" pitchFamily="66" charset="0"/>
                <a:ea typeface="ＭＳ Ｐゴシック" panose="020B0600070205080204" pitchFamily="34" charset="-128"/>
              </a:rPr>
              <a:t>)</a:t>
            </a:r>
          </a:p>
          <a:p>
            <a:pPr lvl="1">
              <a:lnSpc>
                <a:spcPct val="100000"/>
              </a:lnSpc>
            </a:pPr>
            <a:r>
              <a:rPr lang="en-US" altLang="en-US" sz="2800" dirty="0" smtClean="0">
                <a:solidFill>
                  <a:schemeClr val="accent2">
                    <a:lumMod val="50000"/>
                  </a:schemeClr>
                </a:solidFill>
                <a:latin typeface="Comic Sans MS" panose="030F0702030302020204" pitchFamily="66" charset="0"/>
                <a:ea typeface="ＭＳ Ｐゴシック" panose="020B0600070205080204" pitchFamily="34" charset="-128"/>
              </a:rPr>
              <a:t>This is especially true if the content of the email message is brief, vague, and/or unusual</a:t>
            </a:r>
            <a:endParaRPr lang="en-US" altLang="en-US" sz="2800" dirty="0">
              <a:solidFill>
                <a:schemeClr val="accent2">
                  <a:lumMod val="50000"/>
                </a:schemeClr>
              </a:solidFill>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1883895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93420" y="541316"/>
            <a:ext cx="9489375" cy="56576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Should I trust this email?</a:t>
            </a:r>
            <a:endParaRPr lang="en-US" altLang="en-US" sz="2000" dirty="0">
              <a:solidFill>
                <a:schemeClr val="accent2">
                  <a:lumMod val="75000"/>
                </a:schemeClr>
              </a:solidFill>
              <a:latin typeface="Comic Sans MS" panose="030F0702030302020204" pitchFamily="66" charset="0"/>
              <a:ea typeface="ＭＳ Ｐゴシック" panose="020B0600070205080204" pitchFamily="34" charset="-12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420" y="1135178"/>
            <a:ext cx="9107171" cy="4848902"/>
          </a:xfrm>
          <a:prstGeom prst="rect">
            <a:avLst/>
          </a:prstGeom>
        </p:spPr>
      </p:pic>
      <p:sp>
        <p:nvSpPr>
          <p:cNvPr id="4" name="Oval 3"/>
          <p:cNvSpPr/>
          <p:nvPr/>
        </p:nvSpPr>
        <p:spPr>
          <a:xfrm>
            <a:off x="9761517" y="5225143"/>
            <a:ext cx="451262" cy="3918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452758" y="5421086"/>
            <a:ext cx="760021" cy="3028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187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35034" y="1116281"/>
            <a:ext cx="9785268" cy="4770537"/>
          </a:xfrm>
          <a:prstGeom prst="rect">
            <a:avLst/>
          </a:prstGeom>
          <a:noFill/>
        </p:spPr>
        <p:txBody>
          <a:bodyPr wrap="square" rtlCol="0">
            <a:spAutoFit/>
          </a:bodyPr>
          <a:lstStyle/>
          <a:p>
            <a:pPr algn="ctr"/>
            <a:r>
              <a:rPr lang="en-US" sz="4400" b="1" dirty="0" smtClean="0">
                <a:ln w="22225">
                  <a:solidFill>
                    <a:schemeClr val="accent2"/>
                  </a:solidFill>
                  <a:prstDash val="solid"/>
                </a:ln>
                <a:solidFill>
                  <a:schemeClr val="accent2">
                    <a:lumMod val="40000"/>
                    <a:lumOff val="60000"/>
                  </a:schemeClr>
                </a:solidFill>
              </a:rPr>
              <a:t> </a:t>
            </a:r>
            <a:r>
              <a:rPr lang="en-US" sz="4400" b="1" u="sng" dirty="0" smtClean="0">
                <a:ln w="22225">
                  <a:solidFill>
                    <a:schemeClr val="accent2"/>
                  </a:solidFill>
                  <a:prstDash val="solid"/>
                </a:ln>
                <a:solidFill>
                  <a:schemeClr val="accent2">
                    <a:lumMod val="40000"/>
                    <a:lumOff val="60000"/>
                  </a:schemeClr>
                </a:solidFill>
              </a:rPr>
              <a:t>CONTENTS</a:t>
            </a:r>
            <a:endParaRPr lang="en-US" sz="4400" b="1" dirty="0" smtClean="0">
              <a:ln w="22225">
                <a:solidFill>
                  <a:schemeClr val="accent2"/>
                </a:solidFill>
                <a:prstDash val="solid"/>
              </a:ln>
              <a:solidFill>
                <a:schemeClr val="accent2">
                  <a:lumMod val="40000"/>
                  <a:lumOff val="60000"/>
                </a:schemeClr>
              </a:solidFill>
            </a:endParaRPr>
          </a:p>
          <a:p>
            <a:pPr marL="571500" indent="-571500">
              <a:lnSpc>
                <a:spcPct val="150000"/>
              </a:lnSpc>
              <a:buFont typeface="Wingdings" panose="05000000000000000000" pitchFamily="2" charset="2"/>
              <a:buChar char="ü"/>
            </a:pPr>
            <a:r>
              <a:rPr lang="en-US" sz="3600" dirty="0" smtClean="0">
                <a:ln w="22225">
                  <a:solidFill>
                    <a:schemeClr val="accent2"/>
                  </a:solidFill>
                  <a:prstDash val="solid"/>
                </a:ln>
                <a:solidFill>
                  <a:schemeClr val="accent2">
                    <a:lumMod val="75000"/>
                  </a:schemeClr>
                </a:solidFill>
                <a:latin typeface="Comic Sans MS" panose="030F0702030302020204" pitchFamily="66" charset="0"/>
              </a:rPr>
              <a:t>THREATS</a:t>
            </a:r>
          </a:p>
          <a:p>
            <a:pPr marL="571500" indent="-571500">
              <a:lnSpc>
                <a:spcPct val="150000"/>
              </a:lnSpc>
              <a:buFont typeface="Wingdings" panose="05000000000000000000" pitchFamily="2" charset="2"/>
              <a:buChar char="ü"/>
            </a:pPr>
            <a:r>
              <a:rPr lang="en-US" sz="3600" dirty="0" smtClean="0">
                <a:ln w="22225">
                  <a:solidFill>
                    <a:schemeClr val="accent2"/>
                  </a:solidFill>
                  <a:prstDash val="solid"/>
                </a:ln>
                <a:solidFill>
                  <a:schemeClr val="accent2">
                    <a:lumMod val="75000"/>
                  </a:schemeClr>
                </a:solidFill>
                <a:latin typeface="Comic Sans MS" panose="030F0702030302020204" pitchFamily="66" charset="0"/>
              </a:rPr>
              <a:t>TYPES OF EMAIL ATTACKS</a:t>
            </a:r>
          </a:p>
          <a:p>
            <a:pPr marL="571500" indent="-571500">
              <a:lnSpc>
                <a:spcPct val="150000"/>
              </a:lnSpc>
              <a:buFont typeface="Wingdings" panose="05000000000000000000" pitchFamily="2" charset="2"/>
              <a:buChar char="ü"/>
            </a:pPr>
            <a:r>
              <a:rPr lang="en-US" sz="3600" dirty="0" smtClean="0">
                <a:ln w="22225">
                  <a:solidFill>
                    <a:schemeClr val="accent2"/>
                  </a:solidFill>
                  <a:prstDash val="solid"/>
                </a:ln>
                <a:solidFill>
                  <a:schemeClr val="accent2">
                    <a:lumMod val="75000"/>
                  </a:schemeClr>
                </a:solidFill>
                <a:latin typeface="Comic Sans MS" panose="030F0702030302020204" pitchFamily="66" charset="0"/>
              </a:rPr>
              <a:t>HOW TO PREVENT THEM?</a:t>
            </a:r>
          </a:p>
          <a:p>
            <a:pPr marL="571500" indent="-571500">
              <a:lnSpc>
                <a:spcPct val="150000"/>
              </a:lnSpc>
              <a:buFont typeface="Wingdings" panose="05000000000000000000" pitchFamily="2" charset="2"/>
              <a:buChar char="ü"/>
            </a:pPr>
            <a:r>
              <a:rPr lang="en-US" sz="3600" dirty="0" smtClean="0">
                <a:ln w="22225">
                  <a:solidFill>
                    <a:schemeClr val="accent2"/>
                  </a:solidFill>
                  <a:prstDash val="solid"/>
                </a:ln>
                <a:solidFill>
                  <a:schemeClr val="accent2">
                    <a:lumMod val="75000"/>
                  </a:schemeClr>
                </a:solidFill>
                <a:latin typeface="Comic Sans MS" panose="030F0702030302020204" pitchFamily="66" charset="0"/>
              </a:rPr>
              <a:t>SECURITY TYPES</a:t>
            </a:r>
          </a:p>
          <a:p>
            <a:endParaRPr lang="en-US" sz="4400" b="1" dirty="0">
              <a:ln w="22225">
                <a:solidFill>
                  <a:schemeClr val="accent2"/>
                </a:solidFill>
                <a:prstDash val="solid"/>
              </a:ln>
              <a:solidFill>
                <a:schemeClr val="accent2">
                  <a:lumMod val="40000"/>
                  <a:lumOff val="60000"/>
                </a:schemeClr>
              </a:solidFill>
              <a:latin typeface="Comic Sans MS" panose="030F0702030302020204" pitchFamily="66" charset="0"/>
            </a:endParaRPr>
          </a:p>
        </p:txBody>
      </p:sp>
    </p:spTree>
    <p:extLst>
      <p:ext uri="{BB962C8B-B14F-4D97-AF65-F5344CB8AC3E}">
        <p14:creationId xmlns:p14="http://schemas.microsoft.com/office/powerpoint/2010/main" val="1149707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35876" y="1116280"/>
            <a:ext cx="9144000" cy="4545281"/>
          </a:xfrm>
        </p:spPr>
        <p:txBody>
          <a:bodyPr>
            <a:normAutofit/>
          </a:bodyPr>
          <a:lstStyle/>
          <a:p>
            <a:r>
              <a:rPr lang="en-US" sz="3600" b="1" u="sng" dirty="0" smtClean="0">
                <a:ln w="22225">
                  <a:solidFill>
                    <a:schemeClr val="accent2"/>
                  </a:solidFill>
                  <a:prstDash val="solid"/>
                </a:ln>
                <a:solidFill>
                  <a:schemeClr val="accent2">
                    <a:lumMod val="40000"/>
                    <a:lumOff val="60000"/>
                  </a:schemeClr>
                </a:solidFill>
                <a:latin typeface="Comic Sans MS" panose="030F0702030302020204" pitchFamily="66" charset="0"/>
              </a:rPr>
              <a:t>INTRODUCTION</a:t>
            </a:r>
          </a:p>
          <a:p>
            <a:endParaRPr lang="en-US" dirty="0" smtClean="0"/>
          </a:p>
          <a:p>
            <a:r>
              <a:rPr lang="en-US" sz="2800" dirty="0" smtClean="0">
                <a:solidFill>
                  <a:schemeClr val="accent2">
                    <a:lumMod val="75000"/>
                  </a:schemeClr>
                </a:solidFill>
                <a:latin typeface="Comic Sans MS" panose="030F0702030302020204" pitchFamily="66" charset="0"/>
              </a:rPr>
              <a:t>Email </a:t>
            </a:r>
            <a:r>
              <a:rPr lang="en-US" sz="2800" dirty="0">
                <a:solidFill>
                  <a:schemeClr val="accent2">
                    <a:lumMod val="75000"/>
                  </a:schemeClr>
                </a:solidFill>
                <a:latin typeface="Comic Sans MS" panose="030F0702030302020204" pitchFamily="66" charset="0"/>
              </a:rPr>
              <a:t>security refers to the collective measures used to secure the access and content of an email account or service. It allows an individual or organization to protect the overall access to one or more email addresses/accounts.</a:t>
            </a:r>
          </a:p>
          <a:p>
            <a:r>
              <a:rPr lang="en-US" sz="2800" dirty="0">
                <a:solidFill>
                  <a:schemeClr val="accent2">
                    <a:lumMod val="75000"/>
                  </a:schemeClr>
                </a:solidFill>
                <a:latin typeface="Comic Sans MS" panose="030F0702030302020204" pitchFamily="66" charset="0"/>
              </a:rPr>
              <a:t>An email service provider implements email security to secure subscriber email accounts and data from hackers - at rest and in transit.</a:t>
            </a:r>
          </a:p>
          <a:p>
            <a:pPr algn="l"/>
            <a:endParaRPr lang="en-US" sz="2800" b="1" dirty="0" smtClean="0">
              <a:ln w="22225">
                <a:solidFill>
                  <a:schemeClr val="accent2"/>
                </a:solidFill>
                <a:prstDash val="solid"/>
              </a:ln>
              <a:solidFill>
                <a:schemeClr val="accent2">
                  <a:lumMod val="75000"/>
                </a:schemeClr>
              </a:solidFill>
              <a:latin typeface="Comic Sans MS" panose="030F0702030302020204" pitchFamily="66" charset="0"/>
            </a:endParaRPr>
          </a:p>
        </p:txBody>
      </p:sp>
    </p:spTree>
    <p:extLst>
      <p:ext uri="{BB962C8B-B14F-4D97-AF65-F5344CB8AC3E}">
        <p14:creationId xmlns:p14="http://schemas.microsoft.com/office/powerpoint/2010/main" val="3673691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2079171" y="328056"/>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kern="1200">
                <a:solidFill>
                  <a:srgbClr val="FF0000"/>
                </a:solidFill>
                <a:latin typeface="+mj-lt"/>
                <a:ea typeface="+mj-ea"/>
                <a:cs typeface="+mj-cs"/>
              </a:defRPr>
            </a:lvl1pPr>
            <a:lvl2pPr algn="ctr" rtl="0" fontAlgn="base">
              <a:spcBef>
                <a:spcPct val="0"/>
              </a:spcBef>
              <a:spcAft>
                <a:spcPct val="0"/>
              </a:spcAft>
              <a:defRPr sz="3600">
                <a:solidFill>
                  <a:srgbClr val="FF0000"/>
                </a:solidFill>
                <a:latin typeface="Comic Sans MS" panose="030F0702030302020204" pitchFamily="66" charset="0"/>
              </a:defRPr>
            </a:lvl2pPr>
            <a:lvl3pPr algn="ctr" rtl="0" fontAlgn="base">
              <a:spcBef>
                <a:spcPct val="0"/>
              </a:spcBef>
              <a:spcAft>
                <a:spcPct val="0"/>
              </a:spcAft>
              <a:defRPr sz="3600">
                <a:solidFill>
                  <a:srgbClr val="FF0000"/>
                </a:solidFill>
                <a:latin typeface="Comic Sans MS" panose="030F0702030302020204" pitchFamily="66" charset="0"/>
              </a:defRPr>
            </a:lvl3pPr>
            <a:lvl4pPr algn="ctr" rtl="0" fontAlgn="base">
              <a:spcBef>
                <a:spcPct val="0"/>
              </a:spcBef>
              <a:spcAft>
                <a:spcPct val="0"/>
              </a:spcAft>
              <a:defRPr sz="3600">
                <a:solidFill>
                  <a:srgbClr val="FF0000"/>
                </a:solidFill>
                <a:latin typeface="Comic Sans MS" panose="030F0702030302020204" pitchFamily="66" charset="0"/>
              </a:defRPr>
            </a:lvl4pPr>
            <a:lvl5pPr algn="ctr" rtl="0" fontAlgn="base">
              <a:spcBef>
                <a:spcPct val="0"/>
              </a:spcBef>
              <a:spcAft>
                <a:spcPct val="0"/>
              </a:spcAft>
              <a:defRPr sz="3600">
                <a:solidFill>
                  <a:srgbClr val="FF0000"/>
                </a:solidFill>
                <a:latin typeface="Comic Sans MS" panose="030F0702030302020204" pitchFamily="66" charset="0"/>
              </a:defRPr>
            </a:lvl5pPr>
            <a:lvl6pPr marL="457200" algn="ctr" rtl="0" fontAlgn="base">
              <a:spcBef>
                <a:spcPct val="0"/>
              </a:spcBef>
              <a:spcAft>
                <a:spcPct val="0"/>
              </a:spcAft>
              <a:defRPr sz="3600">
                <a:solidFill>
                  <a:srgbClr val="FF0000"/>
                </a:solidFill>
                <a:latin typeface="Comic Sans MS" panose="030F0702030302020204" pitchFamily="66" charset="0"/>
              </a:defRPr>
            </a:lvl6pPr>
            <a:lvl7pPr marL="914400" algn="ctr" rtl="0" fontAlgn="base">
              <a:spcBef>
                <a:spcPct val="0"/>
              </a:spcBef>
              <a:spcAft>
                <a:spcPct val="0"/>
              </a:spcAft>
              <a:defRPr sz="3600">
                <a:solidFill>
                  <a:srgbClr val="FF0000"/>
                </a:solidFill>
                <a:latin typeface="Comic Sans MS" panose="030F0702030302020204" pitchFamily="66" charset="0"/>
              </a:defRPr>
            </a:lvl7pPr>
            <a:lvl8pPr marL="1371600" algn="ctr" rtl="0" fontAlgn="base">
              <a:spcBef>
                <a:spcPct val="0"/>
              </a:spcBef>
              <a:spcAft>
                <a:spcPct val="0"/>
              </a:spcAft>
              <a:defRPr sz="3600">
                <a:solidFill>
                  <a:srgbClr val="FF0000"/>
                </a:solidFill>
                <a:latin typeface="Comic Sans MS" panose="030F0702030302020204" pitchFamily="66" charset="0"/>
              </a:defRPr>
            </a:lvl8pPr>
            <a:lvl9pPr marL="1828800" algn="ctr" rtl="0" fontAlgn="base">
              <a:spcBef>
                <a:spcPct val="0"/>
              </a:spcBef>
              <a:spcAft>
                <a:spcPct val="0"/>
              </a:spcAft>
              <a:defRPr sz="3600">
                <a:solidFill>
                  <a:srgbClr val="FF0000"/>
                </a:solidFill>
                <a:latin typeface="Comic Sans MS" panose="030F0702030302020204" pitchFamily="66" charset="0"/>
              </a:defRPr>
            </a:lvl9pPr>
          </a:lstStyle>
          <a:p>
            <a:r>
              <a:rPr lang="en-US" altLang="en-US" sz="4400" b="1" u="sng" dirty="0">
                <a:ln w="22225">
                  <a:solidFill>
                    <a:schemeClr val="accent2"/>
                  </a:solidFill>
                  <a:prstDash val="solid"/>
                </a:ln>
                <a:solidFill>
                  <a:schemeClr val="accent2">
                    <a:lumMod val="40000"/>
                    <a:lumOff val="60000"/>
                  </a:schemeClr>
                </a:solidFill>
                <a:latin typeface="Comic Sans MS" panose="030F0702030302020204" pitchFamily="66" charset="0"/>
              </a:rPr>
              <a:t>Threats</a:t>
            </a:r>
          </a:p>
        </p:txBody>
      </p:sp>
      <p:sp>
        <p:nvSpPr>
          <p:cNvPr id="6" name="Rectangle 5"/>
          <p:cNvSpPr>
            <a:spLocks noGrp="1" noChangeArrowheads="1"/>
          </p:cNvSpPr>
          <p:nvPr/>
        </p:nvSpPr>
        <p:spPr bwMode="auto">
          <a:xfrm>
            <a:off x="261257" y="1353787"/>
            <a:ext cx="11376561" cy="501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en-US" dirty="0">
                <a:latin typeface="Comic Sans MS" panose="030F0702030302020204" pitchFamily="66" charset="0"/>
              </a:rPr>
              <a:t>Threats to the security of e-mail itself</a:t>
            </a:r>
          </a:p>
          <a:p>
            <a:pPr lvl="1">
              <a:lnSpc>
                <a:spcPct val="90000"/>
              </a:lnSpc>
            </a:pPr>
            <a:r>
              <a:rPr lang="en-GB" altLang="en-US" sz="2800" dirty="0">
                <a:solidFill>
                  <a:schemeClr val="accent2">
                    <a:lumMod val="75000"/>
                  </a:schemeClr>
                </a:solidFill>
                <a:latin typeface="Comic Sans MS" panose="030F0702030302020204" pitchFamily="66" charset="0"/>
              </a:rPr>
              <a:t>Loss of confidentiality</a:t>
            </a:r>
          </a:p>
          <a:p>
            <a:pPr lvl="2">
              <a:lnSpc>
                <a:spcPct val="90000"/>
              </a:lnSpc>
            </a:pPr>
            <a:r>
              <a:rPr lang="en-GB" altLang="en-US" sz="2800" dirty="0">
                <a:solidFill>
                  <a:schemeClr val="accent2">
                    <a:lumMod val="75000"/>
                  </a:schemeClr>
                </a:solidFill>
                <a:latin typeface="Comic Sans MS" panose="030F0702030302020204" pitchFamily="66" charset="0"/>
              </a:rPr>
              <a:t>E-mails are sent in clear over open networks</a:t>
            </a:r>
          </a:p>
          <a:p>
            <a:pPr lvl="2">
              <a:lnSpc>
                <a:spcPct val="90000"/>
              </a:lnSpc>
            </a:pPr>
            <a:r>
              <a:rPr lang="en-GB" altLang="en-US" sz="2800" dirty="0">
                <a:solidFill>
                  <a:schemeClr val="accent2">
                    <a:lumMod val="75000"/>
                  </a:schemeClr>
                </a:solidFill>
                <a:latin typeface="Comic Sans MS" panose="030F0702030302020204" pitchFamily="66" charset="0"/>
              </a:rPr>
              <a:t>E-mails stored on potentially insecure clients and mail servers</a:t>
            </a:r>
          </a:p>
          <a:p>
            <a:pPr lvl="1">
              <a:lnSpc>
                <a:spcPct val="90000"/>
              </a:lnSpc>
            </a:pPr>
            <a:r>
              <a:rPr lang="en-GB" altLang="en-US" sz="2800" dirty="0">
                <a:solidFill>
                  <a:schemeClr val="accent2">
                    <a:lumMod val="75000"/>
                  </a:schemeClr>
                </a:solidFill>
                <a:latin typeface="Comic Sans MS" panose="030F0702030302020204" pitchFamily="66" charset="0"/>
              </a:rPr>
              <a:t>Loss of integrity</a:t>
            </a:r>
          </a:p>
          <a:p>
            <a:pPr lvl="2">
              <a:lnSpc>
                <a:spcPct val="90000"/>
              </a:lnSpc>
            </a:pPr>
            <a:r>
              <a:rPr lang="en-GB" altLang="en-US" sz="2800" dirty="0">
                <a:solidFill>
                  <a:schemeClr val="accent2">
                    <a:lumMod val="75000"/>
                  </a:schemeClr>
                </a:solidFill>
                <a:latin typeface="Comic Sans MS" panose="030F0702030302020204" pitchFamily="66" charset="0"/>
              </a:rPr>
              <a:t>No integrity protection on e-mails; body can be altered in transit or on mail server</a:t>
            </a:r>
          </a:p>
          <a:p>
            <a:pPr lvl="1">
              <a:lnSpc>
                <a:spcPct val="90000"/>
              </a:lnSpc>
            </a:pPr>
            <a:r>
              <a:rPr lang="en-GB" altLang="en-US" sz="2800" dirty="0">
                <a:solidFill>
                  <a:schemeClr val="accent2">
                    <a:lumMod val="75000"/>
                  </a:schemeClr>
                </a:solidFill>
                <a:latin typeface="Comic Sans MS" panose="030F0702030302020204" pitchFamily="66" charset="0"/>
              </a:rPr>
              <a:t>Lack of data origin authentication</a:t>
            </a:r>
          </a:p>
          <a:p>
            <a:pPr lvl="1">
              <a:lnSpc>
                <a:spcPct val="90000"/>
              </a:lnSpc>
            </a:pPr>
            <a:r>
              <a:rPr lang="en-GB" altLang="en-US" sz="2800" dirty="0">
                <a:solidFill>
                  <a:schemeClr val="accent2">
                    <a:lumMod val="75000"/>
                  </a:schemeClr>
                </a:solidFill>
                <a:latin typeface="Comic Sans MS" panose="030F0702030302020204" pitchFamily="66" charset="0"/>
              </a:rPr>
              <a:t>Lack of non-repudiation</a:t>
            </a:r>
          </a:p>
          <a:p>
            <a:pPr lvl="1">
              <a:lnSpc>
                <a:spcPct val="90000"/>
              </a:lnSpc>
            </a:pPr>
            <a:r>
              <a:rPr lang="en-GB" altLang="en-US" sz="2800" dirty="0">
                <a:solidFill>
                  <a:schemeClr val="accent2">
                    <a:lumMod val="75000"/>
                  </a:schemeClr>
                </a:solidFill>
                <a:latin typeface="Comic Sans MS" panose="030F0702030302020204" pitchFamily="66" charset="0"/>
              </a:rPr>
              <a:t>Lack of notification of receipt</a:t>
            </a:r>
            <a:endParaRPr lang="en-US" altLang="en-US" sz="2800" dirty="0">
              <a:solidFill>
                <a:schemeClr val="accent2">
                  <a:lumMod val="75000"/>
                </a:schemeClr>
              </a:solidFill>
              <a:latin typeface="Comic Sans MS" panose="030F0702030302020204" pitchFamily="66" charset="0"/>
            </a:endParaRPr>
          </a:p>
        </p:txBody>
      </p:sp>
    </p:spTree>
    <p:extLst>
      <p:ext uri="{BB962C8B-B14F-4D97-AF65-F5344CB8AC3E}">
        <p14:creationId xmlns:p14="http://schemas.microsoft.com/office/powerpoint/2010/main" val="3951869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1889166" y="711922"/>
            <a:ext cx="77724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kern="1200">
                <a:solidFill>
                  <a:srgbClr val="FF0000"/>
                </a:solidFill>
                <a:latin typeface="+mj-lt"/>
                <a:ea typeface="+mj-ea"/>
                <a:cs typeface="+mj-cs"/>
              </a:defRPr>
            </a:lvl1pPr>
            <a:lvl2pPr algn="ctr" rtl="0" fontAlgn="base">
              <a:spcBef>
                <a:spcPct val="0"/>
              </a:spcBef>
              <a:spcAft>
                <a:spcPct val="0"/>
              </a:spcAft>
              <a:defRPr sz="3600">
                <a:solidFill>
                  <a:srgbClr val="FF0000"/>
                </a:solidFill>
                <a:latin typeface="Comic Sans MS" panose="030F0702030302020204" pitchFamily="66" charset="0"/>
              </a:defRPr>
            </a:lvl2pPr>
            <a:lvl3pPr algn="ctr" rtl="0" fontAlgn="base">
              <a:spcBef>
                <a:spcPct val="0"/>
              </a:spcBef>
              <a:spcAft>
                <a:spcPct val="0"/>
              </a:spcAft>
              <a:defRPr sz="3600">
                <a:solidFill>
                  <a:srgbClr val="FF0000"/>
                </a:solidFill>
                <a:latin typeface="Comic Sans MS" panose="030F0702030302020204" pitchFamily="66" charset="0"/>
              </a:defRPr>
            </a:lvl3pPr>
            <a:lvl4pPr algn="ctr" rtl="0" fontAlgn="base">
              <a:spcBef>
                <a:spcPct val="0"/>
              </a:spcBef>
              <a:spcAft>
                <a:spcPct val="0"/>
              </a:spcAft>
              <a:defRPr sz="3600">
                <a:solidFill>
                  <a:srgbClr val="FF0000"/>
                </a:solidFill>
                <a:latin typeface="Comic Sans MS" panose="030F0702030302020204" pitchFamily="66" charset="0"/>
              </a:defRPr>
            </a:lvl4pPr>
            <a:lvl5pPr algn="ctr" rtl="0" fontAlgn="base">
              <a:spcBef>
                <a:spcPct val="0"/>
              </a:spcBef>
              <a:spcAft>
                <a:spcPct val="0"/>
              </a:spcAft>
              <a:defRPr sz="3600">
                <a:solidFill>
                  <a:srgbClr val="FF0000"/>
                </a:solidFill>
                <a:latin typeface="Comic Sans MS" panose="030F0702030302020204" pitchFamily="66" charset="0"/>
              </a:defRPr>
            </a:lvl5pPr>
            <a:lvl6pPr marL="457200" algn="ctr" rtl="0" fontAlgn="base">
              <a:spcBef>
                <a:spcPct val="0"/>
              </a:spcBef>
              <a:spcAft>
                <a:spcPct val="0"/>
              </a:spcAft>
              <a:defRPr sz="3600">
                <a:solidFill>
                  <a:srgbClr val="FF0000"/>
                </a:solidFill>
                <a:latin typeface="Comic Sans MS" panose="030F0702030302020204" pitchFamily="66" charset="0"/>
              </a:defRPr>
            </a:lvl6pPr>
            <a:lvl7pPr marL="914400" algn="ctr" rtl="0" fontAlgn="base">
              <a:spcBef>
                <a:spcPct val="0"/>
              </a:spcBef>
              <a:spcAft>
                <a:spcPct val="0"/>
              </a:spcAft>
              <a:defRPr sz="3600">
                <a:solidFill>
                  <a:srgbClr val="FF0000"/>
                </a:solidFill>
                <a:latin typeface="Comic Sans MS" panose="030F0702030302020204" pitchFamily="66" charset="0"/>
              </a:defRPr>
            </a:lvl7pPr>
            <a:lvl8pPr marL="1371600" algn="ctr" rtl="0" fontAlgn="base">
              <a:spcBef>
                <a:spcPct val="0"/>
              </a:spcBef>
              <a:spcAft>
                <a:spcPct val="0"/>
              </a:spcAft>
              <a:defRPr sz="3600">
                <a:solidFill>
                  <a:srgbClr val="FF0000"/>
                </a:solidFill>
                <a:latin typeface="Comic Sans MS" panose="030F0702030302020204" pitchFamily="66" charset="0"/>
              </a:defRPr>
            </a:lvl8pPr>
            <a:lvl9pPr marL="1828800" algn="ctr" rtl="0" fontAlgn="base">
              <a:spcBef>
                <a:spcPct val="0"/>
              </a:spcBef>
              <a:spcAft>
                <a:spcPct val="0"/>
              </a:spcAft>
              <a:defRPr sz="3600">
                <a:solidFill>
                  <a:srgbClr val="FF0000"/>
                </a:solidFill>
                <a:latin typeface="Comic Sans MS" panose="030F0702030302020204" pitchFamily="66" charset="0"/>
              </a:defRPr>
            </a:lvl9pPr>
          </a:lstStyle>
          <a:p>
            <a:r>
              <a:rPr lang="en-GB" altLang="en-US" sz="4400" b="1" u="sng" dirty="0">
                <a:ln w="22225">
                  <a:solidFill>
                    <a:schemeClr val="accent2"/>
                  </a:solidFill>
                  <a:prstDash val="solid"/>
                </a:ln>
                <a:solidFill>
                  <a:schemeClr val="accent2">
                    <a:lumMod val="40000"/>
                    <a:lumOff val="60000"/>
                  </a:schemeClr>
                </a:solidFill>
              </a:rPr>
              <a:t>Threats Enabled by E-mail</a:t>
            </a:r>
            <a:endParaRPr lang="en-US" altLang="en-US" sz="4400" b="1" u="sng" dirty="0">
              <a:ln w="22225">
                <a:solidFill>
                  <a:schemeClr val="accent2"/>
                </a:solidFill>
                <a:prstDash val="solid"/>
              </a:ln>
              <a:solidFill>
                <a:schemeClr val="accent2">
                  <a:lumMod val="40000"/>
                  <a:lumOff val="60000"/>
                </a:schemeClr>
              </a:solidFill>
            </a:endParaRPr>
          </a:p>
        </p:txBody>
      </p:sp>
      <p:sp>
        <p:nvSpPr>
          <p:cNvPr id="4" name="Rectangle 3"/>
          <p:cNvSpPr>
            <a:spLocks noGrp="1" noChangeArrowheads="1"/>
          </p:cNvSpPr>
          <p:nvPr/>
        </p:nvSpPr>
        <p:spPr bwMode="auto">
          <a:xfrm>
            <a:off x="1449780" y="1891146"/>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en-US" sz="3600" dirty="0">
                <a:solidFill>
                  <a:schemeClr val="accent2">
                    <a:lumMod val="75000"/>
                  </a:schemeClr>
                </a:solidFill>
                <a:latin typeface="Comic Sans MS" panose="030F0702030302020204" pitchFamily="66" charset="0"/>
              </a:rPr>
              <a:t>Disclosure of sensitive information </a:t>
            </a:r>
          </a:p>
          <a:p>
            <a:r>
              <a:rPr lang="en-GB" altLang="en-US" sz="3600" dirty="0">
                <a:solidFill>
                  <a:schemeClr val="accent2">
                    <a:lumMod val="75000"/>
                  </a:schemeClr>
                </a:solidFill>
                <a:latin typeface="Comic Sans MS" panose="030F0702030302020204" pitchFamily="66" charset="0"/>
              </a:rPr>
              <a:t>Exposure of systems to malicious code</a:t>
            </a:r>
          </a:p>
          <a:p>
            <a:r>
              <a:rPr lang="en-GB" altLang="en-US" sz="3600" dirty="0">
                <a:solidFill>
                  <a:schemeClr val="accent2">
                    <a:lumMod val="75000"/>
                  </a:schemeClr>
                </a:solidFill>
                <a:latin typeface="Comic Sans MS" panose="030F0702030302020204" pitchFamily="66" charset="0"/>
              </a:rPr>
              <a:t>Denial-of-Service (</a:t>
            </a:r>
            <a:r>
              <a:rPr lang="en-GB" altLang="en-US" sz="3600" dirty="0" err="1">
                <a:solidFill>
                  <a:schemeClr val="accent2">
                    <a:lumMod val="75000"/>
                  </a:schemeClr>
                </a:solidFill>
                <a:latin typeface="Comic Sans MS" panose="030F0702030302020204" pitchFamily="66" charset="0"/>
              </a:rPr>
              <a:t>DoS</a:t>
            </a:r>
            <a:r>
              <a:rPr lang="en-GB" altLang="en-US" sz="3600" dirty="0">
                <a:solidFill>
                  <a:schemeClr val="accent2">
                    <a:lumMod val="75000"/>
                  </a:schemeClr>
                </a:solidFill>
                <a:latin typeface="Comic Sans MS" panose="030F0702030302020204" pitchFamily="66" charset="0"/>
              </a:rPr>
              <a:t>)</a:t>
            </a:r>
          </a:p>
          <a:p>
            <a:r>
              <a:rPr lang="en-GB" altLang="en-US" sz="3600" dirty="0">
                <a:solidFill>
                  <a:schemeClr val="accent2">
                    <a:lumMod val="75000"/>
                  </a:schemeClr>
                </a:solidFill>
                <a:latin typeface="Comic Sans MS" panose="030F0702030302020204" pitchFamily="66" charset="0"/>
              </a:rPr>
              <a:t>Unauthorized accesses etc.</a:t>
            </a:r>
          </a:p>
        </p:txBody>
      </p:sp>
    </p:spTree>
    <p:extLst>
      <p:ext uri="{BB962C8B-B14F-4D97-AF65-F5344CB8AC3E}">
        <p14:creationId xmlns:p14="http://schemas.microsoft.com/office/powerpoint/2010/main" val="474926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1829789" y="47056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kern="1200">
                <a:solidFill>
                  <a:srgbClr val="FF0000"/>
                </a:solidFill>
                <a:latin typeface="+mj-lt"/>
                <a:ea typeface="+mj-ea"/>
                <a:cs typeface="+mj-cs"/>
              </a:defRPr>
            </a:lvl1pPr>
            <a:lvl2pPr algn="ctr" rtl="0" fontAlgn="base">
              <a:spcBef>
                <a:spcPct val="0"/>
              </a:spcBef>
              <a:spcAft>
                <a:spcPct val="0"/>
              </a:spcAft>
              <a:defRPr sz="3600">
                <a:solidFill>
                  <a:srgbClr val="FF0000"/>
                </a:solidFill>
                <a:latin typeface="Comic Sans MS" panose="030F0702030302020204" pitchFamily="66" charset="0"/>
              </a:defRPr>
            </a:lvl2pPr>
            <a:lvl3pPr algn="ctr" rtl="0" fontAlgn="base">
              <a:spcBef>
                <a:spcPct val="0"/>
              </a:spcBef>
              <a:spcAft>
                <a:spcPct val="0"/>
              </a:spcAft>
              <a:defRPr sz="3600">
                <a:solidFill>
                  <a:srgbClr val="FF0000"/>
                </a:solidFill>
                <a:latin typeface="Comic Sans MS" panose="030F0702030302020204" pitchFamily="66" charset="0"/>
              </a:defRPr>
            </a:lvl3pPr>
            <a:lvl4pPr algn="ctr" rtl="0" fontAlgn="base">
              <a:spcBef>
                <a:spcPct val="0"/>
              </a:spcBef>
              <a:spcAft>
                <a:spcPct val="0"/>
              </a:spcAft>
              <a:defRPr sz="3600">
                <a:solidFill>
                  <a:srgbClr val="FF0000"/>
                </a:solidFill>
                <a:latin typeface="Comic Sans MS" panose="030F0702030302020204" pitchFamily="66" charset="0"/>
              </a:defRPr>
            </a:lvl4pPr>
            <a:lvl5pPr algn="ctr" rtl="0" fontAlgn="base">
              <a:spcBef>
                <a:spcPct val="0"/>
              </a:spcBef>
              <a:spcAft>
                <a:spcPct val="0"/>
              </a:spcAft>
              <a:defRPr sz="3600">
                <a:solidFill>
                  <a:srgbClr val="FF0000"/>
                </a:solidFill>
                <a:latin typeface="Comic Sans MS" panose="030F0702030302020204" pitchFamily="66" charset="0"/>
              </a:defRPr>
            </a:lvl5pPr>
            <a:lvl6pPr marL="457200" algn="ctr" rtl="0" fontAlgn="base">
              <a:spcBef>
                <a:spcPct val="0"/>
              </a:spcBef>
              <a:spcAft>
                <a:spcPct val="0"/>
              </a:spcAft>
              <a:defRPr sz="3600">
                <a:solidFill>
                  <a:srgbClr val="FF0000"/>
                </a:solidFill>
                <a:latin typeface="Comic Sans MS" panose="030F0702030302020204" pitchFamily="66" charset="0"/>
              </a:defRPr>
            </a:lvl6pPr>
            <a:lvl7pPr marL="914400" algn="ctr" rtl="0" fontAlgn="base">
              <a:spcBef>
                <a:spcPct val="0"/>
              </a:spcBef>
              <a:spcAft>
                <a:spcPct val="0"/>
              </a:spcAft>
              <a:defRPr sz="3600">
                <a:solidFill>
                  <a:srgbClr val="FF0000"/>
                </a:solidFill>
                <a:latin typeface="Comic Sans MS" panose="030F0702030302020204" pitchFamily="66" charset="0"/>
              </a:defRPr>
            </a:lvl7pPr>
            <a:lvl8pPr marL="1371600" algn="ctr" rtl="0" fontAlgn="base">
              <a:spcBef>
                <a:spcPct val="0"/>
              </a:spcBef>
              <a:spcAft>
                <a:spcPct val="0"/>
              </a:spcAft>
              <a:defRPr sz="3600">
                <a:solidFill>
                  <a:srgbClr val="FF0000"/>
                </a:solidFill>
                <a:latin typeface="Comic Sans MS" panose="030F0702030302020204" pitchFamily="66" charset="0"/>
              </a:defRPr>
            </a:lvl8pPr>
            <a:lvl9pPr marL="1828800" algn="ctr" rtl="0" fontAlgn="base">
              <a:spcBef>
                <a:spcPct val="0"/>
              </a:spcBef>
              <a:spcAft>
                <a:spcPct val="0"/>
              </a:spcAft>
              <a:defRPr sz="3600">
                <a:solidFill>
                  <a:srgbClr val="FF0000"/>
                </a:solidFill>
                <a:latin typeface="Comic Sans MS" panose="030F0702030302020204" pitchFamily="66" charset="0"/>
              </a:defRPr>
            </a:lvl9pPr>
          </a:lstStyle>
          <a:p>
            <a:r>
              <a:rPr lang="en-US" altLang="en-US" sz="4400" b="1" u="sng" dirty="0">
                <a:ln w="22225">
                  <a:solidFill>
                    <a:schemeClr val="accent2"/>
                  </a:solidFill>
                  <a:prstDash val="solid"/>
                </a:ln>
                <a:solidFill>
                  <a:schemeClr val="accent2">
                    <a:lumMod val="40000"/>
                    <a:lumOff val="60000"/>
                  </a:schemeClr>
                </a:solidFill>
              </a:rPr>
              <a:t>What are the Options</a:t>
            </a:r>
          </a:p>
        </p:txBody>
      </p:sp>
      <p:sp>
        <p:nvSpPr>
          <p:cNvPr id="5" name="Rectangle 4"/>
          <p:cNvSpPr>
            <a:spLocks noGrp="1" noChangeArrowheads="1"/>
          </p:cNvSpPr>
          <p:nvPr/>
        </p:nvSpPr>
        <p:spPr bwMode="auto">
          <a:xfrm>
            <a:off x="1414153" y="1965366"/>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solidFill>
                  <a:schemeClr val="accent2">
                    <a:lumMod val="75000"/>
                  </a:schemeClr>
                </a:solidFill>
                <a:latin typeface="Comic Sans MS" panose="030F0702030302020204" pitchFamily="66" charset="0"/>
              </a:rPr>
              <a:t>Secure the server to client connections (easy thing first)</a:t>
            </a:r>
          </a:p>
          <a:p>
            <a:pPr lvl="1"/>
            <a:r>
              <a:rPr lang="en-US" altLang="en-US" sz="2000" dirty="0">
                <a:solidFill>
                  <a:schemeClr val="accent2">
                    <a:lumMod val="50000"/>
                  </a:schemeClr>
                </a:solidFill>
                <a:latin typeface="Comic Sans MS" panose="030F0702030302020204" pitchFamily="66" charset="0"/>
              </a:rPr>
              <a:t>POP, IMAP over ssh, SSL</a:t>
            </a:r>
          </a:p>
          <a:p>
            <a:pPr lvl="1"/>
            <a:r>
              <a:rPr lang="en-US" altLang="en-US" sz="2000" dirty="0">
                <a:solidFill>
                  <a:schemeClr val="accent2">
                    <a:lumMod val="50000"/>
                  </a:schemeClr>
                </a:solidFill>
                <a:latin typeface="Comic Sans MS" panose="030F0702030302020204" pitchFamily="66" charset="0"/>
              </a:rPr>
              <a:t>https access to webmail</a:t>
            </a:r>
          </a:p>
          <a:p>
            <a:pPr lvl="1"/>
            <a:r>
              <a:rPr lang="en-US" altLang="en-US" sz="2000" dirty="0">
                <a:solidFill>
                  <a:schemeClr val="accent2">
                    <a:lumMod val="50000"/>
                  </a:schemeClr>
                </a:solidFill>
                <a:latin typeface="Comic Sans MS" panose="030F0702030302020204" pitchFamily="66" charset="0"/>
              </a:rPr>
              <a:t>Very easy to configure</a:t>
            </a:r>
          </a:p>
          <a:p>
            <a:pPr lvl="1"/>
            <a:r>
              <a:rPr lang="en-US" altLang="en-US" sz="2000" dirty="0">
                <a:solidFill>
                  <a:schemeClr val="accent2">
                    <a:lumMod val="50000"/>
                  </a:schemeClr>
                </a:solidFill>
                <a:latin typeface="Comic Sans MS" panose="030F0702030302020204" pitchFamily="66" charset="0"/>
              </a:rPr>
              <a:t>Protection against insecure wireless access</a:t>
            </a:r>
          </a:p>
          <a:p>
            <a:r>
              <a:rPr lang="en-US" altLang="en-US" sz="2400" dirty="0">
                <a:solidFill>
                  <a:schemeClr val="accent2">
                    <a:lumMod val="75000"/>
                  </a:schemeClr>
                </a:solidFill>
                <a:latin typeface="Comic Sans MS" panose="030F0702030302020204" pitchFamily="66" charset="0"/>
              </a:rPr>
              <a:t>Secure the end-to-end email delivery</a:t>
            </a:r>
          </a:p>
          <a:p>
            <a:pPr lvl="1"/>
            <a:r>
              <a:rPr lang="en-US" altLang="en-US" sz="2000" dirty="0">
                <a:solidFill>
                  <a:schemeClr val="accent2">
                    <a:lumMod val="50000"/>
                  </a:schemeClr>
                </a:solidFill>
                <a:latin typeface="Comic Sans MS" panose="030F0702030302020204" pitchFamily="66" charset="0"/>
              </a:rPr>
              <a:t>The PGPs of the world</a:t>
            </a:r>
          </a:p>
          <a:p>
            <a:pPr lvl="1"/>
            <a:r>
              <a:rPr lang="en-US" altLang="en-US" sz="2000" dirty="0">
                <a:solidFill>
                  <a:schemeClr val="accent2">
                    <a:lumMod val="50000"/>
                  </a:schemeClr>
                </a:solidFill>
                <a:latin typeface="Comic Sans MS" panose="030F0702030302020204" pitchFamily="66" charset="0"/>
              </a:rPr>
              <a:t>Still need to get the other party to be PGP aware</a:t>
            </a:r>
          </a:p>
          <a:p>
            <a:pPr lvl="1"/>
            <a:r>
              <a:rPr lang="en-US" altLang="en-US" sz="2000" dirty="0">
                <a:solidFill>
                  <a:schemeClr val="accent2">
                    <a:lumMod val="50000"/>
                  </a:schemeClr>
                </a:solidFill>
                <a:latin typeface="Comic Sans MS" panose="030F0702030302020204" pitchFamily="66" charset="0"/>
              </a:rPr>
              <a:t>Practical in an enterprise intra-network environment</a:t>
            </a:r>
          </a:p>
        </p:txBody>
      </p:sp>
    </p:spTree>
    <p:extLst>
      <p:ext uri="{BB962C8B-B14F-4D97-AF65-F5344CB8AC3E}">
        <p14:creationId xmlns:p14="http://schemas.microsoft.com/office/powerpoint/2010/main" val="1203504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1972294" y="42305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kern="1200">
                <a:solidFill>
                  <a:srgbClr val="FF0000"/>
                </a:solidFill>
                <a:latin typeface="+mj-lt"/>
                <a:ea typeface="+mj-ea"/>
                <a:cs typeface="+mj-cs"/>
              </a:defRPr>
            </a:lvl1pPr>
            <a:lvl2pPr algn="ctr" rtl="0" fontAlgn="base">
              <a:spcBef>
                <a:spcPct val="0"/>
              </a:spcBef>
              <a:spcAft>
                <a:spcPct val="0"/>
              </a:spcAft>
              <a:defRPr sz="3600">
                <a:solidFill>
                  <a:srgbClr val="FF0000"/>
                </a:solidFill>
                <a:latin typeface="Comic Sans MS" panose="030F0702030302020204" pitchFamily="66" charset="0"/>
              </a:defRPr>
            </a:lvl2pPr>
            <a:lvl3pPr algn="ctr" rtl="0" fontAlgn="base">
              <a:spcBef>
                <a:spcPct val="0"/>
              </a:spcBef>
              <a:spcAft>
                <a:spcPct val="0"/>
              </a:spcAft>
              <a:defRPr sz="3600">
                <a:solidFill>
                  <a:srgbClr val="FF0000"/>
                </a:solidFill>
                <a:latin typeface="Comic Sans MS" panose="030F0702030302020204" pitchFamily="66" charset="0"/>
              </a:defRPr>
            </a:lvl3pPr>
            <a:lvl4pPr algn="ctr" rtl="0" fontAlgn="base">
              <a:spcBef>
                <a:spcPct val="0"/>
              </a:spcBef>
              <a:spcAft>
                <a:spcPct val="0"/>
              </a:spcAft>
              <a:defRPr sz="3600">
                <a:solidFill>
                  <a:srgbClr val="FF0000"/>
                </a:solidFill>
                <a:latin typeface="Comic Sans MS" panose="030F0702030302020204" pitchFamily="66" charset="0"/>
              </a:defRPr>
            </a:lvl4pPr>
            <a:lvl5pPr algn="ctr" rtl="0" fontAlgn="base">
              <a:spcBef>
                <a:spcPct val="0"/>
              </a:spcBef>
              <a:spcAft>
                <a:spcPct val="0"/>
              </a:spcAft>
              <a:defRPr sz="3600">
                <a:solidFill>
                  <a:srgbClr val="FF0000"/>
                </a:solidFill>
                <a:latin typeface="Comic Sans MS" panose="030F0702030302020204" pitchFamily="66" charset="0"/>
              </a:defRPr>
            </a:lvl5pPr>
            <a:lvl6pPr marL="457200" algn="ctr" rtl="0" fontAlgn="base">
              <a:spcBef>
                <a:spcPct val="0"/>
              </a:spcBef>
              <a:spcAft>
                <a:spcPct val="0"/>
              </a:spcAft>
              <a:defRPr sz="3600">
                <a:solidFill>
                  <a:srgbClr val="FF0000"/>
                </a:solidFill>
                <a:latin typeface="Comic Sans MS" panose="030F0702030302020204" pitchFamily="66" charset="0"/>
              </a:defRPr>
            </a:lvl6pPr>
            <a:lvl7pPr marL="914400" algn="ctr" rtl="0" fontAlgn="base">
              <a:spcBef>
                <a:spcPct val="0"/>
              </a:spcBef>
              <a:spcAft>
                <a:spcPct val="0"/>
              </a:spcAft>
              <a:defRPr sz="3600">
                <a:solidFill>
                  <a:srgbClr val="FF0000"/>
                </a:solidFill>
                <a:latin typeface="Comic Sans MS" panose="030F0702030302020204" pitchFamily="66" charset="0"/>
              </a:defRPr>
            </a:lvl7pPr>
            <a:lvl8pPr marL="1371600" algn="ctr" rtl="0" fontAlgn="base">
              <a:spcBef>
                <a:spcPct val="0"/>
              </a:spcBef>
              <a:spcAft>
                <a:spcPct val="0"/>
              </a:spcAft>
              <a:defRPr sz="3600">
                <a:solidFill>
                  <a:srgbClr val="FF0000"/>
                </a:solidFill>
                <a:latin typeface="Comic Sans MS" panose="030F0702030302020204" pitchFamily="66" charset="0"/>
              </a:defRPr>
            </a:lvl8pPr>
            <a:lvl9pPr marL="1828800" algn="ctr" rtl="0" fontAlgn="base">
              <a:spcBef>
                <a:spcPct val="0"/>
              </a:spcBef>
              <a:spcAft>
                <a:spcPct val="0"/>
              </a:spcAft>
              <a:defRPr sz="3600">
                <a:solidFill>
                  <a:srgbClr val="FF0000"/>
                </a:solidFill>
                <a:latin typeface="Comic Sans MS" panose="030F0702030302020204" pitchFamily="66" charset="0"/>
              </a:defRPr>
            </a:lvl9pPr>
          </a:lstStyle>
          <a:p>
            <a:r>
              <a:rPr lang="en-US" altLang="en-US" sz="4800" b="1" u="sng" dirty="0">
                <a:ln w="22225">
                  <a:solidFill>
                    <a:schemeClr val="accent2"/>
                  </a:solidFill>
                  <a:prstDash val="solid"/>
                </a:ln>
                <a:solidFill>
                  <a:schemeClr val="accent2">
                    <a:lumMod val="40000"/>
                    <a:lumOff val="60000"/>
                  </a:schemeClr>
                </a:solidFill>
                <a:latin typeface="Comic Sans MS" panose="030F0702030302020204" pitchFamily="66" charset="0"/>
              </a:rPr>
              <a:t>Email based Attacks</a:t>
            </a:r>
          </a:p>
        </p:txBody>
      </p:sp>
      <p:sp>
        <p:nvSpPr>
          <p:cNvPr id="5" name="Rectangle 4"/>
          <p:cNvSpPr>
            <a:spLocks noGrp="1" noChangeArrowheads="1"/>
          </p:cNvSpPr>
          <p:nvPr/>
        </p:nvSpPr>
        <p:spPr bwMode="auto">
          <a:xfrm>
            <a:off x="1473530" y="1763486"/>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solidFill>
                  <a:schemeClr val="accent2">
                    <a:lumMod val="75000"/>
                  </a:schemeClr>
                </a:solidFill>
                <a:latin typeface="Comic Sans MS" panose="030F0702030302020204" pitchFamily="66" charset="0"/>
              </a:rPr>
              <a:t>Active content attack</a:t>
            </a:r>
          </a:p>
          <a:p>
            <a:pPr lvl="1"/>
            <a:r>
              <a:rPr lang="en-US" altLang="en-US" dirty="0">
                <a:solidFill>
                  <a:schemeClr val="accent2">
                    <a:lumMod val="50000"/>
                  </a:schemeClr>
                </a:solidFill>
                <a:latin typeface="Comic Sans MS" panose="030F0702030302020204" pitchFamily="66" charset="0"/>
              </a:rPr>
              <a:t>Clean up at the server (AV, Defang)</a:t>
            </a:r>
          </a:p>
          <a:p>
            <a:r>
              <a:rPr lang="en-US" altLang="en-US" sz="2400" dirty="0">
                <a:solidFill>
                  <a:schemeClr val="accent2">
                    <a:lumMod val="75000"/>
                  </a:schemeClr>
                </a:solidFill>
                <a:latin typeface="Comic Sans MS" panose="030F0702030302020204" pitchFamily="66" charset="0"/>
              </a:rPr>
              <a:t>Buffer over-flow attack</a:t>
            </a:r>
          </a:p>
          <a:p>
            <a:pPr lvl="1"/>
            <a:r>
              <a:rPr lang="en-US" altLang="en-US" dirty="0">
                <a:solidFill>
                  <a:schemeClr val="accent2">
                    <a:lumMod val="50000"/>
                  </a:schemeClr>
                </a:solidFill>
                <a:latin typeface="Comic Sans MS" panose="030F0702030302020204" pitchFamily="66" charset="0"/>
              </a:rPr>
              <a:t>Fix the code</a:t>
            </a:r>
          </a:p>
          <a:p>
            <a:r>
              <a:rPr lang="en-US" altLang="en-US" sz="2400" dirty="0">
                <a:solidFill>
                  <a:schemeClr val="accent2">
                    <a:lumMod val="75000"/>
                  </a:schemeClr>
                </a:solidFill>
                <a:latin typeface="Comic Sans MS" panose="030F0702030302020204" pitchFamily="66" charset="0"/>
              </a:rPr>
              <a:t>Shell script attack</a:t>
            </a:r>
          </a:p>
          <a:p>
            <a:pPr lvl="1"/>
            <a:r>
              <a:rPr lang="en-US" altLang="en-US" dirty="0">
                <a:solidFill>
                  <a:schemeClr val="accent2">
                    <a:lumMod val="50000"/>
                  </a:schemeClr>
                </a:solidFill>
                <a:latin typeface="Comic Sans MS" panose="030F0702030302020204" pitchFamily="66" charset="0"/>
              </a:rPr>
              <a:t>Scan before send to the shell</a:t>
            </a:r>
          </a:p>
          <a:p>
            <a:r>
              <a:rPr lang="en-US" altLang="en-US" sz="2400" dirty="0">
                <a:solidFill>
                  <a:schemeClr val="accent2">
                    <a:lumMod val="75000"/>
                  </a:schemeClr>
                </a:solidFill>
                <a:latin typeface="Comic Sans MS" panose="030F0702030302020204" pitchFamily="66" charset="0"/>
              </a:rPr>
              <a:t>Trojan Horse Attack</a:t>
            </a:r>
          </a:p>
          <a:p>
            <a:pPr lvl="1"/>
            <a:r>
              <a:rPr lang="en-US" altLang="en-US" dirty="0">
                <a:solidFill>
                  <a:schemeClr val="accent2">
                    <a:lumMod val="50000"/>
                  </a:schemeClr>
                </a:solidFill>
                <a:latin typeface="Comic Sans MS" panose="030F0702030302020204" pitchFamily="66" charset="0"/>
              </a:rPr>
              <a:t>Use “do not automatically use the macro” option</a:t>
            </a:r>
          </a:p>
          <a:p>
            <a:r>
              <a:rPr lang="en-US" altLang="en-US" sz="2400" dirty="0">
                <a:solidFill>
                  <a:schemeClr val="accent2">
                    <a:lumMod val="75000"/>
                  </a:schemeClr>
                </a:solidFill>
                <a:latin typeface="Comic Sans MS" panose="030F0702030302020204" pitchFamily="66" charset="0"/>
              </a:rPr>
              <a:t>Web bugs (for tracking)</a:t>
            </a:r>
          </a:p>
          <a:p>
            <a:pPr lvl="1"/>
            <a:r>
              <a:rPr lang="en-US" altLang="en-US" dirty="0">
                <a:solidFill>
                  <a:schemeClr val="accent2">
                    <a:lumMod val="50000"/>
                  </a:schemeClr>
                </a:solidFill>
                <a:latin typeface="Comic Sans MS" panose="030F0702030302020204" pitchFamily="66" charset="0"/>
              </a:rPr>
              <a:t>Mangle the image at the mail server</a:t>
            </a:r>
          </a:p>
        </p:txBody>
      </p:sp>
    </p:spTree>
    <p:extLst>
      <p:ext uri="{BB962C8B-B14F-4D97-AF65-F5344CB8AC3E}">
        <p14:creationId xmlns:p14="http://schemas.microsoft.com/office/powerpoint/2010/main" val="4055058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1817915" y="363681"/>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kern="1200">
                <a:solidFill>
                  <a:srgbClr val="FF0000"/>
                </a:solidFill>
                <a:latin typeface="+mj-lt"/>
                <a:ea typeface="+mj-ea"/>
                <a:cs typeface="+mj-cs"/>
              </a:defRPr>
            </a:lvl1pPr>
            <a:lvl2pPr algn="ctr" rtl="0" fontAlgn="base">
              <a:spcBef>
                <a:spcPct val="0"/>
              </a:spcBef>
              <a:spcAft>
                <a:spcPct val="0"/>
              </a:spcAft>
              <a:defRPr sz="3600">
                <a:solidFill>
                  <a:srgbClr val="FF0000"/>
                </a:solidFill>
                <a:latin typeface="Comic Sans MS" panose="030F0702030302020204" pitchFamily="66" charset="0"/>
              </a:defRPr>
            </a:lvl2pPr>
            <a:lvl3pPr algn="ctr" rtl="0" fontAlgn="base">
              <a:spcBef>
                <a:spcPct val="0"/>
              </a:spcBef>
              <a:spcAft>
                <a:spcPct val="0"/>
              </a:spcAft>
              <a:defRPr sz="3600">
                <a:solidFill>
                  <a:srgbClr val="FF0000"/>
                </a:solidFill>
                <a:latin typeface="Comic Sans MS" panose="030F0702030302020204" pitchFamily="66" charset="0"/>
              </a:defRPr>
            </a:lvl3pPr>
            <a:lvl4pPr algn="ctr" rtl="0" fontAlgn="base">
              <a:spcBef>
                <a:spcPct val="0"/>
              </a:spcBef>
              <a:spcAft>
                <a:spcPct val="0"/>
              </a:spcAft>
              <a:defRPr sz="3600">
                <a:solidFill>
                  <a:srgbClr val="FF0000"/>
                </a:solidFill>
                <a:latin typeface="Comic Sans MS" panose="030F0702030302020204" pitchFamily="66" charset="0"/>
              </a:defRPr>
            </a:lvl4pPr>
            <a:lvl5pPr algn="ctr" rtl="0" fontAlgn="base">
              <a:spcBef>
                <a:spcPct val="0"/>
              </a:spcBef>
              <a:spcAft>
                <a:spcPct val="0"/>
              </a:spcAft>
              <a:defRPr sz="3600">
                <a:solidFill>
                  <a:srgbClr val="FF0000"/>
                </a:solidFill>
                <a:latin typeface="Comic Sans MS" panose="030F0702030302020204" pitchFamily="66" charset="0"/>
              </a:defRPr>
            </a:lvl5pPr>
            <a:lvl6pPr marL="457200" algn="ctr" rtl="0" fontAlgn="base">
              <a:spcBef>
                <a:spcPct val="0"/>
              </a:spcBef>
              <a:spcAft>
                <a:spcPct val="0"/>
              </a:spcAft>
              <a:defRPr sz="3600">
                <a:solidFill>
                  <a:srgbClr val="FF0000"/>
                </a:solidFill>
                <a:latin typeface="Comic Sans MS" panose="030F0702030302020204" pitchFamily="66" charset="0"/>
              </a:defRPr>
            </a:lvl6pPr>
            <a:lvl7pPr marL="914400" algn="ctr" rtl="0" fontAlgn="base">
              <a:spcBef>
                <a:spcPct val="0"/>
              </a:spcBef>
              <a:spcAft>
                <a:spcPct val="0"/>
              </a:spcAft>
              <a:defRPr sz="3600">
                <a:solidFill>
                  <a:srgbClr val="FF0000"/>
                </a:solidFill>
                <a:latin typeface="Comic Sans MS" panose="030F0702030302020204" pitchFamily="66" charset="0"/>
              </a:defRPr>
            </a:lvl7pPr>
            <a:lvl8pPr marL="1371600" algn="ctr" rtl="0" fontAlgn="base">
              <a:spcBef>
                <a:spcPct val="0"/>
              </a:spcBef>
              <a:spcAft>
                <a:spcPct val="0"/>
              </a:spcAft>
              <a:defRPr sz="3600">
                <a:solidFill>
                  <a:srgbClr val="FF0000"/>
                </a:solidFill>
                <a:latin typeface="Comic Sans MS" panose="030F0702030302020204" pitchFamily="66" charset="0"/>
              </a:defRPr>
            </a:lvl8pPr>
            <a:lvl9pPr marL="1828800" algn="ctr" rtl="0" fontAlgn="base">
              <a:spcBef>
                <a:spcPct val="0"/>
              </a:spcBef>
              <a:spcAft>
                <a:spcPct val="0"/>
              </a:spcAft>
              <a:defRPr sz="3600">
                <a:solidFill>
                  <a:srgbClr val="FF0000"/>
                </a:solidFill>
                <a:latin typeface="Comic Sans MS" panose="030F0702030302020204" pitchFamily="66" charset="0"/>
              </a:defRPr>
            </a:lvl9pPr>
          </a:lstStyle>
          <a:p>
            <a:r>
              <a:rPr lang="en-US" altLang="en-US" sz="4400" b="1" u="sng" dirty="0">
                <a:ln w="22225">
                  <a:solidFill>
                    <a:schemeClr val="accent2"/>
                  </a:solidFill>
                  <a:prstDash val="solid"/>
                </a:ln>
                <a:solidFill>
                  <a:schemeClr val="accent2">
                    <a:lumMod val="40000"/>
                    <a:lumOff val="60000"/>
                  </a:schemeClr>
                </a:solidFill>
                <a:latin typeface="Comic Sans MS" panose="030F0702030302020204" pitchFamily="66" charset="0"/>
              </a:rPr>
              <a:t>Email SPAM</a:t>
            </a:r>
          </a:p>
        </p:txBody>
      </p:sp>
      <p:sp>
        <p:nvSpPr>
          <p:cNvPr id="3" name="Rectangle 2"/>
          <p:cNvSpPr>
            <a:spLocks noGrp="1" noChangeArrowheads="1"/>
          </p:cNvSpPr>
          <p:nvPr/>
        </p:nvSpPr>
        <p:spPr bwMode="auto">
          <a:xfrm>
            <a:off x="1639785" y="1953491"/>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600" dirty="0">
                <a:solidFill>
                  <a:schemeClr val="accent2">
                    <a:lumMod val="75000"/>
                  </a:schemeClr>
                </a:solidFill>
                <a:latin typeface="Comic Sans MS" panose="030F0702030302020204" pitchFamily="66" charset="0"/>
              </a:rPr>
              <a:t>Cost to exceed $10 billion</a:t>
            </a:r>
          </a:p>
          <a:p>
            <a:r>
              <a:rPr lang="en-US" altLang="en-US" sz="3600" dirty="0">
                <a:solidFill>
                  <a:schemeClr val="accent2">
                    <a:lumMod val="75000"/>
                  </a:schemeClr>
                </a:solidFill>
                <a:latin typeface="Comic Sans MS" panose="030F0702030302020204" pitchFamily="66" charset="0"/>
              </a:rPr>
              <a:t>SPAM filtering</a:t>
            </a:r>
          </a:p>
          <a:p>
            <a:pPr lvl="1"/>
            <a:r>
              <a:rPr lang="en-US" altLang="en-US" sz="3600" dirty="0">
                <a:solidFill>
                  <a:schemeClr val="accent2">
                    <a:lumMod val="50000"/>
                  </a:schemeClr>
                </a:solidFill>
                <a:latin typeface="Comic Sans MS" panose="030F0702030302020204" pitchFamily="66" charset="0"/>
              </a:rPr>
              <a:t>Content based – required hits</a:t>
            </a:r>
          </a:p>
          <a:p>
            <a:pPr lvl="1"/>
            <a:r>
              <a:rPr lang="en-US" altLang="en-US" sz="3600" dirty="0">
                <a:solidFill>
                  <a:schemeClr val="accent2">
                    <a:lumMod val="50000"/>
                  </a:schemeClr>
                </a:solidFill>
                <a:latin typeface="Comic Sans MS" panose="030F0702030302020204" pitchFamily="66" charset="0"/>
              </a:rPr>
              <a:t>White list</a:t>
            </a:r>
          </a:p>
          <a:p>
            <a:pPr lvl="1"/>
            <a:r>
              <a:rPr lang="en-US" altLang="en-US" sz="3600" dirty="0">
                <a:solidFill>
                  <a:schemeClr val="accent2">
                    <a:lumMod val="50000"/>
                  </a:schemeClr>
                </a:solidFill>
                <a:latin typeface="Comic Sans MS" panose="030F0702030302020204" pitchFamily="66" charset="0"/>
              </a:rPr>
              <a:t>Black list</a:t>
            </a:r>
          </a:p>
          <a:p>
            <a:pPr lvl="1"/>
            <a:r>
              <a:rPr lang="en-US" altLang="en-US" sz="3600" dirty="0">
                <a:solidFill>
                  <a:schemeClr val="accent2">
                    <a:lumMod val="50000"/>
                  </a:schemeClr>
                </a:solidFill>
                <a:latin typeface="Comic Sans MS" panose="030F0702030302020204" pitchFamily="66" charset="0"/>
              </a:rPr>
              <a:t>Defang MIME</a:t>
            </a:r>
          </a:p>
          <a:p>
            <a:pPr lvl="1">
              <a:buFontTx/>
              <a:buNone/>
            </a:pPr>
            <a:endParaRPr lang="en-US" altLang="en-US" sz="3600" dirty="0">
              <a:solidFill>
                <a:schemeClr val="accent2">
                  <a:lumMod val="50000"/>
                </a:schemeClr>
              </a:solidFill>
              <a:latin typeface="Comic Sans MS" panose="030F0702030302020204" pitchFamily="66" charset="0"/>
            </a:endParaRPr>
          </a:p>
        </p:txBody>
      </p:sp>
    </p:spTree>
    <p:extLst>
      <p:ext uri="{BB962C8B-B14F-4D97-AF65-F5344CB8AC3E}">
        <p14:creationId xmlns:p14="http://schemas.microsoft.com/office/powerpoint/2010/main" val="2672951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6281" y="712520"/>
            <a:ext cx="10260280" cy="769441"/>
          </a:xfrm>
          <a:prstGeom prst="rect">
            <a:avLst/>
          </a:prstGeom>
          <a:noFill/>
        </p:spPr>
        <p:txBody>
          <a:bodyPr wrap="square" rtlCol="0">
            <a:spAutoFit/>
          </a:bodyPr>
          <a:lstStyle/>
          <a:p>
            <a:pPr algn="ctr"/>
            <a:r>
              <a:rPr lang="en-US" altLang="en-US" sz="4400" b="1" dirty="0" smtClean="0">
                <a:ln w="22225">
                  <a:solidFill>
                    <a:schemeClr val="accent2"/>
                  </a:solidFill>
                  <a:prstDash val="solid"/>
                </a:ln>
                <a:solidFill>
                  <a:schemeClr val="accent2">
                    <a:lumMod val="40000"/>
                    <a:lumOff val="60000"/>
                  </a:schemeClr>
                </a:solidFill>
                <a:latin typeface="Comic Sans MS" panose="030F0702030302020204" pitchFamily="66" charset="0"/>
                <a:ea typeface="ＭＳ Ｐゴシック" panose="020B0600070205080204" pitchFamily="34" charset="-128"/>
              </a:rPr>
              <a:t>How to identify a scam?</a:t>
            </a:r>
            <a:endParaRPr lang="en-US" sz="4400" b="1" dirty="0">
              <a:ln w="22225">
                <a:solidFill>
                  <a:schemeClr val="accent2"/>
                </a:solidFill>
                <a:prstDash val="solid"/>
              </a:ln>
              <a:solidFill>
                <a:schemeClr val="accent2">
                  <a:lumMod val="40000"/>
                  <a:lumOff val="60000"/>
                </a:schemeClr>
              </a:solidFill>
              <a:latin typeface="Comic Sans MS" panose="030F0702030302020204" pitchFamily="66" charset="0"/>
            </a:endParaRPr>
          </a:p>
        </p:txBody>
      </p:sp>
      <p:sp>
        <p:nvSpPr>
          <p:cNvPr id="4" name="Content Placeholder 2"/>
          <p:cNvSpPr txBox="1">
            <a:spLocks/>
          </p:cNvSpPr>
          <p:nvPr/>
        </p:nvSpPr>
        <p:spPr>
          <a:xfrm>
            <a:off x="830572" y="1959429"/>
            <a:ext cx="10545989" cy="35982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Characteristics of scam email</a:t>
            </a:r>
          </a:p>
          <a:p>
            <a:pPr lvl="1">
              <a:lnSpc>
                <a:spcPct val="80000"/>
              </a:lnSpc>
            </a:pP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Poor grammar and spelling</a:t>
            </a:r>
          </a:p>
          <a:p>
            <a:pPr lvl="1">
              <a:lnSpc>
                <a:spcPct val="80000"/>
              </a:lnSpc>
            </a:pPr>
            <a:r>
              <a:rPr lang="en-US" altLang="en-US" sz="2000" b="1" dirty="0" smtClean="0">
                <a:solidFill>
                  <a:schemeClr val="accent2">
                    <a:lumMod val="75000"/>
                  </a:schemeClr>
                </a:solidFill>
                <a:latin typeface="Comic Sans MS" panose="030F0702030302020204" pitchFamily="66" charset="0"/>
                <a:ea typeface="ＭＳ Ｐゴシック" panose="020B0600070205080204" pitchFamily="34" charset="-128"/>
              </a:rPr>
              <a:t>The “Reply-to:” or “From:” address is unfamiliar, or is not a ksu.edu or k-state.edu address</a:t>
            </a:r>
          </a:p>
          <a:p>
            <a:pPr lvl="1">
              <a:lnSpc>
                <a:spcPct val="80000"/>
              </a:lnSpc>
            </a:pP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Uses unfamiliar or inappropriate terms (like “send your account information to the MAIL CONTROL UNIT”)</a:t>
            </a:r>
          </a:p>
          <a:p>
            <a:pPr lvl="1">
              <a:lnSpc>
                <a:spcPct val="80000"/>
              </a:lnSpc>
            </a:pP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It asks for private information like a password or account number</a:t>
            </a:r>
          </a:p>
          <a:p>
            <a:pPr lvl="1">
              <a:lnSpc>
                <a:spcPct val="80000"/>
              </a:lnSpc>
            </a:pP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The message contains a link where the displayed address differs from the actual web address</a:t>
            </a:r>
          </a:p>
          <a:p>
            <a:pPr lvl="1">
              <a:lnSpc>
                <a:spcPct val="80000"/>
              </a:lnSpc>
            </a:pP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It is unexpected (you weren’t expecting Joe to send you an attachment)</a:t>
            </a:r>
          </a:p>
          <a:p>
            <a:pPr lvl="1">
              <a:lnSpc>
                <a:spcPct val="80000"/>
              </a:lnSpc>
            </a:pP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Does not provide explicit contact information (name, address, phone #) for you to verify the communication. Good example is spear phishing scam that tries to steal your </a:t>
            </a:r>
            <a:r>
              <a:rPr lang="en-US" altLang="en-US" sz="2000" dirty="0" err="1" smtClean="0">
                <a:solidFill>
                  <a:schemeClr val="accent2">
                    <a:lumMod val="75000"/>
                  </a:schemeClr>
                </a:solidFill>
                <a:latin typeface="Comic Sans MS" panose="030F0702030302020204" pitchFamily="66" charset="0"/>
                <a:ea typeface="ＭＳ Ｐゴシック" panose="020B0600070205080204" pitchFamily="34" charset="-128"/>
              </a:rPr>
              <a:t>eID</a:t>
            </a:r>
            <a:r>
              <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rPr>
              <a:t> password is signed “Webmail administrator”</a:t>
            </a:r>
          </a:p>
          <a:p>
            <a:pPr>
              <a:lnSpc>
                <a:spcPct val="80000"/>
              </a:lnSpc>
            </a:pPr>
            <a:endParaRPr lang="en-US" altLang="en-US" sz="2000" dirty="0" smtClean="0">
              <a:solidFill>
                <a:schemeClr val="accent2">
                  <a:lumMod val="75000"/>
                </a:schemeClr>
              </a:solidFill>
              <a:latin typeface="Comic Sans MS" panose="030F0702030302020204" pitchFamily="66" charset="0"/>
              <a:ea typeface="ＭＳ Ｐゴシック" panose="020B0600070205080204" pitchFamily="34" charset="-128"/>
            </a:endParaRPr>
          </a:p>
          <a:p>
            <a:pPr lvl="1">
              <a:lnSpc>
                <a:spcPct val="80000"/>
              </a:lnSpc>
            </a:pPr>
            <a:endParaRPr lang="en-US" altLang="en-US" sz="2000" dirty="0">
              <a:solidFill>
                <a:schemeClr val="accent2">
                  <a:lumMod val="75000"/>
                </a:schemeClr>
              </a:solidFill>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3410061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752</Words>
  <Application>Microsoft Office PowerPoint</Application>
  <PresentationFormat>Widescreen</PresentationFormat>
  <Paragraphs>84</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ＭＳ Ｐゴシック</vt:lpstr>
      <vt:lpstr>Arial</vt:lpstr>
      <vt:lpstr>Calibri</vt:lpstr>
      <vt:lpstr>Calibri Light</vt:lpstr>
      <vt:lpstr>Comic Sans MS</vt:lpstr>
      <vt:lpstr>Wingdings</vt:lpstr>
      <vt:lpstr>Office Theme</vt:lpstr>
      <vt:lpstr>Email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Security</dc:title>
  <dc:creator>Gharat, Akshay</dc:creator>
  <cp:lastModifiedBy>Gharat, Akshay</cp:lastModifiedBy>
  <cp:revision>8</cp:revision>
  <dcterms:created xsi:type="dcterms:W3CDTF">2017-08-18T12:07:30Z</dcterms:created>
  <dcterms:modified xsi:type="dcterms:W3CDTF">2017-08-18T13:18:50Z</dcterms:modified>
</cp:coreProperties>
</file>