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262" r:id="rId5"/>
    <p:sldId id="263" r:id="rId6"/>
    <p:sldId id="269" r:id="rId7"/>
    <p:sldId id="264" r:id="rId8"/>
    <p:sldId id="266" r:id="rId9"/>
    <p:sldId id="267" r:id="rId10"/>
    <p:sldId id="268" r:id="rId11"/>
    <p:sldId id="270" r:id="rId12"/>
    <p:sldId id="274" r:id="rId13"/>
    <p:sldId id="272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89" r:id="rId31"/>
    <p:sldId id="265" r:id="rId3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3" name="Symbol zastępczy daty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4" name="Symbol zastępczy stopki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5" name="Symbol zastępczy numeru slajdu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7AA32C0F-E5A8-4D75-9509-EAAD9951CC94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5421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5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Arial" pitchFamily="34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Nie</a:t>
            </a:r>
            <a:r>
              <a:rPr lang="pl-PL" baseline="0" dirty="0" smtClean="0"/>
              <a:t> udało się skorzystać z dependencji posługując się aliasem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9224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Nie udało</a:t>
            </a:r>
            <a:r>
              <a:rPr lang="pl-PL" baseline="0" dirty="0" smtClean="0"/>
              <a:t> się uruchomić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375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271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568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15200" y="1370013"/>
            <a:ext cx="1828800" cy="47418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828800" y="1370013"/>
            <a:ext cx="5334000" cy="474186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75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194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630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42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638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17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33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28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0990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5129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owolny kształt 2"/>
          <p:cNvSpPr/>
          <p:nvPr/>
        </p:nvSpPr>
        <p:spPr>
          <a:xfrm>
            <a:off x="1295280" y="1752479"/>
            <a:ext cx="7848720" cy="3505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4" name="Symbol zastępczy tytułu 3"/>
          <p:cNvSpPr txBox="1">
            <a:spLocks noGrp="1"/>
          </p:cNvSpPr>
          <p:nvPr>
            <p:ph type="title"/>
          </p:nvPr>
        </p:nvSpPr>
        <p:spPr>
          <a:xfrm>
            <a:off x="1828800" y="1369440"/>
            <a:ext cx="7315200" cy="642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5" name="Symbol zastępczy tekstu 4"/>
          <p:cNvSpPr txBox="1">
            <a:spLocks noGrp="1"/>
          </p:cNvSpPr>
          <p:nvPr>
            <p:ph type="body" idx="1"/>
          </p:nvPr>
        </p:nvSpPr>
        <p:spPr>
          <a:xfrm>
            <a:off x="1828440" y="2133720"/>
            <a:ext cx="716292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Dowolny kształt 5"/>
          <p:cNvSpPr/>
          <p:nvPr/>
        </p:nvSpPr>
        <p:spPr>
          <a:xfrm>
            <a:off x="304920" y="228600"/>
            <a:ext cx="1676160" cy="32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7" name="Dowolny kształt 6"/>
          <p:cNvSpPr/>
          <p:nvPr/>
        </p:nvSpPr>
        <p:spPr>
          <a:xfrm>
            <a:off x="0" y="6613560"/>
            <a:ext cx="9144000" cy="240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3366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Lucida Sans Unicode" pitchFamily="2"/>
                <a:cs typeface="Tahoma" pitchFamily="2"/>
              </a:rPr>
              <a:t>Radosław Urbaś - OSGi vs. Jigsaw – jar.camp() 12/2012</a:t>
            </a:r>
          </a:p>
        </p:txBody>
      </p:sp>
      <p:sp>
        <p:nvSpPr>
          <p:cNvPr id="8" name="Dowolny kształt 7"/>
          <p:cNvSpPr/>
          <p:nvPr/>
        </p:nvSpPr>
        <p:spPr>
          <a:xfrm>
            <a:off x="143352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9" name="Dowolny kształt 8"/>
          <p:cNvSpPr/>
          <p:nvPr/>
        </p:nvSpPr>
        <p:spPr>
          <a:xfrm>
            <a:off x="219384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0" name="Dowolny kształt 9"/>
          <p:cNvSpPr/>
          <p:nvPr/>
        </p:nvSpPr>
        <p:spPr>
          <a:xfrm>
            <a:off x="295416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1" name="Dowolny kształt 10"/>
          <p:cNvSpPr/>
          <p:nvPr/>
        </p:nvSpPr>
        <p:spPr>
          <a:xfrm>
            <a:off x="371484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2" name="Dowolny kształt 11"/>
          <p:cNvSpPr/>
          <p:nvPr/>
        </p:nvSpPr>
        <p:spPr>
          <a:xfrm>
            <a:off x="447516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3" name="Dowolny kształt 12"/>
          <p:cNvSpPr/>
          <p:nvPr/>
        </p:nvSpPr>
        <p:spPr>
          <a:xfrm>
            <a:off x="5237279" y="6159600"/>
            <a:ext cx="6480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4" name="Dowolny kształt 13"/>
          <p:cNvSpPr/>
          <p:nvPr/>
        </p:nvSpPr>
        <p:spPr>
          <a:xfrm>
            <a:off x="599760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5" name="Dowolny kształt 14"/>
          <p:cNvSpPr/>
          <p:nvPr/>
        </p:nvSpPr>
        <p:spPr>
          <a:xfrm>
            <a:off x="6757919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6" name="Dowolny kształt 15"/>
          <p:cNvSpPr/>
          <p:nvPr/>
        </p:nvSpPr>
        <p:spPr>
          <a:xfrm>
            <a:off x="751824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7" name="Dowolny kształt 16"/>
          <p:cNvSpPr/>
          <p:nvPr/>
        </p:nvSpPr>
        <p:spPr>
          <a:xfrm>
            <a:off x="828036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7200000" y="367920"/>
            <a:ext cx="1819080" cy="3520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3600" b="0" i="0" u="none" strike="noStrike" baseline="0">
          <a:ln>
            <a:noFill/>
          </a:ln>
          <a:solidFill>
            <a:srgbClr val="FFFFFF"/>
          </a:solidFill>
          <a:latin typeface="Arial" pitchFamily="34"/>
          <a:cs typeface="Tahoma" pitchFamily="2"/>
        </a:defRPr>
      </a:lvl1pPr>
    </p:titleStyle>
    <p:bodyStyle>
      <a:lvl1pPr marL="0" marR="0" indent="0" algn="l" rtl="0" eaLnBrk="1" hangingPunct="1">
        <a:lnSpc>
          <a:spcPct val="100000"/>
        </a:lnSpc>
        <a:spcBef>
          <a:spcPts val="598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US" sz="2400" b="0" i="0" u="none" strike="noStrike" baseline="0">
          <a:ln>
            <a:noFill/>
          </a:ln>
          <a:solidFill>
            <a:srgbClr val="183883"/>
          </a:solidFill>
          <a:latin typeface="Arial" pitchFamily="34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dk.java.net/projects/jigsaw/doc/draft-java-module-system-requirements-12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dk.java.net/projects/penrose/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eclipse.org/Version_Numbering" TargetMode="External"/><Relationship Id="rId2" Type="http://schemas.openxmlformats.org/officeDocument/2006/relationships/hyperlink" Target="http://www.osgi.org/wiki/uploads/Links/SemanticVersioning.pdf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rona tytuło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 idx="4294967295"/>
          </p:nvPr>
        </p:nvSpPr>
        <p:spPr>
          <a:xfrm>
            <a:off x="1475656" y="1700808"/>
            <a:ext cx="6781800" cy="1140954"/>
          </a:xfrm>
          <a:solidFill>
            <a:srgbClr val="FFFFFF"/>
          </a:solidFill>
        </p:spPr>
        <p:txBody>
          <a:bodyPr wrap="square" lIns="90000" tIns="46800" rIns="90000" bIns="46800" anchor="t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Bef>
                <a:spcPts val="899"/>
              </a:spcBef>
              <a:buNone/>
            </a:pPr>
            <a:r>
              <a:rPr lang="en-GB" sz="4000" b="1" dirty="0" err="1">
                <a:solidFill>
                  <a:srgbClr val="FCAB1A"/>
                </a:solidFill>
                <a:latin typeface="Verdana" pitchFamily="34"/>
              </a:rPr>
              <a:t>OSGi</a:t>
            </a:r>
            <a:r>
              <a:rPr lang="en-GB" sz="4000" dirty="0">
                <a:solidFill>
                  <a:srgbClr val="FCAB1A"/>
                </a:solidFill>
                <a:latin typeface="Verdana" pitchFamily="34"/>
              </a:rPr>
              <a:t> </a:t>
            </a:r>
            <a:r>
              <a:rPr lang="en-GB" sz="4000" dirty="0" err="1">
                <a:solidFill>
                  <a:srgbClr val="FCAB1A"/>
                </a:solidFill>
                <a:latin typeface="Verdana" pitchFamily="34"/>
              </a:rPr>
              <a:t>vs</a:t>
            </a:r>
            <a:r>
              <a:rPr lang="en-GB" sz="4000" dirty="0">
                <a:solidFill>
                  <a:srgbClr val="FCAB1A"/>
                </a:solidFill>
                <a:latin typeface="Verdana" pitchFamily="34"/>
              </a:rPr>
              <a:t> </a:t>
            </a:r>
            <a:r>
              <a:rPr lang="en-GB" sz="4000" b="1" dirty="0" smtClean="0">
                <a:solidFill>
                  <a:srgbClr val="FCAB1A"/>
                </a:solidFill>
                <a:latin typeface="Verdana" pitchFamily="34"/>
              </a:rPr>
              <a:t>Jigsaw</a:t>
            </a:r>
            <a:r>
              <a:rPr lang="pl-PL" dirty="0" smtClean="0">
                <a:solidFill>
                  <a:srgbClr val="FCAB1A"/>
                </a:solidFill>
                <a:latin typeface="Verdana" pitchFamily="34"/>
              </a:rPr>
              <a:t/>
            </a:r>
            <a:br>
              <a:rPr lang="pl-PL" dirty="0" smtClean="0">
                <a:solidFill>
                  <a:srgbClr val="FCAB1A"/>
                </a:solidFill>
                <a:latin typeface="Verdana" pitchFamily="34"/>
              </a:rPr>
            </a:br>
            <a:r>
              <a:rPr lang="pl-PL" sz="2800" dirty="0" smtClean="0">
                <a:solidFill>
                  <a:srgbClr val="FCAB1A"/>
                </a:solidFill>
                <a:latin typeface="Verdana" pitchFamily="34"/>
              </a:rPr>
              <a:t>Modularność w Javie</a:t>
            </a:r>
            <a:endParaRPr lang="en-GB" dirty="0">
              <a:solidFill>
                <a:srgbClr val="FCAB1A"/>
              </a:solidFill>
              <a:latin typeface="Verdana" pitchFamily="34"/>
            </a:endParaRPr>
          </a:p>
        </p:txBody>
      </p:sp>
      <p:sp>
        <p:nvSpPr>
          <p:cNvPr id="3" name="Tytuł 1"/>
          <p:cNvSpPr txBox="1">
            <a:spLocks/>
          </p:cNvSpPr>
          <p:nvPr/>
        </p:nvSpPr>
        <p:spPr>
          <a:xfrm>
            <a:off x="5868144" y="4529149"/>
            <a:ext cx="3024336" cy="14333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46800" rIns="90000" bIns="46800" anchor="t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spcBef>
                <a:spcPts val="899"/>
              </a:spcBef>
              <a:buFont typeface="Arial" pitchFamily="34"/>
              <a:buNone/>
            </a:pPr>
            <a:r>
              <a:rPr lang="pl-PL" sz="2400" dirty="0" smtClean="0">
                <a:solidFill>
                  <a:schemeClr val="tx2"/>
                </a:solidFill>
                <a:latin typeface="Verdana" pitchFamily="34"/>
              </a:rPr>
              <a:t>Radek Urbaś</a:t>
            </a:r>
          </a:p>
          <a:p>
            <a:pPr>
              <a:spcBef>
                <a:spcPts val="899"/>
              </a:spcBef>
              <a:buFont typeface="Arial" pitchFamily="34"/>
              <a:buNone/>
            </a:pPr>
            <a:r>
              <a:rPr lang="pl-PL" sz="2400" dirty="0" smtClean="0">
                <a:solidFill>
                  <a:schemeClr val="tx2"/>
                </a:solidFill>
                <a:latin typeface="Verdana" pitchFamily="34"/>
              </a:rPr>
              <a:t>http://urbas.tk/</a:t>
            </a:r>
          </a:p>
          <a:p>
            <a:pPr>
              <a:spcBef>
                <a:spcPts val="899"/>
              </a:spcBef>
              <a:buFont typeface="Arial" pitchFamily="34"/>
              <a:buNone/>
            </a:pPr>
            <a:r>
              <a:rPr lang="pl-PL" sz="2400" dirty="0" smtClean="0">
                <a:solidFill>
                  <a:schemeClr val="tx2"/>
                </a:solidFill>
                <a:latin typeface="Verdana" pitchFamily="34"/>
              </a:rPr>
              <a:t>@rurbas</a:t>
            </a:r>
            <a:endParaRPr lang="en-GB" sz="2400" dirty="0">
              <a:solidFill>
                <a:schemeClr val="tx2"/>
              </a:solidFill>
              <a:latin typeface="Verdana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Pierwotne cele: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Rozwiązanie problemów z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classpath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Wydajność/Start-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up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(modularyzacja JDK)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Wykorzystanie natywnych systemów instalacji modułów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Szeroka lista wymagań: </a:t>
            </a:r>
            <a:r>
              <a:rPr lang="pl-PL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http://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openjdk.java.net/projects/jigsaw/doc/draft-java-module-system-requirements-12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 pierwszy rzut oka założenia bardzo podobne do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OSGi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5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Modules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Plik </a:t>
            </a:r>
            <a:r>
              <a:rPr lang="pl-PL" b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module-info.java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Nazwa – zasady analogiczne jak nazwy pakietów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Najprostsza definicja modułu wg. dokumentacji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OpenJDK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endParaRPr lang="pl-PL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Moduł z numerem 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wersji:</a:t>
            </a:r>
          </a:p>
          <a:p>
            <a:endParaRPr lang="pl-PL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b="1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123728" y="3975447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pl-PL" sz="2400" dirty="0" err="1" smtClean="0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{ }</a:t>
            </a:r>
            <a:endParaRPr lang="pl-PL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123728" y="5085184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pl-PL" sz="2400" dirty="0" err="1" smtClean="0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@ 1.2 { }</a:t>
            </a:r>
            <a:endParaRPr lang="pl-P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1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Exports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Export: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Pakiet</a:t>
            </a:r>
          </a:p>
          <a:p>
            <a:pPr lvl="1"/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Podpakiety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nie są eksportowane dopóki nie są wymienione explicite</a:t>
            </a:r>
          </a:p>
          <a:p>
            <a:pPr lvl="1"/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123728" y="4244895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1.2 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exports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pl-P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Requires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Zależności: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Nazwa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Wersja (opcjonalnie)</a:t>
            </a:r>
          </a:p>
          <a:p>
            <a:pPr marL="0" indent="0">
              <a:buNone/>
            </a:pP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123728" y="3717032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com.greetings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0.1 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requires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1.2;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l-P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8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Entry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Point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Ekwiwalent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Main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-Class w JAR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Nazwa klasy implementującej </a:t>
            </a:r>
            <a:r>
              <a:rPr lang="pl-PL" i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 </a:t>
            </a:r>
            <a:r>
              <a:rPr lang="pl-PL" i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static</a:t>
            </a:r>
            <a:r>
              <a:rPr lang="pl-PL" i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i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void</a:t>
            </a:r>
            <a:r>
              <a:rPr lang="pl-PL" i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i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main</a:t>
            </a:r>
            <a:endParaRPr lang="pl-PL" i="1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123728" y="3659540"/>
            <a:ext cx="633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com.greetings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0.1 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requires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1.2;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class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com.greetings.Hello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pl-P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life-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cycle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403053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Compile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Rozwiązanie zależności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Kompilacja kodu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Pakowanie</a:t>
            </a:r>
          </a:p>
          <a:p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Install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Instalowanie modułu do biblioteki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Stworzenie konfiguracji dla modułów </a:t>
            </a:r>
            <a:r>
              <a:rPr lang="pl-PL" i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invokable</a:t>
            </a:r>
            <a:endParaRPr lang="pl-PL" i="1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Run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Ładowanie modułu </a:t>
            </a:r>
            <a:r>
              <a:rPr lang="pl-PL" i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invokable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JVM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Linkowanie z zależnymi modułami</a:t>
            </a:r>
          </a:p>
          <a:p>
            <a:pPr lvl="1"/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i="1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kompilacja i uruchomienie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403053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avac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-d 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modules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en-US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b="1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modulepath</a:t>
            </a:r>
            <a:r>
              <a:rPr lang="en-US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modules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en-US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sourcepath</a:t>
            </a:r>
            <a:r>
              <a:rPr lang="en-US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pl-PL" b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jmod</a:t>
            </a:r>
            <a:endParaRPr lang="pl-PL" b="1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tworzy </a:t>
            </a:r>
            <a:r>
              <a:rPr lang="pl-PL" i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module </a:t>
            </a:r>
            <a:r>
              <a:rPr lang="pl-PL" i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library</a:t>
            </a:r>
            <a:endParaRPr lang="pl-PL" i="1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pl-PL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nstaluje moduły do biblioteki</a:t>
            </a:r>
          </a:p>
          <a:p>
            <a:r>
              <a:rPr lang="pl-PL" b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jpkg</a:t>
            </a:r>
            <a:endParaRPr lang="pl-PL" b="1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Pakuje skompilowane moduły do plików *.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jmod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ava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b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–L &lt;</a:t>
            </a:r>
            <a:r>
              <a:rPr lang="pl-PL" b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module_library</a:t>
            </a:r>
            <a:r>
              <a:rPr lang="pl-PL" b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-m &lt;</a:t>
            </a:r>
            <a:r>
              <a:rPr lang="pl-PL" b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module_name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lvl="1"/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i="1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re-export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Zależności mogą być re-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exportowane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Moduł deklarujący zależność na </a:t>
            </a:r>
            <a:r>
              <a:rPr lang="pl-PL" i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com.greetings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może korzystać z klas eksportowanych przez </a:t>
            </a:r>
            <a:r>
              <a:rPr lang="pl-PL" i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org.astro</a:t>
            </a:r>
            <a:endParaRPr lang="pl-PL" i="1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Relacja </a:t>
            </a:r>
            <a:r>
              <a:rPr lang="pl-PL" i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requires</a:t>
            </a:r>
            <a:r>
              <a:rPr lang="pl-PL" i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public 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jest przechodnia</a:t>
            </a:r>
          </a:p>
          <a:p>
            <a:pPr marL="0" indent="0">
              <a:buNone/>
            </a:pP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123728" y="2876743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com.greetings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0.1 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requires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1.2;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pl-P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9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versions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Brak sprecyzowanej wersji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Dokładne wymaganie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Wersja minimalna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Wersja maksymalna</a:t>
            </a:r>
          </a:p>
          <a:p>
            <a:endParaRPr lang="pl-PL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123728" y="4077072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@ 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1.0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requires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l-PL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  r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equires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pl-PL" sz="2400" b="1" dirty="0" smtClean="0">
                <a:latin typeface="Courier New" pitchFamily="49" charset="0"/>
                <a:cs typeface="Courier New" pitchFamily="49" charset="0"/>
              </a:rPr>
              <a:t>@ 1.0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l-PL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   r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equires</a:t>
            </a:r>
            <a:r>
              <a:rPr lang="pl-P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pl-PL" sz="2400" b="1" dirty="0" smtClean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pl-PL" sz="2400" b="1" dirty="0">
                <a:latin typeface="Courier New" pitchFamily="49" charset="0"/>
                <a:cs typeface="Courier New" pitchFamily="49" charset="0"/>
              </a:rPr>
              <a:t>1.0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pl-PL" sz="2400" dirty="0">
                <a:latin typeface="Courier New" pitchFamily="49" charset="0"/>
                <a:cs typeface="Courier New" pitchFamily="49" charset="0"/>
              </a:rPr>
              <a:t> </a:t>
            </a:r>
            <a:endParaRPr lang="pl-PL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   r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equires</a:t>
            </a:r>
            <a:r>
              <a:rPr lang="pl-P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pl-PL" sz="2400" b="1" dirty="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pl-PL" sz="2400" b="1" dirty="0">
                <a:latin typeface="Courier New" pitchFamily="49" charset="0"/>
                <a:cs typeface="Courier New" pitchFamily="49" charset="0"/>
              </a:rPr>
              <a:t>1.0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l-P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7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permits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Próba ograniczenia listy modułów które mogą mieć zależność na dany moduł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Problem re-exportu</a:t>
            </a:r>
          </a:p>
          <a:p>
            <a:endParaRPr lang="pl-PL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123728" y="4244895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1.2 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exports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l-PL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l-PL" sz="2400" b="1" dirty="0" err="1" smtClean="0">
                <a:latin typeface="Courier New" pitchFamily="49" charset="0"/>
                <a:cs typeface="Courier New" pitchFamily="49" charset="0"/>
              </a:rPr>
              <a:t>permits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com.greetings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pl-P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 idx="4294967295"/>
          </p:nvPr>
        </p:nvSpPr>
        <p:spPr>
          <a:xfrm>
            <a:off x="1403648" y="1419498"/>
            <a:ext cx="7315200" cy="641350"/>
          </a:xfrm>
        </p:spPr>
        <p:txBody>
          <a:bodyPr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Historia</a:t>
            </a:r>
            <a:r>
              <a:rPr lang="en-US" dirty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OSGi</a:t>
            </a:r>
            <a:endParaRPr lang="en-US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4294967295"/>
          </p:nvPr>
        </p:nvSpPr>
        <p:spPr>
          <a:xfrm>
            <a:off x="1043608" y="2133600"/>
            <a:ext cx="8100392" cy="3978275"/>
          </a:xfrm>
        </p:spPr>
        <p:txBody>
          <a:bodyPr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Open Service Gateway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initiative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JSR 8: </a:t>
            </a:r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Open Services Gateway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Specificatio</a:t>
            </a:r>
            <a:r>
              <a:rPr lang="pl-PL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marzec 1999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OSGi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Release 1 (R1): </a:t>
            </a:r>
            <a:r>
              <a:rPr lang="pl-PL" dirty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aj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2000</a:t>
            </a:r>
            <a:endParaRPr lang="pl-P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OSGi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Release 2 (R2): </a:t>
            </a:r>
            <a:r>
              <a:rPr lang="pl-PL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aździernik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2001</a:t>
            </a:r>
            <a:endParaRPr lang="pl-P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OSGi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Release 3 (R3): </a:t>
            </a:r>
            <a:r>
              <a:rPr lang="pl-PL" dirty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arzec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2003</a:t>
            </a:r>
            <a:endParaRPr lang="pl-P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OSGi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Release 4 (R4): </a:t>
            </a:r>
            <a:r>
              <a:rPr lang="pl-PL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aździernik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2005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/ </a:t>
            </a:r>
            <a:r>
              <a:rPr lang="pl-PL" dirty="0">
                <a:latin typeface="Verdana" pitchFamily="34" charset="0"/>
                <a:ea typeface="Verdana" pitchFamily="34" charset="0"/>
                <a:cs typeface="Verdana" pitchFamily="34" charset="0"/>
              </a:rPr>
              <a:t>w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rzesień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2006</a:t>
            </a:r>
            <a:endParaRPr lang="pl-P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OSGi Release 5 (R5): </a:t>
            </a:r>
            <a:r>
              <a:rPr lang="pl-PL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zerwiec 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2012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endParaRPr lang="en-US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92" y="980728"/>
            <a:ext cx="2432892" cy="1080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aliases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Moduł może deklarować inną nazwę pod którą występuje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Zależne moduły mogą używać aliasu</a:t>
            </a:r>
          </a:p>
          <a:p>
            <a:endParaRPr lang="pl-PL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123728" y="4244895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1.2 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2400" b="1" dirty="0" err="1" smtClean="0">
                <a:latin typeface="Courier New" pitchFamily="49" charset="0"/>
                <a:cs typeface="Courier New" pitchFamily="49" charset="0"/>
              </a:rPr>
              <a:t>provides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alias.name;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pl-P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5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dependencies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Moduł może używany jeśli nie ma dostępnej zależności (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runtime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Implementacja modułu musi obsługiwać takie sytuacje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Zależność musi być dostępna w czasie kompilacji</a:t>
            </a:r>
          </a:p>
          <a:p>
            <a:pPr marL="0" indent="0">
              <a:buNone/>
            </a:pP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123728" y="4221088"/>
            <a:ext cx="7020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com.greetings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0.1 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requires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400" b="1" dirty="0" err="1" smtClean="0">
                <a:latin typeface="Courier New" pitchFamily="49" charset="0"/>
                <a:cs typeface="Courier New" pitchFamily="49" charset="0"/>
              </a:rPr>
              <a:t>optional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pl-PL" sz="24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l-P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split-packages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Powiązanie między modułami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Wspólny </a:t>
            </a:r>
            <a:r>
              <a:rPr lang="pl-PL" i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class-loader</a:t>
            </a:r>
            <a:endParaRPr lang="pl-PL" i="1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Modularyzacja </a:t>
            </a:r>
            <a:r>
              <a:rPr lang="pl-PL" i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legacy</a:t>
            </a:r>
            <a:r>
              <a:rPr lang="pl-PL" i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i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code</a:t>
            </a:r>
            <a:endParaRPr lang="pl-PL" i="1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123728" y="5027692"/>
            <a:ext cx="7020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com.greetings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1.0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requires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400" b="1" dirty="0" err="1" smtClean="0">
                <a:latin typeface="Courier New" pitchFamily="49" charset="0"/>
                <a:cs typeface="Courier New" pitchFamily="49" charset="0"/>
              </a:rPr>
              <a:t>local</a:t>
            </a:r>
            <a:r>
              <a:rPr lang="pl-PL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2400" dirty="0" err="1" smtClean="0">
                <a:latin typeface="Courier New" pitchFamily="49" charset="0"/>
                <a:cs typeface="Courier New" pitchFamily="49" charset="0"/>
              </a:rPr>
              <a:t>exports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p;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l-PL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123728" y="3659540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1.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2400" dirty="0" err="1" smtClean="0">
                <a:latin typeface="Courier New" pitchFamily="49" charset="0"/>
                <a:cs typeface="Courier New" pitchFamily="49" charset="0"/>
              </a:rPr>
              <a:t>permits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400" dirty="0" err="1" smtClean="0">
                <a:latin typeface="Courier New" pitchFamily="49" charset="0"/>
                <a:cs typeface="Courier New" pitchFamily="49" charset="0"/>
              </a:rPr>
              <a:t>com.greetings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l-P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exports 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pl-P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views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co widzieliśmy do tej pory to </a:t>
            </a:r>
            <a:r>
              <a:rPr lang="pl-PL" i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default</a:t>
            </a:r>
            <a:r>
              <a:rPr lang="pl-PL" i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i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view</a:t>
            </a:r>
            <a:endParaRPr lang="pl-PL" i="1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Moduł może definiować inne </a:t>
            </a:r>
            <a:r>
              <a:rPr lang="pl-PL" i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view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widoczne dla zdefiniowanych modułów 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2123728" y="3645024"/>
            <a:ext cx="70202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com.greetings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1.0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requires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2400" dirty="0" err="1" smtClean="0">
                <a:latin typeface="Courier New" pitchFamily="49" charset="0"/>
                <a:cs typeface="Courier New" pitchFamily="49" charset="0"/>
              </a:rPr>
              <a:t>exports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400" dirty="0" err="1" smtClean="0">
                <a:latin typeface="Courier New" pitchFamily="49" charset="0"/>
                <a:cs typeface="Courier New" pitchFamily="49" charset="0"/>
              </a:rPr>
              <a:t>com.greetings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2400" b="1" dirty="0" err="1" smtClean="0">
                <a:latin typeface="Courier New" pitchFamily="49" charset="0"/>
                <a:cs typeface="Courier New" pitchFamily="49" charset="0"/>
              </a:rPr>
              <a:t>view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400" dirty="0" err="1" smtClean="0">
                <a:latin typeface="Courier New" pitchFamily="49" charset="0"/>
                <a:cs typeface="Courier New" pitchFamily="49" charset="0"/>
              </a:rPr>
              <a:t>com.greetings.internal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2400" dirty="0" err="1" smtClean="0">
                <a:latin typeface="Courier New" pitchFamily="49" charset="0"/>
                <a:cs typeface="Courier New" pitchFamily="49" charset="0"/>
              </a:rPr>
              <a:t>permits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400" dirty="0" err="1" smtClean="0">
                <a:latin typeface="Courier New" pitchFamily="49" charset="0"/>
                <a:cs typeface="Courier New" pitchFamily="49" charset="0"/>
              </a:rPr>
              <a:t>com.anotherconsumer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l-PL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2400" dirty="0" err="1" smtClean="0">
                <a:latin typeface="Courier New" pitchFamily="49" charset="0"/>
                <a:cs typeface="Courier New" pitchFamily="49" charset="0"/>
              </a:rPr>
              <a:t>exports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400" dirty="0" err="1" smtClean="0">
                <a:latin typeface="Courier New" pitchFamily="49" charset="0"/>
                <a:cs typeface="Courier New" pitchFamily="49" charset="0"/>
              </a:rPr>
              <a:t>com.greetings.another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l-PL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l-P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7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services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Moduły mogą rejestrować serwisy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Nazwa serwisu – interfejs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Implementacja serwisu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Brak dodatkowego wersjonowania serwisów 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971600" y="415430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1.2 {</a:t>
            </a:r>
          </a:p>
          <a:p>
            <a:r>
              <a:rPr lang="pl-P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exports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provides service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org.astro.IWorldService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org.astro.internal.WorldService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l-P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services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Moduły mogą korzystać z serwisów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Referencje do serwisów pobiera się przez użycie </a:t>
            </a:r>
            <a:r>
              <a:rPr lang="pl-PL" i="1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java.util.ServiceLoader</a:t>
            </a:r>
            <a:endParaRPr lang="pl-PL" i="1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971600" y="3645024"/>
            <a:ext cx="9468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com.greetings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0.1 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requires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1.2;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requires service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org.astro.IWorldService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class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com.greetings.Hello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pl-P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6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services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Zależności na serwisy mogą być opcjonalne</a:t>
            </a:r>
          </a:p>
          <a:p>
            <a:endParaRPr lang="pl-PL" i="1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i="1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i="1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i="1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Moduły mogą dostarczać wiele implementacji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971600" y="2492896"/>
            <a:ext cx="103691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com.greetings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0.1 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requires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1.2;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requires</a:t>
            </a:r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400" b="1" dirty="0" err="1" smtClean="0">
                <a:latin typeface="Courier New" pitchFamily="49" charset="0"/>
                <a:cs typeface="Courier New" pitchFamily="49" charset="0"/>
              </a:rPr>
              <a:t>optional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service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org.astro.IWorldService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class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com.greetings.Hello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pl-PL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0" y="4721076"/>
            <a:ext cx="11412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org.astro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@ 1.2 {</a:t>
            </a:r>
          </a:p>
          <a:p>
            <a:r>
              <a:rPr lang="pl-PL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provides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service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org.astro.IWorldService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with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org.astro.internal.WorldService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provides service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org.astro.IWorldService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with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org.astro.internal.AlternativeWorldService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pl-P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JDK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 7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693623"/>
            <a:ext cx="9144000" cy="23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4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Open JDK 8 b42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2304256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jdk.auth@8-ea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jdk.base@8-ea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jdk.compat@8-ea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jdk.compiler@8-ea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jdk.corba@8-ea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jdk.cosnaming@8-ea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jdk.crypto@8-ea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jdk.deploy@8-ea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jdk.deploy.core@8-ea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jdk.desktop@8-ea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jdk.devtools@8-ea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jdk.httpserver@8-ea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jdk.instrument@8-ea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jdk.jaxp@8-ea</a:t>
            </a:r>
          </a:p>
          <a:p>
            <a:r>
              <a:rPr lang="pl-PL" sz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jdk.jaxws@8-ea</a:t>
            </a:r>
            <a:endParaRPr lang="pl-PL" sz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Symbol zastępczy tekstu 2"/>
          <p:cNvSpPr txBox="1">
            <a:spLocks/>
          </p:cNvSpPr>
          <p:nvPr/>
        </p:nvSpPr>
        <p:spPr>
          <a:xfrm>
            <a:off x="3290664" y="2132856"/>
            <a:ext cx="2793504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sz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jdk.jdbc@8-ea</a:t>
            </a:r>
          </a:p>
          <a:p>
            <a:r>
              <a:rPr lang="pl-PL" sz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jdk.jdbc.rowset@8-ea</a:t>
            </a:r>
            <a:endParaRPr lang="pl-PL" sz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jdk.jndi@8-ea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jdk.jre@8-ea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jdk.jta@8-ea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jdk.jx.annotations@8-ea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jdk.kerberos@8-ea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jdk.logging@8-ea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jdk.management@8-ea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jdk.management.iiop@8-ea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jdk.prefs@8-ea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jdk.rmi@8-ea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jdk.scripting@8-ea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jdk.sctp@8-ea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jdk.security.acl@8-ea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jdk.smartcardio@8-ea</a:t>
            </a:r>
          </a:p>
          <a:p>
            <a:endParaRPr lang="pl-PL" sz="12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5954960" y="2132856"/>
            <a:ext cx="3081536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jdk.snmp@8-ea </a:t>
            </a:r>
            <a:endParaRPr lang="pl-PL" sz="12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jdk.sunec@8-ea</a:t>
            </a:r>
            <a:endParaRPr lang="pl-PL" sz="1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jdk.sunmscapi@8-ea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jdk.tls@8-ea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jdk.tools@8-ea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jdk.tools.base@8-ea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jdk.tools.jaxws@8-ea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jdk.tools.jre@8-ea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jdk.xmldsig@8-ea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jdk.zipfs@8-ea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sun.charsets@8-ea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sun.localedata@8-ea</a:t>
            </a:r>
          </a:p>
          <a:p>
            <a:r>
              <a:rPr lang="pl-PL" sz="1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sun.resources@8-ea</a:t>
            </a:r>
            <a:endParaRPr lang="pl-PL" sz="1200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0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repositories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jmod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add-repo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URL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del-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repo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URL</a:t>
            </a:r>
          </a:p>
          <a:p>
            <a:pPr lvl="1"/>
            <a:r>
              <a:rPr lang="pl-PL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epos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Eksperymentalna funkcjonalność</a:t>
            </a:r>
          </a:p>
          <a:p>
            <a:pPr lvl="1"/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 idx="4294967295"/>
          </p:nvPr>
        </p:nvSpPr>
        <p:spPr>
          <a:xfrm>
            <a:off x="1331640" y="1370013"/>
            <a:ext cx="7315200" cy="641350"/>
          </a:xfrm>
        </p:spPr>
        <p:txBody>
          <a:bodyPr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Historia</a:t>
            </a:r>
            <a:r>
              <a:rPr lang="en-US" dirty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Jigsaw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4294967295"/>
          </p:nvPr>
        </p:nvSpPr>
        <p:spPr>
          <a:xfrm>
            <a:off x="971600" y="2133600"/>
            <a:ext cx="8172400" cy="3978275"/>
          </a:xfrm>
        </p:spPr>
        <p:txBody>
          <a:bodyPr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pl-PL" dirty="0">
                <a:latin typeface="Verdana" pitchFamily="34" charset="0"/>
                <a:ea typeface="Verdana" pitchFamily="34" charset="0"/>
                <a:cs typeface="Verdana" pitchFamily="34" charset="0"/>
              </a:rPr>
              <a:t>JSR 277</a:t>
            </a:r>
            <a:r>
              <a:rPr lang="pl-PL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l-PL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Java</a:t>
            </a:r>
            <a:r>
              <a:rPr lang="pl-PL" i="1" baseline="30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TM</a:t>
            </a:r>
            <a:r>
              <a:rPr lang="pl-PL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 Module </a:t>
            </a:r>
            <a:r>
              <a:rPr lang="pl-PL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System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czerwiec 2005</a:t>
            </a:r>
          </a:p>
          <a:p>
            <a:pPr lvl="0"/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SR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294: </a:t>
            </a:r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Improved Modularity Support in the </a:t>
            </a:r>
            <a:r>
              <a:rPr lang="en-US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Java</a:t>
            </a:r>
            <a:r>
              <a:rPr lang="en-US" i="1" baseline="30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TM</a:t>
            </a:r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 Programming 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Language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l-PL" dirty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wiecień 2006</a:t>
            </a:r>
          </a:p>
          <a:p>
            <a:pPr lvl="0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Ogłoszenie Project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grudzień 2008</a:t>
            </a:r>
          </a:p>
          <a:p>
            <a:pPr lvl="0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Pierwotnie planowane do Java 7: lipiec 2011</a:t>
            </a:r>
          </a:p>
          <a:p>
            <a:pPr lvl="0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Następnie planowane do Java 8: wrzesień 2013</a:t>
            </a:r>
          </a:p>
          <a:p>
            <a:pPr lvl="0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Według najnowszych informacji przesunięte do Java 9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Penrose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OSGi</a:t>
            </a:r>
            <a:r>
              <a:rPr lang="pl-PL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 Project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interoperability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http</a:t>
            </a:r>
            <a:r>
              <a:rPr lang="pl-PL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://openjdk.java.net/projects/penrose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/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46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 &amp; A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29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Architektura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OSGi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5795725" cy="43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8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Aspekty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OSGi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Bundles</a:t>
            </a:r>
            <a:endParaRPr lang="pl-P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JAR + manifest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Services</a:t>
            </a:r>
          </a:p>
          <a:p>
            <a:pPr lvl="1"/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POJOs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Service Registry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API</a:t>
            </a:r>
          </a:p>
          <a:p>
            <a:pPr lvl="1"/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Declarative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Services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Life-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Cycle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Installed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Resolved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Starting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Active,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Stopping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Uninstalled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46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Aspekty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OSGi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Modules</a:t>
            </a:r>
            <a:endParaRPr lang="pl-PL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Enkapsulacja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Import-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Package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Export-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Package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Require</a:t>
            </a:r>
            <a:r>
              <a:rPr lang="pl-PL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Bundle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Security</a:t>
            </a:r>
          </a:p>
          <a:p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Execution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Environment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 przykład: JavaSE-1.7</a:t>
            </a:r>
          </a:p>
          <a:p>
            <a:pPr lvl="1"/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2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OSGi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Bundle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MANIFEST.MF</a:t>
            </a: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708920"/>
            <a:ext cx="618136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94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OSGi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Semantic</a:t>
            </a: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Versioning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Version: major . </a:t>
            </a:r>
            <a:r>
              <a:rPr lang="pl-PL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inor . micro (service) . </a:t>
            </a:r>
            <a:r>
              <a:rPr lang="pl-PL" dirty="0" err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ualifier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Version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range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[1.0.0,2.0.0)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1.0.0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Technical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whitepaper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http</a:t>
            </a:r>
            <a:r>
              <a:rPr lang="pl-PL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://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www.osgi.org/wiki/uploads/Links/SemanticVersioning.pdf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Eclipse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versioning</a:t>
            </a:r>
            <a:r>
              <a:rPr lang="pl-PL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policy </a:t>
            </a:r>
            <a:r>
              <a:rPr lang="pl-PL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wiki.eclipse.org/Version_Numbering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48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331640" y="1370013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  <a:defRPr/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" pitchFamily="34"/>
              <a:buNone/>
            </a:pPr>
            <a:r>
              <a:rPr lang="pl-PL" dirty="0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 bez </a:t>
            </a:r>
            <a:r>
              <a:rPr lang="pl-PL" dirty="0" err="1" smtClean="0">
                <a:solidFill>
                  <a:srgbClr val="FF950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Jigsaw</a:t>
            </a:r>
            <a:endParaRPr lang="pl-PL" dirty="0">
              <a:solidFill>
                <a:srgbClr val="FF950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tekstu 2"/>
          <p:cNvSpPr txBox="1">
            <a:spLocks/>
          </p:cNvSpPr>
          <p:nvPr/>
        </p:nvSpPr>
        <p:spPr>
          <a:xfrm>
            <a:off x="971600" y="2133600"/>
            <a:ext cx="8172400" cy="3978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eaLnBrk="1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Kontrola dostępu do klas, metod, atrybutów: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</a:p>
          <a:p>
            <a:pPr lvl="1"/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Protected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Private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Default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Package-private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JAR</a:t>
            </a: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Brak modularności i wersjonowania modułów</a:t>
            </a:r>
          </a:p>
          <a:p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Classpath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</a:t>
            </a:r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Pomagają narzędzia typu </a:t>
            </a:r>
            <a:r>
              <a:rPr lang="pl-PL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Maven</a:t>
            </a:r>
            <a:r>
              <a:rPr lang="pl-PL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pl-PL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18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ek_PPT_1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</TotalTime>
  <Words>890</Words>
  <Application>Microsoft Office PowerPoint</Application>
  <PresentationFormat>Pokaz na ekranie (4:3)</PresentationFormat>
  <Paragraphs>294</Paragraphs>
  <Slides>31</Slides>
  <Notes>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2" baseType="lpstr">
      <vt:lpstr>Radek_PPT_1</vt:lpstr>
      <vt:lpstr>OSGi vs Jigsaw Modularność w Javie</vt:lpstr>
      <vt:lpstr>Historia OSGi</vt:lpstr>
      <vt:lpstr>Historia Jigsaw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Radek</dc:creator>
  <cp:lastModifiedBy>Radek</cp:lastModifiedBy>
  <cp:revision>316</cp:revision>
  <dcterms:created xsi:type="dcterms:W3CDTF">2009-10-26T20:41:29Z</dcterms:created>
  <dcterms:modified xsi:type="dcterms:W3CDTF">2012-12-06T06:41:42Z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  <property fmtid="{D5CDD505-2E9C-101B-9397-08002B2CF9AE}" pid="3" name="Info 1">
    <vt:lpwstr/>
  </property>
  <property fmtid="{D5CDD505-2E9C-101B-9397-08002B2CF9AE}" pid="4" name="Info 2">
    <vt:lpwstr/>
  </property>
  <property fmtid="{D5CDD505-2E9C-101B-9397-08002B2CF9AE}" pid="5" name="Info 3">
    <vt:lpwstr/>
  </property>
  <property fmtid="{D5CDD505-2E9C-101B-9397-08002B2CF9AE}" pid="6" name="Info 4">
    <vt:lpwstr/>
  </property>
</Properties>
</file>