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494" r:id="rId3"/>
    <p:sldId id="380" r:id="rId4"/>
    <p:sldId id="442" r:id="rId5"/>
    <p:sldId id="360" r:id="rId6"/>
    <p:sldId id="371" r:id="rId7"/>
    <p:sldId id="441" r:id="rId8"/>
    <p:sldId id="372" r:id="rId9"/>
    <p:sldId id="373" r:id="rId10"/>
    <p:sldId id="375" r:id="rId11"/>
    <p:sldId id="376" r:id="rId12"/>
    <p:sldId id="377" r:id="rId13"/>
    <p:sldId id="379" r:id="rId14"/>
    <p:sldId id="378" r:id="rId15"/>
    <p:sldId id="364" r:id="rId16"/>
    <p:sldId id="381" r:id="rId17"/>
    <p:sldId id="387" r:id="rId18"/>
    <p:sldId id="382" r:id="rId19"/>
    <p:sldId id="383" r:id="rId20"/>
    <p:sldId id="384" r:id="rId21"/>
    <p:sldId id="386" r:id="rId22"/>
    <p:sldId id="365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495" r:id="rId31"/>
    <p:sldId id="366" r:id="rId32"/>
    <p:sldId id="446" r:id="rId33"/>
    <p:sldId id="447" r:id="rId34"/>
    <p:sldId id="445" r:id="rId35"/>
    <p:sldId id="449" r:id="rId36"/>
    <p:sldId id="450" r:id="rId37"/>
    <p:sldId id="451" r:id="rId38"/>
    <p:sldId id="453" r:id="rId39"/>
    <p:sldId id="454" r:id="rId40"/>
    <p:sldId id="456" r:id="rId41"/>
    <p:sldId id="457" r:id="rId42"/>
    <p:sldId id="455" r:id="rId43"/>
    <p:sldId id="45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93" r:id="rId57"/>
    <p:sldId id="489" r:id="rId58"/>
    <p:sldId id="490" r:id="rId59"/>
    <p:sldId id="491" r:id="rId60"/>
    <p:sldId id="492" r:id="rId61"/>
    <p:sldId id="369" r:id="rId62"/>
    <p:sldId id="368" r:id="rId63"/>
    <p:sldId id="370" r:id="rId64"/>
    <p:sldId id="459" r:id="rId65"/>
    <p:sldId id="367" r:id="rId66"/>
    <p:sldId id="463" r:id="rId67"/>
    <p:sldId id="464" r:id="rId68"/>
    <p:sldId id="465" r:id="rId69"/>
    <p:sldId id="466" r:id="rId70"/>
    <p:sldId id="467" r:id="rId71"/>
    <p:sldId id="469" r:id="rId72"/>
    <p:sldId id="481" r:id="rId73"/>
    <p:sldId id="470" r:id="rId74"/>
    <p:sldId id="471" r:id="rId75"/>
    <p:sldId id="472" r:id="rId76"/>
    <p:sldId id="473" r:id="rId77"/>
    <p:sldId id="474" r:id="rId78"/>
    <p:sldId id="475" r:id="rId79"/>
    <p:sldId id="477" r:id="rId80"/>
    <p:sldId id="478" r:id="rId81"/>
    <p:sldId id="476" r:id="rId82"/>
    <p:sldId id="488" r:id="rId83"/>
    <p:sldId id="480" r:id="rId84"/>
    <p:sldId id="482" r:id="rId85"/>
    <p:sldId id="483" r:id="rId86"/>
    <p:sldId id="484" r:id="rId87"/>
    <p:sldId id="485" r:id="rId88"/>
    <p:sldId id="486" r:id="rId89"/>
    <p:sldId id="487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5B9BD5"/>
    <a:srgbClr val="70AD47"/>
    <a:srgbClr val="00B050"/>
    <a:srgbClr val="00B0F0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5" autoAdjust="0"/>
    <p:restoredTop sz="97386" autoAdjust="0"/>
  </p:normalViewPr>
  <p:slideViewPr>
    <p:cSldViewPr snapToGrid="0">
      <p:cViewPr varScale="1">
        <p:scale>
          <a:sx n="59" d="100"/>
          <a:sy n="59" d="100"/>
        </p:scale>
        <p:origin x="90" y="114"/>
      </p:cViewPr>
      <p:guideLst/>
    </p:cSldViewPr>
  </p:slideViewPr>
  <p:outlineViewPr>
    <p:cViewPr>
      <p:scale>
        <a:sx n="33" d="100"/>
        <a:sy n="33" d="100"/>
      </p:scale>
      <p:origin x="0" y="-162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703C0-B7FD-4E8A-B388-B40C248A209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6C6D6-619E-4C91-B6B0-42FED257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6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Smyth, Regina, William Bianco, and Kwan </a:t>
            </a:r>
            <a:r>
              <a:rPr lang="en-US" dirty="0" err="1"/>
              <a:t>Nok</a:t>
            </a:r>
            <a:r>
              <a:rPr lang="en-US" dirty="0"/>
              <a:t> Chan. “Legislative Rules in Electoral Authoritarian Regimes: The Case of Hong Kong’s Legislative Council.” </a:t>
            </a:r>
            <a:r>
              <a:rPr lang="en-US" i="1" dirty="0"/>
              <a:t>Journal of Politics</a:t>
            </a:r>
            <a:r>
              <a:rPr lang="en-US" dirty="0"/>
              <a:t> 81:3, 892–905.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Barber, Benjamin, and Charles Miller. 2019. “Propaganda and Combat Motivation: Radio Broadcasts and German Soldiers’ Performance in World War II.” </a:t>
            </a:r>
            <a:r>
              <a:rPr lang="en-US" i="1" dirty="0"/>
              <a:t>World Politics</a:t>
            </a:r>
            <a:r>
              <a:rPr lang="en-US" dirty="0"/>
              <a:t> 71:3, 457–502.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Shafranek</a:t>
            </a:r>
            <a:r>
              <a:rPr lang="en-US" dirty="0"/>
              <a:t>, Richard M. 2021. “Political Considerations in Nonpolitical Decisions: A Conjoint Analysis of Roommate Choice." </a:t>
            </a:r>
            <a:r>
              <a:rPr lang="en-US" i="1" dirty="0"/>
              <a:t>Political Behavior</a:t>
            </a:r>
            <a:r>
              <a:rPr lang="en-US" dirty="0"/>
              <a:t> 43:1, 271–300.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F57D-FCEC-40C8-9E63-3F7D5D13496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ne.people.si.umich.edu/PDF/howtorea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FE2FA-F733-41B2-804A-68965E920BA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EBDE1-2D06-429D-BBD5-D0E9546B7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Research</a:t>
            </a:r>
          </a:p>
        </p:txBody>
      </p:sp>
    </p:spTree>
    <p:extLst>
      <p:ext uri="{BB962C8B-B14F-4D97-AF65-F5344CB8AC3E}">
        <p14:creationId xmlns:p14="http://schemas.microsoft.com/office/powerpoint/2010/main" val="106093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with skepticism, but not too much</a:t>
            </a:r>
          </a:p>
          <a:p>
            <a:r>
              <a:rPr lang="en-US" dirty="0"/>
              <a:t>Standard paper/article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with skepticism, but not too much</a:t>
            </a:r>
          </a:p>
          <a:p>
            <a:r>
              <a:rPr lang="en-US" dirty="0"/>
              <a:t>Standard paper/article organization</a:t>
            </a:r>
          </a:p>
          <a:p>
            <a:pPr lvl="1"/>
            <a:r>
              <a:rPr lang="en-US" dirty="0"/>
              <a:t>If you peeked ahead to next week’s first reading…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with skepticism, but not too much</a:t>
            </a:r>
          </a:p>
          <a:p>
            <a:r>
              <a:rPr lang="en-US" dirty="0"/>
              <a:t>Standard paper/article organization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peeked ahead to next week’s first reading…</a:t>
            </a:r>
          </a:p>
          <a:p>
            <a:pPr lvl="1"/>
            <a:r>
              <a:rPr lang="en-US" dirty="0"/>
              <a:t>First, theory: what’s the question? Then, empirics: what’s the answer?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with skepticism, but not too much</a:t>
            </a:r>
          </a:p>
          <a:p>
            <a:r>
              <a:rPr lang="en-US" dirty="0"/>
              <a:t>Standard paper/article organization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peeked ahead to next week’s first reading…</a:t>
            </a:r>
          </a:p>
          <a:p>
            <a:pPr lvl="1"/>
            <a:r>
              <a:rPr lang="en-US" dirty="0"/>
              <a:t>First, theory: what’s the question? Then, empirics: what’s the answer?</a:t>
            </a:r>
          </a:p>
          <a:p>
            <a:pPr lvl="2"/>
            <a:r>
              <a:rPr lang="en-US" dirty="0"/>
              <a:t>Exploratory vs. inferential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7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with skepticism, but not too much</a:t>
            </a:r>
          </a:p>
          <a:p>
            <a:r>
              <a:rPr lang="en-US" dirty="0"/>
              <a:t>Standard paper/article organization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 you peeked ahead to next week’s first reading…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First, theory: what’s the question? Then, empirics: what’s the answer?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Exploratory vs. inferential research</a:t>
            </a:r>
          </a:p>
          <a:p>
            <a:pPr lvl="1"/>
            <a:r>
              <a:rPr lang="en-US" dirty="0"/>
              <a:t>When you know the topic, conjecture what the results will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8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her advice?</a:t>
            </a:r>
          </a:p>
        </p:txBody>
      </p:sp>
    </p:spTree>
    <p:extLst>
      <p:ext uri="{BB962C8B-B14F-4D97-AF65-F5344CB8AC3E}">
        <p14:creationId xmlns:p14="http://schemas.microsoft.com/office/powerpoint/2010/main" val="357520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her advice?</a:t>
            </a:r>
          </a:p>
          <a:p>
            <a:pPr lvl="1"/>
            <a:r>
              <a:rPr lang="en-US" dirty="0"/>
              <a:t>Is that advice sound?  Context-dependent?  Well-organized?</a:t>
            </a:r>
          </a:p>
        </p:txBody>
      </p:sp>
    </p:spTree>
    <p:extLst>
      <p:ext uri="{BB962C8B-B14F-4D97-AF65-F5344CB8AC3E}">
        <p14:creationId xmlns:p14="http://schemas.microsoft.com/office/powerpoint/2010/main" val="73447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her advice?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that advice sound?  Context-dependent?  Well-organized?</a:t>
            </a:r>
          </a:p>
          <a:p>
            <a:pPr lvl="1"/>
            <a:r>
              <a:rPr lang="en-US" dirty="0"/>
              <a:t>When reading, it’s always worth evaluating what did or didn’t persuade, and why</a:t>
            </a:r>
          </a:p>
        </p:txBody>
      </p:sp>
    </p:spTree>
    <p:extLst>
      <p:ext uri="{BB962C8B-B14F-4D97-AF65-F5344CB8AC3E}">
        <p14:creationId xmlns:p14="http://schemas.microsoft.com/office/powerpoint/2010/main" val="89283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her advice?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that advice sound?  Context-dependent?  Well-organized?</a:t>
            </a:r>
          </a:p>
          <a:p>
            <a:pPr lvl="1"/>
            <a:r>
              <a:rPr lang="en-US" dirty="0"/>
              <a:t>When reading, it’s always worth evaluating what did or didn’t persuade, and why</a:t>
            </a:r>
          </a:p>
          <a:p>
            <a:pPr lvl="2"/>
            <a:r>
              <a:rPr lang="en-US" dirty="0"/>
              <a:t>Think about how you could extend or improve whatever you’re reading</a:t>
            </a:r>
          </a:p>
        </p:txBody>
      </p:sp>
    </p:spTree>
    <p:extLst>
      <p:ext uri="{BB962C8B-B14F-4D97-AF65-F5344CB8AC3E}">
        <p14:creationId xmlns:p14="http://schemas.microsoft.com/office/powerpoint/2010/main" val="293758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her advice?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that advice sound?  Context-dependent?  Well-organized?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When reading, it’s always worth evaluating what did or didn’t persuade, and why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Think about how you could extend or improve whatever you’re reading</a:t>
            </a:r>
          </a:p>
          <a:p>
            <a:r>
              <a:rPr lang="en-US" dirty="0"/>
              <a:t>Summaries: abstract (for articles), introduction, conclusion</a:t>
            </a:r>
          </a:p>
        </p:txBody>
      </p:sp>
    </p:spTree>
    <p:extLst>
      <p:ext uri="{BB962C8B-B14F-4D97-AF65-F5344CB8AC3E}">
        <p14:creationId xmlns:p14="http://schemas.microsoft.com/office/powerpoint/2010/main" val="42638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135D5E-E2F2-4178-ACA0-542B577E666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2A1C0-B4A5-4B6E-AE7D-4A207578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C1F7-7F12-4907-BD40-ED96D021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4816"/>
          </a:xfrm>
        </p:spPr>
        <p:txBody>
          <a:bodyPr>
            <a:normAutofit/>
          </a:bodyPr>
          <a:lstStyle/>
          <a:p>
            <a:r>
              <a:rPr lang="en-US" dirty="0"/>
              <a:t>Names, &amp;c.</a:t>
            </a:r>
          </a:p>
          <a:p>
            <a:r>
              <a:rPr lang="en-US" dirty="0"/>
              <a:t>Office hours: would you like reservations to be possible, or purely drop-in?</a:t>
            </a:r>
          </a:p>
          <a:p>
            <a:r>
              <a:rPr lang="en-US" dirty="0"/>
              <a:t>Upcoming assignments</a:t>
            </a:r>
          </a:p>
          <a:p>
            <a:pPr lvl="1"/>
            <a:r>
              <a:rPr lang="en-US" dirty="0"/>
              <a:t>For next time (September 12): summarize each reading we’ll discuss next session</a:t>
            </a:r>
          </a:p>
          <a:p>
            <a:pPr lvl="2"/>
            <a:r>
              <a:rPr lang="en-US" dirty="0"/>
              <a:t>The first reading, by Andrew </a:t>
            </a:r>
            <a:r>
              <a:rPr lang="en-US" dirty="0" err="1"/>
              <a:t>Enterline</a:t>
            </a:r>
            <a:r>
              <a:rPr lang="en-US" dirty="0"/>
              <a:t>, is optional: it’s not an example of research</a:t>
            </a:r>
          </a:p>
          <a:p>
            <a:pPr lvl="2"/>
            <a:r>
              <a:rPr lang="en-US" dirty="0"/>
              <a:t>This is a “turn something at all plausible in, get full credit” assignment</a:t>
            </a:r>
          </a:p>
          <a:p>
            <a:pPr lvl="2"/>
            <a:r>
              <a:rPr lang="en-US" dirty="0"/>
              <a:t>Try to figure out what might be useful or interesting to you</a:t>
            </a:r>
          </a:p>
          <a:p>
            <a:pPr lvl="2"/>
            <a:r>
              <a:rPr lang="en-US" dirty="0"/>
              <a:t>Jargon foreshadowing: “independent” and “dependent” variables</a:t>
            </a:r>
          </a:p>
          <a:p>
            <a:pPr lvl="1"/>
            <a:r>
              <a:rPr lang="en-US" dirty="0"/>
              <a:t>For September 19: Journal Report</a:t>
            </a:r>
          </a:p>
          <a:p>
            <a:pPr lvl="2"/>
            <a:r>
              <a:rPr lang="en-US" dirty="0"/>
              <a:t>Journals posted to Canvas announcements, also added to assignments</a:t>
            </a:r>
          </a:p>
          <a:p>
            <a:pPr lvl="2"/>
            <a:r>
              <a:rPr lang="en-US" dirty="0"/>
              <a:t>(You’re not committed; talk to me if change is desired—or if links break!)</a:t>
            </a:r>
          </a:p>
        </p:txBody>
      </p:sp>
    </p:spTree>
    <p:extLst>
      <p:ext uri="{BB962C8B-B14F-4D97-AF65-F5344CB8AC3E}">
        <p14:creationId xmlns:p14="http://schemas.microsoft.com/office/powerpoint/2010/main" val="10197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her advice?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that advice sound?  Context-dependent?  Well-organized?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When reading, it’s always worth evaluating what did or didn’t persuade, and why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Think about how you could extend or improve whatever you’re reading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Summaries: abstract (for articles), introduction, conclusion</a:t>
            </a:r>
          </a:p>
          <a:p>
            <a:r>
              <a:rPr lang="en-US" dirty="0"/>
              <a:t>Her emphasis on causation, counterargument, and assumptions is telling about what social scientists see as research’s goals</a:t>
            </a:r>
          </a:p>
        </p:txBody>
      </p:sp>
    </p:spTree>
    <p:extLst>
      <p:ext uri="{BB962C8B-B14F-4D97-AF65-F5344CB8AC3E}">
        <p14:creationId xmlns:p14="http://schemas.microsoft.com/office/powerpoint/2010/main" val="333163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AF99B-6B91-4034-88CC-9D9A097705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36922-FF52-4E27-89E4-DE39C11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A03-C95F-4015-AF0F-D49CEF96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her advice?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that advice sound?  Context-dependent?  Well-organized?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When reading, it’s always worth evaluating what did or didn’t persuade, and why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Think about how you could extend or improve whatever you’re reading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Summaries: abstract (for articles), introduction, conclusion</a:t>
            </a:r>
          </a:p>
          <a:p>
            <a:r>
              <a:rPr lang="en-US" dirty="0"/>
              <a:t>Her emphasis on causation, counterargument, and assumptions is telling about what social scientists see as research’s goals</a:t>
            </a:r>
          </a:p>
          <a:p>
            <a:pPr lvl="1"/>
            <a:r>
              <a:rPr lang="en-US" dirty="0"/>
              <a:t>Examples and narrative detail are typically secondary</a:t>
            </a:r>
          </a:p>
        </p:txBody>
      </p:sp>
    </p:spTree>
    <p:extLst>
      <p:ext uri="{BB962C8B-B14F-4D97-AF65-F5344CB8AC3E}">
        <p14:creationId xmlns:p14="http://schemas.microsoft.com/office/powerpoint/2010/main" val="403238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in advance how much time you will spend</a:t>
            </a:r>
          </a:p>
        </p:txBody>
      </p:sp>
    </p:spTree>
    <p:extLst>
      <p:ext uri="{BB962C8B-B14F-4D97-AF65-F5344CB8AC3E}">
        <p14:creationId xmlns:p14="http://schemas.microsoft.com/office/powerpoint/2010/main" val="164261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/>
              <a:t>Read actively: follow your goals, not the author’s</a:t>
            </a:r>
          </a:p>
        </p:txBody>
      </p:sp>
    </p:spTree>
    <p:extLst>
      <p:ext uri="{BB962C8B-B14F-4D97-AF65-F5344CB8AC3E}">
        <p14:creationId xmlns:p14="http://schemas.microsoft.com/office/powerpoint/2010/main" val="136138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actively: follow your goals, not the author’s</a:t>
            </a:r>
          </a:p>
          <a:p>
            <a:r>
              <a:rPr lang="en-US" dirty="0"/>
              <a:t>Read it three times: for overview, for detail, for synthesis</a:t>
            </a:r>
          </a:p>
        </p:txBody>
      </p:sp>
    </p:spTree>
    <p:extLst>
      <p:ext uri="{BB962C8B-B14F-4D97-AF65-F5344CB8AC3E}">
        <p14:creationId xmlns:p14="http://schemas.microsoft.com/office/powerpoint/2010/main" val="86217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actively: follow your goals, not the author’s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it three times: for overview, for detail, for synthesis</a:t>
            </a:r>
          </a:p>
          <a:p>
            <a:r>
              <a:rPr lang="en-US" dirty="0"/>
              <a:t>Focus on parts with high information content</a:t>
            </a:r>
          </a:p>
        </p:txBody>
      </p:sp>
    </p:spTree>
    <p:extLst>
      <p:ext uri="{BB962C8B-B14F-4D97-AF65-F5344CB8AC3E}">
        <p14:creationId xmlns:p14="http://schemas.microsoft.com/office/powerpoint/2010/main" val="328506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</a:t>
            </a:r>
            <a:r>
              <a:rPr lang="en-US" dirty="0">
                <a:hlinkClick r:id="rId2"/>
              </a:rPr>
              <a:t>Edwards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actively: follow your goals, not the author’s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it three times: for overview, for detail, for synthesis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Focus on parts with high information content</a:t>
            </a:r>
          </a:p>
          <a:p>
            <a:r>
              <a:rPr lang="en-US" dirty="0"/>
              <a:t>Mark up the reading with your own notes</a:t>
            </a:r>
          </a:p>
        </p:txBody>
      </p:sp>
    </p:spTree>
    <p:extLst>
      <p:ext uri="{BB962C8B-B14F-4D97-AF65-F5344CB8AC3E}">
        <p14:creationId xmlns:p14="http://schemas.microsoft.com/office/powerpoint/2010/main" val="63531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Another View: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Edwards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actively: follow your goals, not the author’s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it three times: for overview, for detail, for synthesis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Focus on parts with high information content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Mark up the reading with your own notes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You need not take any of these systems as gospel: the key point is to find what works for </a:t>
            </a:r>
            <a:r>
              <a:rPr lang="en-US" i="1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5EA30-8CD0-4B02-BEA7-F87256E794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AF9E-9CBB-443F-815D-9AA48AA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Another View: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Edwards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FFA4-2078-4057-8640-7D586F37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Decide in advance how much time you will spend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actively: follow your goals, not the author’s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 it three times: for overview, for detail, for synthesis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Focus on parts with high information content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Mark up the reading with your own notes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You need not take any of these systems as gospel: the key point is to find what works for </a:t>
            </a:r>
            <a:r>
              <a:rPr lang="en-US" i="1" dirty="0"/>
              <a:t>you</a:t>
            </a:r>
            <a:endParaRPr lang="en-US" dirty="0"/>
          </a:p>
          <a:p>
            <a:pPr lvl="1"/>
            <a:r>
              <a:rPr lang="en-US" dirty="0"/>
              <a:t>Grad-school advice: record quick summaries of every piece of research you read</a:t>
            </a:r>
          </a:p>
        </p:txBody>
      </p:sp>
    </p:spTree>
    <p:extLst>
      <p:ext uri="{BB962C8B-B14F-4D97-AF65-F5344CB8AC3E}">
        <p14:creationId xmlns:p14="http://schemas.microsoft.com/office/powerpoint/2010/main" val="34222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</p:spTree>
    <p:extLst>
      <p:ext uri="{BB962C8B-B14F-4D97-AF65-F5344CB8AC3E}">
        <p14:creationId xmlns:p14="http://schemas.microsoft.com/office/powerpoint/2010/main" val="121732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23856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they have to say?  What are their central claims, and how do they attempt to show that those claims are correct?</a:t>
            </a:r>
          </a:p>
        </p:txBody>
      </p:sp>
    </p:spTree>
    <p:extLst>
      <p:ext uri="{BB962C8B-B14F-4D97-AF65-F5344CB8AC3E}">
        <p14:creationId xmlns:p14="http://schemas.microsoft.com/office/powerpoint/2010/main" val="219864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/>
              <a:t>Terminology: “panel study,” “regression to the mean,” “operational identity”…</a:t>
            </a:r>
          </a:p>
        </p:txBody>
      </p:sp>
    </p:spTree>
    <p:extLst>
      <p:ext uri="{BB962C8B-B14F-4D97-AF65-F5344CB8AC3E}">
        <p14:creationId xmlns:p14="http://schemas.microsoft.com/office/powerpoint/2010/main" val="2834114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/>
              <a:t>Terminology: “panel study,” “regression to the mean,” “operational identity”…</a:t>
            </a:r>
          </a:p>
          <a:p>
            <a:pPr lvl="2"/>
            <a:r>
              <a:rPr lang="en-US" dirty="0"/>
              <a:t>How much do we need to know?</a:t>
            </a:r>
          </a:p>
        </p:txBody>
      </p:sp>
    </p:spTree>
    <p:extLst>
      <p:ext uri="{BB962C8B-B14F-4D97-AF65-F5344CB8AC3E}">
        <p14:creationId xmlns:p14="http://schemas.microsoft.com/office/powerpoint/2010/main" val="232194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/>
              <a:t>Are you convinced?  What of?  What convinces you?</a:t>
            </a:r>
          </a:p>
        </p:txBody>
      </p:sp>
    </p:spTree>
    <p:extLst>
      <p:ext uri="{BB962C8B-B14F-4D97-AF65-F5344CB8AC3E}">
        <p14:creationId xmlns:p14="http://schemas.microsoft.com/office/powerpoint/2010/main" val="4265888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6F38-C69F-40B9-B442-E094377F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7175"/>
            <a:ext cx="72199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6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6F38-C69F-40B9-B442-E094377F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7175"/>
            <a:ext cx="7219950" cy="6343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308B3F-60B9-4C67-A116-CFBE18AAFCDD}"/>
              </a:ext>
            </a:extLst>
          </p:cNvPr>
          <p:cNvSpPr/>
          <p:nvPr/>
        </p:nvSpPr>
        <p:spPr>
          <a:xfrm>
            <a:off x="4083269" y="5896303"/>
            <a:ext cx="4098706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89029-3606-46C1-A662-D286B58133FA}"/>
              </a:ext>
            </a:extLst>
          </p:cNvPr>
          <p:cNvSpPr/>
          <p:nvPr/>
        </p:nvSpPr>
        <p:spPr>
          <a:xfrm>
            <a:off x="2292569" y="6253353"/>
            <a:ext cx="3016031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59727-9426-4249-AFC7-4D27276B6752}"/>
              </a:ext>
            </a:extLst>
          </p:cNvPr>
          <p:cNvSpPr/>
          <p:nvPr/>
        </p:nvSpPr>
        <p:spPr>
          <a:xfrm>
            <a:off x="962025" y="6253353"/>
            <a:ext cx="790575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E9B90-E5C8-4DA0-91F8-7E673A252A99}"/>
              </a:ext>
            </a:extLst>
          </p:cNvPr>
          <p:cNvSpPr txBox="1"/>
          <p:nvPr/>
        </p:nvSpPr>
        <p:spPr>
          <a:xfrm>
            <a:off x="8139523" y="5787669"/>
            <a:ext cx="1005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+mj-lt"/>
              </a:rPr>
              <a:t>Main</a:t>
            </a:r>
          </a:p>
          <a:p>
            <a:r>
              <a:rPr lang="en-US" sz="2800" dirty="0">
                <a:solidFill>
                  <a:srgbClr val="00B0F0"/>
                </a:solidFill>
                <a:latin typeface="+mj-lt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48915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86F38-C69F-40B9-B442-E094377F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7175"/>
            <a:ext cx="7219950" cy="6343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308B3F-60B9-4C67-A116-CFBE18AAFCDD}"/>
              </a:ext>
            </a:extLst>
          </p:cNvPr>
          <p:cNvSpPr/>
          <p:nvPr/>
        </p:nvSpPr>
        <p:spPr>
          <a:xfrm>
            <a:off x="4083268" y="5905881"/>
            <a:ext cx="4098706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89029-3606-46C1-A662-D286B58133FA}"/>
              </a:ext>
            </a:extLst>
          </p:cNvPr>
          <p:cNvSpPr/>
          <p:nvPr/>
        </p:nvSpPr>
        <p:spPr>
          <a:xfrm>
            <a:off x="2292569" y="6253353"/>
            <a:ext cx="3016031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59727-9426-4249-AFC7-4D27276B6752}"/>
              </a:ext>
            </a:extLst>
          </p:cNvPr>
          <p:cNvSpPr/>
          <p:nvPr/>
        </p:nvSpPr>
        <p:spPr>
          <a:xfrm>
            <a:off x="962025" y="6253353"/>
            <a:ext cx="790575" cy="347472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E9B90-E5C8-4DA0-91F8-7E673A252A99}"/>
              </a:ext>
            </a:extLst>
          </p:cNvPr>
          <p:cNvSpPr txBox="1"/>
          <p:nvPr/>
        </p:nvSpPr>
        <p:spPr>
          <a:xfrm>
            <a:off x="8139523" y="5787669"/>
            <a:ext cx="1005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+mj-lt"/>
              </a:rPr>
              <a:t>Main</a:t>
            </a:r>
          </a:p>
          <a:p>
            <a:r>
              <a:rPr lang="en-US" sz="2800" dirty="0">
                <a:solidFill>
                  <a:srgbClr val="00B0F0"/>
                </a:solidFill>
                <a:latin typeface="+mj-lt"/>
              </a:rPr>
              <a:t>claim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DD25B-B233-48BA-A690-EB5761C50ADC}"/>
              </a:ext>
            </a:extLst>
          </p:cNvPr>
          <p:cNvSpPr/>
          <p:nvPr/>
        </p:nvSpPr>
        <p:spPr>
          <a:xfrm>
            <a:off x="4259579" y="5246508"/>
            <a:ext cx="3922395" cy="329184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222E7-A371-4027-ABFF-E0AEC69C6986}"/>
              </a:ext>
            </a:extLst>
          </p:cNvPr>
          <p:cNvSpPr/>
          <p:nvPr/>
        </p:nvSpPr>
        <p:spPr>
          <a:xfrm>
            <a:off x="956738" y="5575692"/>
            <a:ext cx="2164506" cy="329184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A173F-7DD6-4509-BDA8-B334B588E886}"/>
              </a:ext>
            </a:extLst>
          </p:cNvPr>
          <p:cNvSpPr txBox="1"/>
          <p:nvPr/>
        </p:nvSpPr>
        <p:spPr>
          <a:xfrm>
            <a:off x="7551833" y="4779124"/>
            <a:ext cx="159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+mj-lt"/>
              </a:rPr>
              <a:t>Corollary</a:t>
            </a:r>
          </a:p>
        </p:txBody>
      </p:sp>
    </p:spTree>
    <p:extLst>
      <p:ext uri="{BB962C8B-B14F-4D97-AF65-F5344CB8AC3E}">
        <p14:creationId xmlns:p14="http://schemas.microsoft.com/office/powerpoint/2010/main" val="3658871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BB5B0-3C0A-4E08-92D2-4BA2690D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04636"/>
            <a:ext cx="721995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34F0D-FE93-4CB4-A94B-FB16880AFB03}"/>
              </a:ext>
            </a:extLst>
          </p:cNvPr>
          <p:cNvSpPr txBox="1"/>
          <p:nvPr/>
        </p:nvSpPr>
        <p:spPr>
          <a:xfrm>
            <a:off x="2336456" y="5583236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</a:rPr>
              <a:t>Argument Supporting Claim</a:t>
            </a:r>
          </a:p>
        </p:txBody>
      </p:sp>
    </p:spTree>
    <p:extLst>
      <p:ext uri="{BB962C8B-B14F-4D97-AF65-F5344CB8AC3E}">
        <p14:creationId xmlns:p14="http://schemas.microsoft.com/office/powerpoint/2010/main" val="305750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6BC00-FD23-49DE-BBAA-9CC02BFF256F}"/>
              </a:ext>
            </a:extLst>
          </p:cNvPr>
          <p:cNvSpPr txBox="1"/>
          <p:nvPr/>
        </p:nvSpPr>
        <p:spPr>
          <a:xfrm>
            <a:off x="2380534" y="5845174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Evidence to Examine Claim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18D6A-AFF0-4116-8F85-7C274C32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76250"/>
            <a:ext cx="72199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D2F404-635E-4FA2-BF02-2469D7465727}"/>
              </a:ext>
            </a:extLst>
          </p:cNvPr>
          <p:cNvSpPr/>
          <p:nvPr/>
        </p:nvSpPr>
        <p:spPr>
          <a:xfrm>
            <a:off x="746760" y="777240"/>
            <a:ext cx="3196590" cy="43434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DB7E-5D23-4E24-ACBB-26C553CE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95450"/>
            <a:ext cx="6972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3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DB7E-5D23-4E24-ACBB-26C553CE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95450"/>
            <a:ext cx="6972300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0E2C3-D369-4E09-ADF3-A742D37368A0}"/>
              </a:ext>
            </a:extLst>
          </p:cNvPr>
          <p:cNvSpPr txBox="1"/>
          <p:nvPr/>
        </p:nvSpPr>
        <p:spPr>
          <a:xfrm>
            <a:off x="1574840" y="5521324"/>
            <a:ext cx="599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+mj-lt"/>
              </a:rPr>
              <a:t>Does this support the authors’ theory?</a:t>
            </a:r>
          </a:p>
        </p:txBody>
      </p:sp>
    </p:spTree>
    <p:extLst>
      <p:ext uri="{BB962C8B-B14F-4D97-AF65-F5344CB8AC3E}">
        <p14:creationId xmlns:p14="http://schemas.microsoft.com/office/powerpoint/2010/main" val="3094203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FDD39-4DCA-4EE7-861D-B078D357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38150"/>
            <a:ext cx="5429250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EAD12-A7D2-4A0B-8B77-274549A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395662"/>
            <a:ext cx="7429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7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48786-6EC2-431E-B1E6-ED447615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573"/>
            <a:ext cx="9144000" cy="58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8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29812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221961" y="323626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/>
                </a:solidFill>
              </a:rPr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962010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221961" y="323626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/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12FF4-64D5-4568-B684-6CD9D1DE3D09}"/>
              </a:ext>
            </a:extLst>
          </p:cNvPr>
          <p:cNvSpPr/>
          <p:nvPr/>
        </p:nvSpPr>
        <p:spPr>
          <a:xfrm>
            <a:off x="3655643" y="1447800"/>
            <a:ext cx="1754559" cy="228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3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C3C7C-C7ED-4729-A4A4-32684F71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groups</a:t>
            </a:r>
          </a:p>
        </p:txBody>
      </p:sp>
    </p:spTree>
    <p:extLst>
      <p:ext uri="{BB962C8B-B14F-4D97-AF65-F5344CB8AC3E}">
        <p14:creationId xmlns:p14="http://schemas.microsoft.com/office/powerpoint/2010/main" val="1166036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C3C7C-C7ED-4729-A4A4-32684F71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DF3027-2C82-414E-A862-2577ECFE1B62}"/>
              </a:ext>
            </a:extLst>
          </p:cNvPr>
          <p:cNvGrpSpPr/>
          <p:nvPr/>
        </p:nvGrpSpPr>
        <p:grpSpPr>
          <a:xfrm>
            <a:off x="91440" y="2971800"/>
            <a:ext cx="3474720" cy="2714946"/>
            <a:chOff x="149352" y="3154927"/>
            <a:chExt cx="3355848" cy="27149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024FA2-5DA7-4DC2-9C2B-0162F486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2" y="3154927"/>
              <a:ext cx="3355848" cy="624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7E593C-4430-41F7-B91D-0C15D485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352" y="3779271"/>
              <a:ext cx="3355848" cy="6131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C45DC6-BE4A-4A41-82BB-CB468EB19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52" y="4391966"/>
              <a:ext cx="3355848" cy="77784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A19872-FF54-4A1A-A9E4-AEC52632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9352" y="5169812"/>
              <a:ext cx="3355848" cy="70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409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714698" y="367191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6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1736978" y="3198169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2019107" y="319816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alpha val="25000"/>
                  </a:schemeClr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82DA0-6B5A-467A-B515-3C3073B4AECA}"/>
              </a:ext>
            </a:extLst>
          </p:cNvPr>
          <p:cNvSpPr txBox="1"/>
          <p:nvPr/>
        </p:nvSpPr>
        <p:spPr>
          <a:xfrm>
            <a:off x="1187066" y="3427696"/>
            <a:ext cx="23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Statistical confidence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A2E4A-E193-47E2-81DC-3BA2208D65CD}"/>
              </a:ext>
            </a:extLst>
          </p:cNvPr>
          <p:cNvSpPr/>
          <p:nvPr/>
        </p:nvSpPr>
        <p:spPr>
          <a:xfrm>
            <a:off x="5852160" y="1180602"/>
            <a:ext cx="804672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0F9BC-26A6-4C89-BE85-3856D2ADB787}"/>
              </a:ext>
            </a:extLst>
          </p:cNvPr>
          <p:cNvSpPr/>
          <p:nvPr/>
        </p:nvSpPr>
        <p:spPr>
          <a:xfrm>
            <a:off x="5852160" y="1659190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9CA24B-B585-4EA9-B402-10E3A48E1DAF}"/>
              </a:ext>
            </a:extLst>
          </p:cNvPr>
          <p:cNvSpPr/>
          <p:nvPr/>
        </p:nvSpPr>
        <p:spPr>
          <a:xfrm>
            <a:off x="5852162" y="2137778"/>
            <a:ext cx="465775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15711-B676-485B-BAB6-7E32D1E27F59}"/>
              </a:ext>
            </a:extLst>
          </p:cNvPr>
          <p:cNvSpPr/>
          <p:nvPr/>
        </p:nvSpPr>
        <p:spPr>
          <a:xfrm>
            <a:off x="5852160" y="2616366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145E42-504E-4F4C-B601-7627497D6C63}"/>
              </a:ext>
            </a:extLst>
          </p:cNvPr>
          <p:cNvSpPr/>
          <p:nvPr/>
        </p:nvSpPr>
        <p:spPr>
          <a:xfrm>
            <a:off x="5852160" y="310053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410C30-F885-4AFC-924A-0A27CE044526}"/>
              </a:ext>
            </a:extLst>
          </p:cNvPr>
          <p:cNvSpPr/>
          <p:nvPr/>
        </p:nvSpPr>
        <p:spPr>
          <a:xfrm>
            <a:off x="5852160" y="355054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5336AC-B0DE-4879-9D61-2F39EAB2CB93}"/>
              </a:ext>
            </a:extLst>
          </p:cNvPr>
          <p:cNvSpPr/>
          <p:nvPr/>
        </p:nvSpPr>
        <p:spPr>
          <a:xfrm>
            <a:off x="5852160" y="4019609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2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2019107" y="319816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alpha val="25000"/>
                  </a:schemeClr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82DA0-6B5A-467A-B515-3C3073B4AECA}"/>
              </a:ext>
            </a:extLst>
          </p:cNvPr>
          <p:cNvSpPr txBox="1"/>
          <p:nvPr/>
        </p:nvSpPr>
        <p:spPr>
          <a:xfrm>
            <a:off x="1187066" y="3427696"/>
            <a:ext cx="23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Statistical confidence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A2E4A-E193-47E2-81DC-3BA2208D65CD}"/>
              </a:ext>
            </a:extLst>
          </p:cNvPr>
          <p:cNvSpPr/>
          <p:nvPr/>
        </p:nvSpPr>
        <p:spPr>
          <a:xfrm>
            <a:off x="5852160" y="1180602"/>
            <a:ext cx="804672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0F9BC-26A6-4C89-BE85-3856D2ADB787}"/>
              </a:ext>
            </a:extLst>
          </p:cNvPr>
          <p:cNvSpPr/>
          <p:nvPr/>
        </p:nvSpPr>
        <p:spPr>
          <a:xfrm>
            <a:off x="5852160" y="1659190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9CA24B-B585-4EA9-B402-10E3A48E1DAF}"/>
              </a:ext>
            </a:extLst>
          </p:cNvPr>
          <p:cNvSpPr/>
          <p:nvPr/>
        </p:nvSpPr>
        <p:spPr>
          <a:xfrm>
            <a:off x="5852162" y="2137778"/>
            <a:ext cx="465775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15711-B676-485B-BAB6-7E32D1E27F59}"/>
              </a:ext>
            </a:extLst>
          </p:cNvPr>
          <p:cNvSpPr/>
          <p:nvPr/>
        </p:nvSpPr>
        <p:spPr>
          <a:xfrm>
            <a:off x="5852160" y="2616366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145E42-504E-4F4C-B601-7627497D6C63}"/>
              </a:ext>
            </a:extLst>
          </p:cNvPr>
          <p:cNvSpPr/>
          <p:nvPr/>
        </p:nvSpPr>
        <p:spPr>
          <a:xfrm>
            <a:off x="5852160" y="310053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410C30-F885-4AFC-924A-0A27CE044526}"/>
              </a:ext>
            </a:extLst>
          </p:cNvPr>
          <p:cNvSpPr/>
          <p:nvPr/>
        </p:nvSpPr>
        <p:spPr>
          <a:xfrm>
            <a:off x="5852160" y="355054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5336AC-B0DE-4879-9D61-2F39EAB2CB93}"/>
              </a:ext>
            </a:extLst>
          </p:cNvPr>
          <p:cNvSpPr/>
          <p:nvPr/>
        </p:nvSpPr>
        <p:spPr>
          <a:xfrm>
            <a:off x="5852160" y="4019609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069D30-EA42-47BC-97AE-72F1FC7F4BDD}"/>
              </a:ext>
            </a:extLst>
          </p:cNvPr>
          <p:cNvSpPr/>
          <p:nvPr/>
        </p:nvSpPr>
        <p:spPr>
          <a:xfrm>
            <a:off x="4114802" y="6477000"/>
            <a:ext cx="2203135" cy="228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5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C408AF-04FF-47C8-B193-BB87D155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5F3F58-2DF4-4109-86E8-9C83D6DB8D9F}"/>
              </a:ext>
            </a:extLst>
          </p:cNvPr>
          <p:cNvGrpSpPr/>
          <p:nvPr/>
        </p:nvGrpSpPr>
        <p:grpSpPr>
          <a:xfrm>
            <a:off x="91440" y="2971800"/>
            <a:ext cx="3474720" cy="2714946"/>
            <a:chOff x="149352" y="3154927"/>
            <a:chExt cx="3355848" cy="27149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B922E0-581D-440A-8155-DCB21B7F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2" y="3154927"/>
              <a:ext cx="3355848" cy="624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E097F-0B41-4680-BFCB-69F96D2E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352" y="3779271"/>
              <a:ext cx="3355848" cy="6131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9B1516-6805-4491-9AC7-7220F9CCC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52" y="4391966"/>
              <a:ext cx="3355848" cy="7778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DC51AA-AF75-4E42-BFA3-EBEAAA65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9352" y="5169812"/>
              <a:ext cx="3355848" cy="70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984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4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why would the authors expect some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1993292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/>
              <a:t>Measurement: how were the concepts computed?</a:t>
            </a:r>
          </a:p>
        </p:txBody>
      </p:sp>
    </p:spTree>
    <p:extLst>
      <p:ext uri="{BB962C8B-B14F-4D97-AF65-F5344CB8AC3E}">
        <p14:creationId xmlns:p14="http://schemas.microsoft.com/office/powerpoint/2010/main" val="4287430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Measurement: how were the concepts computed?</a:t>
            </a:r>
          </a:p>
          <a:p>
            <a:r>
              <a:rPr lang="en-US" dirty="0"/>
              <a:t>Relationships: what variables associate (correlate) with others?</a:t>
            </a:r>
          </a:p>
        </p:txBody>
      </p:sp>
    </p:spTree>
    <p:extLst>
      <p:ext uri="{BB962C8B-B14F-4D97-AF65-F5344CB8AC3E}">
        <p14:creationId xmlns:p14="http://schemas.microsoft.com/office/powerpoint/2010/main" val="21109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/>
              <a:t>Journals and presses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4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Measurement: how were the concepts computed?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Relationships: what variables associate (correlate) with others?</a:t>
            </a:r>
          </a:p>
          <a:p>
            <a:r>
              <a:rPr lang="en-US" dirty="0"/>
              <a:t>Confidence: how sure are the authors of their findings?</a:t>
            </a:r>
          </a:p>
        </p:txBody>
      </p:sp>
    </p:spTree>
    <p:extLst>
      <p:ext uri="{BB962C8B-B14F-4D97-AF65-F5344CB8AC3E}">
        <p14:creationId xmlns:p14="http://schemas.microsoft.com/office/powerpoint/2010/main" val="2239513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45065-6E11-454D-8D16-C05964C9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90487"/>
            <a:ext cx="69151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76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5D32E-8712-429F-BA70-DF3A24D5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9" y="0"/>
            <a:ext cx="7980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0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F3FD0-2169-4E89-A381-1713754B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47775"/>
            <a:ext cx="7543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DB2E-714F-4C63-904C-4EA231F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Woessner</a:t>
            </a:r>
            <a:r>
              <a:rPr lang="en-US" dirty="0"/>
              <a:t> and Kelly-</a:t>
            </a:r>
            <a:r>
              <a:rPr lang="en-US" dirty="0" err="1"/>
              <a:t>Woessner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FB61-1BD9-4650-B7E0-34C5BDC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have to say?  What are their central claims, and how do they attempt to show that those claims are correct?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Terminology: “panel study,” “regression to the mean,” “operational identity”…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much do we need to know?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you convinced?  What of?  What convinces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48786-6EC2-431E-B1E6-ED447615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573"/>
            <a:ext cx="9144000" cy="58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05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central claims?</a:t>
            </a:r>
          </a:p>
        </p:txBody>
      </p:sp>
    </p:spTree>
    <p:extLst>
      <p:ext uri="{BB962C8B-B14F-4D97-AF65-F5344CB8AC3E}">
        <p14:creationId xmlns:p14="http://schemas.microsoft.com/office/powerpoint/2010/main" val="9076736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central claims?</a:t>
            </a:r>
          </a:p>
          <a:p>
            <a:pPr lvl="1"/>
            <a:r>
              <a:rPr lang="en-US" dirty="0"/>
              <a:t>Are those claims surprising? banal? important? generalizable through time?</a:t>
            </a:r>
          </a:p>
        </p:txBody>
      </p:sp>
    </p:spTree>
    <p:extLst>
      <p:ext uri="{BB962C8B-B14F-4D97-AF65-F5344CB8AC3E}">
        <p14:creationId xmlns:p14="http://schemas.microsoft.com/office/powerpoint/2010/main" val="2339995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/>
              <a:t>Why do they believe their claims: what’s the reasoning?</a:t>
            </a:r>
          </a:p>
        </p:txBody>
      </p:sp>
    </p:spTree>
    <p:extLst>
      <p:ext uri="{BB962C8B-B14F-4D97-AF65-F5344CB8AC3E}">
        <p14:creationId xmlns:p14="http://schemas.microsoft.com/office/powerpoint/2010/main" val="2884552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/>
              <a:t>Why do they believe their claims: what’s the reasoning?</a:t>
            </a:r>
          </a:p>
          <a:p>
            <a:pPr lvl="1"/>
            <a:r>
              <a:rPr lang="en-US" dirty="0"/>
              <a:t>Does their logic make sense? Is it the logic you would have come up with had you been asked to conjecture why someone might believe this?</a:t>
            </a:r>
          </a:p>
        </p:txBody>
      </p:sp>
    </p:spTree>
    <p:extLst>
      <p:ext uri="{BB962C8B-B14F-4D97-AF65-F5344CB8AC3E}">
        <p14:creationId xmlns:p14="http://schemas.microsoft.com/office/powerpoint/2010/main" val="8591861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</p:txBody>
      </p:sp>
    </p:spTree>
    <p:extLst>
      <p:ext uri="{BB962C8B-B14F-4D97-AF65-F5344CB8AC3E}">
        <p14:creationId xmlns:p14="http://schemas.microsoft.com/office/powerpoint/2010/main" val="79080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0E62F-3BB1-4F56-8679-5AE23FB3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3" y="889503"/>
            <a:ext cx="8292974" cy="5078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2497DE-0991-4DF3-A126-7E373D0E61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FDCB30-69DC-4C04-9099-8C4B3E860DDC}"/>
              </a:ext>
            </a:extLst>
          </p:cNvPr>
          <p:cNvSpPr/>
          <p:nvPr/>
        </p:nvSpPr>
        <p:spPr>
          <a:xfrm>
            <a:off x="5423447" y="1967624"/>
            <a:ext cx="2207173" cy="22071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347E6-3307-4590-A046-2E837EE20E70}"/>
              </a:ext>
            </a:extLst>
          </p:cNvPr>
          <p:cNvSpPr txBox="1"/>
          <p:nvPr/>
        </p:nvSpPr>
        <p:spPr>
          <a:xfrm>
            <a:off x="4663702" y="18806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(Corey)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9FFC1-CC86-4DB3-8434-645C28DC43D8}"/>
              </a:ext>
            </a:extLst>
          </p:cNvPr>
          <p:cNvSpPr/>
          <p:nvPr/>
        </p:nvSpPr>
        <p:spPr>
          <a:xfrm>
            <a:off x="853440" y="5344159"/>
            <a:ext cx="1196340" cy="21316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B1BC2-740D-4F52-B47B-C13B29F6B4D1}"/>
              </a:ext>
            </a:extLst>
          </p:cNvPr>
          <p:cNvSpPr txBox="1"/>
          <p:nvPr/>
        </p:nvSpPr>
        <p:spPr>
          <a:xfrm>
            <a:off x="76699" y="383018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(Brady)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25964-5A94-4F93-B86E-88939BE3AD92}"/>
              </a:ext>
            </a:extLst>
          </p:cNvPr>
          <p:cNvSpPr txBox="1"/>
          <p:nvPr/>
        </p:nvSpPr>
        <p:spPr>
          <a:xfrm>
            <a:off x="147231" y="355676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(Cody)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3B87D-F744-4BBA-B025-2A54C3413624}"/>
              </a:ext>
            </a:extLst>
          </p:cNvPr>
          <p:cNvSpPr txBox="1"/>
          <p:nvPr/>
        </p:nvSpPr>
        <p:spPr>
          <a:xfrm>
            <a:off x="4700479" y="1322692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 err="1">
                <a:solidFill>
                  <a:schemeClr val="accent4"/>
                </a:solidFill>
              </a:rPr>
              <a:t>Yabo</a:t>
            </a:r>
            <a:r>
              <a:rPr lang="en-US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8560D-55F6-41F6-B55D-752FB0D39FF2}"/>
              </a:ext>
            </a:extLst>
          </p:cNvPr>
          <p:cNvSpPr txBox="1"/>
          <p:nvPr/>
        </p:nvSpPr>
        <p:spPr>
          <a:xfrm>
            <a:off x="116774" y="52560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(Katie)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B726-7F55-47D4-8CFA-148C1A0318C6}"/>
              </a:ext>
            </a:extLst>
          </p:cNvPr>
          <p:cNvSpPr txBox="1"/>
          <p:nvPr/>
        </p:nvSpPr>
        <p:spPr>
          <a:xfrm>
            <a:off x="4737440" y="32956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CeCe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4A972-2581-4800-A425-961D90BE2E88}"/>
              </a:ext>
            </a:extLst>
          </p:cNvPr>
          <p:cNvSpPr/>
          <p:nvPr/>
        </p:nvSpPr>
        <p:spPr>
          <a:xfrm>
            <a:off x="5420272" y="1397000"/>
            <a:ext cx="2231478" cy="22071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DF8D0-2589-46CA-80E5-A518542C1EE8}"/>
              </a:ext>
            </a:extLst>
          </p:cNvPr>
          <p:cNvSpPr/>
          <p:nvPr/>
        </p:nvSpPr>
        <p:spPr>
          <a:xfrm>
            <a:off x="5407572" y="3375957"/>
            <a:ext cx="1507578" cy="23618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7E1A72-EEA4-4E88-B3DD-AB6347E7106A}"/>
              </a:ext>
            </a:extLst>
          </p:cNvPr>
          <p:cNvSpPr/>
          <p:nvPr/>
        </p:nvSpPr>
        <p:spPr>
          <a:xfrm>
            <a:off x="853440" y="3635375"/>
            <a:ext cx="2251710" cy="21316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2008C-7120-44A4-B86F-360EDADA9DE7}"/>
              </a:ext>
            </a:extLst>
          </p:cNvPr>
          <p:cNvSpPr/>
          <p:nvPr/>
        </p:nvSpPr>
        <p:spPr>
          <a:xfrm>
            <a:off x="853440" y="3924717"/>
            <a:ext cx="2099310" cy="220717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4D268-3583-4816-9A1C-855BEDBFB796}"/>
              </a:ext>
            </a:extLst>
          </p:cNvPr>
          <p:cNvSpPr txBox="1"/>
          <p:nvPr/>
        </p:nvSpPr>
        <p:spPr>
          <a:xfrm>
            <a:off x="4663702" y="4710774"/>
            <a:ext cx="63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(Paige)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875E1-4F13-4CF7-8841-D705BC7B3005}"/>
              </a:ext>
            </a:extLst>
          </p:cNvPr>
          <p:cNvSpPr/>
          <p:nvPr/>
        </p:nvSpPr>
        <p:spPr>
          <a:xfrm>
            <a:off x="5420272" y="4799755"/>
            <a:ext cx="1813285" cy="236182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/>
              <a:t>Is this a good way to study what they’re aiming to? Could you think of alternative ways to get evidence about the question?</a:t>
            </a:r>
          </a:p>
        </p:txBody>
      </p:sp>
    </p:spTree>
    <p:extLst>
      <p:ext uri="{BB962C8B-B14F-4D97-AF65-F5344CB8AC3E}">
        <p14:creationId xmlns:p14="http://schemas.microsoft.com/office/powerpoint/2010/main" val="297918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/>
              <a:t>Are views of the </a:t>
            </a:r>
            <a:r>
              <a:rPr lang="en-US" i="1" dirty="0"/>
              <a:t>leader</a:t>
            </a:r>
            <a:r>
              <a:rPr lang="en-US" dirty="0"/>
              <a:t> interchangeable with views about the </a:t>
            </a:r>
            <a:r>
              <a:rPr lang="en-US" i="1" dirty="0"/>
              <a:t>country</a:t>
            </a:r>
            <a:r>
              <a:rPr lang="en-US" dirty="0"/>
              <a:t>? Is this public diplomacy or personal PR?</a:t>
            </a:r>
          </a:p>
        </p:txBody>
      </p:sp>
    </p:spTree>
    <p:extLst>
      <p:ext uri="{BB962C8B-B14F-4D97-AF65-F5344CB8AC3E}">
        <p14:creationId xmlns:p14="http://schemas.microsoft.com/office/powerpoint/2010/main" val="2057322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/>
              <a:t>Are views of the </a:t>
            </a:r>
            <a:r>
              <a:rPr lang="en-US" i="1" dirty="0"/>
              <a:t>leader</a:t>
            </a:r>
            <a:r>
              <a:rPr lang="en-US" dirty="0"/>
              <a:t> interchangeable with views about the </a:t>
            </a:r>
            <a:r>
              <a:rPr lang="en-US" i="1" dirty="0"/>
              <a:t>country</a:t>
            </a:r>
            <a:r>
              <a:rPr lang="en-US" dirty="0"/>
              <a:t>? Is this public diplomacy or personal PR?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2FBE6-65B0-46A1-B68A-B2F9E77F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890081"/>
            <a:ext cx="8832715" cy="50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2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Would you expect the effect to be the same regardless of the leader involved?</a:t>
            </a:r>
          </a:p>
        </p:txBody>
      </p:sp>
    </p:spTree>
    <p:extLst>
      <p:ext uri="{BB962C8B-B14F-4D97-AF65-F5344CB8AC3E}">
        <p14:creationId xmlns:p14="http://schemas.microsoft.com/office/powerpoint/2010/main" val="34082202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Would you expect the effect to be the same regardless of the leader involved?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E272-749B-497F-B225-9F07AF9E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43" y="0"/>
            <a:ext cx="672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37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What leader characteristics would you expect to affect the impact of the visit?</a:t>
            </a:r>
          </a:p>
        </p:txBody>
      </p:sp>
    </p:spTree>
    <p:extLst>
      <p:ext uri="{BB962C8B-B14F-4D97-AF65-F5344CB8AC3E}">
        <p14:creationId xmlns:p14="http://schemas.microsoft.com/office/powerpoint/2010/main" val="13881606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What leader characteristics would you expect to affect the impact of the visit?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CBCDD-389C-4F7D-89B1-DE34F4A0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766887"/>
            <a:ext cx="8105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32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</p:spTree>
    <p:extLst>
      <p:ext uri="{BB962C8B-B14F-4D97-AF65-F5344CB8AC3E}">
        <p14:creationId xmlns:p14="http://schemas.microsoft.com/office/powerpoint/2010/main" val="3631985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7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D84DDC-A393-44A5-A7A2-52D1FFD9F5A9}"/>
              </a:ext>
            </a:extLst>
          </p:cNvPr>
          <p:cNvSpPr/>
          <p:nvPr/>
        </p:nvSpPr>
        <p:spPr>
          <a:xfrm>
            <a:off x="2979683" y="1946275"/>
            <a:ext cx="709448" cy="3566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FF89-BD6D-42A3-AF31-4FD16740345A}"/>
              </a:ext>
            </a:extLst>
          </p:cNvPr>
          <p:cNvSpPr txBox="1"/>
          <p:nvPr/>
        </p:nvSpPr>
        <p:spPr>
          <a:xfrm>
            <a:off x="3660103" y="1893750"/>
            <a:ext cx="502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does this “2.27” mean substantively? (Is it large?)</a:t>
            </a:r>
          </a:p>
        </p:txBody>
      </p:sp>
    </p:spTree>
    <p:extLst>
      <p:ext uri="{BB962C8B-B14F-4D97-AF65-F5344CB8AC3E}">
        <p14:creationId xmlns:p14="http://schemas.microsoft.com/office/powerpoint/2010/main" val="245331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/>
              <a:t>Journals and presses</a:t>
            </a:r>
          </a:p>
          <a:p>
            <a:pPr lvl="1"/>
            <a:r>
              <a:rPr lang="en-US" dirty="0"/>
              <a:t>And, </a:t>
            </a:r>
            <a:r>
              <a:rPr lang="en-US" i="1" dirty="0"/>
              <a:t>sotto voce</a:t>
            </a:r>
            <a:r>
              <a:rPr lang="en-US" dirty="0"/>
              <a:t>, affiliations and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73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6703EF-41B8-4CE1-BF91-4AB2FC658112}"/>
              </a:ext>
            </a:extLst>
          </p:cNvPr>
          <p:cNvSpPr/>
          <p:nvPr/>
        </p:nvSpPr>
        <p:spPr>
          <a:xfrm>
            <a:off x="2394857" y="1451428"/>
            <a:ext cx="435429" cy="13255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9E709-8822-46C5-95B3-095C1D10B74A}"/>
              </a:ext>
            </a:extLst>
          </p:cNvPr>
          <p:cNvSpPr/>
          <p:nvPr/>
        </p:nvSpPr>
        <p:spPr>
          <a:xfrm>
            <a:off x="776514" y="5762171"/>
            <a:ext cx="5551715" cy="3657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DA6B0-F81B-4718-8BD3-FB08526FF2FD}"/>
              </a:ext>
            </a:extLst>
          </p:cNvPr>
          <p:cNvSpPr txBox="1"/>
          <p:nvPr/>
        </p:nvSpPr>
        <p:spPr>
          <a:xfrm>
            <a:off x="2830286" y="1421115"/>
            <a:ext cx="408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How do we interpret the confidence interval?</a:t>
            </a:r>
          </a:p>
        </p:txBody>
      </p:sp>
    </p:spTree>
    <p:extLst>
      <p:ext uri="{BB962C8B-B14F-4D97-AF65-F5344CB8AC3E}">
        <p14:creationId xmlns:p14="http://schemas.microsoft.com/office/powerpoint/2010/main" val="6633391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</p:spTree>
    <p:extLst>
      <p:ext uri="{BB962C8B-B14F-4D97-AF65-F5344CB8AC3E}">
        <p14:creationId xmlns:p14="http://schemas.microsoft.com/office/powerpoint/2010/main" val="29919497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find regarding their central claim? Were they correct?</a:t>
            </a:r>
          </a:p>
          <a:p>
            <a:r>
              <a:rPr lang="en-US" dirty="0"/>
              <a:t>What else do they find of note, if anything?</a:t>
            </a:r>
          </a:p>
          <a:p>
            <a:pPr lvl="1"/>
            <a:r>
              <a:rPr lang="en-US" dirty="0"/>
              <a:t>“Of note” can mean unexpected, interesting, informative about other questions…</a:t>
            </a:r>
          </a:p>
        </p:txBody>
      </p:sp>
    </p:spTree>
    <p:extLst>
      <p:ext uri="{BB962C8B-B14F-4D97-AF65-F5344CB8AC3E}">
        <p14:creationId xmlns:p14="http://schemas.microsoft.com/office/powerpoint/2010/main" val="2556426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research works involve a </a:t>
            </a:r>
            <a:r>
              <a:rPr lang="en-US" i="1" dirty="0"/>
              <a:t>question </a:t>
            </a:r>
            <a:r>
              <a:rPr lang="en-US" dirty="0"/>
              <a:t>and an </a:t>
            </a:r>
            <a:r>
              <a:rPr lang="en-US" i="1" dirty="0"/>
              <a:t>answer</a:t>
            </a:r>
            <a:r>
              <a:rPr lang="en-US" dirty="0"/>
              <a:t> to look out for</a:t>
            </a:r>
          </a:p>
        </p:txBody>
      </p:sp>
    </p:spTree>
    <p:extLst>
      <p:ext uri="{BB962C8B-B14F-4D97-AF65-F5344CB8AC3E}">
        <p14:creationId xmlns:p14="http://schemas.microsoft.com/office/powerpoint/2010/main" val="655145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/>
              <a:t>A question is more than a topic (though that’s part of it)</a:t>
            </a:r>
          </a:p>
        </p:txBody>
      </p:sp>
    </p:spTree>
    <p:extLst>
      <p:ext uri="{BB962C8B-B14F-4D97-AF65-F5344CB8AC3E}">
        <p14:creationId xmlns:p14="http://schemas.microsoft.com/office/powerpoint/2010/main" val="35287782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question is more than a topic (though that’s part of it)</a:t>
            </a:r>
          </a:p>
          <a:p>
            <a:r>
              <a:rPr lang="en-US" dirty="0"/>
              <a:t>How the answer was derived can be as important as what the answer was</a:t>
            </a:r>
          </a:p>
        </p:txBody>
      </p:sp>
    </p:spTree>
    <p:extLst>
      <p:ext uri="{BB962C8B-B14F-4D97-AF65-F5344CB8AC3E}">
        <p14:creationId xmlns:p14="http://schemas.microsoft.com/office/powerpoint/2010/main" val="26803608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question is more than a topic (though that’s part of it)</a:t>
            </a:r>
          </a:p>
          <a:p>
            <a:r>
              <a:rPr lang="en-US" dirty="0"/>
              <a:t>How the answer was derived can be as important as what the answer was</a:t>
            </a:r>
          </a:p>
          <a:p>
            <a:pPr lvl="1"/>
            <a:r>
              <a:rPr lang="en-US" dirty="0"/>
              <a:t>Gives ways to explain disagreement and suggests contexts where the results apply</a:t>
            </a:r>
          </a:p>
        </p:txBody>
      </p:sp>
    </p:spTree>
    <p:extLst>
      <p:ext uri="{BB962C8B-B14F-4D97-AF65-F5344CB8AC3E}">
        <p14:creationId xmlns:p14="http://schemas.microsoft.com/office/powerpoint/2010/main" val="3744537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question is more than a topic (though that’s part of it)</a:t>
            </a:r>
          </a:p>
          <a:p>
            <a:r>
              <a:rPr lang="en-US" dirty="0"/>
              <a:t>How the answer was derived can be as important as what the answer was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Gives ways to explain disagreement and suggests contexts where the results apply</a:t>
            </a:r>
          </a:p>
          <a:p>
            <a:pPr lvl="2"/>
            <a:r>
              <a:rPr lang="en-US" dirty="0"/>
              <a:t>Beware confirmation bias!  Don’t only pick apart things you disagree with</a:t>
            </a:r>
          </a:p>
        </p:txBody>
      </p:sp>
    </p:spTree>
    <p:extLst>
      <p:ext uri="{BB962C8B-B14F-4D97-AF65-F5344CB8AC3E}">
        <p14:creationId xmlns:p14="http://schemas.microsoft.com/office/powerpoint/2010/main" val="5319536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question is more than a topic (though that’s part of it)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answer was derived can be as important as what the answer was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Gives ways to explain disagreement and suggests contexts where the results apply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Beware confirmation bias!  Don’t only pick apart things you disagree with</a:t>
            </a:r>
          </a:p>
          <a:p>
            <a:r>
              <a:rPr lang="en-US" dirty="0"/>
              <a:t>Don’t be afraid to use your own judgment or disagree, while recognizing that the author probably has spent some time thinking about things</a:t>
            </a:r>
          </a:p>
        </p:txBody>
      </p:sp>
    </p:spTree>
    <p:extLst>
      <p:ext uri="{BB962C8B-B14F-4D97-AF65-F5344CB8AC3E}">
        <p14:creationId xmlns:p14="http://schemas.microsoft.com/office/powerpoint/2010/main" val="24324287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research works involve 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question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answer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to look out for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question is more than a topic (though that’s part of it)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answer was derived can be as important as what the answer was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Gives ways to explain disagreement and suggests contexts where the results apply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Beware confirmation bias!  Don’t only pick apart things you disagree with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Don’t be afraid to use your own judgment or disagree, while recognizing that the author probably has spent some time thinking about things</a:t>
            </a:r>
          </a:p>
          <a:p>
            <a:r>
              <a:rPr lang="en-US" dirty="0"/>
              <a:t>If something seems important but you’re not sure you understand or are sure you don’t, ask a professor: it’s what we’re here for</a:t>
            </a:r>
          </a:p>
        </p:txBody>
      </p:sp>
    </p:spTree>
    <p:extLst>
      <p:ext uri="{BB962C8B-B14F-4D97-AF65-F5344CB8AC3E}">
        <p14:creationId xmlns:p14="http://schemas.microsoft.com/office/powerpoint/2010/main" val="38001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CC2F30-292A-4497-A74C-34AA62C1D91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790A-A4F9-4194-9344-400A9DC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Hoover Green: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B36B-82CF-41DC-B21B-6FD0E79C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Reading in groups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Journals and presses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sotto voce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affiliations and identities</a:t>
            </a:r>
          </a:p>
          <a:p>
            <a:r>
              <a:rPr lang="en-US" dirty="0"/>
              <a:t>Read with skepticism, but not too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Bodoni MT"/>
        <a:ea typeface=""/>
        <a:cs typeface=""/>
      </a:majorFont>
      <a:minorFont>
        <a:latin typeface="Bodoni M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4682</TotalTime>
  <Words>3844</Words>
  <Application>Microsoft Office PowerPoint</Application>
  <PresentationFormat>On-screen Show (4:3)</PresentationFormat>
  <Paragraphs>416</Paragraphs>
  <Slides>89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Bodoni MT</vt:lpstr>
      <vt:lpstr>Bodoni MT Condensed</vt:lpstr>
      <vt:lpstr>Calibri</vt:lpstr>
      <vt:lpstr>Office Theme</vt:lpstr>
      <vt:lpstr>Reading Research</vt:lpstr>
      <vt:lpstr>Administrative Preliminaries</vt:lpstr>
      <vt:lpstr>Hoover Green: Background</vt:lpstr>
      <vt:lpstr>Hoover Green: Background</vt:lpstr>
      <vt:lpstr>Hoover Green: Background</vt:lpstr>
      <vt:lpstr>Hoover Green: Background</vt:lpstr>
      <vt:lpstr>PowerPoint Presentation</vt:lpstr>
      <vt:lpstr>Hoover Green: Background</vt:lpstr>
      <vt:lpstr>Hoover Green: Background</vt:lpstr>
      <vt:lpstr>Hoover Green: Background</vt:lpstr>
      <vt:lpstr>Hoover Green: Background</vt:lpstr>
      <vt:lpstr>Hoover Green: Background</vt:lpstr>
      <vt:lpstr>Hoover Green: Background</vt:lpstr>
      <vt:lpstr>Hoover Green: Background</vt:lpstr>
      <vt:lpstr>Hoover Green: Content</vt:lpstr>
      <vt:lpstr>Hoover Green: Content</vt:lpstr>
      <vt:lpstr>Hoover Green: Content</vt:lpstr>
      <vt:lpstr>Hoover Green: Content</vt:lpstr>
      <vt:lpstr>Hoover Green: Content</vt:lpstr>
      <vt:lpstr>Hoover Green: Content</vt:lpstr>
      <vt:lpstr>Hoover Green: Content</vt:lpstr>
      <vt:lpstr>Another View: Edwards</vt:lpstr>
      <vt:lpstr>Another View: Edwards</vt:lpstr>
      <vt:lpstr>Another View: Edwards</vt:lpstr>
      <vt:lpstr>Another View: Edwards</vt:lpstr>
      <vt:lpstr>Another View: Edwards</vt:lpstr>
      <vt:lpstr>Another View: Edwards</vt:lpstr>
      <vt:lpstr>Another View: Edwards</vt:lpstr>
      <vt:lpstr>Another View: Edwards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Woessner and Kelly-Woessner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Results</vt:lpstr>
      <vt:lpstr>Statistical Results</vt:lpstr>
      <vt:lpstr>Statistical Results</vt:lpstr>
      <vt:lpstr>Statistical Results</vt:lpstr>
      <vt:lpstr>Statistical Results</vt:lpstr>
      <vt:lpstr>PowerPoint Presentation</vt:lpstr>
      <vt:lpstr>PowerPoint Presentation</vt:lpstr>
      <vt:lpstr>PowerPoint Presentation</vt:lpstr>
      <vt:lpstr>Woessner and Kelly-Woessner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83</cp:revision>
  <dcterms:created xsi:type="dcterms:W3CDTF">2019-09-01T14:39:30Z</dcterms:created>
  <dcterms:modified xsi:type="dcterms:W3CDTF">2022-08-29T17:22:57Z</dcterms:modified>
</cp:coreProperties>
</file>