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4" r:id="rId17"/>
    <p:sldId id="277" r:id="rId18"/>
    <p:sldId id="281" r:id="rId19"/>
    <p:sldId id="282" r:id="rId20"/>
    <p:sldId id="283" r:id="rId21"/>
    <p:sldId id="284" r:id="rId22"/>
    <p:sldId id="285" r:id="rId23"/>
    <p:sldId id="286" r:id="rId24"/>
    <p:sldId id="287" r:id="rId25"/>
    <p:sldId id="288" r:id="rId26"/>
    <p:sldId id="278" r:id="rId27"/>
    <p:sldId id="279" r:id="rId28"/>
    <p:sldId id="289" r:id="rId29"/>
    <p:sldId id="280" r:id="rId30"/>
    <p:sldId id="275"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06A5B-8CA9-DB66-C414-B726F7A60858}" v="253" dt="2024-07-22T09:14:01.396"/>
    <p1510:client id="{C9A081DD-F474-F6BB-A726-6776A4EEEEEE}" v="355" dt="2024-07-22T04:39:49.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C6B08-51B8-4DB7-84ED-797066FFBCF2}"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F3A80983-DC2C-42C4-B5A0-F12206CFA908}">
      <dgm:prSet/>
      <dgm:spPr/>
      <dgm:t>
        <a:bodyPr/>
        <a:lstStyle/>
        <a:p>
          <a:pPr>
            <a:lnSpc>
              <a:spcPct val="100000"/>
            </a:lnSpc>
          </a:pPr>
          <a:r>
            <a:rPr lang="en-US"/>
            <a:t>The real estate agency assists homeowners in buying and selling homes.</a:t>
          </a:r>
        </a:p>
      </dgm:t>
    </dgm:pt>
    <dgm:pt modelId="{FDFE3052-5547-4F16-A756-A996339273B1}" type="parTrans" cxnId="{D651D909-E0B3-479D-BB5E-B7F8C0C85958}">
      <dgm:prSet/>
      <dgm:spPr/>
      <dgm:t>
        <a:bodyPr/>
        <a:lstStyle/>
        <a:p>
          <a:endParaRPr lang="en-US"/>
        </a:p>
      </dgm:t>
    </dgm:pt>
    <dgm:pt modelId="{F2963B8F-BA03-4A5A-B47F-1F709712ED26}" type="sibTrans" cxnId="{D651D909-E0B3-479D-BB5E-B7F8C0C85958}">
      <dgm:prSet/>
      <dgm:spPr/>
      <dgm:t>
        <a:bodyPr/>
        <a:lstStyle/>
        <a:p>
          <a:pPr>
            <a:lnSpc>
              <a:spcPct val="100000"/>
            </a:lnSpc>
          </a:pPr>
          <a:endParaRPr lang="en-US"/>
        </a:p>
      </dgm:t>
    </dgm:pt>
    <dgm:pt modelId="{745A971C-D818-4CA3-8233-24399D5A2F0F}">
      <dgm:prSet/>
      <dgm:spPr/>
      <dgm:t>
        <a:bodyPr/>
        <a:lstStyle/>
        <a:p>
          <a:pPr>
            <a:lnSpc>
              <a:spcPct val="100000"/>
            </a:lnSpc>
          </a:pPr>
          <a:r>
            <a:rPr lang="en-US"/>
            <a:t>They provide advice on home renovations to increase home value.</a:t>
          </a:r>
        </a:p>
      </dgm:t>
    </dgm:pt>
    <dgm:pt modelId="{E229EA4A-EB82-4B6B-80C2-52F19DB85CFB}" type="parTrans" cxnId="{77F002E9-7BAE-4778-B196-EF1128827B30}">
      <dgm:prSet/>
      <dgm:spPr/>
      <dgm:t>
        <a:bodyPr/>
        <a:lstStyle/>
        <a:p>
          <a:endParaRPr lang="en-US"/>
        </a:p>
      </dgm:t>
    </dgm:pt>
    <dgm:pt modelId="{4862F5B3-4502-4162-9062-D3AFFB8290F0}" type="sibTrans" cxnId="{77F002E9-7BAE-4778-B196-EF1128827B30}">
      <dgm:prSet/>
      <dgm:spPr/>
      <dgm:t>
        <a:bodyPr/>
        <a:lstStyle/>
        <a:p>
          <a:pPr>
            <a:lnSpc>
              <a:spcPct val="100000"/>
            </a:lnSpc>
          </a:pPr>
          <a:endParaRPr lang="en-US"/>
        </a:p>
      </dgm:t>
    </dgm:pt>
    <dgm:pt modelId="{959C8266-A7D0-4799-A1DE-17F8E676379D}">
      <dgm:prSet/>
      <dgm:spPr/>
      <dgm:t>
        <a:bodyPr/>
        <a:lstStyle/>
        <a:p>
          <a:pPr>
            <a:lnSpc>
              <a:spcPct val="100000"/>
            </a:lnSpc>
          </a:pPr>
          <a:r>
            <a:rPr lang="en-US"/>
            <a:t>Goal: Develop a model to predict home value post-renovations based on type and cost of renovations.</a:t>
          </a:r>
        </a:p>
      </dgm:t>
    </dgm:pt>
    <dgm:pt modelId="{A51C4F0D-DA49-4842-9E95-7F4939190349}" type="parTrans" cxnId="{F5017FC1-5BC2-4889-8F0F-38E520C64AE4}">
      <dgm:prSet/>
      <dgm:spPr/>
      <dgm:t>
        <a:bodyPr/>
        <a:lstStyle/>
        <a:p>
          <a:endParaRPr lang="en-US"/>
        </a:p>
      </dgm:t>
    </dgm:pt>
    <dgm:pt modelId="{29DFD04C-8FEE-46D7-A07B-F8113726E787}" type="sibTrans" cxnId="{F5017FC1-5BC2-4889-8F0F-38E520C64AE4}">
      <dgm:prSet/>
      <dgm:spPr/>
      <dgm:t>
        <a:bodyPr/>
        <a:lstStyle/>
        <a:p>
          <a:endParaRPr lang="en-US"/>
        </a:p>
      </dgm:t>
    </dgm:pt>
    <dgm:pt modelId="{BDB0EFFD-8889-4F8B-94C8-76D291DC04B6}" type="pres">
      <dgm:prSet presAssocID="{128C6B08-51B8-4DB7-84ED-797066FFBCF2}" presName="root" presStyleCnt="0">
        <dgm:presLayoutVars>
          <dgm:dir/>
          <dgm:resizeHandles val="exact"/>
        </dgm:presLayoutVars>
      </dgm:prSet>
      <dgm:spPr/>
    </dgm:pt>
    <dgm:pt modelId="{92695CE0-56E2-4FBB-8418-2531EFF6E563}" type="pres">
      <dgm:prSet presAssocID="{128C6B08-51B8-4DB7-84ED-797066FFBCF2}" presName="container" presStyleCnt="0">
        <dgm:presLayoutVars>
          <dgm:dir/>
          <dgm:resizeHandles val="exact"/>
        </dgm:presLayoutVars>
      </dgm:prSet>
      <dgm:spPr/>
    </dgm:pt>
    <dgm:pt modelId="{5A1E7645-C0A4-49E4-859E-0F2FCDEBD1D8}" type="pres">
      <dgm:prSet presAssocID="{F3A80983-DC2C-42C4-B5A0-F12206CFA908}" presName="compNode" presStyleCnt="0"/>
      <dgm:spPr/>
    </dgm:pt>
    <dgm:pt modelId="{D84CE834-5FD5-44EF-8F3A-8C9B6CF70E47}" type="pres">
      <dgm:prSet presAssocID="{F3A80983-DC2C-42C4-B5A0-F12206CFA908}" presName="iconBgRect" presStyleLbl="bgShp" presStyleIdx="0" presStyleCnt="3"/>
      <dgm:spPr/>
    </dgm:pt>
    <dgm:pt modelId="{094E2882-AB6D-400F-90BE-12614CFF393C}" type="pres">
      <dgm:prSet presAssocID="{F3A80983-DC2C-42C4-B5A0-F12206CFA9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92AE466A-994B-4BEB-80C3-8C31DD757EA1}" type="pres">
      <dgm:prSet presAssocID="{F3A80983-DC2C-42C4-B5A0-F12206CFA908}" presName="spaceRect" presStyleCnt="0"/>
      <dgm:spPr/>
    </dgm:pt>
    <dgm:pt modelId="{5E5BA6F8-337F-432D-A054-ACEF223449AE}" type="pres">
      <dgm:prSet presAssocID="{F3A80983-DC2C-42C4-B5A0-F12206CFA908}" presName="textRect" presStyleLbl="revTx" presStyleIdx="0" presStyleCnt="3">
        <dgm:presLayoutVars>
          <dgm:chMax val="1"/>
          <dgm:chPref val="1"/>
        </dgm:presLayoutVars>
      </dgm:prSet>
      <dgm:spPr/>
    </dgm:pt>
    <dgm:pt modelId="{061EDCB4-087F-4715-9DE7-81D9BECA2386}" type="pres">
      <dgm:prSet presAssocID="{F2963B8F-BA03-4A5A-B47F-1F709712ED26}" presName="sibTrans" presStyleLbl="sibTrans2D1" presStyleIdx="0" presStyleCnt="0"/>
      <dgm:spPr/>
    </dgm:pt>
    <dgm:pt modelId="{0C68057A-A17A-4524-A87C-740F2EF1AAFF}" type="pres">
      <dgm:prSet presAssocID="{745A971C-D818-4CA3-8233-24399D5A2F0F}" presName="compNode" presStyleCnt="0"/>
      <dgm:spPr/>
    </dgm:pt>
    <dgm:pt modelId="{B33E8524-645D-41BA-9C54-FDE767981D26}" type="pres">
      <dgm:prSet presAssocID="{745A971C-D818-4CA3-8233-24399D5A2F0F}" presName="iconBgRect" presStyleLbl="bgShp" presStyleIdx="1" presStyleCnt="3"/>
      <dgm:spPr/>
    </dgm:pt>
    <dgm:pt modelId="{46FC9FB0-85BF-4BF9-B0DF-B44BE9756DFB}" type="pres">
      <dgm:prSet presAssocID="{745A971C-D818-4CA3-8233-24399D5A2F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170442C5-30EC-40A1-B530-43155E87201B}" type="pres">
      <dgm:prSet presAssocID="{745A971C-D818-4CA3-8233-24399D5A2F0F}" presName="spaceRect" presStyleCnt="0"/>
      <dgm:spPr/>
    </dgm:pt>
    <dgm:pt modelId="{686AB28B-C3C5-44F7-8936-690059D02751}" type="pres">
      <dgm:prSet presAssocID="{745A971C-D818-4CA3-8233-24399D5A2F0F}" presName="textRect" presStyleLbl="revTx" presStyleIdx="1" presStyleCnt="3">
        <dgm:presLayoutVars>
          <dgm:chMax val="1"/>
          <dgm:chPref val="1"/>
        </dgm:presLayoutVars>
      </dgm:prSet>
      <dgm:spPr/>
    </dgm:pt>
    <dgm:pt modelId="{B569A30A-76E8-4511-8BC8-A096355ACCDD}" type="pres">
      <dgm:prSet presAssocID="{4862F5B3-4502-4162-9062-D3AFFB8290F0}" presName="sibTrans" presStyleLbl="sibTrans2D1" presStyleIdx="0" presStyleCnt="0"/>
      <dgm:spPr/>
    </dgm:pt>
    <dgm:pt modelId="{0F77A676-9F3E-4962-87C8-5974E942632F}" type="pres">
      <dgm:prSet presAssocID="{959C8266-A7D0-4799-A1DE-17F8E676379D}" presName="compNode" presStyleCnt="0"/>
      <dgm:spPr/>
    </dgm:pt>
    <dgm:pt modelId="{2AFDB0D0-ED96-47EB-9AD7-AFC60BFB4B66}" type="pres">
      <dgm:prSet presAssocID="{959C8266-A7D0-4799-A1DE-17F8E676379D}" presName="iconBgRect" presStyleLbl="bgShp" presStyleIdx="2" presStyleCnt="3"/>
      <dgm:spPr/>
    </dgm:pt>
    <dgm:pt modelId="{A1466C5E-526A-452F-B60E-6DD150B90DC5}" type="pres">
      <dgm:prSet presAssocID="{959C8266-A7D0-4799-A1DE-17F8E67637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dozer"/>
        </a:ext>
      </dgm:extLst>
    </dgm:pt>
    <dgm:pt modelId="{1987C103-DB9B-4446-9975-377DFE635C27}" type="pres">
      <dgm:prSet presAssocID="{959C8266-A7D0-4799-A1DE-17F8E676379D}" presName="spaceRect" presStyleCnt="0"/>
      <dgm:spPr/>
    </dgm:pt>
    <dgm:pt modelId="{7382043E-ABBD-4F6F-B8B1-60211D600A1A}" type="pres">
      <dgm:prSet presAssocID="{959C8266-A7D0-4799-A1DE-17F8E676379D}" presName="textRect" presStyleLbl="revTx" presStyleIdx="2" presStyleCnt="3">
        <dgm:presLayoutVars>
          <dgm:chMax val="1"/>
          <dgm:chPref val="1"/>
        </dgm:presLayoutVars>
      </dgm:prSet>
      <dgm:spPr/>
    </dgm:pt>
  </dgm:ptLst>
  <dgm:cxnLst>
    <dgm:cxn modelId="{D651D909-E0B3-479D-BB5E-B7F8C0C85958}" srcId="{128C6B08-51B8-4DB7-84ED-797066FFBCF2}" destId="{F3A80983-DC2C-42C4-B5A0-F12206CFA908}" srcOrd="0" destOrd="0" parTransId="{FDFE3052-5547-4F16-A756-A996339273B1}" sibTransId="{F2963B8F-BA03-4A5A-B47F-1F709712ED26}"/>
    <dgm:cxn modelId="{359E6C1A-6472-49BE-A7A6-296AB4E32106}" type="presOf" srcId="{959C8266-A7D0-4799-A1DE-17F8E676379D}" destId="{7382043E-ABBD-4F6F-B8B1-60211D600A1A}" srcOrd="0" destOrd="0" presId="urn:microsoft.com/office/officeart/2018/2/layout/IconCircleList"/>
    <dgm:cxn modelId="{91EA781C-6934-4895-886F-3CFB304B1D36}" type="presOf" srcId="{4862F5B3-4502-4162-9062-D3AFFB8290F0}" destId="{B569A30A-76E8-4511-8BC8-A096355ACCDD}" srcOrd="0" destOrd="0" presId="urn:microsoft.com/office/officeart/2018/2/layout/IconCircleList"/>
    <dgm:cxn modelId="{DBFDFB28-1103-4277-AEEA-07234DF0865F}" type="presOf" srcId="{F3A80983-DC2C-42C4-B5A0-F12206CFA908}" destId="{5E5BA6F8-337F-432D-A054-ACEF223449AE}" srcOrd="0" destOrd="0" presId="urn:microsoft.com/office/officeart/2018/2/layout/IconCircleList"/>
    <dgm:cxn modelId="{9829862F-7EF0-488A-91D3-4593A555B238}" type="presOf" srcId="{128C6B08-51B8-4DB7-84ED-797066FFBCF2}" destId="{BDB0EFFD-8889-4F8B-94C8-76D291DC04B6}" srcOrd="0" destOrd="0" presId="urn:microsoft.com/office/officeart/2018/2/layout/IconCircleList"/>
    <dgm:cxn modelId="{BD78E35C-BCD7-462C-9265-604286DA331E}" type="presOf" srcId="{745A971C-D818-4CA3-8233-24399D5A2F0F}" destId="{686AB28B-C3C5-44F7-8936-690059D02751}" srcOrd="0" destOrd="0" presId="urn:microsoft.com/office/officeart/2018/2/layout/IconCircleList"/>
    <dgm:cxn modelId="{3694F9A2-201A-4C0E-B115-E2287B324FD0}" type="presOf" srcId="{F2963B8F-BA03-4A5A-B47F-1F709712ED26}" destId="{061EDCB4-087F-4715-9DE7-81D9BECA2386}" srcOrd="0" destOrd="0" presId="urn:microsoft.com/office/officeart/2018/2/layout/IconCircleList"/>
    <dgm:cxn modelId="{F5017FC1-5BC2-4889-8F0F-38E520C64AE4}" srcId="{128C6B08-51B8-4DB7-84ED-797066FFBCF2}" destId="{959C8266-A7D0-4799-A1DE-17F8E676379D}" srcOrd="2" destOrd="0" parTransId="{A51C4F0D-DA49-4842-9E95-7F4939190349}" sibTransId="{29DFD04C-8FEE-46D7-A07B-F8113726E787}"/>
    <dgm:cxn modelId="{77F002E9-7BAE-4778-B196-EF1128827B30}" srcId="{128C6B08-51B8-4DB7-84ED-797066FFBCF2}" destId="{745A971C-D818-4CA3-8233-24399D5A2F0F}" srcOrd="1" destOrd="0" parTransId="{E229EA4A-EB82-4B6B-80C2-52F19DB85CFB}" sibTransId="{4862F5B3-4502-4162-9062-D3AFFB8290F0}"/>
    <dgm:cxn modelId="{5D5B65A0-5BEE-4A48-99D1-60CC3810ED4E}" type="presParOf" srcId="{BDB0EFFD-8889-4F8B-94C8-76D291DC04B6}" destId="{92695CE0-56E2-4FBB-8418-2531EFF6E563}" srcOrd="0" destOrd="0" presId="urn:microsoft.com/office/officeart/2018/2/layout/IconCircleList"/>
    <dgm:cxn modelId="{5CE55AF2-99B5-48FB-AE7E-8D877704F775}" type="presParOf" srcId="{92695CE0-56E2-4FBB-8418-2531EFF6E563}" destId="{5A1E7645-C0A4-49E4-859E-0F2FCDEBD1D8}" srcOrd="0" destOrd="0" presId="urn:microsoft.com/office/officeart/2018/2/layout/IconCircleList"/>
    <dgm:cxn modelId="{F81C0AF1-81A4-40DD-947D-36A694EA942D}" type="presParOf" srcId="{5A1E7645-C0A4-49E4-859E-0F2FCDEBD1D8}" destId="{D84CE834-5FD5-44EF-8F3A-8C9B6CF70E47}" srcOrd="0" destOrd="0" presId="urn:microsoft.com/office/officeart/2018/2/layout/IconCircleList"/>
    <dgm:cxn modelId="{EE67AC3F-EE41-4C1E-A42A-288658074448}" type="presParOf" srcId="{5A1E7645-C0A4-49E4-859E-0F2FCDEBD1D8}" destId="{094E2882-AB6D-400F-90BE-12614CFF393C}" srcOrd="1" destOrd="0" presId="urn:microsoft.com/office/officeart/2018/2/layout/IconCircleList"/>
    <dgm:cxn modelId="{92495B98-D7C1-4BAE-B44B-DCE97AA4DA2B}" type="presParOf" srcId="{5A1E7645-C0A4-49E4-859E-0F2FCDEBD1D8}" destId="{92AE466A-994B-4BEB-80C3-8C31DD757EA1}" srcOrd="2" destOrd="0" presId="urn:microsoft.com/office/officeart/2018/2/layout/IconCircleList"/>
    <dgm:cxn modelId="{17A2C7B1-3FDD-4553-9C7A-805F8FC131B0}" type="presParOf" srcId="{5A1E7645-C0A4-49E4-859E-0F2FCDEBD1D8}" destId="{5E5BA6F8-337F-432D-A054-ACEF223449AE}" srcOrd="3" destOrd="0" presId="urn:microsoft.com/office/officeart/2018/2/layout/IconCircleList"/>
    <dgm:cxn modelId="{FADAD4B1-36A0-40B7-9E48-56453A9D7454}" type="presParOf" srcId="{92695CE0-56E2-4FBB-8418-2531EFF6E563}" destId="{061EDCB4-087F-4715-9DE7-81D9BECA2386}" srcOrd="1" destOrd="0" presId="urn:microsoft.com/office/officeart/2018/2/layout/IconCircleList"/>
    <dgm:cxn modelId="{3A921AFF-0B57-48B2-AFF9-7E50B1CEE6C2}" type="presParOf" srcId="{92695CE0-56E2-4FBB-8418-2531EFF6E563}" destId="{0C68057A-A17A-4524-A87C-740F2EF1AAFF}" srcOrd="2" destOrd="0" presId="urn:microsoft.com/office/officeart/2018/2/layout/IconCircleList"/>
    <dgm:cxn modelId="{50405265-733E-40DA-89DB-3C9DB851A7BA}" type="presParOf" srcId="{0C68057A-A17A-4524-A87C-740F2EF1AAFF}" destId="{B33E8524-645D-41BA-9C54-FDE767981D26}" srcOrd="0" destOrd="0" presId="urn:microsoft.com/office/officeart/2018/2/layout/IconCircleList"/>
    <dgm:cxn modelId="{BEE15AFE-D299-40FE-AC90-1E02B6D22A4A}" type="presParOf" srcId="{0C68057A-A17A-4524-A87C-740F2EF1AAFF}" destId="{46FC9FB0-85BF-4BF9-B0DF-B44BE9756DFB}" srcOrd="1" destOrd="0" presId="urn:microsoft.com/office/officeart/2018/2/layout/IconCircleList"/>
    <dgm:cxn modelId="{240A9721-5780-45BA-8B2F-F363C085A61D}" type="presParOf" srcId="{0C68057A-A17A-4524-A87C-740F2EF1AAFF}" destId="{170442C5-30EC-40A1-B530-43155E87201B}" srcOrd="2" destOrd="0" presId="urn:microsoft.com/office/officeart/2018/2/layout/IconCircleList"/>
    <dgm:cxn modelId="{2329C235-BBE2-405B-B66D-E34CAEDCE52E}" type="presParOf" srcId="{0C68057A-A17A-4524-A87C-740F2EF1AAFF}" destId="{686AB28B-C3C5-44F7-8936-690059D02751}" srcOrd="3" destOrd="0" presId="urn:microsoft.com/office/officeart/2018/2/layout/IconCircleList"/>
    <dgm:cxn modelId="{C0D45064-494C-4891-8D6A-28EC59535EFA}" type="presParOf" srcId="{92695CE0-56E2-4FBB-8418-2531EFF6E563}" destId="{B569A30A-76E8-4511-8BC8-A096355ACCDD}" srcOrd="3" destOrd="0" presId="urn:microsoft.com/office/officeart/2018/2/layout/IconCircleList"/>
    <dgm:cxn modelId="{6563E5F4-5AF4-432B-994E-25612436760D}" type="presParOf" srcId="{92695CE0-56E2-4FBB-8418-2531EFF6E563}" destId="{0F77A676-9F3E-4962-87C8-5974E942632F}" srcOrd="4" destOrd="0" presId="urn:microsoft.com/office/officeart/2018/2/layout/IconCircleList"/>
    <dgm:cxn modelId="{D8105EA6-26FC-49BA-9289-0A7D6F278641}" type="presParOf" srcId="{0F77A676-9F3E-4962-87C8-5974E942632F}" destId="{2AFDB0D0-ED96-47EB-9AD7-AFC60BFB4B66}" srcOrd="0" destOrd="0" presId="urn:microsoft.com/office/officeart/2018/2/layout/IconCircleList"/>
    <dgm:cxn modelId="{D02072AA-120E-4408-AE06-18204BF228EB}" type="presParOf" srcId="{0F77A676-9F3E-4962-87C8-5974E942632F}" destId="{A1466C5E-526A-452F-B60E-6DD150B90DC5}" srcOrd="1" destOrd="0" presId="urn:microsoft.com/office/officeart/2018/2/layout/IconCircleList"/>
    <dgm:cxn modelId="{ACB5C88D-B829-48A1-8EB7-A9016951F298}" type="presParOf" srcId="{0F77A676-9F3E-4962-87C8-5974E942632F}" destId="{1987C103-DB9B-4446-9975-377DFE635C27}" srcOrd="2" destOrd="0" presId="urn:microsoft.com/office/officeart/2018/2/layout/IconCircleList"/>
    <dgm:cxn modelId="{2166133F-AD92-4E6D-9753-54CC2925290A}" type="presParOf" srcId="{0F77A676-9F3E-4962-87C8-5974E942632F}" destId="{7382043E-ABBD-4F6F-B8B1-60211D600A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188E1-10C8-4855-96A1-6D61ED3CB48B}"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9FDA053B-991A-4235-8E56-B253DF7A5F4A}">
      <dgm:prSet/>
      <dgm:spPr/>
      <dgm:t>
        <a:bodyPr/>
        <a:lstStyle/>
        <a:p>
          <a:r>
            <a:rPr lang="en-US" b="1"/>
            <a:t>Living Space</a:t>
          </a:r>
          <a:r>
            <a:rPr lang="en-US"/>
            <a:t>: Increasing the square footage of a house is a highly effective way to raise its market value. Larger homes are consistently priced higher, making living space a crucial factor for both buyers and sellers.</a:t>
          </a:r>
        </a:p>
      </dgm:t>
    </dgm:pt>
    <dgm:pt modelId="{B343E308-C2A8-41C6-8D4D-3DACC2621A2D}" type="parTrans" cxnId="{068912E7-ECD1-41EB-9D64-2CE16385B95D}">
      <dgm:prSet/>
      <dgm:spPr/>
      <dgm:t>
        <a:bodyPr/>
        <a:lstStyle/>
        <a:p>
          <a:endParaRPr lang="en-US"/>
        </a:p>
      </dgm:t>
    </dgm:pt>
    <dgm:pt modelId="{71745538-1BA9-4DB5-BBD6-74B22721D630}" type="sibTrans" cxnId="{068912E7-ECD1-41EB-9D64-2CE16385B95D}">
      <dgm:prSet/>
      <dgm:spPr/>
      <dgm:t>
        <a:bodyPr/>
        <a:lstStyle/>
        <a:p>
          <a:endParaRPr lang="en-US"/>
        </a:p>
      </dgm:t>
    </dgm:pt>
    <dgm:pt modelId="{D7279C03-1904-4D93-AF7C-BE6D37BC8A14}">
      <dgm:prSet/>
      <dgm:spPr/>
      <dgm:t>
        <a:bodyPr/>
        <a:lstStyle/>
        <a:p>
          <a:r>
            <a:rPr lang="en-US" b="1"/>
            <a:t>Number of Bathrooms</a:t>
          </a:r>
          <a:r>
            <a:rPr lang="en-US"/>
            <a:t>: Adding more bathrooms to a house also contributes significantly to its value. Homes with more bathrooms are valued higher, suggesting that functionality and convenience are important to buyers.</a:t>
          </a:r>
        </a:p>
      </dgm:t>
    </dgm:pt>
    <dgm:pt modelId="{5DDCD7E3-170F-4C72-8EE1-0A2177E3292A}" type="parTrans" cxnId="{7D067179-E3C4-4EB6-9B7C-840670E4E3EA}">
      <dgm:prSet/>
      <dgm:spPr/>
      <dgm:t>
        <a:bodyPr/>
        <a:lstStyle/>
        <a:p>
          <a:endParaRPr lang="en-US"/>
        </a:p>
      </dgm:t>
    </dgm:pt>
    <dgm:pt modelId="{F8326368-FDF8-4062-B44B-D3DC3A1A9CA3}" type="sibTrans" cxnId="{7D067179-E3C4-4EB6-9B7C-840670E4E3EA}">
      <dgm:prSet/>
      <dgm:spPr/>
      <dgm:t>
        <a:bodyPr/>
        <a:lstStyle/>
        <a:p>
          <a:endParaRPr lang="en-US"/>
        </a:p>
      </dgm:t>
    </dgm:pt>
    <dgm:pt modelId="{9D8BBA9A-E7E6-4B28-B972-3473C254D319}">
      <dgm:prSet/>
      <dgm:spPr/>
      <dgm:t>
        <a:bodyPr/>
        <a:lstStyle/>
        <a:p>
          <a:r>
            <a:rPr lang="en-US" b="1"/>
            <a:t>House Grade</a:t>
          </a:r>
          <a:r>
            <a:rPr lang="en-US"/>
            <a:t>: Achieving a higher grade, particularly grade 11, is associated with a substantial increase in house price. High-grade houses are perceived as premium properties, attracting higher prices.</a:t>
          </a:r>
        </a:p>
      </dgm:t>
    </dgm:pt>
    <dgm:pt modelId="{17ED6322-89A6-4E97-AB8A-004067456D42}" type="parTrans" cxnId="{85144BC3-1B46-4083-8BB5-848CEF2DC726}">
      <dgm:prSet/>
      <dgm:spPr/>
      <dgm:t>
        <a:bodyPr/>
        <a:lstStyle/>
        <a:p>
          <a:endParaRPr lang="en-US"/>
        </a:p>
      </dgm:t>
    </dgm:pt>
    <dgm:pt modelId="{C39ED554-6D82-4DEB-B0E9-35656E9A6D1B}" type="sibTrans" cxnId="{85144BC3-1B46-4083-8BB5-848CEF2DC726}">
      <dgm:prSet/>
      <dgm:spPr/>
      <dgm:t>
        <a:bodyPr/>
        <a:lstStyle/>
        <a:p>
          <a:endParaRPr lang="en-US"/>
        </a:p>
      </dgm:t>
    </dgm:pt>
    <dgm:pt modelId="{2836ADF6-8CBD-4ACF-90BE-E43AE6983F82}">
      <dgm:prSet/>
      <dgm:spPr/>
      <dgm:t>
        <a:bodyPr/>
        <a:lstStyle/>
        <a:p>
          <a:r>
            <a:rPr lang="en-US" b="1"/>
            <a:t>Overall Model Insights</a:t>
          </a:r>
          <a:r>
            <a:rPr lang="en-US"/>
            <a:t>: While each of these factors independently contributes to house prices, the combined model indicates that there are additional variables influencing property values that were not captured in these simple models. Therefore, a more comprehensive model that includes</a:t>
          </a:r>
        </a:p>
      </dgm:t>
    </dgm:pt>
    <dgm:pt modelId="{58499075-DD50-4D3D-9358-BC91F4410613}" type="parTrans" cxnId="{D1887AEF-89B9-462C-9954-CF4A1C2A5CC3}">
      <dgm:prSet/>
      <dgm:spPr/>
      <dgm:t>
        <a:bodyPr/>
        <a:lstStyle/>
        <a:p>
          <a:endParaRPr lang="en-US"/>
        </a:p>
      </dgm:t>
    </dgm:pt>
    <dgm:pt modelId="{82D80C9C-D1D0-4472-A185-F0F65FF2922A}" type="sibTrans" cxnId="{D1887AEF-89B9-462C-9954-CF4A1C2A5CC3}">
      <dgm:prSet/>
      <dgm:spPr/>
      <dgm:t>
        <a:bodyPr/>
        <a:lstStyle/>
        <a:p>
          <a:endParaRPr lang="en-US"/>
        </a:p>
      </dgm:t>
    </dgm:pt>
    <dgm:pt modelId="{B14977B7-8FC3-4AC9-AF88-B4907EE31D8D}" type="pres">
      <dgm:prSet presAssocID="{98C188E1-10C8-4855-96A1-6D61ED3CB48B}" presName="vert0" presStyleCnt="0">
        <dgm:presLayoutVars>
          <dgm:dir/>
          <dgm:animOne val="branch"/>
          <dgm:animLvl val="lvl"/>
        </dgm:presLayoutVars>
      </dgm:prSet>
      <dgm:spPr/>
    </dgm:pt>
    <dgm:pt modelId="{BEE7F1B6-E5C9-4C73-B62A-B58536BB6553}" type="pres">
      <dgm:prSet presAssocID="{9FDA053B-991A-4235-8E56-B253DF7A5F4A}" presName="thickLine" presStyleLbl="alignNode1" presStyleIdx="0" presStyleCnt="4"/>
      <dgm:spPr/>
    </dgm:pt>
    <dgm:pt modelId="{E69C68C5-2286-4FC9-B853-2CE2CAEE2BE3}" type="pres">
      <dgm:prSet presAssocID="{9FDA053B-991A-4235-8E56-B253DF7A5F4A}" presName="horz1" presStyleCnt="0"/>
      <dgm:spPr/>
    </dgm:pt>
    <dgm:pt modelId="{4BB177BD-1E6D-46D4-9D33-66143D5564D8}" type="pres">
      <dgm:prSet presAssocID="{9FDA053B-991A-4235-8E56-B253DF7A5F4A}" presName="tx1" presStyleLbl="revTx" presStyleIdx="0" presStyleCnt="4"/>
      <dgm:spPr/>
    </dgm:pt>
    <dgm:pt modelId="{71521DFB-CD03-4A4E-B110-49D241443D63}" type="pres">
      <dgm:prSet presAssocID="{9FDA053B-991A-4235-8E56-B253DF7A5F4A}" presName="vert1" presStyleCnt="0"/>
      <dgm:spPr/>
    </dgm:pt>
    <dgm:pt modelId="{0CB10FC8-9C20-4FC5-9E38-3B205D79B397}" type="pres">
      <dgm:prSet presAssocID="{D7279C03-1904-4D93-AF7C-BE6D37BC8A14}" presName="thickLine" presStyleLbl="alignNode1" presStyleIdx="1" presStyleCnt="4"/>
      <dgm:spPr/>
    </dgm:pt>
    <dgm:pt modelId="{DEAABDD3-60BD-4CB2-AD86-EE46518FB2FE}" type="pres">
      <dgm:prSet presAssocID="{D7279C03-1904-4D93-AF7C-BE6D37BC8A14}" presName="horz1" presStyleCnt="0"/>
      <dgm:spPr/>
    </dgm:pt>
    <dgm:pt modelId="{DF0E7A6B-549C-4303-A808-E4164CF44F8E}" type="pres">
      <dgm:prSet presAssocID="{D7279C03-1904-4D93-AF7C-BE6D37BC8A14}" presName="tx1" presStyleLbl="revTx" presStyleIdx="1" presStyleCnt="4"/>
      <dgm:spPr/>
    </dgm:pt>
    <dgm:pt modelId="{4D6667A2-8EB1-475E-B148-5991085AF666}" type="pres">
      <dgm:prSet presAssocID="{D7279C03-1904-4D93-AF7C-BE6D37BC8A14}" presName="vert1" presStyleCnt="0"/>
      <dgm:spPr/>
    </dgm:pt>
    <dgm:pt modelId="{2FFA9A69-EBE1-4218-A87F-300673E506FC}" type="pres">
      <dgm:prSet presAssocID="{9D8BBA9A-E7E6-4B28-B972-3473C254D319}" presName="thickLine" presStyleLbl="alignNode1" presStyleIdx="2" presStyleCnt="4"/>
      <dgm:spPr/>
    </dgm:pt>
    <dgm:pt modelId="{80D09810-9492-4845-9566-25DCFE160EC9}" type="pres">
      <dgm:prSet presAssocID="{9D8BBA9A-E7E6-4B28-B972-3473C254D319}" presName="horz1" presStyleCnt="0"/>
      <dgm:spPr/>
    </dgm:pt>
    <dgm:pt modelId="{EDC544CF-0164-468E-913C-EF189568A7BE}" type="pres">
      <dgm:prSet presAssocID="{9D8BBA9A-E7E6-4B28-B972-3473C254D319}" presName="tx1" presStyleLbl="revTx" presStyleIdx="2" presStyleCnt="4"/>
      <dgm:spPr/>
    </dgm:pt>
    <dgm:pt modelId="{D29213D0-D90E-4CB5-B8FC-09DA6FF0DB46}" type="pres">
      <dgm:prSet presAssocID="{9D8BBA9A-E7E6-4B28-B972-3473C254D319}" presName="vert1" presStyleCnt="0"/>
      <dgm:spPr/>
    </dgm:pt>
    <dgm:pt modelId="{35E5BC95-99D4-4F13-A757-6385CD9795B0}" type="pres">
      <dgm:prSet presAssocID="{2836ADF6-8CBD-4ACF-90BE-E43AE6983F82}" presName="thickLine" presStyleLbl="alignNode1" presStyleIdx="3" presStyleCnt="4"/>
      <dgm:spPr/>
    </dgm:pt>
    <dgm:pt modelId="{A2277DA5-E6BA-481B-8845-9017B7154D8B}" type="pres">
      <dgm:prSet presAssocID="{2836ADF6-8CBD-4ACF-90BE-E43AE6983F82}" presName="horz1" presStyleCnt="0"/>
      <dgm:spPr/>
    </dgm:pt>
    <dgm:pt modelId="{CBC2DC37-A7DD-44B0-8840-C56BA0399A29}" type="pres">
      <dgm:prSet presAssocID="{2836ADF6-8CBD-4ACF-90BE-E43AE6983F82}" presName="tx1" presStyleLbl="revTx" presStyleIdx="3" presStyleCnt="4"/>
      <dgm:spPr/>
    </dgm:pt>
    <dgm:pt modelId="{AD87ED14-EE22-421D-8925-E1DC3E5EAAA8}" type="pres">
      <dgm:prSet presAssocID="{2836ADF6-8CBD-4ACF-90BE-E43AE6983F82}" presName="vert1" presStyleCnt="0"/>
      <dgm:spPr/>
    </dgm:pt>
  </dgm:ptLst>
  <dgm:cxnLst>
    <dgm:cxn modelId="{C5E29712-D2CE-4D32-95C7-DB387FA1DCAC}" type="presOf" srcId="{2836ADF6-8CBD-4ACF-90BE-E43AE6983F82}" destId="{CBC2DC37-A7DD-44B0-8840-C56BA0399A29}" srcOrd="0" destOrd="0" presId="urn:microsoft.com/office/officeart/2008/layout/LinedList"/>
    <dgm:cxn modelId="{7D067179-E3C4-4EB6-9B7C-840670E4E3EA}" srcId="{98C188E1-10C8-4855-96A1-6D61ED3CB48B}" destId="{D7279C03-1904-4D93-AF7C-BE6D37BC8A14}" srcOrd="1" destOrd="0" parTransId="{5DDCD7E3-170F-4C72-8EE1-0A2177E3292A}" sibTransId="{F8326368-FDF8-4062-B44B-D3DC3A1A9CA3}"/>
    <dgm:cxn modelId="{F6736C83-50DC-4D0A-B3AF-3C34B50C3143}" type="presOf" srcId="{9D8BBA9A-E7E6-4B28-B972-3473C254D319}" destId="{EDC544CF-0164-468E-913C-EF189568A7BE}" srcOrd="0" destOrd="0" presId="urn:microsoft.com/office/officeart/2008/layout/LinedList"/>
    <dgm:cxn modelId="{4CEF5B97-5527-4389-AF9A-83EEF4C4CC68}" type="presOf" srcId="{98C188E1-10C8-4855-96A1-6D61ED3CB48B}" destId="{B14977B7-8FC3-4AC9-AF88-B4907EE31D8D}" srcOrd="0" destOrd="0" presId="urn:microsoft.com/office/officeart/2008/layout/LinedList"/>
    <dgm:cxn modelId="{522E3F9F-E651-47BE-AB28-5B479A2D54C4}" type="presOf" srcId="{D7279C03-1904-4D93-AF7C-BE6D37BC8A14}" destId="{DF0E7A6B-549C-4303-A808-E4164CF44F8E}" srcOrd="0" destOrd="0" presId="urn:microsoft.com/office/officeart/2008/layout/LinedList"/>
    <dgm:cxn modelId="{85144BC3-1B46-4083-8BB5-848CEF2DC726}" srcId="{98C188E1-10C8-4855-96A1-6D61ED3CB48B}" destId="{9D8BBA9A-E7E6-4B28-B972-3473C254D319}" srcOrd="2" destOrd="0" parTransId="{17ED6322-89A6-4E97-AB8A-004067456D42}" sibTransId="{C39ED554-6D82-4DEB-B0E9-35656E9A6D1B}"/>
    <dgm:cxn modelId="{320C90D0-63DC-4ACC-BB7D-59C654EE951B}" type="presOf" srcId="{9FDA053B-991A-4235-8E56-B253DF7A5F4A}" destId="{4BB177BD-1E6D-46D4-9D33-66143D5564D8}" srcOrd="0" destOrd="0" presId="urn:microsoft.com/office/officeart/2008/layout/LinedList"/>
    <dgm:cxn modelId="{068912E7-ECD1-41EB-9D64-2CE16385B95D}" srcId="{98C188E1-10C8-4855-96A1-6D61ED3CB48B}" destId="{9FDA053B-991A-4235-8E56-B253DF7A5F4A}" srcOrd="0" destOrd="0" parTransId="{B343E308-C2A8-41C6-8D4D-3DACC2621A2D}" sibTransId="{71745538-1BA9-4DB5-BBD6-74B22721D630}"/>
    <dgm:cxn modelId="{D1887AEF-89B9-462C-9954-CF4A1C2A5CC3}" srcId="{98C188E1-10C8-4855-96A1-6D61ED3CB48B}" destId="{2836ADF6-8CBD-4ACF-90BE-E43AE6983F82}" srcOrd="3" destOrd="0" parTransId="{58499075-DD50-4D3D-9358-BC91F4410613}" sibTransId="{82D80C9C-D1D0-4472-A185-F0F65FF2922A}"/>
    <dgm:cxn modelId="{5B88687B-5213-41DE-B33A-A7DF0B5B5700}" type="presParOf" srcId="{B14977B7-8FC3-4AC9-AF88-B4907EE31D8D}" destId="{BEE7F1B6-E5C9-4C73-B62A-B58536BB6553}" srcOrd="0" destOrd="0" presId="urn:microsoft.com/office/officeart/2008/layout/LinedList"/>
    <dgm:cxn modelId="{7CBFF420-7C56-4529-BAA4-A48EFA8F58A8}" type="presParOf" srcId="{B14977B7-8FC3-4AC9-AF88-B4907EE31D8D}" destId="{E69C68C5-2286-4FC9-B853-2CE2CAEE2BE3}" srcOrd="1" destOrd="0" presId="urn:microsoft.com/office/officeart/2008/layout/LinedList"/>
    <dgm:cxn modelId="{19A033DE-50E3-45A6-A62E-5436FAF07F49}" type="presParOf" srcId="{E69C68C5-2286-4FC9-B853-2CE2CAEE2BE3}" destId="{4BB177BD-1E6D-46D4-9D33-66143D5564D8}" srcOrd="0" destOrd="0" presId="urn:microsoft.com/office/officeart/2008/layout/LinedList"/>
    <dgm:cxn modelId="{BFED3B9A-5F26-4CF8-91EA-7AA641AD9E60}" type="presParOf" srcId="{E69C68C5-2286-4FC9-B853-2CE2CAEE2BE3}" destId="{71521DFB-CD03-4A4E-B110-49D241443D63}" srcOrd="1" destOrd="0" presId="urn:microsoft.com/office/officeart/2008/layout/LinedList"/>
    <dgm:cxn modelId="{DC131C92-8F3A-4915-B73F-19724BF6994C}" type="presParOf" srcId="{B14977B7-8FC3-4AC9-AF88-B4907EE31D8D}" destId="{0CB10FC8-9C20-4FC5-9E38-3B205D79B397}" srcOrd="2" destOrd="0" presId="urn:microsoft.com/office/officeart/2008/layout/LinedList"/>
    <dgm:cxn modelId="{D561C472-6A6B-4F4C-A0E1-E2D9D46AB4E6}" type="presParOf" srcId="{B14977B7-8FC3-4AC9-AF88-B4907EE31D8D}" destId="{DEAABDD3-60BD-4CB2-AD86-EE46518FB2FE}" srcOrd="3" destOrd="0" presId="urn:microsoft.com/office/officeart/2008/layout/LinedList"/>
    <dgm:cxn modelId="{C16A576C-87AE-477B-9366-32504F80AE68}" type="presParOf" srcId="{DEAABDD3-60BD-4CB2-AD86-EE46518FB2FE}" destId="{DF0E7A6B-549C-4303-A808-E4164CF44F8E}" srcOrd="0" destOrd="0" presId="urn:microsoft.com/office/officeart/2008/layout/LinedList"/>
    <dgm:cxn modelId="{446358C0-4CF6-4F51-A0E4-0A3219A77EA8}" type="presParOf" srcId="{DEAABDD3-60BD-4CB2-AD86-EE46518FB2FE}" destId="{4D6667A2-8EB1-475E-B148-5991085AF666}" srcOrd="1" destOrd="0" presId="urn:microsoft.com/office/officeart/2008/layout/LinedList"/>
    <dgm:cxn modelId="{C795EEC1-CADB-449A-8A85-7C63086A8538}" type="presParOf" srcId="{B14977B7-8FC3-4AC9-AF88-B4907EE31D8D}" destId="{2FFA9A69-EBE1-4218-A87F-300673E506FC}" srcOrd="4" destOrd="0" presId="urn:microsoft.com/office/officeart/2008/layout/LinedList"/>
    <dgm:cxn modelId="{BBD36321-5D94-49C5-8DCD-AD22B82DFCBA}" type="presParOf" srcId="{B14977B7-8FC3-4AC9-AF88-B4907EE31D8D}" destId="{80D09810-9492-4845-9566-25DCFE160EC9}" srcOrd="5" destOrd="0" presId="urn:microsoft.com/office/officeart/2008/layout/LinedList"/>
    <dgm:cxn modelId="{9FDB31E9-825A-4C2C-8FB8-79DE4A199B92}" type="presParOf" srcId="{80D09810-9492-4845-9566-25DCFE160EC9}" destId="{EDC544CF-0164-468E-913C-EF189568A7BE}" srcOrd="0" destOrd="0" presId="urn:microsoft.com/office/officeart/2008/layout/LinedList"/>
    <dgm:cxn modelId="{C9EC6E9D-AFBF-4780-81DB-1F314847E642}" type="presParOf" srcId="{80D09810-9492-4845-9566-25DCFE160EC9}" destId="{D29213D0-D90E-4CB5-B8FC-09DA6FF0DB46}" srcOrd="1" destOrd="0" presId="urn:microsoft.com/office/officeart/2008/layout/LinedList"/>
    <dgm:cxn modelId="{F6E12B7A-8F27-4090-838B-1403E540F4CE}" type="presParOf" srcId="{B14977B7-8FC3-4AC9-AF88-B4907EE31D8D}" destId="{35E5BC95-99D4-4F13-A757-6385CD9795B0}" srcOrd="6" destOrd="0" presId="urn:microsoft.com/office/officeart/2008/layout/LinedList"/>
    <dgm:cxn modelId="{DCD8F7A0-BB88-4FCF-8045-E06EDA6A1F16}" type="presParOf" srcId="{B14977B7-8FC3-4AC9-AF88-B4907EE31D8D}" destId="{A2277DA5-E6BA-481B-8845-9017B7154D8B}" srcOrd="7" destOrd="0" presId="urn:microsoft.com/office/officeart/2008/layout/LinedList"/>
    <dgm:cxn modelId="{590B6B24-C45E-4E5B-B01D-9B6964516F13}" type="presParOf" srcId="{A2277DA5-E6BA-481B-8845-9017B7154D8B}" destId="{CBC2DC37-A7DD-44B0-8840-C56BA0399A29}" srcOrd="0" destOrd="0" presId="urn:microsoft.com/office/officeart/2008/layout/LinedList"/>
    <dgm:cxn modelId="{61B14207-D550-474A-8571-06F151EBB694}" type="presParOf" srcId="{A2277DA5-E6BA-481B-8845-9017B7154D8B}" destId="{AD87ED14-EE22-421D-8925-E1DC3E5EAAA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CE834-5FD5-44EF-8F3A-8C9B6CF70E47}">
      <dsp:nvSpPr>
        <dsp:cNvPr id="0" name=""/>
        <dsp:cNvSpPr/>
      </dsp:nvSpPr>
      <dsp:spPr>
        <a:xfrm>
          <a:off x="113437" y="1708643"/>
          <a:ext cx="777000" cy="777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E2882-AB6D-400F-90BE-12614CFF393C}">
      <dsp:nvSpPr>
        <dsp:cNvPr id="0" name=""/>
        <dsp:cNvSpPr/>
      </dsp:nvSpPr>
      <dsp:spPr>
        <a:xfrm>
          <a:off x="276607" y="1871813"/>
          <a:ext cx="450660" cy="450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5BA6F8-337F-432D-A054-ACEF223449AE}">
      <dsp:nvSpPr>
        <dsp:cNvPr id="0" name=""/>
        <dsp:cNvSpPr/>
      </dsp:nvSpPr>
      <dsp:spPr>
        <a:xfrm>
          <a:off x="1056937" y="1708643"/>
          <a:ext cx="1831499" cy="7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real estate agency assists homeowners in buying and selling homes.</a:t>
          </a:r>
        </a:p>
      </dsp:txBody>
      <dsp:txXfrm>
        <a:off x="1056937" y="1708643"/>
        <a:ext cx="1831499" cy="777000"/>
      </dsp:txXfrm>
    </dsp:sp>
    <dsp:sp modelId="{B33E8524-645D-41BA-9C54-FDE767981D26}">
      <dsp:nvSpPr>
        <dsp:cNvPr id="0" name=""/>
        <dsp:cNvSpPr/>
      </dsp:nvSpPr>
      <dsp:spPr>
        <a:xfrm>
          <a:off x="3207562" y="1708643"/>
          <a:ext cx="777000" cy="777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C9FB0-85BF-4BF9-B0DF-B44BE9756DFB}">
      <dsp:nvSpPr>
        <dsp:cNvPr id="0" name=""/>
        <dsp:cNvSpPr/>
      </dsp:nvSpPr>
      <dsp:spPr>
        <a:xfrm>
          <a:off x="3370732" y="1871813"/>
          <a:ext cx="450660" cy="450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AB28B-C3C5-44F7-8936-690059D02751}">
      <dsp:nvSpPr>
        <dsp:cNvPr id="0" name=""/>
        <dsp:cNvSpPr/>
      </dsp:nvSpPr>
      <dsp:spPr>
        <a:xfrm>
          <a:off x="4151062" y="1708643"/>
          <a:ext cx="1831499" cy="7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They provide advice on home renovations to increase home value.</a:t>
          </a:r>
        </a:p>
      </dsp:txBody>
      <dsp:txXfrm>
        <a:off x="4151062" y="1708643"/>
        <a:ext cx="1831499" cy="777000"/>
      </dsp:txXfrm>
    </dsp:sp>
    <dsp:sp modelId="{2AFDB0D0-ED96-47EB-9AD7-AFC60BFB4B66}">
      <dsp:nvSpPr>
        <dsp:cNvPr id="0" name=""/>
        <dsp:cNvSpPr/>
      </dsp:nvSpPr>
      <dsp:spPr>
        <a:xfrm>
          <a:off x="113437" y="2848355"/>
          <a:ext cx="777000" cy="777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66C5E-526A-452F-B60E-6DD150B90DC5}">
      <dsp:nvSpPr>
        <dsp:cNvPr id="0" name=""/>
        <dsp:cNvSpPr/>
      </dsp:nvSpPr>
      <dsp:spPr>
        <a:xfrm>
          <a:off x="276607" y="3011525"/>
          <a:ext cx="450660" cy="450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2043E-ABBD-4F6F-B8B1-60211D600A1A}">
      <dsp:nvSpPr>
        <dsp:cNvPr id="0" name=""/>
        <dsp:cNvSpPr/>
      </dsp:nvSpPr>
      <dsp:spPr>
        <a:xfrm>
          <a:off x="1056937" y="2848355"/>
          <a:ext cx="1831499" cy="7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Goal: Develop a model to predict home value post-renovations based on type and cost of renovations.</a:t>
          </a:r>
        </a:p>
      </dsp:txBody>
      <dsp:txXfrm>
        <a:off x="1056937" y="2848355"/>
        <a:ext cx="1831499" cy="777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7F1B6-E5C9-4C73-B62A-B58536BB6553}">
      <dsp:nvSpPr>
        <dsp:cNvPr id="0" name=""/>
        <dsp:cNvSpPr/>
      </dsp:nvSpPr>
      <dsp:spPr>
        <a:xfrm>
          <a:off x="0" y="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177BD-1E6D-46D4-9D33-66143D5564D8}">
      <dsp:nvSpPr>
        <dsp:cNvPr id="0" name=""/>
        <dsp:cNvSpPr/>
      </dsp:nvSpPr>
      <dsp:spPr>
        <a:xfrm>
          <a:off x="0" y="0"/>
          <a:ext cx="6096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Living Space</a:t>
          </a:r>
          <a:r>
            <a:rPr lang="en-US" sz="1600" kern="1200"/>
            <a:t>: Increasing the square footage of a house is a highly effective way to raise its market value. Larger homes are consistently priced higher, making living space a crucial factor for both buyers and sellers.</a:t>
          </a:r>
        </a:p>
      </dsp:txBody>
      <dsp:txXfrm>
        <a:off x="0" y="0"/>
        <a:ext cx="6096000" cy="1333500"/>
      </dsp:txXfrm>
    </dsp:sp>
    <dsp:sp modelId="{0CB10FC8-9C20-4FC5-9E38-3B205D79B397}">
      <dsp:nvSpPr>
        <dsp:cNvPr id="0" name=""/>
        <dsp:cNvSpPr/>
      </dsp:nvSpPr>
      <dsp:spPr>
        <a:xfrm>
          <a:off x="0" y="133349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E7A6B-549C-4303-A808-E4164CF44F8E}">
      <dsp:nvSpPr>
        <dsp:cNvPr id="0" name=""/>
        <dsp:cNvSpPr/>
      </dsp:nvSpPr>
      <dsp:spPr>
        <a:xfrm>
          <a:off x="0" y="1333500"/>
          <a:ext cx="6096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Number of Bathrooms</a:t>
          </a:r>
          <a:r>
            <a:rPr lang="en-US" sz="1600" kern="1200"/>
            <a:t>: Adding more bathrooms to a house also contributes significantly to its value. Homes with more bathrooms are valued higher, suggesting that functionality and convenience are important to buyers.</a:t>
          </a:r>
        </a:p>
      </dsp:txBody>
      <dsp:txXfrm>
        <a:off x="0" y="1333500"/>
        <a:ext cx="6096000" cy="1333500"/>
      </dsp:txXfrm>
    </dsp:sp>
    <dsp:sp modelId="{2FFA9A69-EBE1-4218-A87F-300673E506FC}">
      <dsp:nvSpPr>
        <dsp:cNvPr id="0" name=""/>
        <dsp:cNvSpPr/>
      </dsp:nvSpPr>
      <dsp:spPr>
        <a:xfrm>
          <a:off x="0" y="2666999"/>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544CF-0164-468E-913C-EF189568A7BE}">
      <dsp:nvSpPr>
        <dsp:cNvPr id="0" name=""/>
        <dsp:cNvSpPr/>
      </dsp:nvSpPr>
      <dsp:spPr>
        <a:xfrm>
          <a:off x="0" y="2667000"/>
          <a:ext cx="6096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House Grade</a:t>
          </a:r>
          <a:r>
            <a:rPr lang="en-US" sz="1600" kern="1200"/>
            <a:t>: Achieving a higher grade, particularly grade 11, is associated with a substantial increase in house price. High-grade houses are perceived as premium properties, attracting higher prices.</a:t>
          </a:r>
        </a:p>
      </dsp:txBody>
      <dsp:txXfrm>
        <a:off x="0" y="2667000"/>
        <a:ext cx="6096000" cy="1333500"/>
      </dsp:txXfrm>
    </dsp:sp>
    <dsp:sp modelId="{35E5BC95-99D4-4F13-A757-6385CD9795B0}">
      <dsp:nvSpPr>
        <dsp:cNvPr id="0" name=""/>
        <dsp:cNvSpPr/>
      </dsp:nvSpPr>
      <dsp:spPr>
        <a:xfrm>
          <a:off x="0" y="4000500"/>
          <a:ext cx="609600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C2DC37-A7DD-44B0-8840-C56BA0399A29}">
      <dsp:nvSpPr>
        <dsp:cNvPr id="0" name=""/>
        <dsp:cNvSpPr/>
      </dsp:nvSpPr>
      <dsp:spPr>
        <a:xfrm>
          <a:off x="0" y="4000500"/>
          <a:ext cx="6096000"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Overall Model Insights</a:t>
          </a:r>
          <a:r>
            <a:rPr lang="en-US" sz="1600" kern="1200"/>
            <a:t>: While each of these factors independently contributes to house prices, the combined model indicates that there are additional variables influencing property values that were not captured in these simple models. Therefore, a more comprehensive model that includes</a:t>
          </a:r>
        </a:p>
      </dsp:txBody>
      <dsp:txXfrm>
        <a:off x="0" y="4000500"/>
        <a:ext cx="6096000" cy="13335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94957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796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3579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4557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753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481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3462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4573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7289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09866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7/22/2024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509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7/22/2024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291933710"/>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A5CBD-5BDA-4345-915C-718F0E585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A3D68E7C-5E67-8D5E-23D9-1736FF91E08A}"/>
              </a:ext>
            </a:extLst>
          </p:cNvPr>
          <p:cNvPicPr>
            <a:picLocks noChangeAspect="1"/>
          </p:cNvPicPr>
          <p:nvPr/>
        </p:nvPicPr>
        <p:blipFill>
          <a:blip r:embed="rId2"/>
          <a:srcRect t="26189" r="-2" b="27307"/>
          <a:stretch/>
        </p:blipFill>
        <p:spPr>
          <a:xfrm>
            <a:off x="153295" y="10"/>
            <a:ext cx="4200872" cy="1514010"/>
          </a:xfrm>
          <a:custGeom>
            <a:avLst/>
            <a:gdLst/>
            <a:ahLst/>
            <a:cxnLst/>
            <a:rect l="l" t="t" r="r" b="b"/>
            <a:pathLst>
              <a:path w="4200872" h="1514020">
                <a:moveTo>
                  <a:pt x="0" y="0"/>
                </a:moveTo>
                <a:lnTo>
                  <a:pt x="4200872" y="0"/>
                </a:lnTo>
                <a:lnTo>
                  <a:pt x="4142607" y="38563"/>
                </a:lnTo>
                <a:cubicBezTo>
                  <a:pt x="3737231" y="337805"/>
                  <a:pt x="3393114" y="765216"/>
                  <a:pt x="3008795" y="1083181"/>
                </a:cubicBezTo>
                <a:cubicBezTo>
                  <a:pt x="2488592" y="1512793"/>
                  <a:pt x="1827783" y="1891699"/>
                  <a:pt x="709479" y="810018"/>
                </a:cubicBezTo>
                <a:cubicBezTo>
                  <a:pt x="545095" y="651095"/>
                  <a:pt x="379790" y="468539"/>
                  <a:pt x="214372" y="268967"/>
                </a:cubicBezTo>
                <a:close/>
              </a:path>
            </a:pathLst>
          </a:custGeom>
        </p:spPr>
      </p:pic>
      <p:sp>
        <p:nvSpPr>
          <p:cNvPr id="26" name="Freeform: Shape 25">
            <a:extLst>
              <a:ext uri="{FF2B5EF4-FFF2-40B4-BE49-F238E27FC236}">
                <a16:creationId xmlns:a16="http://schemas.microsoft.com/office/drawing/2014/main" id="{D3885667-BED5-4E7F-9608-B07C4FF20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40" y="-9980"/>
            <a:ext cx="4226559" cy="1650095"/>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0" fmla="*/ 4111158 w 4111158"/>
              <a:gd name="connsiteY0" fmla="*/ 0 h 1514020"/>
              <a:gd name="connsiteX1" fmla="*/ 4052893 w 4111158"/>
              <a:gd name="connsiteY1" fmla="*/ 38563 h 1514020"/>
              <a:gd name="connsiteX2" fmla="*/ 2919081 w 4111158"/>
              <a:gd name="connsiteY2" fmla="*/ 1083181 h 1514020"/>
              <a:gd name="connsiteX3" fmla="*/ 619765 w 4111158"/>
              <a:gd name="connsiteY3" fmla="*/ 810018 h 1514020"/>
              <a:gd name="connsiteX4" fmla="*/ 124658 w 4111158"/>
              <a:gd name="connsiteY4" fmla="*/ 268967 h 1514020"/>
              <a:gd name="connsiteX5" fmla="*/ 0 w 4111158"/>
              <a:gd name="connsiteY5" fmla="*/ 83899 h 1514020"/>
              <a:gd name="connsiteX0" fmla="*/ 4146758 w 4146758"/>
              <a:gd name="connsiteY0" fmla="*/ 0 h 1514020"/>
              <a:gd name="connsiteX1" fmla="*/ 4088493 w 4146758"/>
              <a:gd name="connsiteY1" fmla="*/ 38563 h 1514020"/>
              <a:gd name="connsiteX2" fmla="*/ 2954681 w 4146758"/>
              <a:gd name="connsiteY2" fmla="*/ 1083181 h 1514020"/>
              <a:gd name="connsiteX3" fmla="*/ 655365 w 4146758"/>
              <a:gd name="connsiteY3" fmla="*/ 810018 h 1514020"/>
              <a:gd name="connsiteX4" fmla="*/ 160258 w 4146758"/>
              <a:gd name="connsiteY4" fmla="*/ 268967 h 1514020"/>
              <a:gd name="connsiteX5" fmla="*/ 0 w 4146758"/>
              <a:gd name="connsiteY5" fmla="*/ 10654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58" h="1514020">
                <a:moveTo>
                  <a:pt x="4146758" y="0"/>
                </a:moveTo>
                <a:lnTo>
                  <a:pt x="4088493" y="38563"/>
                </a:lnTo>
                <a:cubicBezTo>
                  <a:pt x="3683117" y="337805"/>
                  <a:pt x="3339000" y="765216"/>
                  <a:pt x="2954681" y="1083181"/>
                </a:cubicBezTo>
                <a:cubicBezTo>
                  <a:pt x="2434478" y="1512793"/>
                  <a:pt x="1773669" y="1891699"/>
                  <a:pt x="655365" y="810018"/>
                </a:cubicBezTo>
                <a:cubicBezTo>
                  <a:pt x="490981" y="651095"/>
                  <a:pt x="325676" y="468539"/>
                  <a:pt x="160258" y="268967"/>
                </a:cubicBezTo>
                <a:cubicBezTo>
                  <a:pt x="88801" y="179311"/>
                  <a:pt x="0" y="10654"/>
                  <a:pt x="0" y="10654"/>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4" descr="A graph of houses with a red arrow&#10;&#10;Description automatically generated">
            <a:extLst>
              <a:ext uri="{FF2B5EF4-FFF2-40B4-BE49-F238E27FC236}">
                <a16:creationId xmlns:a16="http://schemas.microsoft.com/office/drawing/2014/main" id="{070B2940-F3FB-165E-7E0D-E65C0F3EA582}"/>
              </a:ext>
            </a:extLst>
          </p:cNvPr>
          <p:cNvPicPr>
            <a:picLocks noChangeAspect="1"/>
          </p:cNvPicPr>
          <p:nvPr/>
        </p:nvPicPr>
        <p:blipFill>
          <a:blip r:embed="rId3"/>
          <a:srcRect l="22893" r="28032" b="-1"/>
          <a:stretch/>
        </p:blipFill>
        <p:spPr>
          <a:xfrm>
            <a:off x="7608054" y="-9980"/>
            <a:ext cx="4583947" cy="6141651"/>
          </a:xfrm>
          <a:custGeom>
            <a:avLst/>
            <a:gdLst/>
            <a:ahLst/>
            <a:cxnLst/>
            <a:rect l="l" t="t" r="r" b="b"/>
            <a:pathLst>
              <a:path w="4583947" h="6141651">
                <a:moveTo>
                  <a:pt x="1310966" y="0"/>
                </a:moveTo>
                <a:lnTo>
                  <a:pt x="4583947" y="0"/>
                </a:lnTo>
                <a:lnTo>
                  <a:pt x="4583947" y="4238291"/>
                </a:lnTo>
                <a:lnTo>
                  <a:pt x="4541880" y="4268837"/>
                </a:lnTo>
                <a:cubicBezTo>
                  <a:pt x="4395640" y="4371082"/>
                  <a:pt x="4254236" y="4463820"/>
                  <a:pt x="4128523" y="4550523"/>
                </a:cubicBezTo>
                <a:cubicBezTo>
                  <a:pt x="3416510" y="5042390"/>
                  <a:pt x="2702940" y="5533242"/>
                  <a:pt x="1946719" y="5943410"/>
                </a:cubicBezTo>
                <a:cubicBezTo>
                  <a:pt x="1506382" y="6182505"/>
                  <a:pt x="872113" y="6320608"/>
                  <a:pt x="393090" y="5663210"/>
                </a:cubicBezTo>
                <a:cubicBezTo>
                  <a:pt x="73281" y="5224009"/>
                  <a:pt x="-2478" y="4638736"/>
                  <a:pt x="62" y="4156575"/>
                </a:cubicBezTo>
                <a:cubicBezTo>
                  <a:pt x="8670" y="2528953"/>
                  <a:pt x="544344" y="1025333"/>
                  <a:pt x="1277882" y="42031"/>
                </a:cubicBezTo>
                <a:close/>
              </a:path>
            </a:pathLst>
          </a:custGeom>
        </p:spPr>
      </p:pic>
      <p:sp>
        <p:nvSpPr>
          <p:cNvPr id="27" name="Freeform: Shape 26">
            <a:extLst>
              <a:ext uri="{FF2B5EF4-FFF2-40B4-BE49-F238E27FC236}">
                <a16:creationId xmlns:a16="http://schemas.microsoft.com/office/drawing/2014/main" id="{10F3CF6A-72CA-49B4-9082-BCB2B5FF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9075" y="16663"/>
            <a:ext cx="4352924" cy="6092804"/>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3578025 w 4496214"/>
              <a:gd name="connsiteY2" fmla="*/ 3466740 h 4650427"/>
              <a:gd name="connsiteX3" fmla="*/ 1946719 w 4496214"/>
              <a:gd name="connsiteY3" fmla="*/ 4497028 h 4650427"/>
              <a:gd name="connsiteX4" fmla="*/ 393090 w 4496214"/>
              <a:gd name="connsiteY4" fmla="*/ 4216828 h 4650427"/>
              <a:gd name="connsiteX5" fmla="*/ 62 w 4496214"/>
              <a:gd name="connsiteY5" fmla="*/ 2710193 h 4650427"/>
              <a:gd name="connsiteX6" fmla="*/ 513680 w 4496214"/>
              <a:gd name="connsiteY6" fmla="*/ 0 h 4650427"/>
              <a:gd name="connsiteX0" fmla="*/ 4496214 w 4496214"/>
              <a:gd name="connsiteY0" fmla="*/ 2853699 h 4650427"/>
              <a:gd name="connsiteX1" fmla="*/ 3578025 w 4496214"/>
              <a:gd name="connsiteY1" fmla="*/ 3466740 h 4650427"/>
              <a:gd name="connsiteX2" fmla="*/ 1946719 w 4496214"/>
              <a:gd name="connsiteY2" fmla="*/ 4497028 h 4650427"/>
              <a:gd name="connsiteX3" fmla="*/ 393090 w 4496214"/>
              <a:gd name="connsiteY3" fmla="*/ 4216828 h 4650427"/>
              <a:gd name="connsiteX4" fmla="*/ 62 w 4496214"/>
              <a:gd name="connsiteY4" fmla="*/ 2710193 h 4650427"/>
              <a:gd name="connsiteX5" fmla="*/ 513680 w 4496214"/>
              <a:gd name="connsiteY5" fmla="*/ 0 h 4650427"/>
              <a:gd name="connsiteX0" fmla="*/ 3578025 w 3578025"/>
              <a:gd name="connsiteY0" fmla="*/ 3466740 h 4650427"/>
              <a:gd name="connsiteX1" fmla="*/ 1946719 w 3578025"/>
              <a:gd name="connsiteY1" fmla="*/ 4497028 h 4650427"/>
              <a:gd name="connsiteX2" fmla="*/ 393090 w 3578025"/>
              <a:gd name="connsiteY2" fmla="*/ 4216828 h 4650427"/>
              <a:gd name="connsiteX3" fmla="*/ 62 w 3578025"/>
              <a:gd name="connsiteY3" fmla="*/ 2710193 h 4650427"/>
              <a:gd name="connsiteX4" fmla="*/ 513680 w 3578025"/>
              <a:gd name="connsiteY4" fmla="*/ 0 h 4650427"/>
              <a:gd name="connsiteX0" fmla="*/ 3578025 w 3578025"/>
              <a:gd name="connsiteY0" fmla="*/ 3466740 h 4705670"/>
              <a:gd name="connsiteX1" fmla="*/ 1946719 w 3578025"/>
              <a:gd name="connsiteY1" fmla="*/ 4497028 h 4705670"/>
              <a:gd name="connsiteX2" fmla="*/ 393090 w 3578025"/>
              <a:gd name="connsiteY2" fmla="*/ 4216828 h 4705670"/>
              <a:gd name="connsiteX3" fmla="*/ 62 w 3578025"/>
              <a:gd name="connsiteY3" fmla="*/ 2710193 h 4705670"/>
              <a:gd name="connsiteX4" fmla="*/ 513680 w 3578025"/>
              <a:gd name="connsiteY4" fmla="*/ 0 h 470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8025" h="4705670">
                <a:moveTo>
                  <a:pt x="3578025" y="3466740"/>
                </a:moveTo>
                <a:cubicBezTo>
                  <a:pt x="3034256" y="3810169"/>
                  <a:pt x="2520630" y="4206761"/>
                  <a:pt x="1946719" y="4497028"/>
                </a:cubicBezTo>
                <a:cubicBezTo>
                  <a:pt x="1423184" y="4761816"/>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p:cNvSpPr>
            <a:spLocks noGrp="1"/>
          </p:cNvSpPr>
          <p:nvPr>
            <p:ph type="ctrTitle"/>
          </p:nvPr>
        </p:nvSpPr>
        <p:spPr>
          <a:xfrm>
            <a:off x="762001" y="1509622"/>
            <a:ext cx="9905999" cy="4040036"/>
          </a:xfrm>
        </p:spPr>
        <p:txBody>
          <a:bodyPr>
            <a:normAutofit/>
          </a:bodyPr>
          <a:lstStyle/>
          <a:p>
            <a:pPr algn="l"/>
            <a:r>
              <a:rPr lang="en-US" sz="4400" b="1">
                <a:ea typeface="+mj-lt"/>
                <a:cs typeface="+mj-lt"/>
              </a:rPr>
              <a:t>KING COUNTY HOUSING </a:t>
            </a:r>
            <a:endParaRPr lang="en-US" sz="4400"/>
          </a:p>
          <a:p>
            <a:pPr algn="l"/>
            <a:r>
              <a:rPr lang="en-US" sz="4400" b="1">
                <a:ea typeface="+mj-lt"/>
                <a:cs typeface="+mj-lt"/>
              </a:rPr>
              <a:t>SALES ANALYSIS</a:t>
            </a:r>
            <a:endParaRPr lang="en-US" sz="4400"/>
          </a:p>
          <a:p>
            <a:pPr algn="l"/>
            <a:endParaRPr lang="en-US" sz="4400">
              <a:latin typeface="Tw Cen MT Condensed"/>
            </a:endParaRPr>
          </a:p>
          <a:p>
            <a:pPr algn="l"/>
            <a:endParaRPr lang="en-US" sz="4400"/>
          </a:p>
          <a:p>
            <a:pPr algn="l"/>
            <a:endParaRPr lang="en-US" sz="4400"/>
          </a:p>
        </p:txBody>
      </p:sp>
      <p:sp>
        <p:nvSpPr>
          <p:cNvPr id="3" name="Subtitle 2"/>
          <p:cNvSpPr>
            <a:spLocks noGrp="1"/>
          </p:cNvSpPr>
          <p:nvPr>
            <p:ph type="subTitle" idx="1"/>
          </p:nvPr>
        </p:nvSpPr>
        <p:spPr>
          <a:xfrm>
            <a:off x="762001" y="4571999"/>
            <a:ext cx="9905999" cy="1524000"/>
          </a:xfrm>
        </p:spPr>
        <p:txBody>
          <a:bodyPr>
            <a:normAutofit/>
          </a:bodyPr>
          <a:lstStyle/>
          <a:p>
            <a:pPr algn="l"/>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descr="A blue dotted line graph&#10;&#10;Description automatically generated">
            <a:extLst>
              <a:ext uri="{FF2B5EF4-FFF2-40B4-BE49-F238E27FC236}">
                <a16:creationId xmlns:a16="http://schemas.microsoft.com/office/drawing/2014/main" id="{BAB87657-60FE-E030-6E10-016B23D00554}"/>
              </a:ext>
            </a:extLst>
          </p:cNvPr>
          <p:cNvPicPr>
            <a:picLocks noChangeAspect="1"/>
          </p:cNvPicPr>
          <p:nvPr/>
        </p:nvPicPr>
        <p:blipFill>
          <a:blip r:embed="rId2"/>
          <a:stretch>
            <a:fillRect/>
          </a:stretch>
        </p:blipFill>
        <p:spPr>
          <a:xfrm>
            <a:off x="19583" y="1024613"/>
            <a:ext cx="5688229" cy="4688549"/>
          </a:xfrm>
          <a:prstGeom prst="rect">
            <a:avLst/>
          </a:prstGeom>
        </p:spPr>
      </p:pic>
      <p:sp>
        <p:nvSpPr>
          <p:cNvPr id="8" name="Content Placeholder 7">
            <a:extLst>
              <a:ext uri="{FF2B5EF4-FFF2-40B4-BE49-F238E27FC236}">
                <a16:creationId xmlns:a16="http://schemas.microsoft.com/office/drawing/2014/main" id="{B1712C24-EDF9-4842-A403-640FCC859257}"/>
              </a:ext>
            </a:extLst>
          </p:cNvPr>
          <p:cNvSpPr>
            <a:spLocks noGrp="1"/>
          </p:cNvSpPr>
          <p:nvPr>
            <p:ph idx="1"/>
          </p:nvPr>
        </p:nvSpPr>
        <p:spPr>
          <a:xfrm>
            <a:off x="6096000" y="2286000"/>
            <a:ext cx="5334000" cy="3810001"/>
          </a:xfrm>
        </p:spPr>
        <p:txBody>
          <a:bodyPr vert="horz" lIns="91440" tIns="45720" rIns="91440" bIns="45720" rtlCol="0" anchor="t">
            <a:normAutofit fontScale="92500" lnSpcReduction="20000"/>
          </a:bodyPr>
          <a:lstStyle/>
          <a:p>
            <a:pPr marL="0" indent="0">
              <a:buNone/>
            </a:pPr>
            <a:r>
              <a:rPr lang="en-US" sz="2400">
                <a:solidFill>
                  <a:srgbClr val="FFFFFF">
                    <a:alpha val="70000"/>
                  </a:srgbClr>
                </a:solidFill>
              </a:rPr>
              <a:t>From the plot </a:t>
            </a:r>
          </a:p>
          <a:p>
            <a:r>
              <a:rPr lang="en-US" sz="2400">
                <a:ea typeface="+mn-lt"/>
                <a:cs typeface="+mn-lt"/>
              </a:rPr>
              <a:t>There is a clear positive correlation between the living area square footage and the house price.</a:t>
            </a:r>
            <a:endParaRPr lang="en-US"/>
          </a:p>
          <a:p>
            <a:r>
              <a:rPr lang="en-US" sz="2400">
                <a:ea typeface="+mn-lt"/>
                <a:cs typeface="+mn-lt"/>
              </a:rPr>
              <a:t>As the living area increases, the price of the house generally increases as well.</a:t>
            </a:r>
            <a:endParaRPr lang="en-US"/>
          </a:p>
          <a:p>
            <a:r>
              <a:rPr lang="en-US" sz="2400">
                <a:ea typeface="+mn-lt"/>
                <a:cs typeface="+mn-lt"/>
              </a:rPr>
              <a:t>This indicates that larger homes tend to be more expensive.</a:t>
            </a:r>
            <a:endParaRPr lang="en-US"/>
          </a:p>
          <a:p>
            <a:endParaRPr lang="en-US"/>
          </a:p>
          <a:p>
            <a:endParaRPr lang="en-US" sz="2400">
              <a:solidFill>
                <a:srgbClr val="FFFFFF">
                  <a:alpha val="70000"/>
                </a:srgbClr>
              </a:solidFill>
            </a:endParaRPr>
          </a:p>
        </p:txBody>
      </p:sp>
      <p:sp>
        <p:nvSpPr>
          <p:cNvPr id="2" name="Title 1">
            <a:extLst>
              <a:ext uri="{FF2B5EF4-FFF2-40B4-BE49-F238E27FC236}">
                <a16:creationId xmlns:a16="http://schemas.microsoft.com/office/drawing/2014/main" id="{9D440E6B-6EED-348A-2063-B5B1F15F43A4}"/>
              </a:ext>
            </a:extLst>
          </p:cNvPr>
          <p:cNvSpPr>
            <a:spLocks noGrp="1"/>
          </p:cNvSpPr>
          <p:nvPr>
            <p:ph type="title"/>
          </p:nvPr>
        </p:nvSpPr>
        <p:spPr>
          <a:xfrm>
            <a:off x="6096000" y="129397"/>
            <a:ext cx="5334000" cy="2156603"/>
          </a:xfrm>
        </p:spPr>
        <p:txBody>
          <a:bodyPr>
            <a:normAutofit/>
          </a:bodyPr>
          <a:lstStyle/>
          <a:p>
            <a:r>
              <a:rPr lang="en-US" sz="3200">
                <a:solidFill>
                  <a:schemeClr val="bg1"/>
                </a:solidFill>
                <a:ea typeface="+mj-lt"/>
                <a:cs typeface="+mj-lt"/>
              </a:rPr>
              <a:t>Key features analysis</a:t>
            </a:r>
            <a:br>
              <a:rPr lang="en-US" sz="3200">
                <a:ea typeface="+mj-lt"/>
                <a:cs typeface="+mj-lt"/>
              </a:rPr>
            </a:br>
            <a:r>
              <a:rPr lang="en-US" sz="3200">
                <a:ea typeface="+mj-lt"/>
                <a:cs typeface="+mj-lt"/>
              </a:rPr>
              <a:t>Analysis of the Scatter Plot: </a:t>
            </a:r>
            <a:r>
              <a:rPr lang="en-US" sz="3200" err="1">
                <a:latin typeface="Consolas"/>
              </a:rPr>
              <a:t>sqft_living</a:t>
            </a:r>
            <a:r>
              <a:rPr lang="en-US" sz="3200">
                <a:ea typeface="+mj-lt"/>
                <a:cs typeface="+mj-lt"/>
              </a:rPr>
              <a:t> vs. </a:t>
            </a:r>
            <a:r>
              <a:rPr lang="en-US" sz="3200">
                <a:latin typeface="Consolas"/>
              </a:rPr>
              <a:t>price</a:t>
            </a:r>
            <a:endParaRPr lang="en-US" sz="3200"/>
          </a:p>
        </p:txBody>
      </p:sp>
    </p:spTree>
    <p:extLst>
      <p:ext uri="{BB962C8B-B14F-4D97-AF65-F5344CB8AC3E}">
        <p14:creationId xmlns:p14="http://schemas.microsoft.com/office/powerpoint/2010/main" val="69911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descr="A graph of blue dots and a line&#10;&#10;Description automatically generated">
            <a:extLst>
              <a:ext uri="{FF2B5EF4-FFF2-40B4-BE49-F238E27FC236}">
                <a16:creationId xmlns:a16="http://schemas.microsoft.com/office/drawing/2014/main" id="{2ABE9BB5-47BD-5506-F39B-AFE8EE6B36CD}"/>
              </a:ext>
            </a:extLst>
          </p:cNvPr>
          <p:cNvPicPr>
            <a:picLocks noChangeAspect="1"/>
          </p:cNvPicPr>
          <p:nvPr/>
        </p:nvPicPr>
        <p:blipFill>
          <a:blip r:embed="rId2"/>
          <a:stretch>
            <a:fillRect/>
          </a:stretch>
        </p:blipFill>
        <p:spPr>
          <a:xfrm>
            <a:off x="321506" y="765737"/>
            <a:ext cx="4581173" cy="4717472"/>
          </a:xfrm>
          <a:prstGeom prst="rect">
            <a:avLst/>
          </a:prstGeom>
        </p:spPr>
      </p:pic>
      <p:sp>
        <p:nvSpPr>
          <p:cNvPr id="8" name="Content Placeholder 7">
            <a:extLst>
              <a:ext uri="{FF2B5EF4-FFF2-40B4-BE49-F238E27FC236}">
                <a16:creationId xmlns:a16="http://schemas.microsoft.com/office/drawing/2014/main" id="{EA088664-9593-A0C8-4EA8-4D7C51238736}"/>
              </a:ext>
            </a:extLst>
          </p:cNvPr>
          <p:cNvSpPr>
            <a:spLocks noGrp="1"/>
          </p:cNvSpPr>
          <p:nvPr>
            <p:ph idx="1"/>
          </p:nvPr>
        </p:nvSpPr>
        <p:spPr>
          <a:xfrm>
            <a:off x="6096000" y="2286000"/>
            <a:ext cx="5334000" cy="3810001"/>
          </a:xfrm>
        </p:spPr>
        <p:txBody>
          <a:bodyPr vert="horz" lIns="91440" tIns="45720" rIns="91440" bIns="45720" rtlCol="0" anchor="t">
            <a:normAutofit fontScale="92500"/>
          </a:bodyPr>
          <a:lstStyle/>
          <a:p>
            <a:r>
              <a:rPr lang="en-US" sz="2400">
                <a:ea typeface="+mn-lt"/>
                <a:cs typeface="+mn-lt"/>
              </a:rPr>
              <a:t>There is a noticeable positive correlation between the number of bathrooms and the house price.</a:t>
            </a:r>
            <a:endParaRPr lang="en-US" sz="2400">
              <a:solidFill>
                <a:srgbClr val="FFFFFF">
                  <a:alpha val="70000"/>
                </a:srgbClr>
              </a:solidFill>
            </a:endParaRPr>
          </a:p>
          <a:p>
            <a:r>
              <a:rPr lang="en-US" sz="2400">
                <a:ea typeface="+mn-lt"/>
                <a:cs typeface="+mn-lt"/>
              </a:rPr>
              <a:t>As the number of bathrooms increases, the price of the house generally increases.</a:t>
            </a:r>
            <a:endParaRPr lang="en-US"/>
          </a:p>
          <a:p>
            <a:r>
              <a:rPr lang="en-US" sz="2400">
                <a:ea typeface="+mn-lt"/>
                <a:cs typeface="+mn-lt"/>
              </a:rPr>
              <a:t>This suggests that houses with more bathrooms tend to be priced higher.</a:t>
            </a:r>
            <a:endParaRPr lang="en-US"/>
          </a:p>
          <a:p>
            <a:endParaRPr lang="en-US" sz="2400">
              <a:solidFill>
                <a:srgbClr val="FFFFFF">
                  <a:alpha val="70000"/>
                </a:srgbClr>
              </a:solidFill>
            </a:endParaRPr>
          </a:p>
        </p:txBody>
      </p:sp>
      <p:sp>
        <p:nvSpPr>
          <p:cNvPr id="2" name="Title 1">
            <a:extLst>
              <a:ext uri="{FF2B5EF4-FFF2-40B4-BE49-F238E27FC236}">
                <a16:creationId xmlns:a16="http://schemas.microsoft.com/office/drawing/2014/main" id="{A3B70EF8-CD12-8C95-6E5D-37EBF152E1CF}"/>
              </a:ext>
            </a:extLst>
          </p:cNvPr>
          <p:cNvSpPr>
            <a:spLocks noGrp="1"/>
          </p:cNvSpPr>
          <p:nvPr>
            <p:ph type="title"/>
          </p:nvPr>
        </p:nvSpPr>
        <p:spPr>
          <a:xfrm>
            <a:off x="6096000" y="762000"/>
            <a:ext cx="5334000" cy="1524000"/>
          </a:xfrm>
        </p:spPr>
        <p:txBody>
          <a:bodyPr>
            <a:normAutofit/>
          </a:bodyPr>
          <a:lstStyle/>
          <a:p>
            <a:r>
              <a:rPr lang="en-US" sz="3200">
                <a:solidFill>
                  <a:schemeClr val="bg1"/>
                </a:solidFill>
                <a:ea typeface="+mj-lt"/>
                <a:cs typeface="+mj-lt"/>
              </a:rPr>
              <a:t>Analysis of the Scatter Plot: </a:t>
            </a:r>
            <a:r>
              <a:rPr lang="en-US" sz="3200">
                <a:solidFill>
                  <a:schemeClr val="bg1"/>
                </a:solidFill>
                <a:latin typeface="Consolas"/>
              </a:rPr>
              <a:t>bathrooms</a:t>
            </a:r>
            <a:r>
              <a:rPr lang="en-US" sz="3200">
                <a:solidFill>
                  <a:schemeClr val="bg1"/>
                </a:solidFill>
                <a:ea typeface="+mj-lt"/>
                <a:cs typeface="+mj-lt"/>
              </a:rPr>
              <a:t> vs. </a:t>
            </a:r>
            <a:r>
              <a:rPr lang="en-US" sz="3200">
                <a:solidFill>
                  <a:schemeClr val="bg1"/>
                </a:solidFill>
                <a:latin typeface="Consolas"/>
              </a:rPr>
              <a:t>price</a:t>
            </a:r>
            <a:endParaRPr lang="en-US">
              <a:solidFill>
                <a:schemeClr val="bg1"/>
              </a:solidFill>
            </a:endParaRPr>
          </a:p>
        </p:txBody>
      </p:sp>
    </p:spTree>
    <p:extLst>
      <p:ext uri="{BB962C8B-B14F-4D97-AF65-F5344CB8AC3E}">
        <p14:creationId xmlns:p14="http://schemas.microsoft.com/office/powerpoint/2010/main" val="74128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3" name="Picture 2" descr="A graph of blue dots&#10;&#10;Description automatically generated">
            <a:extLst>
              <a:ext uri="{FF2B5EF4-FFF2-40B4-BE49-F238E27FC236}">
                <a16:creationId xmlns:a16="http://schemas.microsoft.com/office/drawing/2014/main" id="{A28906DF-EA3D-D1FF-5219-361A1A2AD850}"/>
              </a:ext>
            </a:extLst>
          </p:cNvPr>
          <p:cNvPicPr>
            <a:picLocks noChangeAspect="1"/>
          </p:cNvPicPr>
          <p:nvPr/>
        </p:nvPicPr>
        <p:blipFill>
          <a:blip r:embed="rId2"/>
          <a:srcRect l="29048" r="18451" b="-2"/>
          <a:stretch/>
        </p:blipFill>
        <p:spPr>
          <a:xfrm>
            <a:off x="345057" y="402567"/>
            <a:ext cx="4988943" cy="5420264"/>
          </a:xfrm>
          <a:prstGeom prst="rect">
            <a:avLst/>
          </a:prstGeom>
        </p:spPr>
      </p:pic>
      <p:grpSp>
        <p:nvGrpSpPr>
          <p:cNvPr id="24" name="Group 23">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25" name="Freeform: Shape 24">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8" name="Content Placeholder 7">
            <a:extLst>
              <a:ext uri="{FF2B5EF4-FFF2-40B4-BE49-F238E27FC236}">
                <a16:creationId xmlns:a16="http://schemas.microsoft.com/office/drawing/2014/main" id="{35BCC63F-275F-CBBC-0B0A-4F881DD9943D}"/>
              </a:ext>
            </a:extLst>
          </p:cNvPr>
          <p:cNvSpPr>
            <a:spLocks noGrp="1"/>
          </p:cNvSpPr>
          <p:nvPr>
            <p:ph idx="1"/>
          </p:nvPr>
        </p:nvSpPr>
        <p:spPr>
          <a:xfrm>
            <a:off x="6096000" y="2286000"/>
            <a:ext cx="5334000" cy="3810001"/>
          </a:xfrm>
        </p:spPr>
        <p:txBody>
          <a:bodyPr vert="horz" lIns="91440" tIns="45720" rIns="91440" bIns="45720" rtlCol="0" anchor="t">
            <a:normAutofit fontScale="77500" lnSpcReduction="20000"/>
          </a:bodyPr>
          <a:lstStyle/>
          <a:p>
            <a:endParaRPr lang="en-US" sz="2200">
              <a:solidFill>
                <a:srgbClr val="FFFFFF">
                  <a:alpha val="70000"/>
                </a:srgbClr>
              </a:solidFill>
            </a:endParaRPr>
          </a:p>
          <a:p>
            <a:r>
              <a:rPr lang="en-US" sz="2200">
                <a:solidFill>
                  <a:srgbClr val="FFFFFF">
                    <a:alpha val="70000"/>
                  </a:srgbClr>
                </a:solidFill>
                <a:ea typeface="+mn-lt"/>
                <a:cs typeface="+mn-lt"/>
              </a:rPr>
              <a:t>There is a clear positive correlation between house grade and price. As the grade increases, the price of the house generally increases.</a:t>
            </a:r>
            <a:endParaRPr lang="en-US"/>
          </a:p>
          <a:p>
            <a:r>
              <a:rPr lang="en-US" sz="2200">
                <a:solidFill>
                  <a:srgbClr val="FFFFFF">
                    <a:alpha val="70000"/>
                  </a:srgbClr>
                </a:solidFill>
                <a:ea typeface="+mn-lt"/>
                <a:cs typeface="+mn-lt"/>
              </a:rPr>
              <a:t>Higher grades are associated with higher prices, which makes sense as better quality and more desirable features contribute to increased property value.</a:t>
            </a:r>
            <a:endParaRPr lang="en-US"/>
          </a:p>
          <a:p>
            <a:r>
              <a:rPr lang="en-US" sz="2200">
                <a:solidFill>
                  <a:srgbClr val="FFFFFF">
                    <a:alpha val="70000"/>
                  </a:srgbClr>
                </a:solidFill>
                <a:ea typeface="+mn-lt"/>
                <a:cs typeface="+mn-lt"/>
              </a:rPr>
              <a:t>The trend line in the scatter plot reinforces the positive relationship between grade and price.</a:t>
            </a:r>
            <a:endParaRPr lang="en-US"/>
          </a:p>
          <a:p>
            <a:endParaRPr lang="en-US" sz="2200">
              <a:solidFill>
                <a:srgbClr val="FFFFFF">
                  <a:alpha val="70000"/>
                </a:srgbClr>
              </a:solidFill>
            </a:endParaRPr>
          </a:p>
          <a:p>
            <a:endParaRPr lang="en-US" sz="2200"/>
          </a:p>
        </p:txBody>
      </p:sp>
      <p:sp>
        <p:nvSpPr>
          <p:cNvPr id="2" name="Title 1">
            <a:extLst>
              <a:ext uri="{FF2B5EF4-FFF2-40B4-BE49-F238E27FC236}">
                <a16:creationId xmlns:a16="http://schemas.microsoft.com/office/drawing/2014/main" id="{98A3E5DF-4F96-861F-08E0-1ACAEF5BF9DB}"/>
              </a:ext>
            </a:extLst>
          </p:cNvPr>
          <p:cNvSpPr>
            <a:spLocks noGrp="1"/>
          </p:cNvSpPr>
          <p:nvPr>
            <p:ph type="title"/>
          </p:nvPr>
        </p:nvSpPr>
        <p:spPr>
          <a:xfrm>
            <a:off x="6096000" y="762000"/>
            <a:ext cx="5334000" cy="1524000"/>
          </a:xfrm>
        </p:spPr>
        <p:txBody>
          <a:bodyPr>
            <a:normAutofit/>
          </a:bodyPr>
          <a:lstStyle/>
          <a:p>
            <a:r>
              <a:rPr lang="en-US" sz="3200">
                <a:ea typeface="+mj-lt"/>
                <a:cs typeface="+mj-lt"/>
              </a:rPr>
              <a:t>Analysis of the Scatter Plot: </a:t>
            </a:r>
            <a:r>
              <a:rPr lang="en-US" sz="3200">
                <a:latin typeface="Consolas"/>
              </a:rPr>
              <a:t>grade</a:t>
            </a:r>
            <a:r>
              <a:rPr lang="en-US" sz="3200">
                <a:ea typeface="+mj-lt"/>
                <a:cs typeface="+mj-lt"/>
              </a:rPr>
              <a:t> vs. </a:t>
            </a:r>
            <a:r>
              <a:rPr lang="en-US" sz="3200">
                <a:latin typeface="Consolas"/>
              </a:rPr>
              <a:t>price</a:t>
            </a:r>
            <a:endParaRPr lang="en-US" sz="3200"/>
          </a:p>
        </p:txBody>
      </p:sp>
    </p:spTree>
    <p:extLst>
      <p:ext uri="{BB962C8B-B14F-4D97-AF65-F5344CB8AC3E}">
        <p14:creationId xmlns:p14="http://schemas.microsoft.com/office/powerpoint/2010/main" val="72479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F99E-441A-0320-F8AE-5C06985C06CB}"/>
              </a:ext>
            </a:extLst>
          </p:cNvPr>
          <p:cNvSpPr>
            <a:spLocks noGrp="1"/>
          </p:cNvSpPr>
          <p:nvPr>
            <p:ph type="title"/>
          </p:nvPr>
        </p:nvSpPr>
        <p:spPr/>
        <p:txBody>
          <a:bodyPr/>
          <a:lstStyle/>
          <a:p>
            <a:r>
              <a:rPr lang="en-US">
                <a:solidFill>
                  <a:schemeClr val="bg1"/>
                </a:solidFill>
              </a:rPr>
              <a:t>Analysis of OLS Regression Results for </a:t>
            </a:r>
            <a:r>
              <a:rPr lang="en-US" err="1">
                <a:solidFill>
                  <a:schemeClr val="bg1"/>
                </a:solidFill>
                <a:latin typeface="Consolas"/>
              </a:rPr>
              <a:t>sqft_living</a:t>
            </a:r>
            <a:endParaRPr lang="en-US">
              <a:solidFill>
                <a:schemeClr val="bg1"/>
              </a:solidFill>
              <a:latin typeface="Consolas"/>
            </a:endParaRPr>
          </a:p>
          <a:p>
            <a:endParaRPr lang="en-US"/>
          </a:p>
        </p:txBody>
      </p:sp>
      <p:sp>
        <p:nvSpPr>
          <p:cNvPr id="3" name="Content Placeholder 2">
            <a:extLst>
              <a:ext uri="{FF2B5EF4-FFF2-40B4-BE49-F238E27FC236}">
                <a16:creationId xmlns:a16="http://schemas.microsoft.com/office/drawing/2014/main" id="{FF4EB9DB-4841-1E64-87D4-4D3141136591}"/>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b="1">
                <a:solidFill>
                  <a:srgbClr val="FFFFFF">
                    <a:alpha val="70000"/>
                  </a:srgbClr>
                </a:solidFill>
                <a:ea typeface="+mn-lt"/>
                <a:cs typeface="+mn-lt"/>
              </a:rPr>
              <a:t>Coefficient for </a:t>
            </a:r>
            <a:r>
              <a:rPr lang="en-US" b="1" err="1">
                <a:solidFill>
                  <a:srgbClr val="FFFFFF">
                    <a:alpha val="70000"/>
                  </a:srgbClr>
                </a:solidFill>
                <a:latin typeface="Consolas"/>
              </a:rPr>
              <a:t>sqft_living</a:t>
            </a:r>
            <a:r>
              <a:rPr lang="en-US">
                <a:solidFill>
                  <a:srgbClr val="FFFFFF">
                    <a:alpha val="70000"/>
                  </a:srgbClr>
                </a:solidFill>
                <a:ea typeface="+mn-lt"/>
                <a:cs typeface="+mn-lt"/>
              </a:rPr>
              <a:t>:</a:t>
            </a:r>
            <a:endParaRPr lang="en-US">
              <a:solidFill>
                <a:srgbClr val="FFFFFF">
                  <a:alpha val="70000"/>
                </a:srgbClr>
              </a:solidFill>
            </a:endParaRPr>
          </a:p>
          <a:p>
            <a:r>
              <a:rPr lang="en-US">
                <a:solidFill>
                  <a:srgbClr val="FFFFFF">
                    <a:alpha val="70000"/>
                  </a:srgbClr>
                </a:solidFill>
                <a:ea typeface="+mn-lt"/>
                <a:cs typeface="+mn-lt"/>
              </a:rPr>
              <a:t>The coefficient of 280.863 indicates that for every additional square foot of living space, the house price is expected to increase by approximately $280.86, holding all other factors constant.</a:t>
            </a:r>
            <a:endParaRPr lang="en-US"/>
          </a:p>
          <a:p>
            <a:r>
              <a:rPr lang="en-US">
                <a:solidFill>
                  <a:srgbClr val="FFFFFF">
                    <a:alpha val="70000"/>
                  </a:srgbClr>
                </a:solidFill>
                <a:ea typeface="+mn-lt"/>
                <a:cs typeface="+mn-lt"/>
              </a:rPr>
              <a:t>The high t-value and low p-value indicate that </a:t>
            </a:r>
            <a:r>
              <a:rPr lang="en-US" err="1">
                <a:solidFill>
                  <a:srgbClr val="FFFFFF">
                    <a:alpha val="70000"/>
                  </a:srgbClr>
                </a:solidFill>
                <a:latin typeface="Consolas"/>
              </a:rPr>
              <a:t>sqft_living</a:t>
            </a:r>
            <a:r>
              <a:rPr lang="en-US">
                <a:solidFill>
                  <a:srgbClr val="FFFFFF">
                    <a:alpha val="70000"/>
                  </a:srgbClr>
                </a:solidFill>
                <a:ea typeface="+mn-lt"/>
                <a:cs typeface="+mn-lt"/>
              </a:rPr>
              <a:t> is a statistically significant predictor of house prices.</a:t>
            </a:r>
            <a:endParaRPr lang="en-US"/>
          </a:p>
          <a:p>
            <a:pPr marL="0" indent="0">
              <a:buNone/>
            </a:pPr>
            <a:r>
              <a:rPr lang="en-US" b="1">
                <a:solidFill>
                  <a:srgbClr val="FFFFFF">
                    <a:alpha val="70000"/>
                  </a:srgbClr>
                </a:solidFill>
                <a:ea typeface="+mn-lt"/>
                <a:cs typeface="+mn-lt"/>
              </a:rPr>
              <a:t>Model Fit</a:t>
            </a:r>
            <a:r>
              <a:rPr lang="en-US">
                <a:solidFill>
                  <a:srgbClr val="FFFFFF">
                    <a:alpha val="70000"/>
                  </a:srgbClr>
                </a:solidFill>
                <a:ea typeface="+mn-lt"/>
                <a:cs typeface="+mn-lt"/>
              </a:rPr>
              <a:t>:</a:t>
            </a:r>
            <a:endParaRPr lang="en-US">
              <a:solidFill>
                <a:srgbClr val="FFFFFF">
                  <a:alpha val="70000"/>
                </a:srgbClr>
              </a:solidFill>
            </a:endParaRPr>
          </a:p>
          <a:p>
            <a:r>
              <a:rPr lang="en-US">
                <a:solidFill>
                  <a:srgbClr val="FFFFFF">
                    <a:alpha val="70000"/>
                  </a:srgbClr>
                </a:solidFill>
                <a:ea typeface="+mn-lt"/>
                <a:cs typeface="+mn-lt"/>
              </a:rPr>
              <a:t>The R-squared value of 0.493 suggests that nearly half of the variation in house prices can be explained by the square footage of living space alone.</a:t>
            </a:r>
            <a:endParaRPr lang="en-US"/>
          </a:p>
          <a:p>
            <a:r>
              <a:rPr lang="en-US">
                <a:solidFill>
                  <a:srgbClr val="FFFFFF">
                    <a:alpha val="70000"/>
                  </a:srgbClr>
                </a:solidFill>
                <a:ea typeface="+mn-lt"/>
                <a:cs typeface="+mn-lt"/>
              </a:rPr>
              <a:t>This implies that while </a:t>
            </a:r>
            <a:r>
              <a:rPr lang="en-US" err="1">
                <a:solidFill>
                  <a:srgbClr val="FFFFFF">
                    <a:alpha val="70000"/>
                  </a:srgbClr>
                </a:solidFill>
                <a:latin typeface="Consolas"/>
              </a:rPr>
              <a:t>sqft_living</a:t>
            </a:r>
            <a:r>
              <a:rPr lang="en-US">
                <a:solidFill>
                  <a:srgbClr val="FFFFFF">
                    <a:alpha val="70000"/>
                  </a:srgbClr>
                </a:solidFill>
                <a:ea typeface="+mn-lt"/>
                <a:cs typeface="+mn-lt"/>
              </a:rPr>
              <a:t> is a strong predictor, other factors also contribute to house price variability.</a:t>
            </a:r>
            <a:endParaRPr lang="en-US"/>
          </a:p>
          <a:p>
            <a:endParaRPr lang="en-US">
              <a:solidFill>
                <a:srgbClr val="FFFFFF">
                  <a:alpha val="70000"/>
                </a:srgbClr>
              </a:solidFill>
            </a:endParaRPr>
          </a:p>
        </p:txBody>
      </p:sp>
    </p:spTree>
    <p:extLst>
      <p:ext uri="{BB962C8B-B14F-4D97-AF65-F5344CB8AC3E}">
        <p14:creationId xmlns:p14="http://schemas.microsoft.com/office/powerpoint/2010/main" val="268253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E33-B490-B9A1-6C2C-4694A5337095}"/>
              </a:ext>
            </a:extLst>
          </p:cNvPr>
          <p:cNvSpPr>
            <a:spLocks noGrp="1"/>
          </p:cNvSpPr>
          <p:nvPr>
            <p:ph type="title"/>
          </p:nvPr>
        </p:nvSpPr>
        <p:spPr>
          <a:xfrm>
            <a:off x="762000" y="416943"/>
            <a:ext cx="10668000" cy="1524000"/>
          </a:xfrm>
        </p:spPr>
        <p:txBody>
          <a:bodyPr/>
          <a:lstStyle/>
          <a:p>
            <a:r>
              <a:rPr lang="en-US">
                <a:solidFill>
                  <a:schemeClr val="bg1"/>
                </a:solidFill>
                <a:ea typeface="+mj-lt"/>
                <a:cs typeface="+mj-lt"/>
              </a:rPr>
              <a:t>Analysis of OLS Regression Results for </a:t>
            </a:r>
            <a:r>
              <a:rPr lang="en-US">
                <a:solidFill>
                  <a:schemeClr val="bg1"/>
                </a:solidFill>
                <a:latin typeface="Consolas"/>
              </a:rPr>
              <a:t>bathrooms</a:t>
            </a:r>
            <a:endParaRPr lang="en-US">
              <a:solidFill>
                <a:schemeClr val="bg1"/>
              </a:solidFill>
            </a:endParaRPr>
          </a:p>
        </p:txBody>
      </p:sp>
      <p:sp>
        <p:nvSpPr>
          <p:cNvPr id="3" name="Content Placeholder 2">
            <a:extLst>
              <a:ext uri="{FF2B5EF4-FFF2-40B4-BE49-F238E27FC236}">
                <a16:creationId xmlns:a16="http://schemas.microsoft.com/office/drawing/2014/main" id="{90964F45-6BC8-76C5-5751-968B4B2DCEAD}"/>
              </a:ext>
            </a:extLst>
          </p:cNvPr>
          <p:cNvSpPr>
            <a:spLocks noGrp="1"/>
          </p:cNvSpPr>
          <p:nvPr>
            <p:ph idx="1"/>
          </p:nvPr>
        </p:nvSpPr>
        <p:spPr>
          <a:xfrm>
            <a:off x="632604" y="1725284"/>
            <a:ext cx="10797396" cy="4824497"/>
          </a:xfrm>
        </p:spPr>
        <p:txBody>
          <a:bodyPr vert="horz" lIns="91440" tIns="45720" rIns="91440" bIns="45720" rtlCol="0" anchor="t">
            <a:noAutofit/>
          </a:bodyPr>
          <a:lstStyle/>
          <a:p>
            <a:pPr marL="0" indent="0">
              <a:buNone/>
            </a:pPr>
            <a:r>
              <a:rPr lang="en-US" sz="1600" b="1">
                <a:solidFill>
                  <a:schemeClr val="tx1"/>
                </a:solidFill>
                <a:ea typeface="+mn-lt"/>
                <a:cs typeface="+mn-lt"/>
              </a:rPr>
              <a:t>Coefficient for </a:t>
            </a:r>
            <a:r>
              <a:rPr lang="en-US" sz="1600" b="1">
                <a:solidFill>
                  <a:schemeClr val="tx1"/>
                </a:solidFill>
                <a:latin typeface="Consolas"/>
                <a:ea typeface="+mn-lt"/>
                <a:cs typeface="+mn-lt"/>
              </a:rPr>
              <a:t>bathrooms</a:t>
            </a:r>
            <a:r>
              <a:rPr lang="en-US" sz="1600">
                <a:solidFill>
                  <a:schemeClr val="tx1"/>
                </a:solidFill>
                <a:ea typeface="+mn-lt"/>
                <a:cs typeface="+mn-lt"/>
              </a:rPr>
              <a:t>:</a:t>
            </a:r>
            <a:endParaRPr lang="en-US" sz="1600">
              <a:solidFill>
                <a:schemeClr val="tx1"/>
              </a:solidFill>
            </a:endParaRPr>
          </a:p>
          <a:p>
            <a:r>
              <a:rPr lang="en-US" sz="1600">
                <a:solidFill>
                  <a:schemeClr val="tx1"/>
                </a:solidFill>
                <a:ea typeface="+mn-lt"/>
                <a:cs typeface="+mn-lt"/>
              </a:rPr>
              <a:t>The coefficient of 193,200 indicates that for every additional bathroom, the house price is expected to increase by approximately $193,200, holding all other factors constant.</a:t>
            </a:r>
            <a:endParaRPr lang="en-US" sz="1600">
              <a:solidFill>
                <a:schemeClr val="tx1"/>
              </a:solidFill>
            </a:endParaRPr>
          </a:p>
          <a:p>
            <a:r>
              <a:rPr lang="en-US" sz="1600">
                <a:solidFill>
                  <a:schemeClr val="tx1"/>
                </a:solidFill>
                <a:ea typeface="+mn-lt"/>
                <a:cs typeface="+mn-lt"/>
              </a:rPr>
              <a:t>The statistical significance (P-value &lt; 0.05) confirms that the number of bathrooms is a significant predictor of house prices.</a:t>
            </a:r>
            <a:endParaRPr lang="en-US" sz="1600">
              <a:solidFill>
                <a:schemeClr val="tx1"/>
              </a:solidFill>
            </a:endParaRPr>
          </a:p>
          <a:p>
            <a:pPr marL="0" indent="0">
              <a:buNone/>
            </a:pPr>
            <a:r>
              <a:rPr lang="en-US" sz="1600" b="1">
                <a:solidFill>
                  <a:schemeClr val="tx1"/>
                </a:solidFill>
                <a:ea typeface="+mn-lt"/>
                <a:cs typeface="+mn-lt"/>
              </a:rPr>
              <a:t>Model Performance</a:t>
            </a:r>
            <a:r>
              <a:rPr lang="en-US" sz="1600">
                <a:solidFill>
                  <a:schemeClr val="tx1"/>
                </a:solidFill>
                <a:ea typeface="+mn-lt"/>
                <a:cs typeface="+mn-lt"/>
              </a:rPr>
              <a:t>:</a:t>
            </a:r>
            <a:endParaRPr lang="en-US" sz="1600">
              <a:solidFill>
                <a:schemeClr val="tx1"/>
              </a:solidFill>
            </a:endParaRPr>
          </a:p>
          <a:p>
            <a:r>
              <a:rPr lang="en-US" sz="1600">
                <a:solidFill>
                  <a:schemeClr val="tx1"/>
                </a:solidFill>
                <a:ea typeface="+mn-lt"/>
                <a:cs typeface="+mn-lt"/>
              </a:rPr>
              <a:t>The R-squared value of 0.277 suggests that 27.7% of the variation in house prices can be explained by the number of bathrooms. This implies that while the number of bathrooms is a significant predictor, other factors also contribute to house price variability.</a:t>
            </a:r>
            <a:endParaRPr lang="en-US" sz="1600">
              <a:solidFill>
                <a:schemeClr val="tx1"/>
              </a:solidFill>
            </a:endParaRPr>
          </a:p>
          <a:p>
            <a:pPr marL="0" indent="0">
              <a:buNone/>
            </a:pPr>
            <a:r>
              <a:rPr lang="en-US" sz="1600" b="1">
                <a:solidFill>
                  <a:schemeClr val="tx1"/>
                </a:solidFill>
                <a:ea typeface="+mn-lt"/>
                <a:cs typeface="+mn-lt"/>
              </a:rPr>
              <a:t>Diagnostic Metrics</a:t>
            </a:r>
            <a:r>
              <a:rPr lang="en-US" sz="1600">
                <a:solidFill>
                  <a:schemeClr val="tx1"/>
                </a:solidFill>
                <a:ea typeface="+mn-lt"/>
                <a:cs typeface="+mn-lt"/>
              </a:rPr>
              <a:t>:</a:t>
            </a:r>
            <a:endParaRPr lang="en-US" sz="1600">
              <a:solidFill>
                <a:schemeClr val="tx1"/>
              </a:solidFill>
            </a:endParaRPr>
          </a:p>
          <a:p>
            <a:r>
              <a:rPr lang="en-US" sz="1600">
                <a:solidFill>
                  <a:schemeClr val="tx1"/>
                </a:solidFill>
                <a:ea typeface="+mn-lt"/>
                <a:cs typeface="+mn-lt"/>
              </a:rPr>
              <a:t>The diagnostic metrics indicate potential issues with normality (high Skew and Kurtosis) and the presence of outliers, which should be addressed for more robust modeling.</a:t>
            </a:r>
            <a:endParaRPr lang="en-US" sz="1600">
              <a:solidFill>
                <a:schemeClr val="tx1"/>
              </a:solidFill>
            </a:endParaRPr>
          </a:p>
          <a:p>
            <a:endParaRPr lang="en-US" sz="1600">
              <a:solidFill>
                <a:schemeClr val="tx1"/>
              </a:solidFill>
            </a:endParaRPr>
          </a:p>
        </p:txBody>
      </p:sp>
    </p:spTree>
    <p:extLst>
      <p:ext uri="{BB962C8B-B14F-4D97-AF65-F5344CB8AC3E}">
        <p14:creationId xmlns:p14="http://schemas.microsoft.com/office/powerpoint/2010/main" val="204500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EE71-8159-B542-C62F-7BBC77C878F7}"/>
              </a:ext>
            </a:extLst>
          </p:cNvPr>
          <p:cNvSpPr>
            <a:spLocks noGrp="1"/>
          </p:cNvSpPr>
          <p:nvPr>
            <p:ph type="title"/>
          </p:nvPr>
        </p:nvSpPr>
        <p:spPr>
          <a:xfrm>
            <a:off x="762000" y="762000"/>
            <a:ext cx="10668000" cy="1524000"/>
          </a:xfrm>
        </p:spPr>
        <p:txBody>
          <a:bodyPr/>
          <a:lstStyle/>
          <a:p>
            <a:r>
              <a:rPr lang="en-US">
                <a:solidFill>
                  <a:schemeClr val="bg1"/>
                </a:solidFill>
              </a:rPr>
              <a:t>Analysis of OLS Regression Results for </a:t>
            </a:r>
            <a:r>
              <a:rPr lang="en-US">
                <a:solidFill>
                  <a:schemeClr val="bg1"/>
                </a:solidFill>
                <a:latin typeface="Consolas"/>
              </a:rPr>
              <a:t>grade_11</a:t>
            </a:r>
            <a:endParaRPr lang="en-US">
              <a:solidFill>
                <a:schemeClr val="bg1"/>
              </a:solidFill>
            </a:endParaRPr>
          </a:p>
          <a:p>
            <a:endParaRPr lang="en-US"/>
          </a:p>
        </p:txBody>
      </p:sp>
      <p:sp>
        <p:nvSpPr>
          <p:cNvPr id="3" name="Content Placeholder 2">
            <a:extLst>
              <a:ext uri="{FF2B5EF4-FFF2-40B4-BE49-F238E27FC236}">
                <a16:creationId xmlns:a16="http://schemas.microsoft.com/office/drawing/2014/main" id="{132AE045-CC16-1BAC-92AF-51AB07475694}"/>
              </a:ext>
            </a:extLst>
          </p:cNvPr>
          <p:cNvSpPr>
            <a:spLocks noGrp="1"/>
          </p:cNvSpPr>
          <p:nvPr>
            <p:ph idx="1"/>
          </p:nvPr>
        </p:nvSpPr>
        <p:spPr/>
        <p:txBody>
          <a:bodyPr vert="horz" lIns="91440" tIns="45720" rIns="91440" bIns="45720" rtlCol="0" anchor="t">
            <a:noAutofit/>
          </a:bodyPr>
          <a:lstStyle/>
          <a:p>
            <a:pPr marL="0" indent="0">
              <a:buNone/>
            </a:pPr>
            <a:r>
              <a:rPr lang="en-US" sz="1600" b="1">
                <a:ea typeface="+mn-lt"/>
                <a:cs typeface="+mn-lt"/>
              </a:rPr>
              <a:t>Coefficient for </a:t>
            </a:r>
            <a:r>
              <a:rPr lang="en-US" sz="1600" b="1">
                <a:latin typeface="Consolas"/>
              </a:rPr>
              <a:t>grade_11</a:t>
            </a:r>
            <a:r>
              <a:rPr lang="en-US" sz="1600">
                <a:ea typeface="+mn-lt"/>
                <a:cs typeface="+mn-lt"/>
              </a:rPr>
              <a:t>:</a:t>
            </a:r>
            <a:endParaRPr lang="en-US" sz="1600">
              <a:solidFill>
                <a:srgbClr val="FFFFFF">
                  <a:alpha val="70000"/>
                </a:srgbClr>
              </a:solidFill>
            </a:endParaRPr>
          </a:p>
          <a:p>
            <a:r>
              <a:rPr lang="en-US" sz="1600">
                <a:ea typeface="+mn-lt"/>
                <a:cs typeface="+mn-lt"/>
              </a:rPr>
              <a:t>The coefficient of 975,500 indicates that houses with a grade 11 are expected to have prices approximately $975,500 higher than houses that are not grade 11, holding all other factors constant.</a:t>
            </a:r>
            <a:endParaRPr lang="en-US" sz="1600">
              <a:solidFill>
                <a:srgbClr val="FFFFFF">
                  <a:alpha val="70000"/>
                </a:srgbClr>
              </a:solidFill>
            </a:endParaRPr>
          </a:p>
          <a:p>
            <a:r>
              <a:rPr lang="en-US" sz="1600">
                <a:ea typeface="+mn-lt"/>
                <a:cs typeface="+mn-lt"/>
              </a:rPr>
              <a:t>The statistical significance (P-value &lt; 0.05) confirms that grade 11 is a significant predictor of house prices.</a:t>
            </a:r>
            <a:endParaRPr lang="en-US" sz="1600">
              <a:solidFill>
                <a:srgbClr val="FFFFFF">
                  <a:alpha val="70000"/>
                </a:srgbClr>
              </a:solidFill>
            </a:endParaRPr>
          </a:p>
          <a:p>
            <a:pPr marL="0" indent="0">
              <a:buNone/>
            </a:pPr>
            <a:r>
              <a:rPr lang="en-US" sz="1600" b="1">
                <a:ea typeface="+mn-lt"/>
                <a:cs typeface="+mn-lt"/>
              </a:rPr>
              <a:t>Model Performance</a:t>
            </a:r>
            <a:r>
              <a:rPr lang="en-US" sz="1600">
                <a:ea typeface="+mn-lt"/>
                <a:cs typeface="+mn-lt"/>
              </a:rPr>
              <a:t>:</a:t>
            </a:r>
            <a:endParaRPr lang="en-US" sz="1600">
              <a:solidFill>
                <a:srgbClr val="FFFFFF">
                  <a:alpha val="70000"/>
                </a:srgbClr>
              </a:solidFill>
            </a:endParaRPr>
          </a:p>
          <a:p>
            <a:r>
              <a:rPr lang="en-US" sz="1600">
                <a:ea typeface="+mn-lt"/>
                <a:cs typeface="+mn-lt"/>
              </a:rPr>
              <a:t>The R-squared value of 0.128 suggests that 12.8% of the variation in house prices can be explained by whether a house is grade 11. This implies that while grade 11 is a significant predictor, other factors also contribute to house price variability.</a:t>
            </a:r>
            <a:endParaRPr lang="en-US" sz="1600">
              <a:solidFill>
                <a:srgbClr val="FFFFFF">
                  <a:alpha val="70000"/>
                </a:srgbClr>
              </a:solidFill>
            </a:endParaRPr>
          </a:p>
          <a:p>
            <a:pPr marL="0" indent="0">
              <a:buNone/>
            </a:pPr>
            <a:r>
              <a:rPr lang="en-US" sz="1600" b="1">
                <a:ea typeface="+mn-lt"/>
                <a:cs typeface="+mn-lt"/>
              </a:rPr>
              <a:t>Diagnostic Metrics</a:t>
            </a:r>
            <a:r>
              <a:rPr lang="en-US" sz="1600">
                <a:ea typeface="+mn-lt"/>
                <a:cs typeface="+mn-lt"/>
              </a:rPr>
              <a:t>:</a:t>
            </a:r>
            <a:endParaRPr lang="en-US" sz="1600">
              <a:solidFill>
                <a:srgbClr val="FFFFFF">
                  <a:alpha val="70000"/>
                </a:srgbClr>
              </a:solidFill>
            </a:endParaRPr>
          </a:p>
          <a:p>
            <a:r>
              <a:rPr lang="en-US" sz="1600">
                <a:ea typeface="+mn-lt"/>
                <a:cs typeface="+mn-lt"/>
              </a:rPr>
              <a:t>The diagnostic metrics indicate potential issues with normality (high Skew and Kurtosis) and the presence of outliers, which should be addressed for more robust modeling.</a:t>
            </a:r>
            <a:endParaRPr lang="en-US" sz="1600">
              <a:solidFill>
                <a:srgbClr val="FFFFFF">
                  <a:alpha val="70000"/>
                </a:srgbClr>
              </a:solidFill>
            </a:endParaRPr>
          </a:p>
          <a:p>
            <a:endParaRPr lang="en-US" sz="1600">
              <a:solidFill>
                <a:srgbClr val="FFFFFF">
                  <a:alpha val="70000"/>
                </a:srgbClr>
              </a:solidFill>
            </a:endParaRPr>
          </a:p>
        </p:txBody>
      </p:sp>
    </p:spTree>
    <p:extLst>
      <p:ext uri="{BB962C8B-B14F-4D97-AF65-F5344CB8AC3E}">
        <p14:creationId xmlns:p14="http://schemas.microsoft.com/office/powerpoint/2010/main" val="240713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8B32-62DC-7BC0-32B7-52A6CC6B5274}"/>
              </a:ext>
            </a:extLst>
          </p:cNvPr>
          <p:cNvSpPr>
            <a:spLocks noGrp="1"/>
          </p:cNvSpPr>
          <p:nvPr>
            <p:ph type="title"/>
          </p:nvPr>
        </p:nvSpPr>
        <p:spPr/>
        <p:txBody>
          <a:bodyPr/>
          <a:lstStyle/>
          <a:p>
            <a:r>
              <a:rPr lang="en-US">
                <a:solidFill>
                  <a:schemeClr val="bg1"/>
                </a:solidFill>
              </a:rPr>
              <a:t>Insights</a:t>
            </a:r>
          </a:p>
        </p:txBody>
      </p:sp>
      <p:sp>
        <p:nvSpPr>
          <p:cNvPr id="3" name="Content Placeholder 2">
            <a:extLst>
              <a:ext uri="{FF2B5EF4-FFF2-40B4-BE49-F238E27FC236}">
                <a16:creationId xmlns:a16="http://schemas.microsoft.com/office/drawing/2014/main" id="{7FF4ECDC-3D30-A6A0-FEFC-73BA0AE43323}"/>
              </a:ext>
            </a:extLst>
          </p:cNvPr>
          <p:cNvSpPr>
            <a:spLocks noGrp="1"/>
          </p:cNvSpPr>
          <p:nvPr>
            <p:ph idx="1"/>
          </p:nvPr>
        </p:nvSpPr>
        <p:spPr>
          <a:xfrm>
            <a:off x="762000" y="1854680"/>
            <a:ext cx="10668000" cy="4249403"/>
          </a:xfrm>
        </p:spPr>
        <p:txBody>
          <a:bodyPr vert="horz" lIns="91440" tIns="45720" rIns="91440" bIns="45720" rtlCol="0" anchor="t">
            <a:noAutofit/>
          </a:bodyPr>
          <a:lstStyle/>
          <a:p>
            <a:pPr marL="0" indent="0">
              <a:buNone/>
            </a:pPr>
            <a:r>
              <a:rPr lang="en-US" sz="1400" b="1">
                <a:ea typeface="+mn-lt"/>
                <a:cs typeface="+mn-lt"/>
              </a:rPr>
              <a:t>Impact of Living Space (</a:t>
            </a:r>
            <a:r>
              <a:rPr lang="en-US" sz="1400" b="1" err="1">
                <a:latin typeface="Consolas"/>
              </a:rPr>
              <a:t>sqft_living</a:t>
            </a:r>
            <a:r>
              <a:rPr lang="en-US" sz="1400" b="1">
                <a:ea typeface="+mn-lt"/>
                <a:cs typeface="+mn-lt"/>
              </a:rPr>
              <a:t>)</a:t>
            </a:r>
            <a:r>
              <a:rPr lang="en-US" sz="1400">
                <a:ea typeface="+mn-lt"/>
                <a:cs typeface="+mn-lt"/>
              </a:rPr>
              <a:t>:</a:t>
            </a:r>
            <a:endParaRPr lang="en-US" sz="1400">
              <a:solidFill>
                <a:srgbClr val="FFFFFF">
                  <a:alpha val="70000"/>
                </a:srgbClr>
              </a:solidFill>
            </a:endParaRPr>
          </a:p>
          <a:p>
            <a:r>
              <a:rPr lang="en-US" sz="1400">
                <a:ea typeface="+mn-lt"/>
                <a:cs typeface="+mn-lt"/>
              </a:rPr>
              <a:t>The OLS regression model indicates that an increase in living space significantly raises the house price, with an estimated increase of approximately $257.90 for each additional square foot.</a:t>
            </a:r>
            <a:endParaRPr lang="en-US" sz="1400">
              <a:solidFill>
                <a:srgbClr val="FFFFFF">
                  <a:alpha val="70000"/>
                </a:srgbClr>
              </a:solidFill>
            </a:endParaRPr>
          </a:p>
          <a:p>
            <a:r>
              <a:rPr lang="en-US" sz="1400">
                <a:ea typeface="+mn-lt"/>
                <a:cs typeface="+mn-lt"/>
              </a:rPr>
              <a:t>The model explains about 49.3% of the variability in house prices, suggesting that while living space is a strong predictor, other factors also play a role.</a:t>
            </a:r>
            <a:endParaRPr lang="en-US" sz="1400">
              <a:solidFill>
                <a:srgbClr val="FFFFFF">
                  <a:alpha val="70000"/>
                </a:srgbClr>
              </a:solidFill>
            </a:endParaRPr>
          </a:p>
          <a:p>
            <a:pPr marL="0" indent="0">
              <a:buNone/>
            </a:pPr>
            <a:r>
              <a:rPr lang="en-US" sz="1400" b="1">
                <a:ea typeface="+mn-lt"/>
                <a:cs typeface="+mn-lt"/>
              </a:rPr>
              <a:t>Impact of Number of Bathrooms (</a:t>
            </a:r>
            <a:r>
              <a:rPr lang="en-US" sz="1400" b="1">
                <a:latin typeface="Consolas"/>
              </a:rPr>
              <a:t>bathrooms</a:t>
            </a:r>
            <a:r>
              <a:rPr lang="en-US" sz="1400" b="1">
                <a:ea typeface="+mn-lt"/>
                <a:cs typeface="+mn-lt"/>
              </a:rPr>
              <a:t>)</a:t>
            </a:r>
            <a:endParaRPr lang="en-US" sz="1400">
              <a:solidFill>
                <a:srgbClr val="FFFFFF">
                  <a:alpha val="70000"/>
                </a:srgbClr>
              </a:solidFill>
            </a:endParaRPr>
          </a:p>
          <a:p>
            <a:r>
              <a:rPr lang="en-US" sz="1400">
                <a:ea typeface="+mn-lt"/>
                <a:cs typeface="+mn-lt"/>
              </a:rPr>
              <a:t>The OLS regression results show that each additional bathroom increases the house price by approximately $193,200.</a:t>
            </a:r>
            <a:endParaRPr lang="en-US" sz="1400">
              <a:solidFill>
                <a:srgbClr val="FFFFFF">
                  <a:alpha val="70000"/>
                </a:srgbClr>
              </a:solidFill>
            </a:endParaRPr>
          </a:p>
          <a:p>
            <a:r>
              <a:rPr lang="en-US" sz="1400">
                <a:ea typeface="+mn-lt"/>
                <a:cs typeface="+mn-lt"/>
              </a:rPr>
              <a:t>The model explains about 27.7% of the variability in house prices, indicating that the number of bathrooms is a significant predictor but not as strong as living space.</a:t>
            </a:r>
            <a:endParaRPr lang="en-US" sz="1400">
              <a:solidFill>
                <a:srgbClr val="FFFFFF">
                  <a:alpha val="70000"/>
                </a:srgbClr>
              </a:solidFill>
            </a:endParaRPr>
          </a:p>
          <a:p>
            <a:r>
              <a:rPr lang="en-US" sz="1400" b="1">
                <a:ea typeface="+mn-lt"/>
                <a:cs typeface="+mn-lt"/>
              </a:rPr>
              <a:t>Impact of House Grade (</a:t>
            </a:r>
            <a:r>
              <a:rPr lang="en-US" sz="1400" b="1">
                <a:latin typeface="Consolas"/>
              </a:rPr>
              <a:t>grade_11</a:t>
            </a:r>
            <a:r>
              <a:rPr lang="en-US" sz="1400" b="1">
                <a:ea typeface="+mn-lt"/>
                <a:cs typeface="+mn-lt"/>
              </a:rPr>
              <a:t>)</a:t>
            </a:r>
            <a:r>
              <a:rPr lang="en-US" sz="1400">
                <a:ea typeface="+mn-lt"/>
                <a:cs typeface="+mn-lt"/>
              </a:rPr>
              <a:t>:</a:t>
            </a:r>
            <a:endParaRPr lang="en-US" sz="1400">
              <a:solidFill>
                <a:srgbClr val="FFFFFF">
                  <a:alpha val="70000"/>
                </a:srgbClr>
              </a:solidFill>
            </a:endParaRPr>
          </a:p>
          <a:p>
            <a:r>
              <a:rPr lang="en-US" sz="1400">
                <a:ea typeface="+mn-lt"/>
                <a:cs typeface="+mn-lt"/>
              </a:rPr>
              <a:t>The regression model shows that being classified as grade 11 increases the house price by approximately $975,500.</a:t>
            </a:r>
            <a:endParaRPr lang="en-US" sz="1400">
              <a:solidFill>
                <a:srgbClr val="FFFFFF">
                  <a:alpha val="70000"/>
                </a:srgbClr>
              </a:solidFill>
            </a:endParaRPr>
          </a:p>
          <a:p>
            <a:r>
              <a:rPr lang="en-US" sz="1400">
                <a:ea typeface="+mn-lt"/>
                <a:cs typeface="+mn-lt"/>
              </a:rPr>
              <a:t>The model explains about 12.8% of the variability in house prices, indicating that while grade 11 is a significant predictor, many other factors contribute to house price variability.</a:t>
            </a:r>
            <a:endParaRPr lang="en-US" sz="1400">
              <a:solidFill>
                <a:srgbClr val="FFFFFF">
                  <a:alpha val="70000"/>
                </a:srgbClr>
              </a:solidFill>
            </a:endParaRPr>
          </a:p>
          <a:p>
            <a:endParaRPr lang="en-US" sz="1400">
              <a:solidFill>
                <a:srgbClr val="FFFFFF">
                  <a:alpha val="70000"/>
                </a:srgbClr>
              </a:solidFill>
            </a:endParaRPr>
          </a:p>
        </p:txBody>
      </p:sp>
    </p:spTree>
    <p:extLst>
      <p:ext uri="{BB962C8B-B14F-4D97-AF65-F5344CB8AC3E}">
        <p14:creationId xmlns:p14="http://schemas.microsoft.com/office/powerpoint/2010/main" val="51434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72A0-F26F-06F8-9F88-B68289335D6A}"/>
              </a:ext>
            </a:extLst>
          </p:cNvPr>
          <p:cNvSpPr>
            <a:spLocks noGrp="1"/>
          </p:cNvSpPr>
          <p:nvPr>
            <p:ph type="title"/>
          </p:nvPr>
        </p:nvSpPr>
        <p:spPr/>
        <p:txBody>
          <a:bodyPr/>
          <a:lstStyle/>
          <a:p>
            <a:r>
              <a:rPr lang="en-US">
                <a:solidFill>
                  <a:schemeClr val="bg1"/>
                </a:solidFill>
              </a:rPr>
              <a:t>Model development</a:t>
            </a:r>
          </a:p>
        </p:txBody>
      </p:sp>
      <p:sp>
        <p:nvSpPr>
          <p:cNvPr id="3" name="Content Placeholder 2">
            <a:extLst>
              <a:ext uri="{FF2B5EF4-FFF2-40B4-BE49-F238E27FC236}">
                <a16:creationId xmlns:a16="http://schemas.microsoft.com/office/drawing/2014/main" id="{4A79B256-E656-F9CB-35F6-7CF51D423D98}"/>
              </a:ext>
            </a:extLst>
          </p:cNvPr>
          <p:cNvSpPr>
            <a:spLocks noGrp="1"/>
          </p:cNvSpPr>
          <p:nvPr>
            <p:ph idx="1"/>
          </p:nvPr>
        </p:nvSpPr>
        <p:spPr/>
        <p:txBody>
          <a:bodyPr vert="horz" lIns="91440" tIns="45720" rIns="91440" bIns="45720" rtlCol="0" anchor="t">
            <a:noAutofit/>
          </a:bodyPr>
          <a:lstStyle/>
          <a:p>
            <a:pPr marL="0" indent="0">
              <a:buNone/>
            </a:pPr>
            <a:r>
              <a:rPr lang="en-US" sz="1600">
                <a:solidFill>
                  <a:srgbClr val="1F2328"/>
                </a:solidFill>
                <a:ea typeface="+mn-lt"/>
                <a:cs typeface="+mn-lt"/>
              </a:rPr>
              <a:t>we build and refine models to predict housing prices:</a:t>
            </a:r>
            <a:endParaRPr lang="en-US" sz="1600">
              <a:solidFill>
                <a:srgbClr val="FFFFFF">
                  <a:alpha val="70000"/>
                </a:srgbClr>
              </a:solidFill>
            </a:endParaRPr>
          </a:p>
          <a:p>
            <a:r>
              <a:rPr lang="en-US" sz="1600" b="1">
                <a:solidFill>
                  <a:srgbClr val="1F2328"/>
                </a:solidFill>
                <a:ea typeface="+mn-lt"/>
                <a:cs typeface="+mn-lt"/>
              </a:rPr>
              <a:t>Model Selection</a:t>
            </a:r>
            <a:r>
              <a:rPr lang="en-US" sz="1600">
                <a:solidFill>
                  <a:srgbClr val="1F2328"/>
                </a:solidFill>
                <a:ea typeface="+mn-lt"/>
                <a:cs typeface="+mn-lt"/>
              </a:rPr>
              <a:t>: Evaluate different regression models such as Linear Regression, Decision Trees, and Random Forests.</a:t>
            </a:r>
            <a:endParaRPr lang="en-US" sz="1600">
              <a:solidFill>
                <a:srgbClr val="FFFFFF">
                  <a:alpha val="70000"/>
                </a:srgbClr>
              </a:solidFill>
            </a:endParaRPr>
          </a:p>
          <a:p>
            <a:r>
              <a:rPr lang="en-US" sz="1600" b="1">
                <a:solidFill>
                  <a:srgbClr val="1F2328"/>
                </a:solidFill>
                <a:ea typeface="+mn-lt"/>
                <a:cs typeface="+mn-lt"/>
              </a:rPr>
              <a:t>Overfitting and Regularization</a:t>
            </a:r>
            <a:r>
              <a:rPr lang="en-US" sz="1600">
                <a:solidFill>
                  <a:srgbClr val="1F2328"/>
                </a:solidFill>
                <a:ea typeface="+mn-lt"/>
                <a:cs typeface="+mn-lt"/>
              </a:rPr>
              <a:t>: Implement techniques to avoid overfitting and improve model generalization.</a:t>
            </a:r>
            <a:endParaRPr lang="en-US" sz="1600">
              <a:solidFill>
                <a:srgbClr val="FFFFFF">
                  <a:alpha val="70000"/>
                </a:srgbClr>
              </a:solidFill>
            </a:endParaRPr>
          </a:p>
          <a:p>
            <a:r>
              <a:rPr lang="en-US" sz="1600" b="1">
                <a:solidFill>
                  <a:srgbClr val="1F2328"/>
                </a:solidFill>
                <a:ea typeface="+mn-lt"/>
                <a:cs typeface="+mn-lt"/>
              </a:rPr>
              <a:t>Validation</a:t>
            </a:r>
            <a:r>
              <a:rPr lang="en-US" sz="1600">
                <a:solidFill>
                  <a:srgbClr val="1F2328"/>
                </a:solidFill>
                <a:ea typeface="+mn-lt"/>
                <a:cs typeface="+mn-lt"/>
              </a:rPr>
              <a:t>: Use cross-validation to assess model performance on unseen data.</a:t>
            </a:r>
            <a:endParaRPr lang="en-US" sz="1600">
              <a:solidFill>
                <a:srgbClr val="FFFFFF">
                  <a:alpha val="70000"/>
                </a:srgbClr>
              </a:solidFill>
            </a:endParaRPr>
          </a:p>
          <a:p>
            <a:r>
              <a:rPr lang="en-US" sz="1600" b="1">
                <a:solidFill>
                  <a:srgbClr val="1F2328"/>
                </a:solidFill>
                <a:ea typeface="+mn-lt"/>
                <a:cs typeface="+mn-lt"/>
              </a:rPr>
              <a:t>Loss Functions</a:t>
            </a:r>
            <a:r>
              <a:rPr lang="en-US" sz="1600">
                <a:solidFill>
                  <a:srgbClr val="1F2328"/>
                </a:solidFill>
                <a:ea typeface="+mn-lt"/>
                <a:cs typeface="+mn-lt"/>
              </a:rPr>
              <a:t>: Employ appropriate loss functions like Mean Squared Error (MSE) for regression tasks.</a:t>
            </a:r>
            <a:endParaRPr lang="en-US" sz="1600">
              <a:solidFill>
                <a:srgbClr val="FFFFFF">
                  <a:alpha val="70000"/>
                </a:srgbClr>
              </a:solidFill>
            </a:endParaRPr>
          </a:p>
          <a:p>
            <a:r>
              <a:rPr lang="en-US" sz="1600" b="1">
                <a:solidFill>
                  <a:srgbClr val="1F2328"/>
                </a:solidFill>
                <a:ea typeface="+mn-lt"/>
                <a:cs typeface="+mn-lt"/>
              </a:rPr>
              <a:t>Performance Metrics</a:t>
            </a:r>
            <a:r>
              <a:rPr lang="en-US" sz="1600">
                <a:solidFill>
                  <a:srgbClr val="1F2328"/>
                </a:solidFill>
                <a:ea typeface="+mn-lt"/>
                <a:cs typeface="+mn-lt"/>
              </a:rPr>
              <a:t>: Measure model performance using metrics such as R-squared and Root Mean Squared Error (RMSE).</a:t>
            </a:r>
            <a:endParaRPr lang="en-US" sz="1600">
              <a:solidFill>
                <a:srgbClr val="FFFFFF">
                  <a:alpha val="70000"/>
                </a:srgbClr>
              </a:solidFill>
            </a:endParaRPr>
          </a:p>
          <a:p>
            <a:endParaRPr lang="en-US">
              <a:solidFill>
                <a:srgbClr val="FFFFFF">
                  <a:alpha val="70000"/>
                </a:srgbClr>
              </a:solidFill>
            </a:endParaRPr>
          </a:p>
        </p:txBody>
      </p:sp>
    </p:spTree>
    <p:extLst>
      <p:ext uri="{BB962C8B-B14F-4D97-AF65-F5344CB8AC3E}">
        <p14:creationId xmlns:p14="http://schemas.microsoft.com/office/powerpoint/2010/main" val="286904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descr="A graph with a red line&#10;&#10;Description automatically generated">
            <a:extLst>
              <a:ext uri="{FF2B5EF4-FFF2-40B4-BE49-F238E27FC236}">
                <a16:creationId xmlns:a16="http://schemas.microsoft.com/office/drawing/2014/main" id="{58CB7E08-632D-31A8-32F8-8537D213A073}"/>
              </a:ext>
            </a:extLst>
          </p:cNvPr>
          <p:cNvPicPr>
            <a:picLocks noChangeAspect="1"/>
          </p:cNvPicPr>
          <p:nvPr/>
        </p:nvPicPr>
        <p:blipFill>
          <a:blip r:embed="rId2"/>
          <a:stretch>
            <a:fillRect/>
          </a:stretch>
        </p:blipFill>
        <p:spPr>
          <a:xfrm>
            <a:off x="120224" y="462008"/>
            <a:ext cx="4954984" cy="4893608"/>
          </a:xfrm>
          <a:prstGeom prst="rect">
            <a:avLst/>
          </a:prstGeom>
        </p:spPr>
      </p:pic>
      <p:sp>
        <p:nvSpPr>
          <p:cNvPr id="8" name="Content Placeholder 7">
            <a:extLst>
              <a:ext uri="{FF2B5EF4-FFF2-40B4-BE49-F238E27FC236}">
                <a16:creationId xmlns:a16="http://schemas.microsoft.com/office/drawing/2014/main" id="{499916EE-DEA0-3ED3-4282-F317D23D9661}"/>
              </a:ext>
            </a:extLst>
          </p:cNvPr>
          <p:cNvSpPr>
            <a:spLocks noGrp="1"/>
          </p:cNvSpPr>
          <p:nvPr>
            <p:ph idx="1"/>
          </p:nvPr>
        </p:nvSpPr>
        <p:spPr>
          <a:xfrm>
            <a:off x="6096000" y="1063926"/>
            <a:ext cx="5334000" cy="4960188"/>
          </a:xfrm>
        </p:spPr>
        <p:txBody>
          <a:bodyPr vert="horz" lIns="91440" tIns="45720" rIns="91440" bIns="45720" rtlCol="0" anchor="t">
            <a:noAutofit/>
          </a:bodyPr>
          <a:lstStyle/>
          <a:p>
            <a:pPr marL="0" indent="0">
              <a:buNone/>
            </a:pPr>
            <a:r>
              <a:rPr lang="en-US" sz="1600" b="1">
                <a:ea typeface="+mn-lt"/>
                <a:cs typeface="+mn-lt"/>
              </a:rPr>
              <a:t>Positive Correlation</a:t>
            </a:r>
            <a:r>
              <a:rPr lang="en-US" sz="1600">
                <a:ea typeface="+mn-lt"/>
                <a:cs typeface="+mn-lt"/>
              </a:rPr>
              <a:t>:</a:t>
            </a:r>
            <a:endParaRPr lang="en-US" sz="1600">
              <a:solidFill>
                <a:srgbClr val="FFFFFF">
                  <a:alpha val="70000"/>
                </a:srgbClr>
              </a:solidFill>
            </a:endParaRPr>
          </a:p>
          <a:p>
            <a:r>
              <a:rPr lang="en-US" sz="1600">
                <a:ea typeface="+mn-lt"/>
                <a:cs typeface="+mn-lt"/>
              </a:rPr>
              <a:t>The plot indicates a positive correlation between </a:t>
            </a:r>
            <a:r>
              <a:rPr lang="en-US" sz="1600">
                <a:latin typeface="Consolas"/>
              </a:rPr>
              <a:t>grade_11</a:t>
            </a:r>
            <a:r>
              <a:rPr lang="en-US" sz="1600">
                <a:ea typeface="+mn-lt"/>
                <a:cs typeface="+mn-lt"/>
              </a:rPr>
              <a:t> and house prices.</a:t>
            </a:r>
            <a:endParaRPr lang="en-US" sz="1600">
              <a:solidFill>
                <a:srgbClr val="FFFFFF">
                  <a:alpha val="70000"/>
                </a:srgbClr>
              </a:solidFill>
            </a:endParaRPr>
          </a:p>
          <a:p>
            <a:r>
              <a:rPr lang="en-US" sz="1600" b="1">
                <a:ea typeface="+mn-lt"/>
                <a:cs typeface="+mn-lt"/>
              </a:rPr>
              <a:t>Wide Spread of Prices</a:t>
            </a:r>
            <a:r>
              <a:rPr lang="en-US" sz="1600">
                <a:ea typeface="+mn-lt"/>
                <a:cs typeface="+mn-lt"/>
              </a:rPr>
              <a:t>:</a:t>
            </a:r>
            <a:endParaRPr lang="en-US" sz="1600">
              <a:solidFill>
                <a:srgbClr val="FFFFFF">
                  <a:alpha val="70000"/>
                </a:srgbClr>
              </a:solidFill>
            </a:endParaRPr>
          </a:p>
          <a:p>
            <a:r>
              <a:rPr lang="en-US" sz="1600">
                <a:ea typeface="+mn-lt"/>
                <a:cs typeface="+mn-lt"/>
              </a:rPr>
              <a:t>There is a wide spread of prices within each category (both for grade_11 = 0 and grade_11 = 1).</a:t>
            </a:r>
            <a:endParaRPr lang="en-US" sz="1600">
              <a:solidFill>
                <a:srgbClr val="FFFFFF">
                  <a:alpha val="70000"/>
                </a:srgbClr>
              </a:solidFill>
            </a:endParaRPr>
          </a:p>
          <a:p>
            <a:r>
              <a:rPr lang="en-US" sz="1600">
                <a:ea typeface="+mn-lt"/>
                <a:cs typeface="+mn-lt"/>
              </a:rPr>
              <a:t>This suggests that while being graded as "Excellent" has a positive impact on house prices, it is not the sole determinant. Other features also play a significant role in determining house prices.</a:t>
            </a:r>
            <a:endParaRPr lang="en-US" sz="1600">
              <a:solidFill>
                <a:srgbClr val="FFFFFF">
                  <a:alpha val="70000"/>
                </a:srgbClr>
              </a:solidFill>
            </a:endParaRPr>
          </a:p>
          <a:p>
            <a:pPr marL="0" indent="0">
              <a:buNone/>
            </a:pPr>
            <a:r>
              <a:rPr lang="en-US" sz="1600" b="1">
                <a:ea typeface="+mn-lt"/>
                <a:cs typeface="+mn-lt"/>
              </a:rPr>
              <a:t>Regression Line</a:t>
            </a:r>
            <a:r>
              <a:rPr lang="en-US" sz="1600">
                <a:ea typeface="+mn-lt"/>
                <a:cs typeface="+mn-lt"/>
              </a:rPr>
              <a:t>:</a:t>
            </a:r>
            <a:endParaRPr lang="en-US" sz="1600">
              <a:solidFill>
                <a:srgbClr val="FFFFFF">
                  <a:alpha val="70000"/>
                </a:srgbClr>
              </a:solidFill>
            </a:endParaRPr>
          </a:p>
          <a:p>
            <a:r>
              <a:rPr lang="en-US" sz="1600">
                <a:ea typeface="+mn-lt"/>
                <a:cs typeface="+mn-lt"/>
              </a:rPr>
              <a:t>The red regression line shows the trend, indicating that houses with </a:t>
            </a:r>
            <a:r>
              <a:rPr lang="en-US" sz="1600">
                <a:latin typeface="Consolas"/>
              </a:rPr>
              <a:t>grade_11 = 1</a:t>
            </a:r>
            <a:r>
              <a:rPr lang="en-US" sz="1600">
                <a:ea typeface="+mn-lt"/>
                <a:cs typeface="+mn-lt"/>
              </a:rPr>
              <a:t> have higher predicted prices than those with </a:t>
            </a:r>
            <a:r>
              <a:rPr lang="en-US" sz="1600">
                <a:latin typeface="Consolas"/>
              </a:rPr>
              <a:t>grade_11 = 0</a:t>
            </a:r>
            <a:r>
              <a:rPr lang="en-US" sz="1600">
                <a:ea typeface="+mn-lt"/>
                <a:cs typeface="+mn-lt"/>
              </a:rPr>
              <a:t>.</a:t>
            </a:r>
            <a:endParaRPr lang="en-US" sz="1600">
              <a:solidFill>
                <a:srgbClr val="FFFFFF">
                  <a:alpha val="70000"/>
                </a:srgbClr>
              </a:solidFill>
            </a:endParaRPr>
          </a:p>
          <a:p>
            <a:endParaRPr lang="en-US" sz="2400">
              <a:solidFill>
                <a:srgbClr val="FFFFFF">
                  <a:alpha val="70000"/>
                </a:srgbClr>
              </a:solidFill>
            </a:endParaRPr>
          </a:p>
        </p:txBody>
      </p:sp>
      <p:sp>
        <p:nvSpPr>
          <p:cNvPr id="2" name="Title 1">
            <a:extLst>
              <a:ext uri="{FF2B5EF4-FFF2-40B4-BE49-F238E27FC236}">
                <a16:creationId xmlns:a16="http://schemas.microsoft.com/office/drawing/2014/main" id="{3B2D5D23-5057-95B2-60A0-FB756708E048}"/>
              </a:ext>
            </a:extLst>
          </p:cNvPr>
          <p:cNvSpPr>
            <a:spLocks noGrp="1"/>
          </p:cNvSpPr>
          <p:nvPr>
            <p:ph type="title"/>
          </p:nvPr>
        </p:nvSpPr>
        <p:spPr>
          <a:xfrm>
            <a:off x="6239774" y="186906"/>
            <a:ext cx="5334000" cy="503208"/>
          </a:xfrm>
        </p:spPr>
        <p:txBody>
          <a:bodyPr>
            <a:normAutofit fontScale="90000"/>
          </a:bodyPr>
          <a:lstStyle/>
          <a:p>
            <a:r>
              <a:rPr lang="en-US" sz="3200">
                <a:latin typeface="system-ui"/>
              </a:rPr>
              <a:t>Regression for grade_11</a:t>
            </a:r>
            <a:endParaRPr lang="en-US" sz="3200"/>
          </a:p>
        </p:txBody>
      </p:sp>
    </p:spTree>
    <p:extLst>
      <p:ext uri="{BB962C8B-B14F-4D97-AF65-F5344CB8AC3E}">
        <p14:creationId xmlns:p14="http://schemas.microsoft.com/office/powerpoint/2010/main" val="335134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5BD8-6F9F-DF2E-1966-61BBBD17F559}"/>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3FC4F4E2-39FD-4CD8-36FC-B8065DAA1518}"/>
              </a:ext>
            </a:extLst>
          </p:cNvPr>
          <p:cNvSpPr>
            <a:spLocks noGrp="1"/>
          </p:cNvSpPr>
          <p:nvPr>
            <p:ph idx="1"/>
          </p:nvPr>
        </p:nvSpPr>
        <p:spPr/>
        <p:txBody>
          <a:bodyPr vert="horz" lIns="91440" tIns="45720" rIns="91440" bIns="45720" rtlCol="0" anchor="t">
            <a:normAutofit/>
          </a:bodyPr>
          <a:lstStyle/>
          <a:p>
            <a:r>
              <a:rPr lang="en-US" sz="1600" b="1">
                <a:latin typeface="Arial"/>
                <a:cs typeface="Arial"/>
              </a:rPr>
              <a:t>Model Metrics</a:t>
            </a:r>
            <a:r>
              <a:rPr lang="en-US" sz="1600">
                <a:latin typeface="Arial"/>
                <a:cs typeface="Arial"/>
              </a:rPr>
              <a:t>:</a:t>
            </a:r>
            <a:endParaRPr lang="en-US" sz="1600">
              <a:solidFill>
                <a:srgbClr val="FFFFFF">
                  <a:alpha val="70000"/>
                </a:srgbClr>
              </a:solidFill>
              <a:latin typeface="Arial"/>
              <a:cs typeface="Arial"/>
            </a:endParaRPr>
          </a:p>
          <a:p>
            <a:r>
              <a:rPr lang="en-US" sz="1600" b="1">
                <a:latin typeface="Arial"/>
                <a:cs typeface="Arial"/>
              </a:rPr>
              <a:t>Mean Squared Error (MSE)</a:t>
            </a:r>
            <a:r>
              <a:rPr lang="en-US" sz="1600">
                <a:latin typeface="Arial"/>
                <a:cs typeface="Arial"/>
              </a:rPr>
              <a:t>: 117696639050.11594</a:t>
            </a:r>
            <a:endParaRPr lang="en-US" sz="1600">
              <a:solidFill>
                <a:srgbClr val="FFFFFF">
                  <a:alpha val="70000"/>
                </a:srgbClr>
              </a:solidFill>
              <a:latin typeface="Arial"/>
              <a:cs typeface="Arial"/>
            </a:endParaRPr>
          </a:p>
          <a:p>
            <a:pPr lvl="1"/>
            <a:r>
              <a:rPr lang="en-US" sz="1600">
                <a:latin typeface="Arial"/>
                <a:cs typeface="Arial"/>
              </a:rPr>
              <a:t>This value measures the average squared difference between the observed actual outcomes and the outcomes predicted by the regression model.</a:t>
            </a:r>
            <a:endParaRPr lang="en-US" sz="1600">
              <a:solidFill>
                <a:srgbClr val="FFFFFF">
                  <a:alpha val="70000"/>
                </a:srgbClr>
              </a:solidFill>
              <a:latin typeface="Arial"/>
              <a:cs typeface="Arial"/>
            </a:endParaRPr>
          </a:p>
          <a:p>
            <a:r>
              <a:rPr lang="en-US" sz="1600" b="1">
                <a:latin typeface="Arial"/>
                <a:cs typeface="Arial"/>
              </a:rPr>
              <a:t>R-squared (R²)</a:t>
            </a:r>
            <a:r>
              <a:rPr lang="en-US" sz="1600">
                <a:latin typeface="Arial"/>
                <a:cs typeface="Arial"/>
              </a:rPr>
              <a:t>: 0.1287280865311878</a:t>
            </a:r>
            <a:endParaRPr lang="en-US" sz="1600">
              <a:solidFill>
                <a:srgbClr val="FFFFFF">
                  <a:alpha val="70000"/>
                </a:srgbClr>
              </a:solidFill>
              <a:latin typeface="Arial"/>
              <a:cs typeface="Arial"/>
            </a:endParaRPr>
          </a:p>
          <a:p>
            <a:pPr lvl="1"/>
            <a:r>
              <a:rPr lang="en-US" sz="1600">
                <a:latin typeface="Arial"/>
                <a:cs typeface="Arial"/>
              </a:rPr>
              <a:t>This value indicates that approximately 12.87% of the variability in house prices can be explained by the </a:t>
            </a:r>
            <a:r>
              <a:rPr lang="en-US" sz="1600">
                <a:latin typeface="Consolas"/>
              </a:rPr>
              <a:t>grade_11</a:t>
            </a:r>
            <a:r>
              <a:rPr lang="en-US" sz="1600">
                <a:latin typeface="Arial"/>
                <a:cs typeface="Arial"/>
              </a:rPr>
              <a:t> feature.</a:t>
            </a:r>
            <a:endParaRPr lang="en-US" sz="1600">
              <a:solidFill>
                <a:srgbClr val="FFFFFF">
                  <a:alpha val="70000"/>
                </a:srgbClr>
              </a:solidFill>
              <a:latin typeface="Arial"/>
              <a:cs typeface="Arial"/>
            </a:endParaRPr>
          </a:p>
          <a:p>
            <a:pPr lvl="1"/>
            <a:r>
              <a:rPr lang="en-US" sz="1600">
                <a:latin typeface="Arial"/>
                <a:cs typeface="Arial"/>
              </a:rPr>
              <a:t>A low R-squared value suggests that while </a:t>
            </a:r>
            <a:r>
              <a:rPr lang="en-US" sz="1600">
                <a:latin typeface="Consolas"/>
              </a:rPr>
              <a:t>grade_11</a:t>
            </a:r>
            <a:r>
              <a:rPr lang="en-US" sz="1600">
                <a:latin typeface="Arial"/>
                <a:cs typeface="Arial"/>
              </a:rPr>
              <a:t> is a statistically significant predictor, other factors contribute to house price variability.</a:t>
            </a:r>
            <a:endParaRPr lang="en-US" sz="1600">
              <a:solidFill>
                <a:srgbClr val="FFFFFF">
                  <a:alpha val="70000"/>
                </a:srgbClr>
              </a:solidFill>
              <a:latin typeface="Arial"/>
              <a:cs typeface="Arial"/>
            </a:endParaRPr>
          </a:p>
          <a:p>
            <a:endParaRPr lang="en-US" sz="1600">
              <a:solidFill>
                <a:srgbClr val="FFFFFF">
                  <a:alpha val="70000"/>
                </a:srgbClr>
              </a:solidFill>
              <a:latin typeface="Arial"/>
              <a:cs typeface="Arial"/>
            </a:endParaRPr>
          </a:p>
          <a:p>
            <a:endParaRPr lang="en-US">
              <a:solidFill>
                <a:srgbClr val="FFFFFF">
                  <a:alpha val="70000"/>
                </a:srgbClr>
              </a:solidFill>
            </a:endParaRPr>
          </a:p>
        </p:txBody>
      </p:sp>
    </p:spTree>
    <p:extLst>
      <p:ext uri="{BB962C8B-B14F-4D97-AF65-F5344CB8AC3E}">
        <p14:creationId xmlns:p14="http://schemas.microsoft.com/office/powerpoint/2010/main" val="87339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092EA52E-26B4-8A9F-B29D-C682C3172762}"/>
              </a:ext>
            </a:extLst>
          </p:cNvPr>
          <p:cNvPicPr>
            <a:picLocks noChangeAspect="1"/>
          </p:cNvPicPr>
          <p:nvPr/>
        </p:nvPicPr>
        <p:blipFill>
          <a:blip r:embed="rId2"/>
          <a:srcRect l="18933" r="11665" b="9"/>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EF9513A1-CA88-00C6-AFB0-EA7B4EAD26D0}"/>
              </a:ext>
            </a:extLst>
          </p:cNvPr>
          <p:cNvSpPr>
            <a:spLocks noGrp="1"/>
          </p:cNvSpPr>
          <p:nvPr>
            <p:ph idx="1"/>
          </p:nvPr>
        </p:nvSpPr>
        <p:spPr>
          <a:xfrm>
            <a:off x="6096000" y="2286000"/>
            <a:ext cx="5334000" cy="3810001"/>
          </a:xfrm>
        </p:spPr>
        <p:txBody>
          <a:bodyPr vert="horz" lIns="91440" tIns="45720" rIns="91440" bIns="45720" rtlCol="0">
            <a:normAutofit/>
          </a:bodyPr>
          <a:lstStyle/>
          <a:p>
            <a:r>
              <a:rPr lang="en-US" sz="2400"/>
              <a:t>Angela Kalelwa</a:t>
            </a:r>
          </a:p>
          <a:p>
            <a:r>
              <a:rPr lang="en-US" sz="2400"/>
              <a:t>Brian Waweru</a:t>
            </a:r>
          </a:p>
          <a:p>
            <a:r>
              <a:rPr lang="en-US" sz="2400"/>
              <a:t>Amos Kipngetich</a:t>
            </a:r>
          </a:p>
          <a:p>
            <a:r>
              <a:rPr lang="en-US" sz="2400"/>
              <a:t>George Machoka</a:t>
            </a:r>
          </a:p>
          <a:p>
            <a:r>
              <a:rPr lang="en-US" sz="2400"/>
              <a:t>Cecily Wahome</a:t>
            </a:r>
          </a:p>
        </p:txBody>
      </p:sp>
      <p:sp>
        <p:nvSpPr>
          <p:cNvPr id="2" name="Title 1">
            <a:extLst>
              <a:ext uri="{FF2B5EF4-FFF2-40B4-BE49-F238E27FC236}">
                <a16:creationId xmlns:a16="http://schemas.microsoft.com/office/drawing/2014/main" id="{2C8B16EF-6467-A228-77A5-11C46AD6ABCD}"/>
              </a:ext>
            </a:extLst>
          </p:cNvPr>
          <p:cNvSpPr>
            <a:spLocks noGrp="1"/>
          </p:cNvSpPr>
          <p:nvPr>
            <p:ph type="title"/>
          </p:nvPr>
        </p:nvSpPr>
        <p:spPr>
          <a:xfrm>
            <a:off x="6096000" y="762000"/>
            <a:ext cx="5334000" cy="1524000"/>
          </a:xfrm>
        </p:spPr>
        <p:txBody>
          <a:bodyPr>
            <a:normAutofit/>
          </a:bodyPr>
          <a:lstStyle/>
          <a:p>
            <a:r>
              <a:rPr lang="en-US" sz="3200">
                <a:solidFill>
                  <a:schemeClr val="bg1"/>
                </a:solidFill>
              </a:rPr>
              <a:t>Group members</a:t>
            </a:r>
          </a:p>
        </p:txBody>
      </p:sp>
    </p:spTree>
    <p:extLst>
      <p:ext uri="{BB962C8B-B14F-4D97-AF65-F5344CB8AC3E}">
        <p14:creationId xmlns:p14="http://schemas.microsoft.com/office/powerpoint/2010/main" val="3820616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descr="A graph of a line&#10;&#10;Description automatically generated">
            <a:extLst>
              <a:ext uri="{FF2B5EF4-FFF2-40B4-BE49-F238E27FC236}">
                <a16:creationId xmlns:a16="http://schemas.microsoft.com/office/drawing/2014/main" id="{A10D0503-280A-4FF3-EC2C-7CE0D1ADF44A}"/>
              </a:ext>
            </a:extLst>
          </p:cNvPr>
          <p:cNvPicPr>
            <a:picLocks noChangeAspect="1"/>
          </p:cNvPicPr>
          <p:nvPr/>
        </p:nvPicPr>
        <p:blipFill>
          <a:blip r:embed="rId2"/>
          <a:stretch>
            <a:fillRect/>
          </a:stretch>
        </p:blipFill>
        <p:spPr>
          <a:xfrm>
            <a:off x="350261" y="496123"/>
            <a:ext cx="5041248" cy="4926021"/>
          </a:xfrm>
          <a:prstGeom prst="rect">
            <a:avLst/>
          </a:prstGeom>
        </p:spPr>
      </p:pic>
      <p:sp>
        <p:nvSpPr>
          <p:cNvPr id="8" name="Content Placeholder 7">
            <a:extLst>
              <a:ext uri="{FF2B5EF4-FFF2-40B4-BE49-F238E27FC236}">
                <a16:creationId xmlns:a16="http://schemas.microsoft.com/office/drawing/2014/main" id="{1943F55E-EB72-2EF7-C3C9-62E1A12C374A}"/>
              </a:ext>
            </a:extLst>
          </p:cNvPr>
          <p:cNvSpPr>
            <a:spLocks noGrp="1"/>
          </p:cNvSpPr>
          <p:nvPr>
            <p:ph idx="1"/>
          </p:nvPr>
        </p:nvSpPr>
        <p:spPr>
          <a:xfrm>
            <a:off x="6096000" y="1912189"/>
            <a:ext cx="5334000" cy="4442605"/>
          </a:xfrm>
        </p:spPr>
        <p:txBody>
          <a:bodyPr vert="horz" lIns="91440" tIns="45720" rIns="91440" bIns="45720" rtlCol="0" anchor="t">
            <a:noAutofit/>
          </a:bodyPr>
          <a:lstStyle/>
          <a:p>
            <a:r>
              <a:rPr lang="en-US" sz="1400" b="1">
                <a:ea typeface="+mn-lt"/>
                <a:cs typeface="+mn-lt"/>
              </a:rPr>
              <a:t>Positive Correlation</a:t>
            </a:r>
            <a:r>
              <a:rPr lang="en-US" sz="1400">
                <a:ea typeface="+mn-lt"/>
                <a:cs typeface="+mn-lt"/>
              </a:rPr>
              <a:t>:</a:t>
            </a:r>
            <a:endParaRPr lang="en-US" sz="1400">
              <a:solidFill>
                <a:srgbClr val="FFFFFF">
                  <a:alpha val="70000"/>
                </a:srgbClr>
              </a:solidFill>
            </a:endParaRPr>
          </a:p>
          <a:p>
            <a:r>
              <a:rPr lang="en-US" sz="1400">
                <a:ea typeface="+mn-lt"/>
                <a:cs typeface="+mn-lt"/>
              </a:rPr>
              <a:t>The plot indicates a positive correlation between </a:t>
            </a:r>
            <a:r>
              <a:rPr lang="en-US" sz="1400">
                <a:latin typeface="Consolas"/>
              </a:rPr>
              <a:t>waterfront</a:t>
            </a:r>
            <a:r>
              <a:rPr lang="en-US" sz="1400">
                <a:ea typeface="+mn-lt"/>
                <a:cs typeface="+mn-lt"/>
              </a:rPr>
              <a:t> and house prices.</a:t>
            </a:r>
            <a:endParaRPr lang="en-US" sz="1400">
              <a:solidFill>
                <a:srgbClr val="FFFFFF">
                  <a:alpha val="70000"/>
                </a:srgbClr>
              </a:solidFill>
            </a:endParaRPr>
          </a:p>
          <a:p>
            <a:r>
              <a:rPr lang="en-US" sz="1400">
                <a:ea typeface="+mn-lt"/>
                <a:cs typeface="+mn-lt"/>
              </a:rPr>
              <a:t>Houses with waterfront access (waterfront = 1) generally command higher prices compared to those without waterfront access (waterfront = 0).</a:t>
            </a:r>
            <a:endParaRPr lang="en-US" sz="1400">
              <a:solidFill>
                <a:srgbClr val="FFFFFF">
                  <a:alpha val="70000"/>
                </a:srgbClr>
              </a:solidFill>
            </a:endParaRPr>
          </a:p>
          <a:p>
            <a:pPr marL="0" indent="0">
              <a:buNone/>
            </a:pPr>
            <a:r>
              <a:rPr lang="en-US" sz="1400" b="1">
                <a:ea typeface="+mn-lt"/>
                <a:cs typeface="+mn-lt"/>
              </a:rPr>
              <a:t>Wide Spread of Prices</a:t>
            </a:r>
            <a:r>
              <a:rPr lang="en-US" sz="1400">
                <a:ea typeface="+mn-lt"/>
                <a:cs typeface="+mn-lt"/>
              </a:rPr>
              <a:t>:</a:t>
            </a:r>
            <a:endParaRPr lang="en-US" sz="1400">
              <a:solidFill>
                <a:srgbClr val="FFFFFF">
                  <a:alpha val="70000"/>
                </a:srgbClr>
              </a:solidFill>
            </a:endParaRPr>
          </a:p>
          <a:p>
            <a:r>
              <a:rPr lang="en-US" sz="1400">
                <a:ea typeface="+mn-lt"/>
                <a:cs typeface="+mn-lt"/>
              </a:rPr>
              <a:t>There is a wide spread of prices within each category (both for waterfront = 0 and waterfront = 1).</a:t>
            </a:r>
            <a:endParaRPr lang="en-US" sz="1400">
              <a:solidFill>
                <a:srgbClr val="FFFFFF">
                  <a:alpha val="70000"/>
                </a:srgbClr>
              </a:solidFill>
            </a:endParaRPr>
          </a:p>
          <a:p>
            <a:r>
              <a:rPr lang="en-US" sz="1400">
                <a:ea typeface="+mn-lt"/>
                <a:cs typeface="+mn-lt"/>
              </a:rPr>
              <a:t>This suggests that while having waterfront access has a positive impact on house prices, it is not the sole determinant. Other features also play a significant role in determining house prices.</a:t>
            </a:r>
            <a:endParaRPr lang="en-US" sz="1400">
              <a:solidFill>
                <a:srgbClr val="FFFFFF">
                  <a:alpha val="70000"/>
                </a:srgbClr>
              </a:solidFill>
            </a:endParaRPr>
          </a:p>
          <a:p>
            <a:endParaRPr lang="en-US" sz="1400">
              <a:solidFill>
                <a:srgbClr val="FFFFFF">
                  <a:alpha val="70000"/>
                </a:srgbClr>
              </a:solidFill>
            </a:endParaRPr>
          </a:p>
          <a:p>
            <a:endParaRPr lang="en-US" sz="1400">
              <a:solidFill>
                <a:srgbClr val="FFFFFF">
                  <a:alpha val="70000"/>
                </a:srgbClr>
              </a:solidFill>
            </a:endParaRPr>
          </a:p>
        </p:txBody>
      </p:sp>
      <p:sp>
        <p:nvSpPr>
          <p:cNvPr id="2" name="Title 1">
            <a:extLst>
              <a:ext uri="{FF2B5EF4-FFF2-40B4-BE49-F238E27FC236}">
                <a16:creationId xmlns:a16="http://schemas.microsoft.com/office/drawing/2014/main" id="{CF86DC72-084D-BEF0-F74C-C6496DEBC907}"/>
              </a:ext>
            </a:extLst>
          </p:cNvPr>
          <p:cNvSpPr>
            <a:spLocks noGrp="1"/>
          </p:cNvSpPr>
          <p:nvPr>
            <p:ph type="title"/>
          </p:nvPr>
        </p:nvSpPr>
        <p:spPr>
          <a:xfrm>
            <a:off x="6096000" y="762000"/>
            <a:ext cx="5334000" cy="1524000"/>
          </a:xfrm>
        </p:spPr>
        <p:txBody>
          <a:bodyPr>
            <a:normAutofit/>
          </a:bodyPr>
          <a:lstStyle/>
          <a:p>
            <a:r>
              <a:rPr lang="en-US" sz="3200">
                <a:solidFill>
                  <a:schemeClr val="bg1"/>
                </a:solidFill>
                <a:latin typeface="system-ui"/>
              </a:rPr>
              <a:t>Regression for waterfront</a:t>
            </a:r>
            <a:endParaRPr lang="en-US" sz="3200">
              <a:solidFill>
                <a:schemeClr val="bg1"/>
              </a:solidFill>
            </a:endParaRPr>
          </a:p>
          <a:p>
            <a:endParaRPr lang="en-US" sz="3200"/>
          </a:p>
        </p:txBody>
      </p:sp>
    </p:spTree>
    <p:extLst>
      <p:ext uri="{BB962C8B-B14F-4D97-AF65-F5344CB8AC3E}">
        <p14:creationId xmlns:p14="http://schemas.microsoft.com/office/powerpoint/2010/main" val="418711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1CC5-07DF-4A72-CF00-3EB1D3934585}"/>
              </a:ext>
            </a:extLst>
          </p:cNvPr>
          <p:cNvSpPr>
            <a:spLocks noGrp="1"/>
          </p:cNvSpPr>
          <p:nvPr>
            <p:ph type="title"/>
          </p:nvPr>
        </p:nvSpPr>
        <p:spPr/>
        <p:txBody>
          <a:bodyPr/>
          <a:lstStyle/>
          <a:p>
            <a:r>
              <a:rPr lang="en-US" err="1"/>
              <a:t>Cont</a:t>
            </a:r>
            <a:r>
              <a:rPr lang="en-US"/>
              <a:t>:</a:t>
            </a:r>
          </a:p>
        </p:txBody>
      </p:sp>
      <p:sp>
        <p:nvSpPr>
          <p:cNvPr id="3" name="Content Placeholder 2">
            <a:extLst>
              <a:ext uri="{FF2B5EF4-FFF2-40B4-BE49-F238E27FC236}">
                <a16:creationId xmlns:a16="http://schemas.microsoft.com/office/drawing/2014/main" id="{31688BA2-B615-335E-FE1E-43001FDDE750}"/>
              </a:ext>
            </a:extLst>
          </p:cNvPr>
          <p:cNvSpPr>
            <a:spLocks noGrp="1"/>
          </p:cNvSpPr>
          <p:nvPr>
            <p:ph idx="1"/>
          </p:nvPr>
        </p:nvSpPr>
        <p:spPr>
          <a:xfrm>
            <a:off x="762000" y="2286000"/>
            <a:ext cx="10668000" cy="4120007"/>
          </a:xfrm>
        </p:spPr>
        <p:txBody>
          <a:bodyPr vert="horz" lIns="91440" tIns="45720" rIns="91440" bIns="45720" rtlCol="0" anchor="t">
            <a:noAutofit/>
          </a:bodyPr>
          <a:lstStyle/>
          <a:p>
            <a:pPr marL="0" indent="0">
              <a:buNone/>
            </a:pPr>
            <a:r>
              <a:rPr lang="en-US" sz="1400" b="1">
                <a:solidFill>
                  <a:srgbClr val="FFFFFF"/>
                </a:solidFill>
                <a:latin typeface="Arial"/>
                <a:cs typeface="Arial"/>
              </a:rPr>
              <a:t>Regression Line</a:t>
            </a:r>
            <a:r>
              <a:rPr lang="en-US" sz="1400">
                <a:solidFill>
                  <a:srgbClr val="FFFFFF"/>
                </a:solidFill>
                <a:latin typeface="Arial"/>
                <a:cs typeface="Arial"/>
              </a:rPr>
              <a:t>:</a:t>
            </a:r>
            <a:endParaRPr lang="en-US"/>
          </a:p>
          <a:p>
            <a:r>
              <a:rPr lang="en-US" sz="1400">
                <a:solidFill>
                  <a:srgbClr val="FFFFFF"/>
                </a:solidFill>
                <a:latin typeface="Arial"/>
                <a:cs typeface="Arial"/>
              </a:rPr>
              <a:t>The red regression line shows the trend, indicating that houses with waterfront access have higher predicted prices than those without waterfront access.</a:t>
            </a:r>
          </a:p>
          <a:p>
            <a:r>
              <a:rPr lang="en-US" sz="1400">
                <a:solidFill>
                  <a:srgbClr val="FFFFFF"/>
                </a:solidFill>
                <a:latin typeface="Arial"/>
                <a:cs typeface="Arial"/>
              </a:rPr>
              <a:t>The slope of the line suggests a moderate increase in price for houses with waterfront access.</a:t>
            </a:r>
          </a:p>
          <a:p>
            <a:r>
              <a:rPr lang="en-US" sz="1400" b="1">
                <a:latin typeface="Arial"/>
                <a:cs typeface="Arial"/>
              </a:rPr>
              <a:t>Model Metrics</a:t>
            </a:r>
            <a:r>
              <a:rPr lang="en-US" sz="1400">
                <a:latin typeface="Arial"/>
                <a:cs typeface="Arial"/>
              </a:rPr>
              <a:t>:</a:t>
            </a:r>
            <a:endParaRPr lang="en-US" sz="1400">
              <a:solidFill>
                <a:srgbClr val="FFFFFF">
                  <a:alpha val="70000"/>
                </a:srgbClr>
              </a:solidFill>
              <a:latin typeface="Arial"/>
              <a:cs typeface="Arial"/>
            </a:endParaRPr>
          </a:p>
          <a:p>
            <a:r>
              <a:rPr lang="en-US" sz="1400" b="1">
                <a:latin typeface="Arial"/>
                <a:cs typeface="Arial"/>
              </a:rPr>
              <a:t>Mean Squared Error (MSE)</a:t>
            </a:r>
            <a:r>
              <a:rPr lang="en-US" sz="1400">
                <a:latin typeface="Arial"/>
                <a:cs typeface="Arial"/>
              </a:rPr>
              <a:t>: 125525573273.88926</a:t>
            </a:r>
            <a:endParaRPr lang="en-US" sz="1400">
              <a:solidFill>
                <a:srgbClr val="FFFFFF">
                  <a:alpha val="70000"/>
                </a:srgbClr>
              </a:solidFill>
              <a:latin typeface="Arial"/>
              <a:cs typeface="Arial"/>
            </a:endParaRPr>
          </a:p>
          <a:p>
            <a:pPr lvl="1"/>
            <a:r>
              <a:rPr lang="en-US" sz="1400">
                <a:latin typeface="Arial"/>
                <a:cs typeface="Arial"/>
              </a:rPr>
              <a:t>This value measures the average squared difference between the observed actual outcomes and the outcomes predicted by the regression model.</a:t>
            </a:r>
            <a:endParaRPr lang="en-US" sz="1400">
              <a:solidFill>
                <a:srgbClr val="FFFFFF">
                  <a:alpha val="70000"/>
                </a:srgbClr>
              </a:solidFill>
              <a:latin typeface="Arial"/>
              <a:cs typeface="Arial"/>
            </a:endParaRPr>
          </a:p>
          <a:p>
            <a:r>
              <a:rPr lang="en-US" sz="1400" b="1">
                <a:latin typeface="Arial"/>
                <a:cs typeface="Arial"/>
              </a:rPr>
              <a:t>R-squared (R²)</a:t>
            </a:r>
            <a:r>
              <a:rPr lang="en-US" sz="1400">
                <a:latin typeface="Arial"/>
                <a:cs typeface="Arial"/>
              </a:rPr>
              <a:t>: 0.0698578899281942</a:t>
            </a:r>
            <a:endParaRPr lang="en-US" sz="1400">
              <a:solidFill>
                <a:srgbClr val="FFFFFF">
                  <a:alpha val="70000"/>
                </a:srgbClr>
              </a:solidFill>
              <a:latin typeface="Arial"/>
              <a:cs typeface="Arial"/>
            </a:endParaRPr>
          </a:p>
          <a:p>
            <a:pPr lvl="1"/>
            <a:r>
              <a:rPr lang="en-US" sz="1400">
                <a:latin typeface="Arial"/>
                <a:cs typeface="Arial"/>
              </a:rPr>
              <a:t>This value indicates that approximately 6.99% of the variability in house prices can be explained by the </a:t>
            </a:r>
            <a:r>
              <a:rPr lang="en-US" sz="1400">
                <a:latin typeface="Consolas"/>
              </a:rPr>
              <a:t>waterfront</a:t>
            </a:r>
            <a:r>
              <a:rPr lang="en-US" sz="1400">
                <a:latin typeface="Arial"/>
                <a:cs typeface="Arial"/>
              </a:rPr>
              <a:t> feature.</a:t>
            </a:r>
            <a:endParaRPr lang="en-US" sz="1400">
              <a:solidFill>
                <a:srgbClr val="FFFFFF">
                  <a:alpha val="70000"/>
                </a:srgbClr>
              </a:solidFill>
              <a:latin typeface="Arial"/>
              <a:cs typeface="Arial"/>
            </a:endParaRPr>
          </a:p>
          <a:p>
            <a:pPr lvl="1"/>
            <a:r>
              <a:rPr lang="en-US" sz="1400">
                <a:latin typeface="Arial"/>
                <a:cs typeface="Arial"/>
              </a:rPr>
              <a:t>A low R-squared value suggests that while </a:t>
            </a:r>
            <a:r>
              <a:rPr lang="en-US" sz="1400">
                <a:latin typeface="Consolas"/>
              </a:rPr>
              <a:t>waterfront</a:t>
            </a:r>
            <a:r>
              <a:rPr lang="en-US" sz="1400">
                <a:latin typeface="Arial"/>
                <a:cs typeface="Arial"/>
              </a:rPr>
              <a:t> is a statistically significant predictor, other factors contribute to house price variability.</a:t>
            </a:r>
            <a:endParaRPr lang="en-US" sz="1400">
              <a:solidFill>
                <a:srgbClr val="FFFFFF">
                  <a:alpha val="70000"/>
                </a:srgbClr>
              </a:solidFill>
            </a:endParaRPr>
          </a:p>
        </p:txBody>
      </p:sp>
    </p:spTree>
    <p:extLst>
      <p:ext uri="{BB962C8B-B14F-4D97-AF65-F5344CB8AC3E}">
        <p14:creationId xmlns:p14="http://schemas.microsoft.com/office/powerpoint/2010/main" val="540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a:extLst>
              <a:ext uri="{FF2B5EF4-FFF2-40B4-BE49-F238E27FC236}">
                <a16:creationId xmlns:a16="http://schemas.microsoft.com/office/drawing/2014/main" id="{478721AA-0E53-DF01-D19D-BF594D0C79BB}"/>
              </a:ext>
            </a:extLst>
          </p:cNvPr>
          <p:cNvPicPr>
            <a:picLocks noChangeAspect="1"/>
          </p:cNvPicPr>
          <p:nvPr/>
        </p:nvPicPr>
        <p:blipFill>
          <a:blip r:embed="rId2"/>
          <a:stretch>
            <a:fillRect/>
          </a:stretch>
        </p:blipFill>
        <p:spPr>
          <a:xfrm>
            <a:off x="-9173" y="755160"/>
            <a:ext cx="5846380" cy="4709872"/>
          </a:xfrm>
          <a:prstGeom prst="rect">
            <a:avLst/>
          </a:prstGeom>
        </p:spPr>
      </p:pic>
      <p:sp>
        <p:nvSpPr>
          <p:cNvPr id="8" name="Content Placeholder 7">
            <a:extLst>
              <a:ext uri="{FF2B5EF4-FFF2-40B4-BE49-F238E27FC236}">
                <a16:creationId xmlns:a16="http://schemas.microsoft.com/office/drawing/2014/main" id="{34CCDFB4-5B19-328F-3995-6EB792357FF2}"/>
              </a:ext>
            </a:extLst>
          </p:cNvPr>
          <p:cNvSpPr>
            <a:spLocks noGrp="1"/>
          </p:cNvSpPr>
          <p:nvPr>
            <p:ph idx="1"/>
          </p:nvPr>
        </p:nvSpPr>
        <p:spPr>
          <a:xfrm>
            <a:off x="6096000" y="1595887"/>
            <a:ext cx="5334000" cy="3867512"/>
          </a:xfrm>
        </p:spPr>
        <p:txBody>
          <a:bodyPr vert="horz" lIns="91440" tIns="45720" rIns="91440" bIns="45720" rtlCol="0" anchor="t">
            <a:noAutofit/>
          </a:bodyPr>
          <a:lstStyle/>
          <a:p>
            <a:pPr marL="0" indent="0">
              <a:buNone/>
            </a:pPr>
            <a:r>
              <a:rPr lang="en-US" sz="1400" b="1">
                <a:ea typeface="+mn-lt"/>
                <a:cs typeface="+mn-lt"/>
              </a:rPr>
              <a:t>Positive Correlation</a:t>
            </a:r>
            <a:r>
              <a:rPr lang="en-US" sz="1400">
                <a:ea typeface="+mn-lt"/>
                <a:cs typeface="+mn-lt"/>
              </a:rPr>
              <a:t>:</a:t>
            </a:r>
            <a:endParaRPr lang="en-US" sz="1400">
              <a:solidFill>
                <a:srgbClr val="FFFFFF">
                  <a:alpha val="70000"/>
                </a:srgbClr>
              </a:solidFill>
            </a:endParaRPr>
          </a:p>
          <a:p>
            <a:r>
              <a:rPr lang="en-US" sz="1400">
                <a:ea typeface="+mn-lt"/>
                <a:cs typeface="+mn-lt"/>
              </a:rPr>
              <a:t>The plot indicates a strong positive correlation between </a:t>
            </a:r>
            <a:r>
              <a:rPr lang="en-US" sz="1400" err="1">
                <a:latin typeface="Consolas"/>
              </a:rPr>
              <a:t>sqft_living</a:t>
            </a:r>
            <a:r>
              <a:rPr lang="en-US" sz="1400">
                <a:ea typeface="+mn-lt"/>
                <a:cs typeface="+mn-lt"/>
              </a:rPr>
              <a:t> and house prices.</a:t>
            </a:r>
            <a:endParaRPr lang="en-US" sz="1400">
              <a:solidFill>
                <a:srgbClr val="FFFFFF">
                  <a:alpha val="70000"/>
                </a:srgbClr>
              </a:solidFill>
            </a:endParaRPr>
          </a:p>
          <a:p>
            <a:r>
              <a:rPr lang="en-US" sz="1400">
                <a:ea typeface="+mn-lt"/>
                <a:cs typeface="+mn-lt"/>
              </a:rPr>
              <a:t>As the square footage of the living area increases, the house price generally increases.</a:t>
            </a:r>
            <a:endParaRPr lang="en-US" sz="1400">
              <a:solidFill>
                <a:srgbClr val="FFFFFF">
                  <a:alpha val="70000"/>
                </a:srgbClr>
              </a:solidFill>
            </a:endParaRPr>
          </a:p>
          <a:p>
            <a:pPr marL="0" indent="0">
              <a:buNone/>
            </a:pPr>
            <a:r>
              <a:rPr lang="en-US" sz="1400" b="1">
                <a:ea typeface="+mn-lt"/>
                <a:cs typeface="+mn-lt"/>
              </a:rPr>
              <a:t>Trend Line</a:t>
            </a:r>
            <a:r>
              <a:rPr lang="en-US" sz="1400">
                <a:ea typeface="+mn-lt"/>
                <a:cs typeface="+mn-lt"/>
              </a:rPr>
              <a:t>:</a:t>
            </a:r>
            <a:endParaRPr lang="en-US" sz="1400">
              <a:solidFill>
                <a:srgbClr val="FFFFFF">
                  <a:alpha val="70000"/>
                </a:srgbClr>
              </a:solidFill>
            </a:endParaRPr>
          </a:p>
          <a:p>
            <a:r>
              <a:rPr lang="en-US" sz="1400">
                <a:ea typeface="+mn-lt"/>
                <a:cs typeface="+mn-lt"/>
              </a:rPr>
              <a:t>The red regression line shows the trend, indicating that larger living areas are associated with higher house prices.</a:t>
            </a:r>
            <a:endParaRPr lang="en-US" sz="1400">
              <a:solidFill>
                <a:srgbClr val="FFFFFF">
                  <a:alpha val="70000"/>
                </a:srgbClr>
              </a:solidFill>
            </a:endParaRPr>
          </a:p>
          <a:p>
            <a:r>
              <a:rPr lang="en-US" sz="1400">
                <a:ea typeface="+mn-lt"/>
                <a:cs typeface="+mn-lt"/>
              </a:rPr>
              <a:t>The slope of the line suggests a significant increase in price for each additional square foot of living space.</a:t>
            </a:r>
            <a:endParaRPr lang="en-US" sz="1400">
              <a:solidFill>
                <a:srgbClr val="FFFFFF">
                  <a:alpha val="70000"/>
                </a:srgbClr>
              </a:solidFill>
            </a:endParaRPr>
          </a:p>
          <a:p>
            <a:pPr marL="0" indent="0">
              <a:buNone/>
            </a:pPr>
            <a:r>
              <a:rPr lang="en-US" sz="1400" b="1">
                <a:ea typeface="+mn-lt"/>
                <a:cs typeface="+mn-lt"/>
              </a:rPr>
              <a:t>Data Distribution</a:t>
            </a:r>
            <a:r>
              <a:rPr lang="en-US" sz="1400">
                <a:ea typeface="+mn-lt"/>
                <a:cs typeface="+mn-lt"/>
              </a:rPr>
              <a:t>:</a:t>
            </a:r>
            <a:endParaRPr lang="en-US" sz="1400">
              <a:solidFill>
                <a:srgbClr val="FFFFFF">
                  <a:alpha val="70000"/>
                </a:srgbClr>
              </a:solidFill>
            </a:endParaRPr>
          </a:p>
          <a:p>
            <a:r>
              <a:rPr lang="en-US" sz="1400">
                <a:ea typeface="+mn-lt"/>
                <a:cs typeface="+mn-lt"/>
              </a:rPr>
              <a:t>There is a concentration of data points around the lower to mid-range values of </a:t>
            </a:r>
            <a:r>
              <a:rPr lang="en-US" sz="1400" err="1">
                <a:latin typeface="Consolas"/>
              </a:rPr>
              <a:t>sqft_living</a:t>
            </a:r>
            <a:r>
              <a:rPr lang="en-US" sz="1400">
                <a:ea typeface="+mn-lt"/>
                <a:cs typeface="+mn-lt"/>
              </a:rPr>
              <a:t>, with prices increasing more steeply for larger homes.</a:t>
            </a:r>
            <a:endParaRPr lang="en-US" sz="1400">
              <a:solidFill>
                <a:srgbClr val="FFFFFF">
                  <a:alpha val="70000"/>
                </a:srgbClr>
              </a:solidFill>
            </a:endParaRPr>
          </a:p>
        </p:txBody>
      </p:sp>
      <p:sp>
        <p:nvSpPr>
          <p:cNvPr id="2" name="Title 1">
            <a:extLst>
              <a:ext uri="{FF2B5EF4-FFF2-40B4-BE49-F238E27FC236}">
                <a16:creationId xmlns:a16="http://schemas.microsoft.com/office/drawing/2014/main" id="{07A060FB-3E6C-E533-5041-5697795EEA58}"/>
              </a:ext>
            </a:extLst>
          </p:cNvPr>
          <p:cNvSpPr>
            <a:spLocks noGrp="1"/>
          </p:cNvSpPr>
          <p:nvPr>
            <p:ph type="title"/>
          </p:nvPr>
        </p:nvSpPr>
        <p:spPr>
          <a:xfrm>
            <a:off x="6096000" y="186906"/>
            <a:ext cx="5334000" cy="1408982"/>
          </a:xfrm>
        </p:spPr>
        <p:txBody>
          <a:bodyPr>
            <a:normAutofit/>
          </a:bodyPr>
          <a:lstStyle/>
          <a:p>
            <a:r>
              <a:rPr lang="en-US">
                <a:solidFill>
                  <a:schemeClr val="bg1"/>
                </a:solidFill>
                <a:latin typeface="system-ui"/>
              </a:rPr>
              <a:t>Regression for </a:t>
            </a:r>
            <a:r>
              <a:rPr lang="en-US" err="1">
                <a:solidFill>
                  <a:schemeClr val="bg1"/>
                </a:solidFill>
                <a:latin typeface="system-ui"/>
              </a:rPr>
              <a:t>sqft_living</a:t>
            </a:r>
            <a:endParaRPr lang="en-US" err="1">
              <a:solidFill>
                <a:schemeClr val="bg1"/>
              </a:solidFill>
            </a:endParaRPr>
          </a:p>
          <a:p>
            <a:endParaRPr lang="en-US" sz="3200"/>
          </a:p>
        </p:txBody>
      </p:sp>
    </p:spTree>
    <p:extLst>
      <p:ext uri="{BB962C8B-B14F-4D97-AF65-F5344CB8AC3E}">
        <p14:creationId xmlns:p14="http://schemas.microsoft.com/office/powerpoint/2010/main" val="618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05F1-C7DE-CA93-D4C7-105EF17AC8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8503B4-0484-522E-36FF-557E98FF99A3}"/>
              </a:ext>
            </a:extLst>
          </p:cNvPr>
          <p:cNvSpPr>
            <a:spLocks noGrp="1"/>
          </p:cNvSpPr>
          <p:nvPr>
            <p:ph idx="1"/>
          </p:nvPr>
        </p:nvSpPr>
        <p:spPr/>
        <p:txBody>
          <a:bodyPr vert="horz" lIns="91440" tIns="45720" rIns="91440" bIns="45720" rtlCol="0" anchor="t">
            <a:normAutofit fontScale="85000" lnSpcReduction="20000"/>
          </a:bodyPr>
          <a:lstStyle/>
          <a:p>
            <a:r>
              <a:rPr lang="en-US" b="1">
                <a:ea typeface="+mn-lt"/>
                <a:cs typeface="+mn-lt"/>
              </a:rPr>
              <a:t>Model Metrics</a:t>
            </a:r>
            <a:r>
              <a:rPr lang="en-US">
                <a:ea typeface="+mn-lt"/>
                <a:cs typeface="+mn-lt"/>
              </a:rPr>
              <a:t>:</a:t>
            </a:r>
            <a:endParaRPr lang="en-US">
              <a:solidFill>
                <a:srgbClr val="FFFFFF">
                  <a:alpha val="70000"/>
                </a:srgbClr>
              </a:solidFill>
            </a:endParaRPr>
          </a:p>
          <a:p>
            <a:r>
              <a:rPr lang="en-US" b="1">
                <a:ea typeface="+mn-lt"/>
                <a:cs typeface="+mn-lt"/>
              </a:rPr>
              <a:t>Mean Squared Error (MSE)</a:t>
            </a:r>
            <a:r>
              <a:rPr lang="en-US">
                <a:ea typeface="+mn-lt"/>
                <a:cs typeface="+mn-lt"/>
              </a:rPr>
              <a:t>: 68463341389.86132</a:t>
            </a:r>
            <a:endParaRPr lang="en-US"/>
          </a:p>
          <a:p>
            <a:pPr lvl="1"/>
            <a:r>
              <a:rPr lang="en-US">
                <a:ea typeface="+mn-lt"/>
                <a:cs typeface="+mn-lt"/>
              </a:rPr>
              <a:t>This value measures the average squared difference between the observed actual outcomes and the outcomes predicted by the regression model.</a:t>
            </a:r>
            <a:endParaRPr lang="en-US"/>
          </a:p>
          <a:p>
            <a:r>
              <a:rPr lang="en-US" b="1">
                <a:ea typeface="+mn-lt"/>
                <a:cs typeface="+mn-lt"/>
              </a:rPr>
              <a:t>R-squared (R²)</a:t>
            </a:r>
            <a:r>
              <a:rPr lang="en-US">
                <a:ea typeface="+mn-lt"/>
                <a:cs typeface="+mn-lt"/>
              </a:rPr>
              <a:t>: 0.4926878994035093</a:t>
            </a:r>
            <a:endParaRPr lang="en-US"/>
          </a:p>
          <a:p>
            <a:pPr lvl="1"/>
            <a:r>
              <a:rPr lang="en-US">
                <a:ea typeface="+mn-lt"/>
                <a:cs typeface="+mn-lt"/>
              </a:rPr>
              <a:t>This value indicates that approximately 49.27% of the variability in house prices can be explained by the </a:t>
            </a:r>
            <a:r>
              <a:rPr lang="en-US" err="1">
                <a:latin typeface="Consolas"/>
              </a:rPr>
              <a:t>sqft_living</a:t>
            </a:r>
            <a:r>
              <a:rPr lang="en-US">
                <a:ea typeface="+mn-lt"/>
                <a:cs typeface="+mn-lt"/>
              </a:rPr>
              <a:t> feature.</a:t>
            </a:r>
            <a:endParaRPr lang="en-US"/>
          </a:p>
          <a:p>
            <a:pPr lvl="1"/>
            <a:r>
              <a:rPr lang="en-US">
                <a:ea typeface="+mn-lt"/>
                <a:cs typeface="+mn-lt"/>
              </a:rPr>
              <a:t>A moderate R-squared value suggests that </a:t>
            </a:r>
            <a:r>
              <a:rPr lang="en-US" err="1">
                <a:latin typeface="Consolas"/>
              </a:rPr>
              <a:t>sqft_living</a:t>
            </a:r>
            <a:r>
              <a:rPr lang="en-US">
                <a:ea typeface="+mn-lt"/>
                <a:cs typeface="+mn-lt"/>
              </a:rPr>
              <a:t> is a significant predictor of house prices, but other factors also contribute to price variability.</a:t>
            </a:r>
            <a:endParaRPr lang="en-US"/>
          </a:p>
          <a:p>
            <a:endParaRPr lang="en-US">
              <a:solidFill>
                <a:srgbClr val="FFFFFF">
                  <a:alpha val="70000"/>
                </a:srgbClr>
              </a:solidFill>
            </a:endParaRPr>
          </a:p>
        </p:txBody>
      </p:sp>
    </p:spTree>
    <p:extLst>
      <p:ext uri="{BB962C8B-B14F-4D97-AF65-F5344CB8AC3E}">
        <p14:creationId xmlns:p14="http://schemas.microsoft.com/office/powerpoint/2010/main" val="137842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a:extLst>
              <a:ext uri="{FF2B5EF4-FFF2-40B4-BE49-F238E27FC236}">
                <a16:creationId xmlns:a16="http://schemas.microsoft.com/office/drawing/2014/main" id="{13EE0379-75F5-E654-1C6A-B1B56F2522CE}"/>
              </a:ext>
            </a:extLst>
          </p:cNvPr>
          <p:cNvPicPr>
            <a:picLocks noChangeAspect="1"/>
          </p:cNvPicPr>
          <p:nvPr/>
        </p:nvPicPr>
        <p:blipFill>
          <a:blip r:embed="rId2"/>
          <a:stretch>
            <a:fillRect/>
          </a:stretch>
        </p:blipFill>
        <p:spPr>
          <a:xfrm>
            <a:off x="5204" y="757717"/>
            <a:ext cx="5228154" cy="4618493"/>
          </a:xfrm>
          <a:prstGeom prst="rect">
            <a:avLst/>
          </a:prstGeom>
        </p:spPr>
      </p:pic>
      <p:sp>
        <p:nvSpPr>
          <p:cNvPr id="8" name="Content Placeholder 7">
            <a:extLst>
              <a:ext uri="{FF2B5EF4-FFF2-40B4-BE49-F238E27FC236}">
                <a16:creationId xmlns:a16="http://schemas.microsoft.com/office/drawing/2014/main" id="{327D9532-522A-D21F-1A01-FB307AA63434}"/>
              </a:ext>
            </a:extLst>
          </p:cNvPr>
          <p:cNvSpPr>
            <a:spLocks noGrp="1"/>
          </p:cNvSpPr>
          <p:nvPr>
            <p:ph idx="1"/>
          </p:nvPr>
        </p:nvSpPr>
        <p:spPr>
          <a:xfrm>
            <a:off x="6096000" y="2286000"/>
            <a:ext cx="5334000" cy="3810001"/>
          </a:xfrm>
        </p:spPr>
        <p:txBody>
          <a:bodyPr vert="horz" lIns="91440" tIns="45720" rIns="91440" bIns="45720" rtlCol="0" anchor="t">
            <a:normAutofit fontScale="70000" lnSpcReduction="20000"/>
          </a:bodyPr>
          <a:lstStyle/>
          <a:p>
            <a:r>
              <a:rPr lang="en-US" sz="2400">
                <a:ea typeface="+mn-lt"/>
                <a:cs typeface="+mn-lt"/>
              </a:rPr>
              <a:t>The regression plot analysis demonstrates that the number of bathrooms is a positive predictor of house prices. Houses with more bathrooms generally command higher prices, making this an important factor in property valuation. This insight can guide strategic decisions in home renovations, real estate marketing, and investment strategies. The model metrics further support the significance of the number of bathrooms as a key determinant of house prices, while also indicating the importance of considering additional features for accurate property valuation.</a:t>
            </a:r>
            <a:endParaRPr lang="en-US" sz="2400"/>
          </a:p>
        </p:txBody>
      </p:sp>
      <p:sp>
        <p:nvSpPr>
          <p:cNvPr id="2" name="Title 1">
            <a:extLst>
              <a:ext uri="{FF2B5EF4-FFF2-40B4-BE49-F238E27FC236}">
                <a16:creationId xmlns:a16="http://schemas.microsoft.com/office/drawing/2014/main" id="{2794035E-4465-7687-4D39-F5775BFCB620}"/>
              </a:ext>
            </a:extLst>
          </p:cNvPr>
          <p:cNvSpPr>
            <a:spLocks noGrp="1"/>
          </p:cNvSpPr>
          <p:nvPr>
            <p:ph type="title"/>
          </p:nvPr>
        </p:nvSpPr>
        <p:spPr>
          <a:xfrm>
            <a:off x="6096000" y="762000"/>
            <a:ext cx="5334000" cy="1524000"/>
          </a:xfrm>
        </p:spPr>
        <p:txBody>
          <a:bodyPr>
            <a:normAutofit/>
          </a:bodyPr>
          <a:lstStyle/>
          <a:p>
            <a:r>
              <a:rPr lang="en-US">
                <a:latin typeface="system-ui"/>
              </a:rPr>
              <a:t>Regression for bathrooms</a:t>
            </a:r>
            <a:endParaRPr lang="en-US"/>
          </a:p>
          <a:p>
            <a:endParaRPr lang="en-US" sz="3200"/>
          </a:p>
        </p:txBody>
      </p:sp>
    </p:spTree>
    <p:extLst>
      <p:ext uri="{BB962C8B-B14F-4D97-AF65-F5344CB8AC3E}">
        <p14:creationId xmlns:p14="http://schemas.microsoft.com/office/powerpoint/2010/main" val="57946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2BA3-D432-9A00-E3BB-0C7427FC4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8066FB-E1CC-E2F6-A815-AF8D677F80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992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089E-E047-37CD-C3EC-EDE7F7D34C30}"/>
              </a:ext>
            </a:extLst>
          </p:cNvPr>
          <p:cNvSpPr>
            <a:spLocks noGrp="1"/>
          </p:cNvSpPr>
          <p:nvPr>
            <p:ph type="title"/>
          </p:nvPr>
        </p:nvSpPr>
        <p:spPr>
          <a:xfrm>
            <a:off x="762000" y="186906"/>
            <a:ext cx="10668000" cy="920151"/>
          </a:xfrm>
        </p:spPr>
        <p:txBody>
          <a:bodyPr/>
          <a:lstStyle/>
          <a:p>
            <a:r>
              <a:rPr lang="en-US">
                <a:solidFill>
                  <a:schemeClr val="bg1"/>
                </a:solidFill>
              </a:rPr>
              <a:t>Model analysis</a:t>
            </a:r>
          </a:p>
        </p:txBody>
      </p:sp>
      <p:sp>
        <p:nvSpPr>
          <p:cNvPr id="3" name="Content Placeholder 2">
            <a:extLst>
              <a:ext uri="{FF2B5EF4-FFF2-40B4-BE49-F238E27FC236}">
                <a16:creationId xmlns:a16="http://schemas.microsoft.com/office/drawing/2014/main" id="{4A36017C-26CF-21B5-BB58-DA45B2D0F297}"/>
              </a:ext>
            </a:extLst>
          </p:cNvPr>
          <p:cNvSpPr>
            <a:spLocks noGrp="1"/>
          </p:cNvSpPr>
          <p:nvPr>
            <p:ph idx="1"/>
          </p:nvPr>
        </p:nvSpPr>
        <p:spPr>
          <a:xfrm>
            <a:off x="186906" y="1107059"/>
            <a:ext cx="11875697" cy="5629627"/>
          </a:xfrm>
        </p:spPr>
        <p:txBody>
          <a:bodyPr vert="horz" lIns="91440" tIns="45720" rIns="91440" bIns="45720" rtlCol="0" anchor="t">
            <a:noAutofit/>
          </a:bodyPr>
          <a:lstStyle/>
          <a:p>
            <a:pPr marL="0" indent="0">
              <a:buNone/>
            </a:pPr>
            <a:r>
              <a:rPr lang="en-US" sz="1400" b="1">
                <a:ea typeface="+mn-lt"/>
                <a:cs typeface="+mn-lt"/>
              </a:rPr>
              <a:t>Model Performance</a:t>
            </a:r>
            <a:r>
              <a:rPr lang="en-US" sz="1400">
                <a:ea typeface="+mn-lt"/>
                <a:cs typeface="+mn-lt"/>
              </a:rPr>
              <a:t>:</a:t>
            </a:r>
            <a:endParaRPr lang="en-US"/>
          </a:p>
          <a:p>
            <a:r>
              <a:rPr lang="en-US" sz="1400" i="1">
                <a:ea typeface="+mn-lt"/>
                <a:cs typeface="+mn-lt"/>
              </a:rPr>
              <a:t>Training Score</a:t>
            </a:r>
            <a:r>
              <a:rPr lang="en-US" sz="1400">
                <a:ea typeface="+mn-lt"/>
                <a:cs typeface="+mn-lt"/>
              </a:rPr>
              <a:t>: 68.07%</a:t>
            </a:r>
            <a:endParaRPr lang="en-US" sz="1400">
              <a:solidFill>
                <a:srgbClr val="FFFFFF">
                  <a:alpha val="70000"/>
                </a:srgbClr>
              </a:solidFill>
            </a:endParaRPr>
          </a:p>
          <a:p>
            <a:r>
              <a:rPr lang="en-US" sz="1400" i="1">
                <a:ea typeface="+mn-lt"/>
                <a:cs typeface="+mn-lt"/>
              </a:rPr>
              <a:t>Test Score</a:t>
            </a:r>
            <a:r>
              <a:rPr lang="en-US" sz="1400">
                <a:ea typeface="+mn-lt"/>
                <a:cs typeface="+mn-lt"/>
              </a:rPr>
              <a:t>: 64.84%</a:t>
            </a:r>
            <a:endParaRPr lang="en-US" sz="1400">
              <a:solidFill>
                <a:srgbClr val="FFFFFF">
                  <a:alpha val="70000"/>
                </a:srgbClr>
              </a:solidFill>
            </a:endParaRPr>
          </a:p>
          <a:p>
            <a:r>
              <a:rPr lang="en-US" sz="1400" i="1">
                <a:ea typeface="+mn-lt"/>
                <a:cs typeface="+mn-lt"/>
              </a:rPr>
              <a:t>R-squared</a:t>
            </a:r>
            <a:r>
              <a:rPr lang="en-US" sz="1400">
                <a:ea typeface="+mn-lt"/>
                <a:cs typeface="+mn-lt"/>
              </a:rPr>
              <a:t>: 0.681 (indicating that approximately 68.1% of the variance in the housing prices can be explained by the model)</a:t>
            </a:r>
            <a:endParaRPr lang="en-US" sz="1400">
              <a:solidFill>
                <a:srgbClr val="FFFFFF">
                  <a:alpha val="70000"/>
                </a:srgbClr>
              </a:solidFill>
            </a:endParaRPr>
          </a:p>
          <a:p>
            <a:pPr marL="0" indent="0">
              <a:buNone/>
            </a:pPr>
            <a:r>
              <a:rPr lang="en-US" sz="1400" b="1">
                <a:ea typeface="+mn-lt"/>
                <a:cs typeface="+mn-lt"/>
              </a:rPr>
              <a:t>Coefficients Analysis</a:t>
            </a:r>
            <a:r>
              <a:rPr lang="en-US" sz="1400">
                <a:ea typeface="+mn-lt"/>
                <a:cs typeface="+mn-lt"/>
              </a:rPr>
              <a:t>:</a:t>
            </a:r>
            <a:endParaRPr lang="en-US" sz="1400">
              <a:solidFill>
                <a:srgbClr val="FFFFFF">
                  <a:alpha val="70000"/>
                </a:srgbClr>
              </a:solidFill>
            </a:endParaRPr>
          </a:p>
          <a:p>
            <a:r>
              <a:rPr lang="en-US" sz="1400">
                <a:ea typeface="+mn-lt"/>
                <a:cs typeface="+mn-lt"/>
              </a:rPr>
              <a:t>Several variables are statistically significant with p-values less than 0.05, indicating that these variables have a meaningful impact on the housing prices.</a:t>
            </a:r>
            <a:endParaRPr lang="en-US" sz="1400">
              <a:solidFill>
                <a:srgbClr val="FFFFFF">
                  <a:alpha val="70000"/>
                </a:srgbClr>
              </a:solidFill>
            </a:endParaRPr>
          </a:p>
          <a:p>
            <a:r>
              <a:rPr lang="en-US" sz="1400">
                <a:ea typeface="+mn-lt"/>
                <a:cs typeface="+mn-lt"/>
              </a:rPr>
              <a:t>The waterfront feature has a large positive coefficient, suggesting that houses with waterfront views significantly increase the price.</a:t>
            </a:r>
            <a:endParaRPr lang="en-US" sz="1400">
              <a:solidFill>
                <a:srgbClr val="FFFFFF">
                  <a:alpha val="70000"/>
                </a:srgbClr>
              </a:solidFill>
            </a:endParaRPr>
          </a:p>
          <a:p>
            <a:r>
              <a:rPr lang="en-US" sz="1400">
                <a:ea typeface="+mn-lt"/>
                <a:cs typeface="+mn-lt"/>
              </a:rPr>
              <a:t>Negative coefficients for bedrooms and </a:t>
            </a:r>
            <a:r>
              <a:rPr lang="en-US" sz="1400" err="1">
                <a:ea typeface="+mn-lt"/>
                <a:cs typeface="+mn-lt"/>
              </a:rPr>
              <a:t>sqft_lot</a:t>
            </a:r>
            <a:r>
              <a:rPr lang="en-US" sz="1400">
                <a:ea typeface="+mn-lt"/>
                <a:cs typeface="+mn-lt"/>
              </a:rPr>
              <a:t> could suggest that, all else being equal, having more bedrooms or a larger lot size might not always correspond to higher prices, possibly due to the influence of other features.</a:t>
            </a:r>
            <a:endParaRPr lang="en-US" sz="1400">
              <a:solidFill>
                <a:srgbClr val="FFFFFF">
                  <a:alpha val="70000"/>
                </a:srgbClr>
              </a:solidFill>
            </a:endParaRPr>
          </a:p>
          <a:p>
            <a:pPr marL="0" indent="0">
              <a:buNone/>
            </a:pPr>
            <a:r>
              <a:rPr lang="en-US" sz="1400" b="1">
                <a:ea typeface="+mn-lt"/>
                <a:cs typeface="+mn-lt"/>
              </a:rPr>
              <a:t>Multicollinearity</a:t>
            </a:r>
            <a:r>
              <a:rPr lang="en-US" sz="1400">
                <a:ea typeface="+mn-lt"/>
                <a:cs typeface="+mn-lt"/>
              </a:rPr>
              <a:t>:</a:t>
            </a:r>
            <a:endParaRPr lang="en-US" sz="1400">
              <a:solidFill>
                <a:srgbClr val="FFFFFF">
                  <a:alpha val="70000"/>
                </a:srgbClr>
              </a:solidFill>
            </a:endParaRPr>
          </a:p>
          <a:p>
            <a:r>
              <a:rPr lang="en-US" sz="1400">
                <a:ea typeface="+mn-lt"/>
                <a:cs typeface="+mn-lt"/>
              </a:rPr>
              <a:t>There could be potential multicollinearity problems, as indicated by the smallest eigenvalue. This can affect the stability and interpretation of the coefficient estimates.</a:t>
            </a:r>
            <a:endParaRPr lang="en-US" sz="1400">
              <a:solidFill>
                <a:srgbClr val="FFFFFF">
                  <a:alpha val="70000"/>
                </a:srgbClr>
              </a:solidFill>
            </a:endParaRPr>
          </a:p>
          <a:p>
            <a:pPr marL="0" indent="0">
              <a:buNone/>
            </a:pPr>
            <a:r>
              <a:rPr lang="en-US" sz="1400" b="1">
                <a:ea typeface="+mn-lt"/>
                <a:cs typeface="+mn-lt"/>
              </a:rPr>
              <a:t>Residual Analysis</a:t>
            </a:r>
            <a:r>
              <a:rPr lang="en-US" sz="1400">
                <a:ea typeface="+mn-lt"/>
                <a:cs typeface="+mn-lt"/>
              </a:rPr>
              <a:t>:</a:t>
            </a:r>
            <a:endParaRPr lang="en-US" sz="1400">
              <a:solidFill>
                <a:srgbClr val="FFFFFF">
                  <a:alpha val="70000"/>
                </a:srgbClr>
              </a:solidFill>
            </a:endParaRPr>
          </a:p>
          <a:p>
            <a:r>
              <a:rPr lang="en-US" sz="1400">
                <a:ea typeface="+mn-lt"/>
                <a:cs typeface="+mn-lt"/>
              </a:rPr>
              <a:t>The skewness and kurtosis indicate that the residuals might not be normally distributed, which could suggest issues with model assumptions.</a:t>
            </a:r>
            <a:endParaRPr lang="en-US" sz="1400">
              <a:solidFill>
                <a:srgbClr val="FFFFFF">
                  <a:alpha val="70000"/>
                </a:srgbClr>
              </a:solidFill>
            </a:endParaRPr>
          </a:p>
          <a:p>
            <a:endParaRPr lang="en-US" sz="1400">
              <a:solidFill>
                <a:srgbClr val="FFFFFF">
                  <a:alpha val="70000"/>
                </a:srgbClr>
              </a:solidFill>
            </a:endParaRPr>
          </a:p>
        </p:txBody>
      </p:sp>
    </p:spTree>
    <p:extLst>
      <p:ext uri="{BB962C8B-B14F-4D97-AF65-F5344CB8AC3E}">
        <p14:creationId xmlns:p14="http://schemas.microsoft.com/office/powerpoint/2010/main" val="553291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ses in a subdivision">
            <a:extLst>
              <a:ext uri="{FF2B5EF4-FFF2-40B4-BE49-F238E27FC236}">
                <a16:creationId xmlns:a16="http://schemas.microsoft.com/office/drawing/2014/main" id="{78FB5997-FCED-0AA8-980D-2AD5AECD625C}"/>
              </a:ext>
            </a:extLst>
          </p:cNvPr>
          <p:cNvPicPr>
            <a:picLocks noChangeAspect="1"/>
          </p:cNvPicPr>
          <p:nvPr/>
        </p:nvPicPr>
        <p:blipFill>
          <a:blip r:embed="rId2"/>
          <a:srcRect l="24563" r="13667" b="4"/>
          <a:stretch/>
        </p:blipFill>
        <p:spPr>
          <a:xfrm>
            <a:off x="7677098" y="10"/>
            <a:ext cx="4514900" cy="6085755"/>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AF28FD82-C1CB-63F3-0F14-17EB6C3C4EF3}"/>
              </a:ext>
            </a:extLst>
          </p:cNvPr>
          <p:cNvSpPr>
            <a:spLocks noGrp="1"/>
          </p:cNvSpPr>
          <p:nvPr>
            <p:ph idx="1"/>
          </p:nvPr>
        </p:nvSpPr>
        <p:spPr>
          <a:xfrm>
            <a:off x="762000" y="1984076"/>
            <a:ext cx="6915509" cy="4111925"/>
          </a:xfrm>
        </p:spPr>
        <p:txBody>
          <a:bodyPr vert="horz" lIns="91440" tIns="45720" rIns="91440" bIns="45720" rtlCol="0" anchor="t">
            <a:noAutofit/>
          </a:bodyPr>
          <a:lstStyle/>
          <a:p>
            <a:r>
              <a:rPr lang="en-US" sz="1400" dirty="0">
                <a:solidFill>
                  <a:srgbClr val="FFFFFF">
                    <a:alpha val="70000"/>
                  </a:srgbClr>
                </a:solidFill>
                <a:latin typeface="system-ui"/>
              </a:rPr>
              <a:t>Focus on improving key features like bathrooms, square footage, and waterfront views. These have significant positive impacts on house prices. Consider renovations or upgrades that improve the condition and grade of houses, as these are also significant predictors of price.</a:t>
            </a:r>
            <a:endParaRPr lang="en-US" sz="1400">
              <a:solidFill>
                <a:srgbClr val="FFFFFF">
                  <a:alpha val="70000"/>
                </a:srgbClr>
              </a:solidFill>
            </a:endParaRPr>
          </a:p>
          <a:p>
            <a:r>
              <a:rPr lang="en-US" sz="1400" dirty="0">
                <a:solidFill>
                  <a:srgbClr val="FFFFFF">
                    <a:alpha val="70000"/>
                  </a:srgbClr>
                </a:solidFill>
                <a:latin typeface="system-ui"/>
              </a:rPr>
              <a:t>The model shows that having a waterfront view significantly increases house prices. Real estate agents should highlight this feature when marketing properties with waterfront access. Invest in or develop waterfront properties to maximize returns. Analyze the impact of location variables further (e.g., neighborhood analysis) to target high-value areas.</a:t>
            </a:r>
            <a:endParaRPr lang="en-US" sz="1400">
              <a:solidFill>
                <a:srgbClr val="FFFFFF">
                  <a:alpha val="70000"/>
                </a:srgbClr>
              </a:solidFill>
            </a:endParaRPr>
          </a:p>
          <a:p>
            <a:r>
              <a:rPr lang="en-US" sz="1400" dirty="0">
                <a:solidFill>
                  <a:srgbClr val="FFFFFF">
                    <a:alpha val="70000"/>
                  </a:srgbClr>
                </a:solidFill>
                <a:latin typeface="system-ui"/>
              </a:rPr>
              <a:t>Use the model to set competitive prices by considering the significant predictors. Ensure that pricing strategies reflect the contributions of these key features.</a:t>
            </a:r>
            <a:endParaRPr lang="en-US" sz="1400">
              <a:solidFill>
                <a:srgbClr val="FFFFFF">
                  <a:alpha val="70000"/>
                </a:srgbClr>
              </a:solidFill>
            </a:endParaRPr>
          </a:p>
          <a:p>
            <a:r>
              <a:rPr lang="en-US" sz="1400" dirty="0">
                <a:solidFill>
                  <a:srgbClr val="FFFFFF">
                    <a:alpha val="70000"/>
                  </a:srgbClr>
                </a:solidFill>
                <a:latin typeface="system-ui"/>
              </a:rPr>
              <a:t>Highlight features with the highest impact on price in marketing materials (e.g., newly renovated bathrooms, high-grade finishes, and waterfront views).Tailor marketing strategies based on the model’s insights to emphasize the most valued aspects of properties.</a:t>
            </a:r>
            <a:endParaRPr lang="en-US" sz="1400" dirty="0"/>
          </a:p>
          <a:p>
            <a:pPr>
              <a:lnSpc>
                <a:spcPct val="114999"/>
              </a:lnSpc>
            </a:pPr>
            <a:endParaRPr lang="en-US" sz="1000" dirty="0">
              <a:solidFill>
                <a:srgbClr val="FFFFFF">
                  <a:alpha val="70000"/>
                </a:srgbClr>
              </a:solidFill>
              <a:latin typeface="Avenir Next LT Pro"/>
            </a:endParaRPr>
          </a:p>
        </p:txBody>
      </p:sp>
      <p:sp>
        <p:nvSpPr>
          <p:cNvPr id="2" name="Title 1">
            <a:extLst>
              <a:ext uri="{FF2B5EF4-FFF2-40B4-BE49-F238E27FC236}">
                <a16:creationId xmlns:a16="http://schemas.microsoft.com/office/drawing/2014/main" id="{70C6216E-18ED-E76A-C825-C1C968F7F155}"/>
              </a:ext>
            </a:extLst>
          </p:cNvPr>
          <p:cNvSpPr>
            <a:spLocks noGrp="1"/>
          </p:cNvSpPr>
          <p:nvPr>
            <p:ph type="title"/>
          </p:nvPr>
        </p:nvSpPr>
        <p:spPr>
          <a:xfrm>
            <a:off x="762000" y="762000"/>
            <a:ext cx="5334000" cy="1524000"/>
          </a:xfrm>
        </p:spPr>
        <p:txBody>
          <a:bodyPr>
            <a:normAutofit/>
          </a:bodyPr>
          <a:lstStyle/>
          <a:p>
            <a:r>
              <a:rPr lang="en-US" sz="3200">
                <a:solidFill>
                  <a:schemeClr val="bg1"/>
                </a:solidFill>
                <a:ea typeface="+mj-lt"/>
                <a:cs typeface="+mj-lt"/>
              </a:rPr>
              <a:t>Recommendations</a:t>
            </a:r>
            <a:r>
              <a:rPr lang="en-US" sz="3200">
                <a:ea typeface="+mj-lt"/>
                <a:cs typeface="+mj-lt"/>
              </a:rPr>
              <a:t> </a:t>
            </a:r>
            <a:endParaRPr lang="en-US" sz="3200"/>
          </a:p>
        </p:txBody>
      </p:sp>
    </p:spTree>
    <p:extLst>
      <p:ext uri="{BB962C8B-B14F-4D97-AF65-F5344CB8AC3E}">
        <p14:creationId xmlns:p14="http://schemas.microsoft.com/office/powerpoint/2010/main" val="3820348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955A-38EA-0701-18A2-07277C04B0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9D0B9-DD13-696C-871E-525C79808ACE}"/>
              </a:ext>
            </a:extLst>
          </p:cNvPr>
          <p:cNvSpPr>
            <a:spLocks noGrp="1"/>
          </p:cNvSpPr>
          <p:nvPr>
            <p:ph idx="1"/>
          </p:nvPr>
        </p:nvSpPr>
        <p:spPr/>
        <p:txBody>
          <a:bodyPr vert="horz" lIns="91440" tIns="45720" rIns="91440" bIns="45720" rtlCol="0" anchor="t">
            <a:normAutofit/>
          </a:bodyPr>
          <a:lstStyle/>
          <a:p>
            <a:r>
              <a:rPr lang="en-US" sz="1600" dirty="0">
                <a:latin typeface="system-ui"/>
              </a:rPr>
              <a:t>Higher grades (e.g., grade_11) are associated with significantly higher prices. Consider investing in property upgrades and renovations to improve the overall grade of the property.</a:t>
            </a:r>
            <a:endParaRPr lang="en-US" sz="1600" dirty="0">
              <a:solidFill>
                <a:srgbClr val="FFFFFF">
                  <a:alpha val="70000"/>
                </a:srgbClr>
              </a:solidFill>
            </a:endParaRPr>
          </a:p>
          <a:p>
            <a:r>
              <a:rPr lang="en-US" sz="1600">
                <a:latin typeface="system-ui"/>
              </a:rPr>
              <a:t>Older houses (</a:t>
            </a:r>
            <a:r>
              <a:rPr lang="en-US" sz="1600" err="1">
                <a:latin typeface="system-ui"/>
              </a:rPr>
              <a:t>yr_built</a:t>
            </a:r>
            <a:r>
              <a:rPr lang="en-US" sz="1600">
                <a:latin typeface="system-ui"/>
              </a:rPr>
              <a:t>) have a negative impact on price. This suggests that newer properties tend to have higher values, so renovation and updating older properties could be beneficial.</a:t>
            </a:r>
            <a:endParaRPr lang="en-US" sz="1600" dirty="0">
              <a:solidFill>
                <a:srgbClr val="FFFFFF">
                  <a:alpha val="70000"/>
                </a:srgbClr>
              </a:solidFill>
            </a:endParaRPr>
          </a:p>
          <a:p>
            <a:r>
              <a:rPr lang="en-US" sz="1600" dirty="0">
                <a:latin typeface="system-ui"/>
              </a:rPr>
              <a:t>Properties in better condition (condition_5) command higher prices. Regular maintenance and improvements are essential to maximize property value.</a:t>
            </a:r>
            <a:endParaRPr lang="en-US" sz="1600" dirty="0">
              <a:solidFill>
                <a:srgbClr val="FFFFFF">
                  <a:alpha val="70000"/>
                </a:srgbClr>
              </a:solidFill>
            </a:endParaRPr>
          </a:p>
          <a:p>
            <a:r>
              <a:rPr lang="en-US" sz="1600" dirty="0">
                <a:latin typeface="system-ui"/>
              </a:rPr>
              <a:t>The coefficients suggest that having more bedrooms or bathrooms might not always increase price as expected. This could indicate that other factors, such as location or property condition, may play a more significant role. Evaluate whether adding more rooms or focusing on improving existing features offers better returns.</a:t>
            </a:r>
            <a:endParaRPr lang="en-US" sz="1600" dirty="0">
              <a:solidFill>
                <a:srgbClr val="FFFFFF">
                  <a:alpha val="70000"/>
                </a:srgbClr>
              </a:solidFill>
            </a:endParaRPr>
          </a:p>
          <a:p>
            <a:endParaRPr lang="en-US" sz="1600" dirty="0">
              <a:solidFill>
                <a:srgbClr val="FFFFFF">
                  <a:alpha val="70000"/>
                </a:srgbClr>
              </a:solidFill>
            </a:endParaRPr>
          </a:p>
        </p:txBody>
      </p:sp>
    </p:spTree>
    <p:extLst>
      <p:ext uri="{BB962C8B-B14F-4D97-AF65-F5344CB8AC3E}">
        <p14:creationId xmlns:p14="http://schemas.microsoft.com/office/powerpoint/2010/main" val="123590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94EA-F5CD-AAC8-0DCA-798C6C5F71A6}"/>
              </a:ext>
            </a:extLst>
          </p:cNvPr>
          <p:cNvSpPr>
            <a:spLocks noGrp="1"/>
          </p:cNvSpPr>
          <p:nvPr>
            <p:ph type="title"/>
          </p:nvPr>
        </p:nvSpPr>
        <p:spPr/>
        <p:txBody>
          <a:bodyPr/>
          <a:lstStyle/>
          <a:p>
            <a:r>
              <a:rPr lang="en-US">
                <a:solidFill>
                  <a:schemeClr val="bg1"/>
                </a:solidFill>
                <a:ea typeface="+mj-lt"/>
                <a:cs typeface="+mj-lt"/>
              </a:rPr>
              <a:t>Next Steps</a:t>
            </a:r>
            <a:endParaRPr lang="en-US">
              <a:solidFill>
                <a:schemeClr val="bg1"/>
              </a:solidFill>
            </a:endParaRPr>
          </a:p>
        </p:txBody>
      </p:sp>
      <p:sp>
        <p:nvSpPr>
          <p:cNvPr id="3" name="Content Placeholder 2">
            <a:extLst>
              <a:ext uri="{FF2B5EF4-FFF2-40B4-BE49-F238E27FC236}">
                <a16:creationId xmlns:a16="http://schemas.microsoft.com/office/drawing/2014/main" id="{D04E840A-A572-3BB1-B930-5AE8A4241FC0}"/>
              </a:ext>
            </a:extLst>
          </p:cNvPr>
          <p:cNvSpPr>
            <a:spLocks noGrp="1"/>
          </p:cNvSpPr>
          <p:nvPr>
            <p:ph idx="1"/>
          </p:nvPr>
        </p:nvSpPr>
        <p:spPr/>
        <p:txBody>
          <a:bodyPr vert="horz" lIns="91440" tIns="45720" rIns="91440" bIns="45720" rtlCol="0" anchor="t">
            <a:normAutofit/>
          </a:bodyPr>
          <a:lstStyle/>
          <a:p>
            <a:r>
              <a:rPr lang="en-US" sz="1800" dirty="0">
                <a:solidFill>
                  <a:srgbClr val="FFFFFF">
                    <a:alpha val="70000"/>
                  </a:srgbClr>
                </a:solidFill>
                <a:latin typeface="system-ui"/>
              </a:rPr>
              <a:t>Investigate and address multicollinearity. This could involve removing or combining highly correlated features to improve model stability.</a:t>
            </a:r>
            <a:endParaRPr lang="en-US" sz="1800" dirty="0">
              <a:solidFill>
                <a:srgbClr val="FFFFFF">
                  <a:alpha val="70000"/>
                </a:srgbClr>
              </a:solidFill>
            </a:endParaRPr>
          </a:p>
          <a:p>
            <a:r>
              <a:rPr lang="en-US" sz="1800" dirty="0">
                <a:solidFill>
                  <a:srgbClr val="FFFFFF">
                    <a:alpha val="70000"/>
                  </a:srgbClr>
                </a:solidFill>
                <a:latin typeface="system-ui"/>
              </a:rPr>
              <a:t>The residuals show signs of non-normality. Revisit the data transformation methods to address this issue and ensure the model meets regression assumptions.</a:t>
            </a:r>
            <a:endParaRPr lang="en-US" sz="1800" dirty="0">
              <a:solidFill>
                <a:srgbClr val="FFFFFF">
                  <a:alpha val="70000"/>
                </a:srgbClr>
              </a:solidFill>
            </a:endParaRPr>
          </a:p>
          <a:p>
            <a:r>
              <a:rPr lang="en-US" sz="1800" dirty="0">
                <a:solidFill>
                  <a:srgbClr val="FFFFFF">
                    <a:alpha val="70000"/>
                  </a:srgbClr>
                </a:solidFill>
                <a:latin typeface="system-ui"/>
              </a:rPr>
              <a:t>Explore creating interaction terms or polynomial features to capture more complex relationships between features and house prices.</a:t>
            </a:r>
            <a:endParaRPr lang="en-US" sz="1800" dirty="0">
              <a:solidFill>
                <a:srgbClr val="FFFFFF">
                  <a:alpha val="70000"/>
                </a:srgbClr>
              </a:solidFill>
            </a:endParaRPr>
          </a:p>
          <a:p>
            <a:r>
              <a:rPr lang="en-US" sz="1800" dirty="0">
                <a:solidFill>
                  <a:srgbClr val="FFFFFF">
                    <a:alpha val="70000"/>
                  </a:srgbClr>
                </a:solidFill>
                <a:latin typeface="system-ui"/>
              </a:rPr>
              <a:t>Try alternative regression models, such as Ridge or Lasso regression, which can handle multicollinearity better.</a:t>
            </a:r>
            <a:endParaRPr lang="en-US" sz="1800" dirty="0">
              <a:solidFill>
                <a:srgbClr val="FFFFFF">
                  <a:alpha val="70000"/>
                </a:srgbClr>
              </a:solidFill>
            </a:endParaRPr>
          </a:p>
          <a:p>
            <a:r>
              <a:rPr lang="en-US" sz="1800" dirty="0">
                <a:solidFill>
                  <a:srgbClr val="FFFFFF">
                    <a:alpha val="70000"/>
                  </a:srgbClr>
                </a:solidFill>
                <a:latin typeface="system-ui"/>
              </a:rPr>
              <a:t>Consider applying transformations to the dependent variable (price) or independent variables to meet the assumptions of linear regression.</a:t>
            </a:r>
            <a:endParaRPr lang="en-US" sz="1800" dirty="0">
              <a:solidFill>
                <a:srgbClr val="FFFFFF">
                  <a:alpha val="70000"/>
                </a:srgbClr>
              </a:solidFill>
            </a:endParaRPr>
          </a:p>
          <a:p>
            <a:endParaRPr lang="en-US" sz="1800" dirty="0">
              <a:solidFill>
                <a:srgbClr val="FFFFFF">
                  <a:alpha val="70000"/>
                </a:srgbClr>
              </a:solidFill>
            </a:endParaRPr>
          </a:p>
        </p:txBody>
      </p:sp>
    </p:spTree>
    <p:extLst>
      <p:ext uri="{BB962C8B-B14F-4D97-AF65-F5344CB8AC3E}">
        <p14:creationId xmlns:p14="http://schemas.microsoft.com/office/powerpoint/2010/main" val="367596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Figures of houses in different position and sizes">
            <a:extLst>
              <a:ext uri="{FF2B5EF4-FFF2-40B4-BE49-F238E27FC236}">
                <a16:creationId xmlns:a16="http://schemas.microsoft.com/office/drawing/2014/main" id="{C97FC778-71A8-5E3E-4D7E-4BD2BC9BA95E}"/>
              </a:ext>
            </a:extLst>
          </p:cNvPr>
          <p:cNvPicPr>
            <a:picLocks noChangeAspect="1"/>
          </p:cNvPicPr>
          <p:nvPr/>
        </p:nvPicPr>
        <p:blipFill>
          <a:blip r:embed="rId2"/>
          <a:srcRect l="17884" r="30061" b="3"/>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9" name="Freeform: Shape 18">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5889F5E1-B4E4-6280-CBEC-B28FCE0601E2}"/>
              </a:ext>
            </a:extLst>
          </p:cNvPr>
          <p:cNvSpPr>
            <a:spLocks noGrp="1"/>
          </p:cNvSpPr>
          <p:nvPr>
            <p:ph idx="1"/>
          </p:nvPr>
        </p:nvSpPr>
        <p:spPr>
          <a:xfrm>
            <a:off x="6096000" y="2286000"/>
            <a:ext cx="5334000" cy="3810001"/>
          </a:xfrm>
        </p:spPr>
        <p:txBody>
          <a:bodyPr vert="horz" lIns="91440" tIns="45720" rIns="91440" bIns="45720" rtlCol="0">
            <a:normAutofit/>
          </a:bodyPr>
          <a:lstStyle/>
          <a:p>
            <a:r>
              <a:rPr lang="en-US" sz="2400">
                <a:ea typeface="+mn-lt"/>
                <a:cs typeface="+mn-lt"/>
              </a:rPr>
              <a:t>Real estate is a critical sector in any economy.</a:t>
            </a:r>
            <a:endParaRPr lang="en-US" sz="2400"/>
          </a:p>
          <a:p>
            <a:r>
              <a:rPr lang="en-US" sz="2400">
                <a:ea typeface="+mn-lt"/>
                <a:cs typeface="+mn-lt"/>
              </a:rPr>
              <a:t>This analysis aims to identify factors influencing housing prices in a northwestern county.</a:t>
            </a:r>
            <a:endParaRPr lang="en-US" sz="2400"/>
          </a:p>
          <a:p>
            <a:endParaRPr lang="en-US" sz="2400"/>
          </a:p>
        </p:txBody>
      </p:sp>
      <p:sp>
        <p:nvSpPr>
          <p:cNvPr id="2" name="Title 1">
            <a:extLst>
              <a:ext uri="{FF2B5EF4-FFF2-40B4-BE49-F238E27FC236}">
                <a16:creationId xmlns:a16="http://schemas.microsoft.com/office/drawing/2014/main" id="{4CF8AFBE-6A2E-709F-AAEB-C91FF1D21A38}"/>
              </a:ext>
            </a:extLst>
          </p:cNvPr>
          <p:cNvSpPr>
            <a:spLocks noGrp="1"/>
          </p:cNvSpPr>
          <p:nvPr>
            <p:ph type="title"/>
          </p:nvPr>
        </p:nvSpPr>
        <p:spPr>
          <a:xfrm>
            <a:off x="6096000" y="762000"/>
            <a:ext cx="5334000" cy="1524000"/>
          </a:xfrm>
        </p:spPr>
        <p:txBody>
          <a:bodyPr>
            <a:normAutofit/>
          </a:bodyPr>
          <a:lstStyle/>
          <a:p>
            <a:r>
              <a:rPr lang="en-US" sz="3200">
                <a:ea typeface="+mj-lt"/>
                <a:cs typeface="+mj-lt"/>
              </a:rPr>
              <a:t>Introduction</a:t>
            </a:r>
            <a:endParaRPr lang="en-US" sz="3200"/>
          </a:p>
          <a:p>
            <a:endParaRPr lang="en-US" sz="3200"/>
          </a:p>
        </p:txBody>
      </p:sp>
    </p:spTree>
    <p:extLst>
      <p:ext uri="{BB962C8B-B14F-4D97-AF65-F5344CB8AC3E}">
        <p14:creationId xmlns:p14="http://schemas.microsoft.com/office/powerpoint/2010/main" val="1824763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926931B3-60B3-01B1-2E0F-143B25D96982}"/>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ea typeface="+mj-lt"/>
                <a:cs typeface="+mj-lt"/>
              </a:rPr>
              <a:t>General Conclusions</a:t>
            </a:r>
            <a:endParaRPr lang="en-US" sz="3200">
              <a:solidFill>
                <a:srgbClr val="FFFFFF"/>
              </a:solidFill>
            </a:endParaRPr>
          </a:p>
        </p:txBody>
      </p:sp>
      <p:graphicFrame>
        <p:nvGraphicFramePr>
          <p:cNvPr id="5" name="Content Placeholder 2">
            <a:extLst>
              <a:ext uri="{FF2B5EF4-FFF2-40B4-BE49-F238E27FC236}">
                <a16:creationId xmlns:a16="http://schemas.microsoft.com/office/drawing/2014/main" id="{EADBBE15-D74F-538C-3AEE-0B815E9ECFD0}"/>
              </a:ext>
            </a:extLst>
          </p:cNvPr>
          <p:cNvGraphicFramePr>
            <a:graphicFrameLocks noGrp="1"/>
          </p:cNvGraphicFramePr>
          <p:nvPr>
            <p:ph idx="1"/>
            <p:extLst>
              <p:ext uri="{D42A27DB-BD31-4B8C-83A1-F6EECF244321}">
                <p14:modId xmlns:p14="http://schemas.microsoft.com/office/powerpoint/2010/main" val="1880280024"/>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374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2360-84F4-14DF-098D-72BFBEC03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821725-C0DB-FB9F-C6E9-856D0FA466D6}"/>
              </a:ext>
            </a:extLst>
          </p:cNvPr>
          <p:cNvSpPr>
            <a:spLocks noGrp="1"/>
          </p:cNvSpPr>
          <p:nvPr>
            <p:ph idx="1"/>
          </p:nvPr>
        </p:nvSpPr>
        <p:spPr/>
        <p:txBody>
          <a:bodyPr vert="horz" lIns="91440" tIns="45720" rIns="91440" bIns="45720" rtlCol="0" anchor="t">
            <a:normAutofit/>
          </a:bodyPr>
          <a:lstStyle/>
          <a:p>
            <a:pPr marL="0" indent="0" algn="ctr">
              <a:buNone/>
            </a:pPr>
            <a:r>
              <a:rPr lang="en-US" sz="9600">
                <a:latin typeface="Tw Cen MT Condensed"/>
              </a:rPr>
              <a:t>THANK YOU</a:t>
            </a:r>
            <a:endParaRPr lang="en-US">
              <a:solidFill>
                <a:srgbClr val="FFFFFF">
                  <a:alpha val="70000"/>
                </a:srgbClr>
              </a:solidFill>
            </a:endParaRPr>
          </a:p>
          <a:p>
            <a:endParaRPr lang="en-US">
              <a:solidFill>
                <a:srgbClr val="FFFFFF">
                  <a:alpha val="70000"/>
                </a:srgbClr>
              </a:solidFill>
            </a:endParaRPr>
          </a:p>
        </p:txBody>
      </p:sp>
    </p:spTree>
    <p:extLst>
      <p:ext uri="{BB962C8B-B14F-4D97-AF65-F5344CB8AC3E}">
        <p14:creationId xmlns:p14="http://schemas.microsoft.com/office/powerpoint/2010/main" val="73185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2" name="Freeform: Shape 21">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D3B4217-7A82-A0E4-66A3-11C47D1742CF}"/>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ea typeface="+mj-lt"/>
                <a:cs typeface="+mj-lt"/>
              </a:rPr>
              <a:t>Business Understanding</a:t>
            </a:r>
            <a:endParaRPr lang="en-US" sz="3200">
              <a:solidFill>
                <a:srgbClr val="FFFFFF"/>
              </a:solidFill>
            </a:endParaRPr>
          </a:p>
          <a:p>
            <a:endParaRPr lang="en-US" sz="3200">
              <a:solidFill>
                <a:srgbClr val="FFFFFF"/>
              </a:solidFill>
            </a:endParaRPr>
          </a:p>
        </p:txBody>
      </p:sp>
      <p:graphicFrame>
        <p:nvGraphicFramePr>
          <p:cNvPr id="13" name="Content Placeholder 2">
            <a:extLst>
              <a:ext uri="{FF2B5EF4-FFF2-40B4-BE49-F238E27FC236}">
                <a16:creationId xmlns:a16="http://schemas.microsoft.com/office/drawing/2014/main" id="{D6F2F31D-551A-C9A2-E905-6A307B8D877D}"/>
              </a:ext>
            </a:extLst>
          </p:cNvPr>
          <p:cNvGraphicFramePr>
            <a:graphicFrameLocks noGrp="1"/>
          </p:cNvGraphicFramePr>
          <p:nvPr>
            <p:ph idx="1"/>
            <p:extLst>
              <p:ext uri="{D42A27DB-BD31-4B8C-83A1-F6EECF244321}">
                <p14:modId xmlns:p14="http://schemas.microsoft.com/office/powerpoint/2010/main" val="2024759160"/>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07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ur wooden houses with different sizes">
            <a:extLst>
              <a:ext uri="{FF2B5EF4-FFF2-40B4-BE49-F238E27FC236}">
                <a16:creationId xmlns:a16="http://schemas.microsoft.com/office/drawing/2014/main" id="{CB1FDDE3-89EB-5015-7D78-48FE2F75FDA0}"/>
              </a:ext>
            </a:extLst>
          </p:cNvPr>
          <p:cNvPicPr>
            <a:picLocks noChangeAspect="1"/>
          </p:cNvPicPr>
          <p:nvPr/>
        </p:nvPicPr>
        <p:blipFill>
          <a:blip r:embed="rId2"/>
          <a:srcRect l="27893" r="10421" b="-7"/>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1" name="Freeform: Shape 1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7961A416-F04F-2A6A-355A-5B9BFED7C4D0}"/>
              </a:ext>
            </a:extLst>
          </p:cNvPr>
          <p:cNvSpPr>
            <a:spLocks noGrp="1"/>
          </p:cNvSpPr>
          <p:nvPr>
            <p:ph idx="1"/>
          </p:nvPr>
        </p:nvSpPr>
        <p:spPr>
          <a:xfrm>
            <a:off x="762000" y="2286000"/>
            <a:ext cx="5334000" cy="3810001"/>
          </a:xfrm>
        </p:spPr>
        <p:txBody>
          <a:bodyPr vert="horz" lIns="91440" tIns="45720" rIns="91440" bIns="45720" rtlCol="0">
            <a:normAutofit/>
          </a:bodyPr>
          <a:lstStyle/>
          <a:p>
            <a:pPr>
              <a:lnSpc>
                <a:spcPct val="115000"/>
              </a:lnSpc>
            </a:pPr>
            <a:r>
              <a:rPr lang="en-US" sz="2400">
                <a:ea typeface="+mn-lt"/>
                <a:cs typeface="+mn-lt"/>
              </a:rPr>
              <a:t>The agency needs accurate advice on how renovations affect home value.</a:t>
            </a:r>
            <a:endParaRPr lang="en-US" sz="2400"/>
          </a:p>
          <a:p>
            <a:pPr>
              <a:lnSpc>
                <a:spcPct val="115000"/>
              </a:lnSpc>
            </a:pPr>
            <a:r>
              <a:rPr lang="en-US" sz="2400">
                <a:ea typeface="+mn-lt"/>
                <a:cs typeface="+mn-lt"/>
              </a:rPr>
              <a:t>Currently, lacks a reliable method for predicting renovation impacts.</a:t>
            </a:r>
            <a:endParaRPr lang="en-US" sz="2400"/>
          </a:p>
          <a:p>
            <a:pPr>
              <a:lnSpc>
                <a:spcPct val="115000"/>
              </a:lnSpc>
            </a:pPr>
            <a:r>
              <a:rPr lang="en-US" sz="2400">
                <a:ea typeface="+mn-lt"/>
                <a:cs typeface="+mn-lt"/>
              </a:rPr>
              <a:t>Aim to identify pricing factors, analyze trends, and detect undervalued properties.</a:t>
            </a:r>
            <a:endParaRPr lang="en-US" sz="2400"/>
          </a:p>
          <a:p>
            <a:pPr>
              <a:lnSpc>
                <a:spcPct val="115000"/>
              </a:lnSpc>
            </a:pPr>
            <a:endParaRPr lang="en-US" sz="2400"/>
          </a:p>
        </p:txBody>
      </p:sp>
      <p:sp>
        <p:nvSpPr>
          <p:cNvPr id="2" name="Title 1">
            <a:extLst>
              <a:ext uri="{FF2B5EF4-FFF2-40B4-BE49-F238E27FC236}">
                <a16:creationId xmlns:a16="http://schemas.microsoft.com/office/drawing/2014/main" id="{1BC00A86-E2D4-5393-E320-2AB832A24670}"/>
              </a:ext>
            </a:extLst>
          </p:cNvPr>
          <p:cNvSpPr>
            <a:spLocks noGrp="1"/>
          </p:cNvSpPr>
          <p:nvPr>
            <p:ph type="title"/>
          </p:nvPr>
        </p:nvSpPr>
        <p:spPr>
          <a:xfrm>
            <a:off x="762000" y="762000"/>
            <a:ext cx="5334000" cy="1524000"/>
          </a:xfrm>
        </p:spPr>
        <p:txBody>
          <a:bodyPr>
            <a:normAutofit/>
          </a:bodyPr>
          <a:lstStyle/>
          <a:p>
            <a:r>
              <a:rPr lang="en-US" sz="3200" u="sng">
                <a:solidFill>
                  <a:schemeClr val="bg1"/>
                </a:solidFill>
                <a:ea typeface="+mj-lt"/>
                <a:cs typeface="+mj-lt"/>
              </a:rPr>
              <a:t>Business Problem</a:t>
            </a:r>
            <a:endParaRPr lang="en-US" sz="3200">
              <a:solidFill>
                <a:schemeClr val="bg1"/>
              </a:solidFill>
            </a:endParaRPr>
          </a:p>
          <a:p>
            <a:endParaRPr lang="en-US" sz="3200"/>
          </a:p>
        </p:txBody>
      </p:sp>
    </p:spTree>
    <p:extLst>
      <p:ext uri="{BB962C8B-B14F-4D97-AF65-F5344CB8AC3E}">
        <p14:creationId xmlns:p14="http://schemas.microsoft.com/office/powerpoint/2010/main" val="402237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A8CE-E5D6-9574-F10B-9DF4A7F79C29}"/>
              </a:ext>
            </a:extLst>
          </p:cNvPr>
          <p:cNvSpPr>
            <a:spLocks noGrp="1"/>
          </p:cNvSpPr>
          <p:nvPr>
            <p:ph type="title"/>
          </p:nvPr>
        </p:nvSpPr>
        <p:spPr/>
        <p:txBody>
          <a:bodyPr/>
          <a:lstStyle/>
          <a:p>
            <a:r>
              <a:rPr lang="en-US">
                <a:solidFill>
                  <a:schemeClr val="bg1"/>
                </a:solidFill>
                <a:ea typeface="+mj-lt"/>
                <a:cs typeface="+mj-lt"/>
              </a:rPr>
              <a:t>Problem Statement</a:t>
            </a:r>
            <a:endParaRPr lang="en-US">
              <a:solidFill>
                <a:schemeClr val="bg1"/>
              </a:solidFill>
            </a:endParaRPr>
          </a:p>
          <a:p>
            <a:endParaRPr lang="en-US"/>
          </a:p>
        </p:txBody>
      </p:sp>
      <p:sp>
        <p:nvSpPr>
          <p:cNvPr id="3" name="Content Placeholder 2">
            <a:extLst>
              <a:ext uri="{FF2B5EF4-FFF2-40B4-BE49-F238E27FC236}">
                <a16:creationId xmlns:a16="http://schemas.microsoft.com/office/drawing/2014/main" id="{0470469A-83DB-1558-4D7D-BE251984AE0B}"/>
              </a:ext>
            </a:extLst>
          </p:cNvPr>
          <p:cNvSpPr>
            <a:spLocks noGrp="1"/>
          </p:cNvSpPr>
          <p:nvPr>
            <p:ph idx="1"/>
          </p:nvPr>
        </p:nvSpPr>
        <p:spPr/>
        <p:txBody>
          <a:bodyPr vert="horz" lIns="91440" tIns="45720" rIns="91440" bIns="45720" rtlCol="0" anchor="t">
            <a:normAutofit/>
          </a:bodyPr>
          <a:lstStyle/>
          <a:p>
            <a:r>
              <a:rPr lang="en-US">
                <a:ea typeface="+mn-lt"/>
                <a:cs typeface="+mn-lt"/>
              </a:rPr>
              <a:t>Inability to accurately identify pricing factors, analyze trends, and detect undervalued properties.</a:t>
            </a:r>
            <a:endParaRPr lang="en-US">
              <a:solidFill>
                <a:srgbClr val="FFFFFF">
                  <a:alpha val="70000"/>
                </a:srgbClr>
              </a:solidFill>
            </a:endParaRPr>
          </a:p>
          <a:p>
            <a:r>
              <a:rPr lang="en-US">
                <a:ea typeface="+mn-lt"/>
                <a:cs typeface="+mn-lt"/>
              </a:rPr>
              <a:t>This results in unreliable information for buyers and sellers.</a:t>
            </a:r>
            <a:endParaRPr lang="en-US"/>
          </a:p>
          <a:p>
            <a:endParaRPr lang="en-US">
              <a:solidFill>
                <a:srgbClr val="FFFFFF">
                  <a:alpha val="70000"/>
                </a:srgbClr>
              </a:solidFill>
            </a:endParaRPr>
          </a:p>
        </p:txBody>
      </p:sp>
    </p:spTree>
    <p:extLst>
      <p:ext uri="{BB962C8B-B14F-4D97-AF65-F5344CB8AC3E}">
        <p14:creationId xmlns:p14="http://schemas.microsoft.com/office/powerpoint/2010/main" val="11992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90F0-897A-092A-1222-7D19AFFEDCFB}"/>
              </a:ext>
            </a:extLst>
          </p:cNvPr>
          <p:cNvSpPr>
            <a:spLocks noGrp="1"/>
          </p:cNvSpPr>
          <p:nvPr>
            <p:ph type="title"/>
          </p:nvPr>
        </p:nvSpPr>
        <p:spPr/>
        <p:txBody>
          <a:bodyPr/>
          <a:lstStyle/>
          <a:p>
            <a:r>
              <a:rPr lang="en-US">
                <a:solidFill>
                  <a:schemeClr val="bg1"/>
                </a:solidFill>
                <a:ea typeface="+mj-lt"/>
                <a:cs typeface="+mj-lt"/>
              </a:rPr>
              <a:t>Data understanding</a:t>
            </a:r>
            <a:r>
              <a:rPr lang="en-US">
                <a:ea typeface="+mj-lt"/>
                <a:cs typeface="+mj-lt"/>
              </a:rPr>
              <a:t> </a:t>
            </a:r>
            <a:endParaRPr lang="en-US"/>
          </a:p>
          <a:p>
            <a:endParaRPr lang="en-US"/>
          </a:p>
        </p:txBody>
      </p:sp>
      <p:sp>
        <p:nvSpPr>
          <p:cNvPr id="3" name="Content Placeholder 2">
            <a:extLst>
              <a:ext uri="{FF2B5EF4-FFF2-40B4-BE49-F238E27FC236}">
                <a16:creationId xmlns:a16="http://schemas.microsoft.com/office/drawing/2014/main" id="{1663C2F1-724F-6ACA-BA5C-FCFA86C560F4}"/>
              </a:ext>
            </a:extLst>
          </p:cNvPr>
          <p:cNvSpPr>
            <a:spLocks noGrp="1"/>
          </p:cNvSpPr>
          <p:nvPr>
            <p:ph idx="1"/>
          </p:nvPr>
        </p:nvSpPr>
        <p:spPr/>
        <p:txBody>
          <a:bodyPr vert="horz" lIns="91440" tIns="45720" rIns="91440" bIns="45720" rtlCol="0" anchor="t">
            <a:normAutofit/>
          </a:bodyPr>
          <a:lstStyle/>
          <a:p>
            <a:r>
              <a:rPr lang="en-US" sz="2000" b="1">
                <a:solidFill>
                  <a:srgbClr val="1F2328"/>
                </a:solidFill>
                <a:ea typeface="+mn-lt"/>
                <a:cs typeface="+mn-lt"/>
              </a:rPr>
              <a:t>Data Sources</a:t>
            </a:r>
            <a:r>
              <a:rPr lang="en-US" sz="2000">
                <a:solidFill>
                  <a:srgbClr val="1F2328"/>
                </a:solidFill>
                <a:ea typeface="+mn-lt"/>
                <a:cs typeface="+mn-lt"/>
              </a:rPr>
              <a:t>: Kings County housing dataset.</a:t>
            </a:r>
            <a:endParaRPr lang="en-US" sz="2000">
              <a:solidFill>
                <a:srgbClr val="FFFFFF">
                  <a:alpha val="70000"/>
                </a:srgbClr>
              </a:solidFill>
            </a:endParaRPr>
          </a:p>
          <a:p>
            <a:r>
              <a:rPr lang="en-US" sz="2000" b="1">
                <a:solidFill>
                  <a:srgbClr val="1F2328"/>
                </a:solidFill>
                <a:ea typeface="+mn-lt"/>
                <a:cs typeface="+mn-lt"/>
              </a:rPr>
              <a:t>Features</a:t>
            </a:r>
            <a:r>
              <a:rPr lang="en-US" sz="2000">
                <a:solidFill>
                  <a:srgbClr val="1F2328"/>
                </a:solidFill>
                <a:ea typeface="+mn-lt"/>
                <a:cs typeface="+mn-lt"/>
              </a:rPr>
              <a:t>: Includes variables such as </a:t>
            </a:r>
            <a:r>
              <a:rPr lang="en-US" sz="2000">
                <a:solidFill>
                  <a:srgbClr val="1F2328"/>
                </a:solidFill>
                <a:latin typeface="Consolas"/>
              </a:rPr>
              <a:t>price</a:t>
            </a:r>
            <a:r>
              <a:rPr lang="en-US" sz="2000">
                <a:solidFill>
                  <a:srgbClr val="1F2328"/>
                </a:solidFill>
                <a:ea typeface="+mn-lt"/>
                <a:cs typeface="+mn-lt"/>
              </a:rPr>
              <a:t>, </a:t>
            </a:r>
            <a:r>
              <a:rPr lang="en-US" sz="2000">
                <a:solidFill>
                  <a:srgbClr val="1F2328"/>
                </a:solidFill>
                <a:latin typeface="Consolas"/>
              </a:rPr>
              <a:t>bedrooms</a:t>
            </a:r>
            <a:r>
              <a:rPr lang="en-US" sz="2000">
                <a:solidFill>
                  <a:srgbClr val="1F2328"/>
                </a:solidFill>
                <a:ea typeface="+mn-lt"/>
                <a:cs typeface="+mn-lt"/>
              </a:rPr>
              <a:t>, </a:t>
            </a:r>
            <a:r>
              <a:rPr lang="en-US" sz="2000">
                <a:solidFill>
                  <a:srgbClr val="1F2328"/>
                </a:solidFill>
                <a:latin typeface="Consolas"/>
              </a:rPr>
              <a:t>bathrooms</a:t>
            </a:r>
            <a:r>
              <a:rPr lang="en-US" sz="2000">
                <a:solidFill>
                  <a:srgbClr val="1F2328"/>
                </a:solidFill>
                <a:ea typeface="+mn-lt"/>
                <a:cs typeface="+mn-lt"/>
              </a:rPr>
              <a:t>, </a:t>
            </a:r>
            <a:r>
              <a:rPr lang="en-US" sz="2000" err="1">
                <a:solidFill>
                  <a:srgbClr val="1F2328"/>
                </a:solidFill>
                <a:latin typeface="Consolas"/>
              </a:rPr>
              <a:t>sqft_living</a:t>
            </a:r>
            <a:r>
              <a:rPr lang="en-US" sz="2000">
                <a:solidFill>
                  <a:srgbClr val="1F2328"/>
                </a:solidFill>
                <a:ea typeface="+mn-lt"/>
                <a:cs typeface="+mn-lt"/>
              </a:rPr>
              <a:t>, and </a:t>
            </a:r>
            <a:r>
              <a:rPr lang="en-US" sz="2000">
                <a:solidFill>
                  <a:srgbClr val="1F2328"/>
                </a:solidFill>
                <a:latin typeface="Consolas"/>
              </a:rPr>
              <a:t>location</a:t>
            </a:r>
            <a:r>
              <a:rPr lang="en-US" sz="2000">
                <a:solidFill>
                  <a:srgbClr val="1F2328"/>
                </a:solidFill>
                <a:ea typeface="+mn-lt"/>
                <a:cs typeface="+mn-lt"/>
              </a:rPr>
              <a:t>.</a:t>
            </a:r>
            <a:endParaRPr lang="en-US" sz="2000">
              <a:solidFill>
                <a:srgbClr val="FFFFFF">
                  <a:alpha val="70000"/>
                </a:srgbClr>
              </a:solidFill>
            </a:endParaRPr>
          </a:p>
          <a:p>
            <a:r>
              <a:rPr lang="en-US" sz="2000" b="1">
                <a:solidFill>
                  <a:srgbClr val="1F2328"/>
                </a:solidFill>
                <a:ea typeface="+mn-lt"/>
                <a:cs typeface="+mn-lt"/>
              </a:rPr>
              <a:t>Data Quality</a:t>
            </a:r>
            <a:r>
              <a:rPr lang="en-US" sz="2000">
                <a:solidFill>
                  <a:srgbClr val="1F2328"/>
                </a:solidFill>
                <a:ea typeface="+mn-lt"/>
                <a:cs typeface="+mn-lt"/>
              </a:rPr>
              <a:t>: Assess completeness and accuracy of data. Identify any anomalies or inconsistencies.</a:t>
            </a:r>
            <a:endParaRPr lang="en-US" sz="2000">
              <a:solidFill>
                <a:srgbClr val="FFFFFF">
                  <a:alpha val="70000"/>
                </a:srgbClr>
              </a:solidFill>
            </a:endParaRPr>
          </a:p>
          <a:p>
            <a:r>
              <a:rPr lang="en-US" sz="2000" b="1">
                <a:solidFill>
                  <a:srgbClr val="1F2328"/>
                </a:solidFill>
                <a:ea typeface="+mn-lt"/>
                <a:cs typeface="+mn-lt"/>
              </a:rPr>
              <a:t>Target Variable</a:t>
            </a:r>
            <a:r>
              <a:rPr lang="en-US" sz="2000">
                <a:solidFill>
                  <a:srgbClr val="1F2328"/>
                </a:solidFill>
                <a:ea typeface="+mn-lt"/>
                <a:cs typeface="+mn-lt"/>
              </a:rPr>
              <a:t>: </a:t>
            </a:r>
            <a:r>
              <a:rPr lang="en-US" sz="2000">
                <a:solidFill>
                  <a:srgbClr val="1F2328"/>
                </a:solidFill>
                <a:latin typeface="Consolas"/>
              </a:rPr>
              <a:t>price</a:t>
            </a:r>
            <a:r>
              <a:rPr lang="en-US" sz="2000">
                <a:solidFill>
                  <a:srgbClr val="1F2328"/>
                </a:solidFill>
                <a:ea typeface="+mn-lt"/>
                <a:cs typeface="+mn-lt"/>
              </a:rPr>
              <a:t> – the housing price to be predicted.</a:t>
            </a:r>
            <a:endParaRPr lang="en-US" sz="2000">
              <a:solidFill>
                <a:srgbClr val="FFFFFF">
                  <a:alpha val="70000"/>
                </a:srgbClr>
              </a:solidFill>
            </a:endParaRPr>
          </a:p>
          <a:p>
            <a:r>
              <a:rPr lang="en-US" sz="2000" b="1">
                <a:solidFill>
                  <a:srgbClr val="1F2328"/>
                </a:solidFill>
                <a:ea typeface="+mn-lt"/>
                <a:cs typeface="+mn-lt"/>
              </a:rPr>
              <a:t>Predictors</a:t>
            </a:r>
            <a:r>
              <a:rPr lang="en-US" sz="2000">
                <a:solidFill>
                  <a:srgbClr val="1F2328"/>
                </a:solidFill>
                <a:ea typeface="+mn-lt"/>
                <a:cs typeface="+mn-lt"/>
              </a:rPr>
              <a:t>: Features such as </a:t>
            </a:r>
            <a:r>
              <a:rPr lang="en-US" sz="2000">
                <a:solidFill>
                  <a:srgbClr val="1F2328"/>
                </a:solidFill>
                <a:latin typeface="Consolas"/>
              </a:rPr>
              <a:t>bedrooms</a:t>
            </a:r>
            <a:r>
              <a:rPr lang="en-US" sz="2000">
                <a:solidFill>
                  <a:srgbClr val="1F2328"/>
                </a:solidFill>
                <a:ea typeface="+mn-lt"/>
                <a:cs typeface="+mn-lt"/>
              </a:rPr>
              <a:t>, </a:t>
            </a:r>
            <a:r>
              <a:rPr lang="en-US" sz="2000">
                <a:solidFill>
                  <a:srgbClr val="1F2328"/>
                </a:solidFill>
                <a:latin typeface="Consolas"/>
              </a:rPr>
              <a:t>bathrooms</a:t>
            </a:r>
            <a:r>
              <a:rPr lang="en-US" sz="2000">
                <a:solidFill>
                  <a:srgbClr val="1F2328"/>
                </a:solidFill>
                <a:ea typeface="+mn-lt"/>
                <a:cs typeface="+mn-lt"/>
              </a:rPr>
              <a:t>, </a:t>
            </a:r>
            <a:r>
              <a:rPr lang="en-US" sz="2000" err="1">
                <a:solidFill>
                  <a:srgbClr val="1F2328"/>
                </a:solidFill>
                <a:latin typeface="Consolas"/>
              </a:rPr>
              <a:t>sqft_living</a:t>
            </a:r>
            <a:r>
              <a:rPr lang="en-US" sz="2000">
                <a:solidFill>
                  <a:srgbClr val="1F2328"/>
                </a:solidFill>
                <a:ea typeface="+mn-lt"/>
                <a:cs typeface="+mn-lt"/>
              </a:rPr>
              <a:t>, etc.</a:t>
            </a:r>
            <a:endParaRPr lang="en-US" sz="2000">
              <a:solidFill>
                <a:srgbClr val="FFFFFF">
                  <a:alpha val="70000"/>
                </a:srgbClr>
              </a:solidFill>
            </a:endParaRPr>
          </a:p>
          <a:p>
            <a:endParaRPr lang="en-US">
              <a:solidFill>
                <a:srgbClr val="FFFFFF">
                  <a:alpha val="70000"/>
                </a:srgbClr>
              </a:solidFill>
            </a:endParaRPr>
          </a:p>
        </p:txBody>
      </p:sp>
    </p:spTree>
    <p:extLst>
      <p:ext uri="{BB962C8B-B14F-4D97-AF65-F5344CB8AC3E}">
        <p14:creationId xmlns:p14="http://schemas.microsoft.com/office/powerpoint/2010/main" val="244933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6150-300D-8D59-AAE4-C7AB8816B059}"/>
              </a:ext>
            </a:extLst>
          </p:cNvPr>
          <p:cNvSpPr>
            <a:spLocks noGrp="1"/>
          </p:cNvSpPr>
          <p:nvPr>
            <p:ph type="title"/>
          </p:nvPr>
        </p:nvSpPr>
        <p:spPr/>
        <p:txBody>
          <a:bodyPr/>
          <a:lstStyle/>
          <a:p>
            <a:r>
              <a:rPr lang="en-US">
                <a:solidFill>
                  <a:schemeClr val="bg1"/>
                </a:solidFill>
                <a:ea typeface="+mj-lt"/>
                <a:cs typeface="+mj-lt"/>
              </a:rPr>
              <a:t>Data Preprocessing</a:t>
            </a:r>
            <a:endParaRPr lang="en-US">
              <a:solidFill>
                <a:schemeClr val="bg1"/>
              </a:solidFill>
            </a:endParaRPr>
          </a:p>
          <a:p>
            <a:endParaRPr lang="en-US"/>
          </a:p>
        </p:txBody>
      </p:sp>
      <p:sp>
        <p:nvSpPr>
          <p:cNvPr id="3" name="Content Placeholder 2">
            <a:extLst>
              <a:ext uri="{FF2B5EF4-FFF2-40B4-BE49-F238E27FC236}">
                <a16:creationId xmlns:a16="http://schemas.microsoft.com/office/drawing/2014/main" id="{E9C1A240-7A36-BBE6-44A3-E8CA545D6C04}"/>
              </a:ext>
            </a:extLst>
          </p:cNvPr>
          <p:cNvSpPr>
            <a:spLocks noGrp="1"/>
          </p:cNvSpPr>
          <p:nvPr>
            <p:ph idx="1"/>
          </p:nvPr>
        </p:nvSpPr>
        <p:spPr/>
        <p:txBody>
          <a:bodyPr vert="horz" lIns="91440" tIns="45720" rIns="91440" bIns="45720" rtlCol="0" anchor="t">
            <a:normAutofit/>
          </a:bodyPr>
          <a:lstStyle/>
          <a:p>
            <a:pPr marL="0" indent="0">
              <a:buNone/>
            </a:pPr>
            <a:r>
              <a:rPr lang="en-US" sz="1800">
                <a:solidFill>
                  <a:srgbClr val="1F2328"/>
                </a:solidFill>
                <a:ea typeface="+mn-lt"/>
                <a:cs typeface="+mn-lt"/>
              </a:rPr>
              <a:t>Data preparation involves cleaning and transforming the dataset for modeling:</a:t>
            </a:r>
            <a:endParaRPr lang="en-US" sz="1800">
              <a:solidFill>
                <a:srgbClr val="FFFFFF">
                  <a:alpha val="70000"/>
                </a:srgbClr>
              </a:solidFill>
            </a:endParaRPr>
          </a:p>
          <a:p>
            <a:r>
              <a:rPr lang="en-US" sz="1800" b="1">
                <a:solidFill>
                  <a:srgbClr val="1F2328"/>
                </a:solidFill>
                <a:ea typeface="+mn-lt"/>
                <a:cs typeface="+mn-lt"/>
              </a:rPr>
              <a:t>Missing Values</a:t>
            </a:r>
            <a:r>
              <a:rPr lang="en-US" sz="1800">
                <a:solidFill>
                  <a:srgbClr val="1F2328"/>
                </a:solidFill>
                <a:ea typeface="+mn-lt"/>
                <a:cs typeface="+mn-lt"/>
              </a:rPr>
              <a:t>: Handle missing values in features.</a:t>
            </a:r>
            <a:endParaRPr lang="en-US" sz="1800">
              <a:solidFill>
                <a:srgbClr val="FFFFFF">
                  <a:alpha val="70000"/>
                </a:srgbClr>
              </a:solidFill>
            </a:endParaRPr>
          </a:p>
          <a:p>
            <a:r>
              <a:rPr lang="en-US" sz="1800" b="1">
                <a:solidFill>
                  <a:srgbClr val="1F2328"/>
                </a:solidFill>
                <a:ea typeface="+mn-lt"/>
                <a:cs typeface="+mn-lt"/>
              </a:rPr>
              <a:t>Data Types</a:t>
            </a:r>
            <a:r>
              <a:rPr lang="en-US" sz="1800">
                <a:solidFill>
                  <a:srgbClr val="1F2328"/>
                </a:solidFill>
                <a:ea typeface="+mn-lt"/>
                <a:cs typeface="+mn-lt"/>
              </a:rPr>
              <a:t>: Convert data types as needed (e.g., encoding categorical variables).</a:t>
            </a:r>
            <a:endParaRPr lang="en-US" sz="1800">
              <a:solidFill>
                <a:srgbClr val="FFFFFF">
                  <a:alpha val="70000"/>
                </a:srgbClr>
              </a:solidFill>
            </a:endParaRPr>
          </a:p>
          <a:p>
            <a:r>
              <a:rPr lang="en-US" sz="1800" b="1">
                <a:solidFill>
                  <a:srgbClr val="1F2328"/>
                </a:solidFill>
                <a:ea typeface="+mn-lt"/>
                <a:cs typeface="+mn-lt"/>
              </a:rPr>
              <a:t>Multicollinearity</a:t>
            </a:r>
            <a:r>
              <a:rPr lang="en-US" sz="1800">
                <a:solidFill>
                  <a:srgbClr val="1F2328"/>
                </a:solidFill>
                <a:ea typeface="+mn-lt"/>
                <a:cs typeface="+mn-lt"/>
              </a:rPr>
              <a:t>: Check for and address correlated predictors.</a:t>
            </a:r>
            <a:endParaRPr lang="en-US" sz="1800">
              <a:solidFill>
                <a:srgbClr val="FFFFFF">
                  <a:alpha val="70000"/>
                </a:srgbClr>
              </a:solidFill>
            </a:endParaRPr>
          </a:p>
          <a:p>
            <a:r>
              <a:rPr lang="en-US" sz="1800" b="1">
                <a:solidFill>
                  <a:srgbClr val="1F2328"/>
                </a:solidFill>
                <a:ea typeface="+mn-lt"/>
                <a:cs typeface="+mn-lt"/>
              </a:rPr>
              <a:t>Normalization</a:t>
            </a:r>
            <a:r>
              <a:rPr lang="en-US" sz="1800">
                <a:solidFill>
                  <a:srgbClr val="1F2328"/>
                </a:solidFill>
                <a:ea typeface="+mn-lt"/>
                <a:cs typeface="+mn-lt"/>
              </a:rPr>
              <a:t>: Normalize numerical features for better model performance.</a:t>
            </a:r>
            <a:endParaRPr lang="en-US" sz="1800">
              <a:solidFill>
                <a:srgbClr val="FFFFFF">
                  <a:alpha val="70000"/>
                </a:srgbClr>
              </a:solidFill>
            </a:endParaRPr>
          </a:p>
          <a:p>
            <a:r>
              <a:rPr lang="en-US" sz="1800" b="1">
                <a:solidFill>
                  <a:srgbClr val="1F2328"/>
                </a:solidFill>
                <a:ea typeface="+mn-lt"/>
                <a:cs typeface="+mn-lt"/>
              </a:rPr>
              <a:t>Encoding</a:t>
            </a:r>
            <a:r>
              <a:rPr lang="en-US" sz="1800">
                <a:solidFill>
                  <a:srgbClr val="1F2328"/>
                </a:solidFill>
                <a:ea typeface="+mn-lt"/>
                <a:cs typeface="+mn-lt"/>
              </a:rPr>
              <a:t>: Convert categorical variables into numeric format using one-hot encoding if necessar</a:t>
            </a:r>
            <a:r>
              <a:rPr lang="en-US" sz="1200">
                <a:solidFill>
                  <a:srgbClr val="1F2328"/>
                </a:solidFill>
                <a:ea typeface="+mn-lt"/>
                <a:cs typeface="+mn-lt"/>
              </a:rPr>
              <a:t>y.</a:t>
            </a:r>
            <a:endParaRPr lang="en-US"/>
          </a:p>
          <a:p>
            <a:endParaRPr lang="en-US">
              <a:solidFill>
                <a:srgbClr val="FFFFFF">
                  <a:alpha val="70000"/>
                </a:srgbClr>
              </a:solidFill>
            </a:endParaRPr>
          </a:p>
          <a:p>
            <a:endParaRPr lang="en-US">
              <a:solidFill>
                <a:srgbClr val="FFFFFF">
                  <a:alpha val="70000"/>
                </a:srgbClr>
              </a:solidFill>
            </a:endParaRPr>
          </a:p>
        </p:txBody>
      </p:sp>
    </p:spTree>
    <p:extLst>
      <p:ext uri="{BB962C8B-B14F-4D97-AF65-F5344CB8AC3E}">
        <p14:creationId xmlns:p14="http://schemas.microsoft.com/office/powerpoint/2010/main" val="390800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5" name="Content Placeholder 4" descr="A screenshot of a computer&#10;&#10;Description automatically generated">
            <a:extLst>
              <a:ext uri="{FF2B5EF4-FFF2-40B4-BE49-F238E27FC236}">
                <a16:creationId xmlns:a16="http://schemas.microsoft.com/office/drawing/2014/main" id="{D81CCEE1-DF44-0CED-8506-A5217775B328}"/>
              </a:ext>
            </a:extLst>
          </p:cNvPr>
          <p:cNvPicPr>
            <a:picLocks noChangeAspect="1"/>
          </p:cNvPicPr>
          <p:nvPr/>
        </p:nvPicPr>
        <p:blipFill>
          <a:blip r:embed="rId2"/>
          <a:srcRect l="9245" r="24755" b="-1"/>
          <a:stretch/>
        </p:blipFill>
        <p:spPr>
          <a:xfrm>
            <a:off x="389960" y="531962"/>
            <a:ext cx="3926681" cy="4581173"/>
          </a:xfrm>
          <a:prstGeom prst="rect">
            <a:avLst/>
          </a:prstGeom>
        </p:spPr>
      </p:pic>
      <p:sp>
        <p:nvSpPr>
          <p:cNvPr id="30" name="Content Placeholder 8">
            <a:extLst>
              <a:ext uri="{FF2B5EF4-FFF2-40B4-BE49-F238E27FC236}">
                <a16:creationId xmlns:a16="http://schemas.microsoft.com/office/drawing/2014/main" id="{C0ABADDD-6054-2E9C-9664-4BA95C59B88B}"/>
              </a:ext>
            </a:extLst>
          </p:cNvPr>
          <p:cNvSpPr>
            <a:spLocks noGrp="1"/>
          </p:cNvSpPr>
          <p:nvPr>
            <p:ph idx="1"/>
          </p:nvPr>
        </p:nvSpPr>
        <p:spPr>
          <a:xfrm>
            <a:off x="5449019" y="2286000"/>
            <a:ext cx="6527320" cy="4226945"/>
          </a:xfrm>
        </p:spPr>
        <p:txBody>
          <a:bodyPr vert="horz" lIns="91440" tIns="45720" rIns="91440" bIns="45720" rtlCol="0" anchor="t">
            <a:noAutofit/>
          </a:bodyPr>
          <a:lstStyle/>
          <a:p>
            <a:pPr marL="0" indent="0">
              <a:lnSpc>
                <a:spcPct val="115000"/>
              </a:lnSpc>
              <a:buNone/>
            </a:pPr>
            <a:r>
              <a:rPr lang="en-US" sz="1400" b="1">
                <a:ea typeface="+mn-lt"/>
                <a:cs typeface="+mn-lt"/>
              </a:rPr>
              <a:t>Square Footage (</a:t>
            </a:r>
            <a:r>
              <a:rPr lang="en-US" sz="1400" b="1" err="1">
                <a:ea typeface="+mn-lt"/>
                <a:cs typeface="+mn-lt"/>
              </a:rPr>
              <a:t>sqft_living</a:t>
            </a:r>
            <a:r>
              <a:rPr lang="en-US" sz="1400" b="1">
                <a:ea typeface="+mn-lt"/>
                <a:cs typeface="+mn-lt"/>
              </a:rPr>
              <a:t>)</a:t>
            </a:r>
            <a:r>
              <a:rPr lang="en-US" sz="1400">
                <a:ea typeface="+mn-lt"/>
                <a:cs typeface="+mn-lt"/>
              </a:rPr>
              <a:t>:</a:t>
            </a:r>
            <a:endParaRPr lang="en-US" sz="1400">
              <a:solidFill>
                <a:srgbClr val="FFFFFF">
                  <a:alpha val="70000"/>
                </a:srgbClr>
              </a:solidFill>
            </a:endParaRPr>
          </a:p>
          <a:p>
            <a:pPr lvl="1">
              <a:lnSpc>
                <a:spcPct val="115000"/>
              </a:lnSpc>
            </a:pPr>
            <a:r>
              <a:rPr lang="en-US" sz="1400" b="1">
                <a:ea typeface="+mn-lt"/>
                <a:cs typeface="+mn-lt"/>
              </a:rPr>
              <a:t>High Correlation with Price</a:t>
            </a:r>
            <a:r>
              <a:rPr lang="en-US" sz="1400">
                <a:ea typeface="+mn-lt"/>
                <a:cs typeface="+mn-lt"/>
              </a:rPr>
              <a:t>: The feature '</a:t>
            </a:r>
            <a:r>
              <a:rPr lang="en-US" sz="1400" err="1">
                <a:ea typeface="+mn-lt"/>
                <a:cs typeface="+mn-lt"/>
              </a:rPr>
              <a:t>sqft_living</a:t>
            </a:r>
            <a:r>
              <a:rPr lang="en-US" sz="1400">
                <a:ea typeface="+mn-lt"/>
                <a:cs typeface="+mn-lt"/>
              </a:rPr>
              <a:t>' has a strong positive correlation with price, indicating that larger living spaces tend to have higher prices. The correlation coefficient is around 0.76, suggesting a substantial impact on house prices.</a:t>
            </a:r>
            <a:endParaRPr lang="en-US" sz="1400">
              <a:solidFill>
                <a:srgbClr val="FFFFFF">
                  <a:alpha val="70000"/>
                </a:srgbClr>
              </a:solidFill>
            </a:endParaRPr>
          </a:p>
          <a:p>
            <a:pPr>
              <a:lnSpc>
                <a:spcPct val="115000"/>
              </a:lnSpc>
            </a:pPr>
            <a:r>
              <a:rPr lang="en-US" sz="1400" b="1">
                <a:ea typeface="+mn-lt"/>
                <a:cs typeface="+mn-lt"/>
              </a:rPr>
              <a:t>Bathrooms</a:t>
            </a:r>
            <a:r>
              <a:rPr lang="en-US" sz="1400">
                <a:ea typeface="+mn-lt"/>
                <a:cs typeface="+mn-lt"/>
              </a:rPr>
              <a:t>:</a:t>
            </a:r>
            <a:endParaRPr lang="en-US" sz="1400">
              <a:solidFill>
                <a:srgbClr val="FFFFFF">
                  <a:alpha val="70000"/>
                </a:srgbClr>
              </a:solidFill>
            </a:endParaRPr>
          </a:p>
          <a:p>
            <a:pPr lvl="1">
              <a:lnSpc>
                <a:spcPct val="115000"/>
              </a:lnSpc>
            </a:pPr>
            <a:r>
              <a:rPr lang="en-US" sz="1400" b="1">
                <a:ea typeface="+mn-lt"/>
                <a:cs typeface="+mn-lt"/>
              </a:rPr>
              <a:t>Moderate to High Correlation with Price</a:t>
            </a:r>
            <a:r>
              <a:rPr lang="en-US" sz="1400">
                <a:ea typeface="+mn-lt"/>
                <a:cs typeface="+mn-lt"/>
              </a:rPr>
              <a:t>: The number of bathrooms also shows a significant positive correlation with price, with a correlation coefficient of about 0.67. More bathrooms typically increase the value of a property.</a:t>
            </a:r>
            <a:endParaRPr lang="en-US" sz="1400">
              <a:solidFill>
                <a:srgbClr val="FFFFFF">
                  <a:alpha val="70000"/>
                </a:srgbClr>
              </a:solidFill>
            </a:endParaRPr>
          </a:p>
          <a:p>
            <a:pPr>
              <a:lnSpc>
                <a:spcPct val="115000"/>
              </a:lnSpc>
            </a:pPr>
            <a:r>
              <a:rPr lang="en-US" sz="1400" b="1">
                <a:ea typeface="+mn-lt"/>
                <a:cs typeface="+mn-lt"/>
              </a:rPr>
              <a:t>Grade</a:t>
            </a:r>
            <a:r>
              <a:rPr lang="en-US" sz="1400">
                <a:ea typeface="+mn-lt"/>
                <a:cs typeface="+mn-lt"/>
              </a:rPr>
              <a:t>:</a:t>
            </a:r>
            <a:endParaRPr lang="en-US" sz="1400">
              <a:solidFill>
                <a:srgbClr val="FFFFFF">
                  <a:alpha val="70000"/>
                </a:srgbClr>
              </a:solidFill>
            </a:endParaRPr>
          </a:p>
          <a:p>
            <a:pPr lvl="1">
              <a:lnSpc>
                <a:spcPct val="115000"/>
              </a:lnSpc>
            </a:pPr>
            <a:r>
              <a:rPr lang="en-US" sz="1400" b="1">
                <a:ea typeface="+mn-lt"/>
                <a:cs typeface="+mn-lt"/>
              </a:rPr>
              <a:t>Strong Correlation with Price</a:t>
            </a:r>
            <a:r>
              <a:rPr lang="en-US" sz="1400">
                <a:ea typeface="+mn-lt"/>
                <a:cs typeface="+mn-lt"/>
              </a:rPr>
              <a:t>: The 'grade' of the house, which rates the construction and design quality, is strongly correlated with price (correlation coefficient around 0.75). Higher grades indicate higher house prices.</a:t>
            </a:r>
            <a:endParaRPr lang="en-US" sz="1400"/>
          </a:p>
          <a:p>
            <a:pPr>
              <a:lnSpc>
                <a:spcPct val="115000"/>
              </a:lnSpc>
            </a:pPr>
            <a:endParaRPr lang="en-US" sz="1100"/>
          </a:p>
        </p:txBody>
      </p:sp>
      <p:sp>
        <p:nvSpPr>
          <p:cNvPr id="2" name="Title 1">
            <a:extLst>
              <a:ext uri="{FF2B5EF4-FFF2-40B4-BE49-F238E27FC236}">
                <a16:creationId xmlns:a16="http://schemas.microsoft.com/office/drawing/2014/main" id="{247EFBC7-4909-4456-0383-C42426B869F9}"/>
              </a:ext>
            </a:extLst>
          </p:cNvPr>
          <p:cNvSpPr>
            <a:spLocks noGrp="1"/>
          </p:cNvSpPr>
          <p:nvPr>
            <p:ph type="title"/>
          </p:nvPr>
        </p:nvSpPr>
        <p:spPr>
          <a:xfrm>
            <a:off x="6096000" y="762000"/>
            <a:ext cx="5334000" cy="1524000"/>
          </a:xfrm>
        </p:spPr>
        <p:txBody>
          <a:bodyPr>
            <a:normAutofit/>
          </a:bodyPr>
          <a:lstStyle/>
          <a:p>
            <a:br>
              <a:rPr lang="en-US" sz="3200">
                <a:ea typeface="+mj-lt"/>
                <a:cs typeface="+mj-lt"/>
              </a:rPr>
            </a:br>
            <a:r>
              <a:rPr lang="en-US" sz="3200">
                <a:solidFill>
                  <a:schemeClr val="bg1"/>
                </a:solidFill>
                <a:ea typeface="+mj-lt"/>
                <a:cs typeface="+mj-lt"/>
              </a:rPr>
              <a:t>Correlation Analysis</a:t>
            </a:r>
            <a:endParaRPr lang="en-US" sz="3200">
              <a:solidFill>
                <a:schemeClr val="bg1"/>
              </a:solidFill>
            </a:endParaRPr>
          </a:p>
        </p:txBody>
      </p:sp>
    </p:spTree>
    <p:extLst>
      <p:ext uri="{BB962C8B-B14F-4D97-AF65-F5344CB8AC3E}">
        <p14:creationId xmlns:p14="http://schemas.microsoft.com/office/powerpoint/2010/main" val="2175482910"/>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PebbleVTI</vt:lpstr>
      <vt:lpstr>KING COUNTY HOUSING  SALES ANALYSIS   </vt:lpstr>
      <vt:lpstr>Group members</vt:lpstr>
      <vt:lpstr>Introduction </vt:lpstr>
      <vt:lpstr>Business Understanding </vt:lpstr>
      <vt:lpstr>Business Problem </vt:lpstr>
      <vt:lpstr>Problem Statement </vt:lpstr>
      <vt:lpstr>Data understanding  </vt:lpstr>
      <vt:lpstr>Data Preprocessing </vt:lpstr>
      <vt:lpstr> Correlation Analysis</vt:lpstr>
      <vt:lpstr>Key features analysis Analysis of the Scatter Plot: sqft_living vs. price</vt:lpstr>
      <vt:lpstr>Analysis of the Scatter Plot: bathrooms vs. price</vt:lpstr>
      <vt:lpstr>Analysis of the Scatter Plot: grade vs. price</vt:lpstr>
      <vt:lpstr>Analysis of OLS Regression Results for sqft_living </vt:lpstr>
      <vt:lpstr>Analysis of OLS Regression Results for bathrooms</vt:lpstr>
      <vt:lpstr>Analysis of OLS Regression Results for grade_11 </vt:lpstr>
      <vt:lpstr>Insights</vt:lpstr>
      <vt:lpstr>Model development</vt:lpstr>
      <vt:lpstr>Regression for grade_11</vt:lpstr>
      <vt:lpstr>Cont...</vt:lpstr>
      <vt:lpstr>Regression for waterfront </vt:lpstr>
      <vt:lpstr>Cont:</vt:lpstr>
      <vt:lpstr>Regression for sqft_living </vt:lpstr>
      <vt:lpstr>PowerPoint Presentation</vt:lpstr>
      <vt:lpstr>Regression for bathrooms </vt:lpstr>
      <vt:lpstr>PowerPoint Presentation</vt:lpstr>
      <vt:lpstr>Model analysis</vt:lpstr>
      <vt:lpstr>Recommendations </vt:lpstr>
      <vt:lpstr>PowerPoint Presentation</vt:lpstr>
      <vt:lpstr>Next Steps</vt:lpstr>
      <vt:lpstr>General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cp:revision>
  <dcterms:created xsi:type="dcterms:W3CDTF">2024-07-19T07:21:03Z</dcterms:created>
  <dcterms:modified xsi:type="dcterms:W3CDTF">2024-07-22T09:16:23Z</dcterms:modified>
</cp:coreProperties>
</file>