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21"/>
  </p:notesMasterIdLst>
  <p:sldIdLst>
    <p:sldId id="278" r:id="rId5"/>
    <p:sldId id="279" r:id="rId6"/>
    <p:sldId id="280" r:id="rId7"/>
    <p:sldId id="282" r:id="rId8"/>
    <p:sldId id="281" r:id="rId9"/>
    <p:sldId id="295" r:id="rId10"/>
    <p:sldId id="284" r:id="rId11"/>
    <p:sldId id="294" r:id="rId12"/>
    <p:sldId id="299" r:id="rId13"/>
    <p:sldId id="296" r:id="rId14"/>
    <p:sldId id="297" r:id="rId15"/>
    <p:sldId id="298" r:id="rId16"/>
    <p:sldId id="300" r:id="rId17"/>
    <p:sldId id="290" r:id="rId18"/>
    <p:sldId id="292" r:id="rId19"/>
    <p:sldId id="293" r:id="rId20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09" autoAdjust="0"/>
  </p:normalViewPr>
  <p:slideViewPr>
    <p:cSldViewPr snapToGrid="0" snapToObjects="1">
      <p:cViewPr>
        <p:scale>
          <a:sx n="70" d="100"/>
          <a:sy n="70" d="100"/>
        </p:scale>
        <p:origin x="738" y="60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8346EBB-6FD7-0386-B3E3-143D7C660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911" y="348458"/>
            <a:ext cx="5873997" cy="36712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71582" y="2403201"/>
            <a:ext cx="5385816" cy="1329901"/>
          </a:xfrm>
        </p:spPr>
        <p:txBody>
          <a:bodyPr/>
          <a:lstStyle/>
          <a:p>
            <a:br>
              <a:rPr lang="en-US" sz="6600" dirty="0"/>
            </a:br>
            <a:r>
              <a:rPr lang="en-US" sz="6600" dirty="0"/>
              <a:t>STUDIO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9496" y="4002052"/>
            <a:ext cx="3493008" cy="17654"/>
          </a:xfrm>
        </p:spPr>
        <p:txBody>
          <a:bodyPr/>
          <a:lstStyle/>
          <a:p>
            <a:r>
              <a:rPr lang="en-US" dirty="0"/>
              <a:t>Waweru Brian</a:t>
            </a: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B9C7F76-C775-BB87-1B28-A119985A7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7461" y="723921"/>
            <a:ext cx="6208742" cy="38285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2BE1C6-91C3-0B00-7248-D5B8A7627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298" y="2305508"/>
            <a:ext cx="5666667" cy="38285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583CC6-B57A-4553-C481-80F3AB2BF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5659" y="457200"/>
            <a:ext cx="7519916" cy="768096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Film and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94E80-9F35-E8A7-32FB-0EA0A627C5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2103" y="1425508"/>
            <a:ext cx="4689553" cy="1135767"/>
          </a:xfrm>
        </p:spPr>
        <p:txBody>
          <a:bodyPr/>
          <a:lstStyle/>
          <a:p>
            <a:r>
              <a:rPr lang="en-US" dirty="0"/>
              <a:t>The number of Films produced has fallen drastically. Pointing out there is a huge opening in the Film industry. See </a:t>
            </a:r>
            <a:r>
              <a:rPr lang="en-US" dirty="0">
                <a:solidFill>
                  <a:schemeClr val="tx1"/>
                </a:solidFill>
              </a:rPr>
              <a:t>Figure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E0893-3FBE-E89C-6049-250116467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822314-8EF4-FB1F-2F0D-EF8B650EF5D1}"/>
              </a:ext>
            </a:extLst>
          </p:cNvPr>
          <p:cNvSpPr txBox="1"/>
          <p:nvPr/>
        </p:nvSpPr>
        <p:spPr>
          <a:xfrm>
            <a:off x="10324395" y="3934683"/>
            <a:ext cx="1241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Figure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F96276-C3C1-171B-A4B5-BFE87E19D4FC}"/>
              </a:ext>
            </a:extLst>
          </p:cNvPr>
          <p:cNvSpPr txBox="1"/>
          <p:nvPr/>
        </p:nvSpPr>
        <p:spPr>
          <a:xfrm>
            <a:off x="816566" y="6044105"/>
            <a:ext cx="1241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Figure 3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F957F99-D3E0-E1D0-6820-31326F54EB8A}"/>
              </a:ext>
            </a:extLst>
          </p:cNvPr>
          <p:cNvSpPr txBox="1">
            <a:spLocks/>
          </p:cNvSpPr>
          <p:nvPr/>
        </p:nvSpPr>
        <p:spPr>
          <a:xfrm>
            <a:off x="6570917" y="4588121"/>
            <a:ext cx="4689553" cy="11357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dominant languages of Top 10 frequent languages were English and French. See </a:t>
            </a:r>
            <a:r>
              <a:rPr lang="en-US" dirty="0">
                <a:solidFill>
                  <a:schemeClr val="tx1"/>
                </a:solidFill>
              </a:rPr>
              <a:t>Figure 3</a:t>
            </a:r>
          </a:p>
        </p:txBody>
      </p:sp>
    </p:spTree>
    <p:extLst>
      <p:ext uri="{BB962C8B-B14F-4D97-AF65-F5344CB8AC3E}">
        <p14:creationId xmlns:p14="http://schemas.microsoft.com/office/powerpoint/2010/main" val="527061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C7CCD37-7347-BAB8-5C56-1895E93A3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41" y="2625302"/>
            <a:ext cx="5492560" cy="37730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FD1F16-286C-DE8E-4B0B-FFF62EB9A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5615" y="1070812"/>
            <a:ext cx="6506385" cy="387298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A85DD-FC5D-BF31-6D5E-1E34845AD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541" y="1688859"/>
            <a:ext cx="5879592" cy="76809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The Top biggest player in number of Studios `BV` and `Uni` are the Best Performing Studio thus far. See </a:t>
            </a:r>
            <a:r>
              <a:rPr lang="en-US" sz="1800" b="1" dirty="0">
                <a:solidFill>
                  <a:schemeClr val="tx1"/>
                </a:solidFill>
              </a:rPr>
              <a:t>Figure 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6B468-E66E-9F04-41B3-B68E7A9EC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73E725F-02DC-57DE-E3A2-C5750CED2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370" y="302716"/>
            <a:ext cx="7662399" cy="768096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Best studios along regions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2C045F-719E-CDB3-7826-377B1923D911}"/>
              </a:ext>
            </a:extLst>
          </p:cNvPr>
          <p:cNvSpPr txBox="1"/>
          <p:nvPr/>
        </p:nvSpPr>
        <p:spPr>
          <a:xfrm>
            <a:off x="6655796" y="4759130"/>
            <a:ext cx="1515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Figure 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D8B890-2F8B-8C36-3B63-99D817F70B93}"/>
              </a:ext>
            </a:extLst>
          </p:cNvPr>
          <p:cNvSpPr txBox="1"/>
          <p:nvPr/>
        </p:nvSpPr>
        <p:spPr>
          <a:xfrm>
            <a:off x="4508994" y="6213715"/>
            <a:ext cx="1515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Figure 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D17319-522B-A509-E39D-80BE590419C7}"/>
              </a:ext>
            </a:extLst>
          </p:cNvPr>
          <p:cNvSpPr txBox="1"/>
          <p:nvPr/>
        </p:nvSpPr>
        <p:spPr>
          <a:xfrm>
            <a:off x="6244389" y="5233737"/>
            <a:ext cx="56885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</a:rPr>
              <a:t>The most preferred Region in number of Studios was seen to </a:t>
            </a:r>
            <a:r>
              <a:rPr lang="en-US" dirty="0">
                <a:solidFill>
                  <a:srgbClr val="002060"/>
                </a:solidFill>
              </a:rPr>
              <a:t>be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`US` </a:t>
            </a:r>
            <a:r>
              <a:rPr lang="en-US" dirty="0">
                <a:solidFill>
                  <a:srgbClr val="002060"/>
                </a:solidFill>
              </a:rPr>
              <a:t>and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`XWW` </a:t>
            </a:r>
            <a:r>
              <a:rPr lang="en-US" sz="1800" dirty="0">
                <a:solidFill>
                  <a:srgbClr val="002060"/>
                </a:solidFill>
              </a:rPr>
              <a:t>as seen in </a:t>
            </a:r>
            <a:r>
              <a:rPr lang="en-US" sz="1800" b="1" dirty="0"/>
              <a:t>Figure 5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057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F04C1-0F00-B295-A59B-C30735926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457200"/>
            <a:ext cx="6766560" cy="768096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GENRES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0CA870B-565B-7256-B240-0AED4E7B7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6360" y="347472"/>
            <a:ext cx="6766560" cy="471669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BFB2B-D0F2-0AD5-9065-BEBE359C2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14CF0E-6C4B-E830-0EC9-0E755AFDC78E}"/>
              </a:ext>
            </a:extLst>
          </p:cNvPr>
          <p:cNvSpPr txBox="1"/>
          <p:nvPr/>
        </p:nvSpPr>
        <p:spPr>
          <a:xfrm>
            <a:off x="384529" y="1328527"/>
            <a:ext cx="5069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The Best performing genre in ether markets were </a:t>
            </a:r>
            <a:r>
              <a:rPr lang="en-US" i="1" dirty="0">
                <a:solidFill>
                  <a:srgbClr val="FF0000"/>
                </a:solidFill>
              </a:rPr>
              <a:t>Drama, Action, Fantasy, Music </a:t>
            </a:r>
            <a:r>
              <a:rPr lang="en-US" dirty="0">
                <a:solidFill>
                  <a:srgbClr val="0070C0"/>
                </a:solidFill>
              </a:rPr>
              <a:t>and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i="1" dirty="0">
                <a:solidFill>
                  <a:srgbClr val="FF0000"/>
                </a:solidFill>
              </a:rPr>
              <a:t>Romance</a:t>
            </a:r>
            <a:r>
              <a:rPr lang="en-US" dirty="0">
                <a:solidFill>
                  <a:srgbClr val="FF0000"/>
                </a:solidFill>
              </a:rPr>
              <a:t>. </a:t>
            </a:r>
            <a:r>
              <a:rPr lang="en-US" dirty="0">
                <a:solidFill>
                  <a:srgbClr val="0070C0"/>
                </a:solidFill>
              </a:rPr>
              <a:t> See </a:t>
            </a:r>
            <a:r>
              <a:rPr lang="en-US" b="1" dirty="0"/>
              <a:t>Figure 7.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1EF8D70-1E54-A2FB-1425-040417951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876" y="4512924"/>
            <a:ext cx="5170400" cy="19948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DB4FC4-EAE9-1C4F-9A81-65E38692A53B}"/>
              </a:ext>
            </a:extLst>
          </p:cNvPr>
          <p:cNvSpPr txBox="1"/>
          <p:nvPr/>
        </p:nvSpPr>
        <p:spPr>
          <a:xfrm>
            <a:off x="10074442" y="4512924"/>
            <a:ext cx="211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Figure 7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D6BEA82-99F6-8E6F-D04D-97C77B19077E}"/>
              </a:ext>
            </a:extLst>
          </p:cNvPr>
          <p:cNvSpPr txBox="1">
            <a:spLocks/>
          </p:cNvSpPr>
          <p:nvPr/>
        </p:nvSpPr>
        <p:spPr>
          <a:xfrm>
            <a:off x="621792" y="2333799"/>
            <a:ext cx="6766560" cy="4551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Best film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Runtime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6D85C7-F4FD-D6D1-5B77-6F7AD370DD60}"/>
              </a:ext>
            </a:extLst>
          </p:cNvPr>
          <p:cNvSpPr txBox="1"/>
          <p:nvPr/>
        </p:nvSpPr>
        <p:spPr>
          <a:xfrm>
            <a:off x="384529" y="3760115"/>
            <a:ext cx="40722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The Average and best performing length of film was </a:t>
            </a:r>
            <a:r>
              <a:rPr lang="en-US" b="1" i="1" dirty="0"/>
              <a:t>94 minutes </a:t>
            </a:r>
            <a:r>
              <a:rPr lang="en-US" dirty="0">
                <a:solidFill>
                  <a:srgbClr val="0070C0"/>
                </a:solidFill>
              </a:rPr>
              <a:t>as seen in </a:t>
            </a:r>
            <a:r>
              <a:rPr lang="en-US" b="1" dirty="0"/>
              <a:t>Figure 8.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1E6A54-DF5C-D6E6-5E5C-B25FB0FA76B7}"/>
              </a:ext>
            </a:extLst>
          </p:cNvPr>
          <p:cNvSpPr txBox="1"/>
          <p:nvPr/>
        </p:nvSpPr>
        <p:spPr>
          <a:xfrm>
            <a:off x="5270794" y="5829191"/>
            <a:ext cx="211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Figure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6E090CC-CAFA-4E5A-C1A4-BCFF3A3676E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95785" y="1450074"/>
            <a:ext cx="8186382" cy="454071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BABED8-3AC6-ABC6-F585-C12EB31F3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298" y="503635"/>
            <a:ext cx="6989973" cy="768096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26AD62-71A9-1FFE-2F69-90D073F1D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D1B716-4BB8-A6AA-D20E-03AA77071060}"/>
              </a:ext>
            </a:extLst>
          </p:cNvPr>
          <p:cNvSpPr txBox="1"/>
          <p:nvPr/>
        </p:nvSpPr>
        <p:spPr>
          <a:xfrm>
            <a:off x="8218271" y="1642939"/>
            <a:ext cx="371464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INFERENCE:</a:t>
            </a:r>
          </a:p>
          <a:p>
            <a:endParaRPr lang="en-US" sz="2400" dirty="0"/>
          </a:p>
          <a:p>
            <a:r>
              <a:rPr lang="en-US" sz="2400" dirty="0"/>
              <a:t>From this analysis, it was clearly shown that the top 10 performing languages included </a:t>
            </a:r>
            <a:r>
              <a:rPr lang="en-US" sz="2400" i="1" dirty="0">
                <a:solidFill>
                  <a:srgbClr val="FF0000"/>
                </a:solidFill>
              </a:rPr>
              <a:t>‘English’, ‘Thailand’,</a:t>
            </a:r>
            <a:r>
              <a:rPr lang="en-US" sz="2400" dirty="0"/>
              <a:t> </a:t>
            </a:r>
            <a:r>
              <a:rPr lang="en-US" sz="2400" i="1" dirty="0">
                <a:solidFill>
                  <a:srgbClr val="FF0000"/>
                </a:solidFill>
              </a:rPr>
              <a:t>‘French’ </a:t>
            </a:r>
            <a:r>
              <a:rPr lang="en-US" sz="2400" dirty="0"/>
              <a:t>and </a:t>
            </a:r>
            <a:r>
              <a:rPr lang="en-US" sz="2400" i="1" dirty="0">
                <a:solidFill>
                  <a:srgbClr val="FF0000"/>
                </a:solidFill>
              </a:rPr>
              <a:t>‘Russian’.</a:t>
            </a:r>
          </a:p>
          <a:p>
            <a:endParaRPr lang="en-US" sz="2400" i="1" dirty="0">
              <a:solidFill>
                <a:srgbClr val="FF0000"/>
              </a:solidFill>
            </a:endParaRPr>
          </a:p>
          <a:p>
            <a:r>
              <a:rPr lang="en-US" sz="2400" dirty="0"/>
              <a:t>See</a:t>
            </a:r>
            <a:r>
              <a:rPr lang="en-US" sz="2400" b="1" dirty="0"/>
              <a:t> Figure 9</a:t>
            </a:r>
          </a:p>
          <a:p>
            <a:endParaRPr lang="en-US" sz="2400" i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0D4E7E-3C2D-745D-F842-5792D90D479D}"/>
              </a:ext>
            </a:extLst>
          </p:cNvPr>
          <p:cNvSpPr txBox="1"/>
          <p:nvPr/>
        </p:nvSpPr>
        <p:spPr>
          <a:xfrm>
            <a:off x="1078173" y="5786651"/>
            <a:ext cx="215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Figure 9</a:t>
            </a:r>
          </a:p>
        </p:txBody>
      </p:sp>
    </p:spTree>
    <p:extLst>
      <p:ext uri="{BB962C8B-B14F-4D97-AF65-F5344CB8AC3E}">
        <p14:creationId xmlns:p14="http://schemas.microsoft.com/office/powerpoint/2010/main" val="3699188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4897" y="469104"/>
            <a:ext cx="10681252" cy="1070489"/>
          </a:xfrm>
        </p:spPr>
        <p:txBody>
          <a:bodyPr/>
          <a:lstStyle/>
          <a:p>
            <a:pPr algn="ctr"/>
            <a:r>
              <a:rPr lang="en-US" dirty="0"/>
              <a:t>Recommendations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E3C1BFF-2275-1E7D-0604-E6F5CFEC0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12191" y="1266764"/>
            <a:ext cx="7874758" cy="4180459"/>
          </a:xfrm>
        </p:spPr>
        <p:txBody>
          <a:bodyPr/>
          <a:lstStyle/>
          <a:p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Original Titles: </a:t>
            </a:r>
            <a:r>
              <a:rPr lang="en-US" sz="2000" dirty="0">
                <a:solidFill>
                  <a:srgbClr val="0070C0"/>
                </a:solidFill>
              </a:rPr>
              <a:t>Remakes of old films perform better in overall markets. The best choices of film productions should be not be new film but </a:t>
            </a:r>
            <a:r>
              <a:rPr lang="en-US" sz="2000" i="1" dirty="0">
                <a:solidFill>
                  <a:srgbClr val="FF0000"/>
                </a:solidFill>
              </a:rPr>
              <a:t>a </a:t>
            </a:r>
            <a:r>
              <a:rPr lang="en-US" sz="2000" dirty="0">
                <a:solidFill>
                  <a:srgbClr val="FF0000"/>
                </a:solidFill>
              </a:rPr>
              <a:t>remodeling</a:t>
            </a:r>
            <a:r>
              <a:rPr lang="en-US" sz="2000" i="1" dirty="0">
                <a:solidFill>
                  <a:srgbClr val="FF0000"/>
                </a:solidFill>
              </a:rPr>
              <a:t> of old films</a:t>
            </a:r>
            <a:r>
              <a:rPr lang="en-US" sz="2000" dirty="0">
                <a:solidFill>
                  <a:srgbClr val="0070C0"/>
                </a:solidFill>
              </a:rPr>
              <a:t>.</a:t>
            </a:r>
            <a:endParaRPr lang="en-US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en-US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Genre</a:t>
            </a:r>
            <a:r>
              <a:rPr lang="en-US" sz="2000" dirty="0">
                <a:solidFill>
                  <a:srgbClr val="0070C0"/>
                </a:solidFill>
              </a:rPr>
              <a:t>: based upon the analysis we found out that </a:t>
            </a:r>
            <a:r>
              <a:rPr lang="en-US" sz="2000" i="1" dirty="0">
                <a:solidFill>
                  <a:srgbClr val="FF0000"/>
                </a:solidFill>
              </a:rPr>
              <a:t>Drama, Action, Fantasy, Music </a:t>
            </a:r>
            <a:r>
              <a:rPr lang="en-US" sz="2000" dirty="0">
                <a:solidFill>
                  <a:srgbClr val="0070C0"/>
                </a:solidFill>
              </a:rPr>
              <a:t>and </a:t>
            </a:r>
            <a:r>
              <a:rPr lang="en-US" sz="2000" i="1" dirty="0">
                <a:solidFill>
                  <a:srgbClr val="FF0000"/>
                </a:solidFill>
              </a:rPr>
              <a:t>Romance</a:t>
            </a:r>
            <a:r>
              <a:rPr lang="en-US" sz="2000" dirty="0">
                <a:solidFill>
                  <a:srgbClr val="0070C0"/>
                </a:solidFill>
              </a:rPr>
              <a:t>. A choice of production of any of this genres would receive a positive reception in the market.</a:t>
            </a:r>
          </a:p>
          <a:p>
            <a:endParaRPr lang="en-US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Region</a:t>
            </a:r>
            <a:r>
              <a:rPr lang="en-US" sz="2000" dirty="0">
                <a:solidFill>
                  <a:srgbClr val="0070C0"/>
                </a:solidFill>
              </a:rPr>
              <a:t>: The best choice of region to set up a Studio was found to be either in : </a:t>
            </a:r>
            <a:r>
              <a:rPr lang="en-US" sz="2000" i="1" dirty="0">
                <a:solidFill>
                  <a:srgbClr val="FF0000"/>
                </a:solidFill>
              </a:rPr>
              <a:t>`US`</a:t>
            </a:r>
            <a:r>
              <a:rPr lang="en-US" sz="2000" dirty="0">
                <a:solidFill>
                  <a:srgbClr val="0070C0"/>
                </a:solidFill>
              </a:rPr>
              <a:t>, </a:t>
            </a:r>
            <a:r>
              <a:rPr lang="en-US" sz="2000" i="1" dirty="0">
                <a:solidFill>
                  <a:srgbClr val="FF0000"/>
                </a:solidFill>
              </a:rPr>
              <a:t>`XWW` </a:t>
            </a:r>
            <a:r>
              <a:rPr lang="en-US" sz="2000" dirty="0">
                <a:solidFill>
                  <a:srgbClr val="0070C0"/>
                </a:solidFill>
              </a:rPr>
              <a:t>or </a:t>
            </a:r>
            <a:r>
              <a:rPr lang="en-US" sz="2000" i="1" dirty="0">
                <a:solidFill>
                  <a:srgbClr val="FF0000"/>
                </a:solidFill>
              </a:rPr>
              <a:t>`GB`.</a:t>
            </a:r>
          </a:p>
          <a:p>
            <a:endParaRPr lang="en-US" sz="20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Language</a:t>
            </a:r>
            <a:r>
              <a:rPr lang="en-US" sz="2000" dirty="0">
                <a:solidFill>
                  <a:srgbClr val="0070C0"/>
                </a:solidFill>
              </a:rPr>
              <a:t> and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Runtime</a:t>
            </a:r>
            <a:r>
              <a:rPr lang="en-US" sz="2000" dirty="0">
                <a:solidFill>
                  <a:srgbClr val="0070C0"/>
                </a:solidFill>
              </a:rPr>
              <a:t>: The most occurring languages that performed well were: </a:t>
            </a:r>
            <a:r>
              <a:rPr lang="en-US" sz="2000" dirty="0">
                <a:solidFill>
                  <a:srgbClr val="FF0000"/>
                </a:solidFill>
              </a:rPr>
              <a:t>‘English’,  ‘French’,  ‘Thailand’ </a:t>
            </a:r>
            <a:r>
              <a:rPr lang="en-US" sz="2000" dirty="0">
                <a:solidFill>
                  <a:srgbClr val="0070C0"/>
                </a:solidFill>
              </a:rPr>
              <a:t>and </a:t>
            </a:r>
            <a:r>
              <a:rPr lang="en-US" sz="2000" dirty="0">
                <a:solidFill>
                  <a:srgbClr val="FF0000"/>
                </a:solidFill>
              </a:rPr>
              <a:t>‘Russian’. </a:t>
            </a:r>
            <a:r>
              <a:rPr lang="en-US" sz="2000" dirty="0">
                <a:solidFill>
                  <a:srgbClr val="0070C0"/>
                </a:solidFill>
              </a:rPr>
              <a:t>Any choice of these languages recommended for any film production of roughly </a:t>
            </a:r>
            <a:r>
              <a:rPr lang="en-US" sz="2000" dirty="0">
                <a:solidFill>
                  <a:srgbClr val="FF0000"/>
                </a:solidFill>
              </a:rPr>
              <a:t>94 minutes </a:t>
            </a:r>
            <a:r>
              <a:rPr lang="en-US" sz="2000" dirty="0">
                <a:solidFill>
                  <a:srgbClr val="0070C0"/>
                </a:solidFill>
              </a:rPr>
              <a:t>of runtime length.</a:t>
            </a:r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363E5C-3B88-4BB9-1AD1-98C20148F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6238" y="274595"/>
            <a:ext cx="3717361" cy="347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280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150" y="753948"/>
            <a:ext cx="6766560" cy="768096"/>
          </a:xfrm>
        </p:spPr>
        <p:txBody>
          <a:bodyPr/>
          <a:lstStyle/>
          <a:p>
            <a:pPr algn="ctr"/>
            <a:r>
              <a:rPr lang="en-US" dirty="0"/>
              <a:t>SUMMARY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A2433-990B-A170-369A-3DF4A9B33BF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792" y="942372"/>
            <a:ext cx="7843122" cy="2700528"/>
          </a:xfrm>
        </p:spPr>
        <p:txBody>
          <a:bodyPr/>
          <a:lstStyle/>
          <a:p>
            <a:endParaRPr lang="en-US" sz="3200" dirty="0"/>
          </a:p>
          <a:p>
            <a:endParaRPr lang="en-US" sz="3200" dirty="0"/>
          </a:p>
          <a:p>
            <a:r>
              <a:rPr lang="en-US" sz="2800" dirty="0"/>
              <a:t>Microsoft Should get into Film Production business by setting up studio in </a:t>
            </a:r>
          </a:p>
          <a:p>
            <a:endParaRPr lang="en-US" sz="2800" dirty="0"/>
          </a:p>
          <a:p>
            <a:r>
              <a:rPr lang="en-US" sz="2800" dirty="0"/>
              <a:t>Producing a </a:t>
            </a:r>
            <a:r>
              <a:rPr lang="en-US" sz="2800" dirty="0" err="1">
                <a:solidFill>
                  <a:srgbClr val="FF0000"/>
                </a:solidFill>
              </a:rPr>
              <a:t>Remodelling</a:t>
            </a:r>
            <a:r>
              <a:rPr lang="en-US" sz="2800" dirty="0">
                <a:solidFill>
                  <a:srgbClr val="FF0000"/>
                </a:solidFill>
              </a:rPr>
              <a:t> of Old Films</a:t>
            </a:r>
            <a:r>
              <a:rPr lang="en-US" sz="2800" dirty="0"/>
              <a:t>, of the genres: </a:t>
            </a:r>
            <a:r>
              <a:rPr lang="en-US" sz="2800" i="1" dirty="0">
                <a:solidFill>
                  <a:srgbClr val="FF0000"/>
                </a:solidFill>
              </a:rPr>
              <a:t>Drama, Action, Fantasy, Music </a:t>
            </a:r>
            <a:r>
              <a:rPr lang="en-US" sz="2800" i="1" dirty="0">
                <a:solidFill>
                  <a:srgbClr val="0070C0"/>
                </a:solidFill>
              </a:rPr>
              <a:t>or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i="1" dirty="0">
                <a:solidFill>
                  <a:srgbClr val="FF0000"/>
                </a:solidFill>
              </a:rPr>
              <a:t>Romance </a:t>
            </a:r>
            <a:r>
              <a:rPr lang="en-US" sz="2800" dirty="0"/>
              <a:t>composed of either of these </a:t>
            </a:r>
            <a:r>
              <a:rPr lang="en-US" sz="2800" dirty="0" err="1"/>
              <a:t>langauges</a:t>
            </a:r>
            <a:r>
              <a:rPr lang="en-US" sz="2800" dirty="0"/>
              <a:t>: </a:t>
            </a:r>
            <a:r>
              <a:rPr lang="en-US" sz="2800" dirty="0">
                <a:solidFill>
                  <a:srgbClr val="FF0000"/>
                </a:solidFill>
              </a:rPr>
              <a:t>‘English’,  ‘French’,  ‘Thailand’ </a:t>
            </a:r>
            <a:r>
              <a:rPr lang="en-US" sz="2800" dirty="0"/>
              <a:t>and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‘Russian’ </a:t>
            </a:r>
            <a:r>
              <a:rPr lang="en-US" sz="2800" dirty="0"/>
              <a:t>and runtime length of roughly </a:t>
            </a:r>
            <a:r>
              <a:rPr lang="en-US" sz="2800" dirty="0">
                <a:solidFill>
                  <a:srgbClr val="FF0000"/>
                </a:solidFill>
              </a:rPr>
              <a:t>94 minutes</a:t>
            </a:r>
            <a:r>
              <a:rPr lang="en-US" sz="2800" dirty="0"/>
              <a:t>. </a:t>
            </a:r>
          </a:p>
          <a:p>
            <a:endParaRPr lang="en-US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3507FA-45E6-48B6-792B-1C1B3CC45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937" y="1522044"/>
            <a:ext cx="4225119" cy="422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5743" y="2587917"/>
            <a:ext cx="5642378" cy="1682165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355" y="1901952"/>
            <a:ext cx="7856419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Table of contents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Introduction​</a:t>
            </a:r>
          </a:p>
          <a:p>
            <a:r>
              <a:rPr lang="en-US" dirty="0"/>
              <a:t>Primary Goals</a:t>
            </a:r>
          </a:p>
          <a:p>
            <a:r>
              <a:rPr lang="en-US" dirty="0"/>
              <a:t>Guiding ​Questions</a:t>
            </a:r>
          </a:p>
          <a:p>
            <a:r>
              <a:rPr lang="en-US" dirty="0"/>
              <a:t>Finding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1309447"/>
            <a:ext cx="6766560" cy="768096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2077543"/>
            <a:ext cx="6766560" cy="4203987"/>
          </a:xfrm>
        </p:spPr>
        <p:txBody>
          <a:bodyPr/>
          <a:lstStyle/>
          <a:p>
            <a:r>
              <a:rPr lang="en-US" sz="2000" dirty="0"/>
              <a:t>Should Microsoft venture in the Film industry? </a:t>
            </a:r>
          </a:p>
          <a:p>
            <a:endParaRPr lang="en-US" sz="2000" dirty="0"/>
          </a:p>
          <a:p>
            <a:r>
              <a:rPr lang="en-US" sz="2000" dirty="0"/>
              <a:t>Short answer: Yes!</a:t>
            </a:r>
          </a:p>
          <a:p>
            <a:endParaRPr lang="en-US" sz="2000" dirty="0"/>
          </a:p>
          <a:p>
            <a:pPr algn="just"/>
            <a:r>
              <a:rPr lang="en-US" sz="2000" dirty="0"/>
              <a:t>Film production is enormously lucrative venture for any company with a strong brand presence and standing.  Microsoft would indeed have great chance in market penetration, recognition and revenue if it were to partake in this film production domain.</a:t>
            </a:r>
          </a:p>
          <a:p>
            <a:endParaRPr lang="en-US" sz="2000" dirty="0"/>
          </a:p>
          <a:p>
            <a:pPr algn="just"/>
            <a:r>
              <a:rPr lang="en-US" sz="2000" dirty="0"/>
              <a:t>This study shows us why Microsoft should build a Film Studio and where exactly it should start.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OPPORTUNITIES ARE LIKE BUSES. THERE'S ALWAYS ANOTHER ONE COMING.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E016EE4-D06F-BB48-F27D-14F290F0FE8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“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BD890-6A99-C160-C084-2916E23107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Richard Branson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E736C0-59DE-A4DF-7A05-6F22D48CC0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”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599" y="1991934"/>
            <a:ext cx="6195391" cy="2590800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PRIMARY GOALS </a:t>
            </a:r>
            <a:r>
              <a:rPr lang="en-US" dirty="0"/>
              <a:t>Guiding questions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5599" y="5029863"/>
            <a:ext cx="6400800" cy="512064"/>
          </a:xfrm>
        </p:spPr>
        <p:txBody>
          <a:bodyPr/>
          <a:lstStyle/>
          <a:p>
            <a:pPr algn="ctr"/>
            <a:r>
              <a:rPr lang="en-US" dirty="0">
                <a:latin typeface="Sabon Next LT" panose="02000500000000000000" pitchFamily="2" charset="0"/>
                <a:cs typeface="Sabon Next LT" panose="02000500000000000000" pitchFamily="2" charset="0"/>
              </a:rPr>
              <a:t>Understanding the informing data.</a:t>
            </a:r>
            <a:endParaRPr lang="en-US" sz="2400" dirty="0">
              <a:solidFill>
                <a:schemeClr val="accent6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DCA1668-0703-95C0-A04E-544E253B3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493168" flipH="1">
            <a:off x="-86194" y="2656906"/>
            <a:ext cx="5165283" cy="51652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98A1FA-D02E-5471-89CD-1F1E5501C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130" y="486474"/>
            <a:ext cx="6791739" cy="768096"/>
          </a:xfrm>
        </p:spPr>
        <p:txBody>
          <a:bodyPr/>
          <a:lstStyle/>
          <a:p>
            <a:r>
              <a:rPr lang="en-US" sz="5400" dirty="0">
                <a:solidFill>
                  <a:srgbClr val="002060"/>
                </a:solidFill>
              </a:rPr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98D38-0D1D-29EB-C6E2-4961FFB63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8670" y="3104248"/>
            <a:ext cx="8004313" cy="3383624"/>
          </a:xfrm>
        </p:spPr>
        <p:txBody>
          <a:bodyPr/>
          <a:lstStyle/>
          <a:p>
            <a:pPr algn="r"/>
            <a:endParaRPr lang="en-US" sz="2000" dirty="0">
              <a:solidFill>
                <a:schemeClr val="tx1"/>
              </a:solidFill>
            </a:endParaRPr>
          </a:p>
          <a:p>
            <a:pPr algn="r"/>
            <a:r>
              <a:rPr lang="en-US" sz="2000" dirty="0">
                <a:solidFill>
                  <a:schemeClr val="tx1"/>
                </a:solidFill>
              </a:rPr>
              <a:t>Which Films performed well in domestic and worldwide markets base on: genre, language and region.</a:t>
            </a:r>
          </a:p>
          <a:p>
            <a:pPr algn="r"/>
            <a:endParaRPr lang="en-US" sz="2000" dirty="0">
              <a:solidFill>
                <a:schemeClr val="tx1"/>
              </a:solidFill>
            </a:endParaRPr>
          </a:p>
          <a:p>
            <a:pPr algn="r"/>
            <a:r>
              <a:rPr lang="en-US" sz="2000" dirty="0">
                <a:solidFill>
                  <a:schemeClr val="tx1"/>
                </a:solidFill>
              </a:rPr>
              <a:t>(i) </a:t>
            </a:r>
            <a:r>
              <a:rPr lang="en-US" sz="2000" dirty="0">
                <a:solidFill>
                  <a:srgbClr val="FF0000"/>
                </a:solidFill>
              </a:rPr>
              <a:t>Genre</a:t>
            </a:r>
          </a:p>
          <a:p>
            <a:pPr algn="r"/>
            <a:endParaRPr lang="en-US" sz="2000" dirty="0">
              <a:solidFill>
                <a:schemeClr val="tx1"/>
              </a:solidFill>
            </a:endParaRPr>
          </a:p>
          <a:p>
            <a:pPr algn="r"/>
            <a:r>
              <a:rPr lang="en-US" sz="2000" dirty="0">
                <a:solidFill>
                  <a:schemeClr val="tx1"/>
                </a:solidFill>
              </a:rPr>
              <a:t>(ii) </a:t>
            </a:r>
            <a:r>
              <a:rPr lang="en-US" sz="2000" dirty="0">
                <a:solidFill>
                  <a:srgbClr val="FF0000"/>
                </a:solidFill>
              </a:rPr>
              <a:t>Original titles </a:t>
            </a:r>
            <a:r>
              <a:rPr lang="en-US" sz="2000" dirty="0">
                <a:solidFill>
                  <a:schemeClr val="tx1"/>
                </a:solidFill>
              </a:rPr>
              <a:t>perform in the market? </a:t>
            </a:r>
          </a:p>
          <a:p>
            <a:pPr algn="r"/>
            <a:endParaRPr lang="en-US" sz="2000" dirty="0">
              <a:solidFill>
                <a:schemeClr val="tx1"/>
              </a:solidFill>
            </a:endParaRPr>
          </a:p>
          <a:p>
            <a:pPr algn="r"/>
            <a:r>
              <a:rPr lang="en-US" sz="2000" dirty="0">
                <a:solidFill>
                  <a:schemeClr val="tx1"/>
                </a:solidFill>
              </a:rPr>
              <a:t>(iii) </a:t>
            </a:r>
            <a:r>
              <a:rPr lang="en-US" sz="2000" dirty="0">
                <a:solidFill>
                  <a:srgbClr val="FF0000"/>
                </a:solidFill>
              </a:rPr>
              <a:t>Language</a:t>
            </a:r>
          </a:p>
          <a:p>
            <a:pPr algn="r"/>
            <a:endParaRPr lang="en-US" sz="2000" dirty="0">
              <a:solidFill>
                <a:schemeClr val="tx1"/>
              </a:solidFill>
            </a:endParaRPr>
          </a:p>
          <a:p>
            <a:pPr algn="r"/>
            <a:r>
              <a:rPr lang="en-US" sz="2000" dirty="0">
                <a:solidFill>
                  <a:schemeClr val="tx1"/>
                </a:solidFill>
              </a:rPr>
              <a:t>(iv) </a:t>
            </a:r>
            <a:r>
              <a:rPr lang="en-US" sz="2000" dirty="0">
                <a:solidFill>
                  <a:srgbClr val="FF0000"/>
                </a:solidFill>
              </a:rPr>
              <a:t>Region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B32A0A6-EABC-2CAC-29DC-F70F5FEB0240}"/>
              </a:ext>
            </a:extLst>
          </p:cNvPr>
          <p:cNvSpPr txBox="1">
            <a:spLocks/>
          </p:cNvSpPr>
          <p:nvPr/>
        </p:nvSpPr>
        <p:spPr>
          <a:xfrm>
            <a:off x="1761451" y="2011680"/>
            <a:ext cx="8004313" cy="108336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E19966-5D1C-D15B-5B05-19E4CD60BC7E}"/>
              </a:ext>
            </a:extLst>
          </p:cNvPr>
          <p:cNvSpPr txBox="1"/>
          <p:nvPr/>
        </p:nvSpPr>
        <p:spPr>
          <a:xfrm>
            <a:off x="174995" y="1508787"/>
            <a:ext cx="6114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GENERAL OBJECTIVE: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ECC286-3E39-3BB8-B77C-253D6B2EC294}"/>
              </a:ext>
            </a:extLst>
          </p:cNvPr>
          <p:cNvSpPr txBox="1"/>
          <p:nvPr/>
        </p:nvSpPr>
        <p:spPr>
          <a:xfrm>
            <a:off x="229587" y="2855762"/>
            <a:ext cx="6114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SPECIFIC OBJECTIVES: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3E6FA5-8880-DB23-7EC5-B5BFEE5EA0DD}"/>
              </a:ext>
            </a:extLst>
          </p:cNvPr>
          <p:cNvSpPr txBox="1"/>
          <p:nvPr/>
        </p:nvSpPr>
        <p:spPr>
          <a:xfrm>
            <a:off x="1323832" y="2011396"/>
            <a:ext cx="8387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/>
              <a:t>Does Microsoft need to have a Studio of its own? </a:t>
            </a:r>
            <a:r>
              <a:rPr lang="en-US" sz="2000" b="1" dirty="0">
                <a:solidFill>
                  <a:srgbClr val="FF0000"/>
                </a:solidFill>
              </a:rPr>
              <a:t>Where </a:t>
            </a:r>
            <a:r>
              <a:rPr lang="en-US" sz="2000" b="1" dirty="0"/>
              <a:t>and </a:t>
            </a:r>
            <a:r>
              <a:rPr lang="en-US" sz="2000" b="1" dirty="0">
                <a:solidFill>
                  <a:srgbClr val="FF0000"/>
                </a:solidFill>
              </a:rPr>
              <a:t>how</a:t>
            </a:r>
            <a:r>
              <a:rPr lang="en-US" sz="2000" b="1" dirty="0"/>
              <a:t> should it commence its efforts in the industry?</a:t>
            </a:r>
          </a:p>
        </p:txBody>
      </p:sp>
    </p:spTree>
    <p:extLst>
      <p:ext uri="{BB962C8B-B14F-4D97-AF65-F5344CB8AC3E}">
        <p14:creationId xmlns:p14="http://schemas.microsoft.com/office/powerpoint/2010/main" val="1469868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210312"/>
            <a:ext cx="10671048" cy="768096"/>
          </a:xfrm>
        </p:spPr>
        <p:txBody>
          <a:bodyPr/>
          <a:lstStyle/>
          <a:p>
            <a:r>
              <a:rPr lang="en-US" altLang="zh-CN" sz="4400" b="1" i="1" dirty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EDA</a:t>
            </a:r>
            <a:r>
              <a:rPr lang="en-US" altLang="zh-CN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and </a:t>
            </a:r>
            <a:r>
              <a:rPr lang="en-US" altLang="zh-CN" sz="4400" b="1" dirty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data cleaning</a:t>
            </a:r>
            <a:endParaRPr lang="en-US" sz="4400" b="1" dirty="0">
              <a:solidFill>
                <a:schemeClr val="tx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11AA6C-77A1-3001-B70F-E277B09B8C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904" y="945517"/>
            <a:ext cx="5071690" cy="2483483"/>
          </a:xfrm>
        </p:spPr>
        <p:txBody>
          <a:bodyPr/>
          <a:lstStyle/>
          <a:p>
            <a:r>
              <a:rPr lang="en-US" sz="2000" dirty="0"/>
              <a:t>The vast pool of our study data comes from the world’s most trusted and respected sources of film information. This includes, but not limited to </a:t>
            </a:r>
            <a:r>
              <a:rPr lang="en-US" sz="2000" i="1" dirty="0"/>
              <a:t>Box Office Mojo</a:t>
            </a:r>
            <a:r>
              <a:rPr lang="en-US" sz="2000" dirty="0"/>
              <a:t>, </a:t>
            </a:r>
            <a:r>
              <a:rPr lang="en-US" sz="2000" i="1" dirty="0"/>
              <a:t>IMDB</a:t>
            </a:r>
            <a:r>
              <a:rPr lang="en-US" sz="2000" dirty="0"/>
              <a:t>, </a:t>
            </a:r>
            <a:r>
              <a:rPr lang="en-US" sz="2000" i="1" dirty="0"/>
              <a:t>Rotten Tomatoes</a:t>
            </a:r>
            <a:r>
              <a:rPr lang="en-US" sz="2000" dirty="0"/>
              <a:t>, </a:t>
            </a:r>
            <a:r>
              <a:rPr lang="en-US" sz="2000" i="1" dirty="0" err="1"/>
              <a:t>TheMovieDB</a:t>
            </a:r>
            <a:r>
              <a:rPr lang="en-US" sz="2000" dirty="0"/>
              <a:t> and </a:t>
            </a:r>
            <a:r>
              <a:rPr lang="en-US" sz="2000" i="1" dirty="0"/>
              <a:t>The Numbers </a:t>
            </a:r>
            <a:r>
              <a:rPr lang="en-US" sz="2000" dirty="0"/>
              <a:t>collected over a 12 year period.</a:t>
            </a:r>
          </a:p>
          <a:p>
            <a:endParaRPr lang="en-US" sz="2000" dirty="0"/>
          </a:p>
          <a:p>
            <a:r>
              <a:rPr lang="en-US" sz="2000" dirty="0"/>
              <a:t>What we have found out: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If we were to suggest the best way to approach launching The Microsoft Studio it would best to check: -</a:t>
            </a:r>
          </a:p>
          <a:p>
            <a:pPr marL="514350" indent="-514350">
              <a:buAutoNum type="romanLcParenBoth"/>
            </a:pPr>
            <a:r>
              <a:rPr lang="en-US" sz="2000" dirty="0"/>
              <a:t>To choose a more recent and fitting timeline for inspection.</a:t>
            </a:r>
          </a:p>
          <a:p>
            <a:pPr marL="514350" indent="-514350">
              <a:buAutoNum type="romanLcParenBoth"/>
            </a:pPr>
            <a:r>
              <a:rPr lang="en-US" sz="2000" dirty="0"/>
              <a:t>Which Film genres performed well in </a:t>
            </a:r>
            <a:r>
              <a:rPr lang="en-US" sz="2000" dirty="0" err="1"/>
              <a:t>BoxOffice</a:t>
            </a:r>
            <a:r>
              <a:rPr lang="en-US" sz="2000" dirty="0"/>
              <a:t> (markets)</a:t>
            </a:r>
          </a:p>
          <a:p>
            <a:pPr marL="514350" indent="-514350">
              <a:buAutoNum type="romanLcParenBoth"/>
            </a:pPr>
            <a:r>
              <a:rPr lang="en-US" sz="2000" dirty="0"/>
              <a:t>Which Language performed well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3BDEE8-3408-987D-AEED-E103D2DCEC80}"/>
              </a:ext>
            </a:extLst>
          </p:cNvPr>
          <p:cNvSpPr txBox="1"/>
          <p:nvPr/>
        </p:nvSpPr>
        <p:spPr>
          <a:xfrm>
            <a:off x="6159694" y="978408"/>
            <a:ext cx="5249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(iv) Whether or not original film had a good performance in market.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(v) Which regions performed well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8BF7A8-23BD-E100-4D7D-9BCD46265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9296" y="2261616"/>
            <a:ext cx="4386072" cy="438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F3BB92-2583-37E7-6728-87C7752BFA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6646212" y="1723372"/>
            <a:ext cx="5434217" cy="49324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8E1B68-CA8A-E410-BF6F-FD7CA45AB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33" y="289924"/>
            <a:ext cx="10920984" cy="768096"/>
          </a:xfrm>
        </p:spPr>
        <p:txBody>
          <a:bodyPr/>
          <a:lstStyle/>
          <a:p>
            <a:pPr algn="ctr"/>
            <a:r>
              <a:rPr lang="en-US" dirty="0"/>
              <a:t>Here is what we found out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10DBA6-0861-FF3F-D772-472E999799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24470" y="1141986"/>
            <a:ext cx="4751331" cy="336812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In Data Cleaning, we had</a:t>
            </a:r>
          </a:p>
          <a:p>
            <a:endParaRPr lang="en-US" sz="2000" dirty="0"/>
          </a:p>
          <a:p>
            <a:r>
              <a:rPr lang="en-US" sz="2000" dirty="0"/>
              <a:t>Over 287, 000 films produced over the period of study and we worked on a robust 19,035 film we a labyrinth workable information.</a:t>
            </a:r>
          </a:p>
          <a:p>
            <a:r>
              <a:rPr lang="en-US" sz="2000" dirty="0"/>
              <a:t>There were Original films, or remakes of older films production of films. There number of Remade Films; See figure 1</a:t>
            </a:r>
          </a:p>
          <a:p>
            <a:r>
              <a:rPr lang="en-US" sz="2000" dirty="0"/>
              <a:t>The study encompassed production of film for 10 years; from 2010 to 2020.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FEB161-461D-7830-21B9-CB80D17224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87655" y="1173625"/>
            <a:ext cx="4751332" cy="1099495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rial Black (heading)"/>
              </a:rPr>
              <a:t>Original Titles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4FBAD-BED5-7C59-812E-FA2B824F3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2EBAEF-C1BD-EE6F-961F-ED7A3D368F4B}"/>
              </a:ext>
            </a:extLst>
          </p:cNvPr>
          <p:cNvSpPr txBox="1"/>
          <p:nvPr/>
        </p:nvSpPr>
        <p:spPr>
          <a:xfrm>
            <a:off x="5861714" y="5716014"/>
            <a:ext cx="2251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Figure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E4B59D-AB95-975D-CE80-05313A07FE7D}"/>
              </a:ext>
            </a:extLst>
          </p:cNvPr>
          <p:cNvSpPr txBox="1"/>
          <p:nvPr/>
        </p:nvSpPr>
        <p:spPr>
          <a:xfrm>
            <a:off x="1617259" y="5828437"/>
            <a:ext cx="4039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See performance in markets in the next slide</a:t>
            </a:r>
          </a:p>
        </p:txBody>
      </p:sp>
    </p:spTree>
    <p:extLst>
      <p:ext uri="{BB962C8B-B14F-4D97-AF65-F5344CB8AC3E}">
        <p14:creationId xmlns:p14="http://schemas.microsoft.com/office/powerpoint/2010/main" val="1924103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8FCA0EB-26B4-749A-5326-5DCB48090A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6135" y="1361457"/>
            <a:ext cx="7496953" cy="503934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66EA1B-380B-B154-9CFC-9833A770D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" y="731520"/>
            <a:ext cx="8609554" cy="1438474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Cont.. Original films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1C914B-8453-9017-6BB4-6D65F12EA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E164CE-EA60-56C9-534D-CC5DFD37B811}"/>
              </a:ext>
            </a:extLst>
          </p:cNvPr>
          <p:cNvSpPr txBox="1"/>
          <p:nvPr/>
        </p:nvSpPr>
        <p:spPr>
          <a:xfrm>
            <a:off x="577369" y="1657472"/>
            <a:ext cx="372014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INFERENCE:</a:t>
            </a:r>
          </a:p>
          <a:p>
            <a:endParaRPr lang="en-US" sz="2400" b="1" dirty="0"/>
          </a:p>
          <a:p>
            <a:r>
              <a:rPr lang="en-US" sz="2400" dirty="0">
                <a:solidFill>
                  <a:srgbClr val="0070C0"/>
                </a:solidFill>
              </a:rPr>
              <a:t>It appeared that Old films did well in the worldwide market that new film production.</a:t>
            </a:r>
          </a:p>
          <a:p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This is clearly seen in </a:t>
            </a:r>
            <a:r>
              <a:rPr lang="en-US" sz="2400" b="1" dirty="0"/>
              <a:t>Figure 1.1</a:t>
            </a:r>
            <a:r>
              <a:rPr lang="en-US" sz="2400" dirty="0">
                <a:solidFill>
                  <a:srgbClr val="0070C0"/>
                </a:solidFill>
              </a:rPr>
              <a:t> with the </a:t>
            </a:r>
            <a:r>
              <a:rPr lang="en-US" sz="2400" dirty="0"/>
              <a:t>‘No’ </a:t>
            </a:r>
            <a:r>
              <a:rPr lang="en-US" sz="2400" dirty="0">
                <a:solidFill>
                  <a:srgbClr val="0070C0"/>
                </a:solidFill>
              </a:rPr>
              <a:t>category showing higher earnings globally.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D807E6-CFA6-C846-735A-505C7324A5C4}"/>
              </a:ext>
            </a:extLst>
          </p:cNvPr>
          <p:cNvSpPr txBox="1"/>
          <p:nvPr/>
        </p:nvSpPr>
        <p:spPr>
          <a:xfrm>
            <a:off x="9999373" y="5960567"/>
            <a:ext cx="2551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Figure 1.1</a:t>
            </a:r>
          </a:p>
        </p:txBody>
      </p:sp>
    </p:spTree>
    <p:extLst>
      <p:ext uri="{BB962C8B-B14F-4D97-AF65-F5344CB8AC3E}">
        <p14:creationId xmlns:p14="http://schemas.microsoft.com/office/powerpoint/2010/main" val="1717601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" id="{8E8E6382-84E0-47AA-A2A2-8ED603AAB26E}" vid="{692203AD-8BB8-47BB-AF1A-2D7F125D9E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235FEF8-1733-4347-95CE-3BB62B2B8DD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9060146-7700-4F6C-986B-89E3839BD4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8FC98CF-E78A-425D-90FD-55D1C468A3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{06D8A410-B56C-4954-88A8-36B1D2E0D11F}tf78438558_win32</Template>
  <TotalTime>402</TotalTime>
  <Words>848</Words>
  <Application>Microsoft Office PowerPoint</Application>
  <PresentationFormat>Widescreen</PresentationFormat>
  <Paragraphs>120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Arial Black</vt:lpstr>
      <vt:lpstr>Arial Black (heading)</vt:lpstr>
      <vt:lpstr>Sabon Next LT</vt:lpstr>
      <vt:lpstr>Office Theme</vt:lpstr>
      <vt:lpstr> STUDIO</vt:lpstr>
      <vt:lpstr>Table of contents</vt:lpstr>
      <vt:lpstr>Introduction</vt:lpstr>
      <vt:lpstr>BUSINESS OPPORTUNITIES ARE LIKE BUSES. THERE'S ALWAYS ANOTHER ONE COMING.</vt:lpstr>
      <vt:lpstr>PRIMARY GOALS Guiding questions</vt:lpstr>
      <vt:lpstr>Objectives</vt:lpstr>
      <vt:lpstr>EDA and data cleaning</vt:lpstr>
      <vt:lpstr>Here is what we found out</vt:lpstr>
      <vt:lpstr>Cont.. Original films</vt:lpstr>
      <vt:lpstr>Film and TimeLine</vt:lpstr>
      <vt:lpstr>Best studios along regions</vt:lpstr>
      <vt:lpstr>GENRES</vt:lpstr>
      <vt:lpstr>language</vt:lpstr>
      <vt:lpstr>Recommendations</vt:lpstr>
      <vt:lpstr>SUMMARY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STUDIO</dc:title>
  <dc:subject/>
  <dc:creator>BRIAN</dc:creator>
  <cp:lastModifiedBy>BRIAN WAWERU</cp:lastModifiedBy>
  <cp:revision>46</cp:revision>
  <dcterms:created xsi:type="dcterms:W3CDTF">2024-02-20T15:25:07Z</dcterms:created>
  <dcterms:modified xsi:type="dcterms:W3CDTF">2024-02-26T08:47:39Z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