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6"/>
  </p:notesMasterIdLst>
  <p:sldIdLst>
    <p:sldId id="278" r:id="rId5"/>
    <p:sldId id="279" r:id="rId6"/>
    <p:sldId id="280" r:id="rId7"/>
    <p:sldId id="282" r:id="rId8"/>
    <p:sldId id="281" r:id="rId9"/>
    <p:sldId id="295" r:id="rId10"/>
    <p:sldId id="284" r:id="rId11"/>
    <p:sldId id="294" r:id="rId12"/>
    <p:sldId id="290" r:id="rId13"/>
    <p:sldId id="292" r:id="rId14"/>
    <p:sldId id="293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09" autoAdjust="0"/>
  </p:normalViewPr>
  <p:slideViewPr>
    <p:cSldViewPr snapToGrid="0" snapToObjects="1">
      <p:cViewPr varScale="1">
        <p:scale>
          <a:sx n="72" d="100"/>
          <a:sy n="72" d="100"/>
        </p:scale>
        <p:origin x="660" y="7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MICROSOFT</a:t>
            </a:r>
            <a:br>
              <a:rPr lang="en-US" dirty="0"/>
            </a:br>
            <a:r>
              <a:rPr lang="en-US" dirty="0"/>
              <a:t>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Waweru Brian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76" y="2069592"/>
            <a:ext cx="6766560" cy="768096"/>
          </a:xfrm>
        </p:spPr>
        <p:txBody>
          <a:bodyPr/>
          <a:lstStyle/>
          <a:p>
            <a:pPr algn="ctr"/>
            <a:r>
              <a:rPr lang="en-US" dirty="0"/>
              <a:t>SUMMARY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777" y="2839411"/>
            <a:ext cx="5879592" cy="2700528"/>
          </a:xfrm>
        </p:spPr>
        <p:txBody>
          <a:bodyPr/>
          <a:lstStyle/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Microsoft Should get into Film Production business.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5743" y="1862361"/>
            <a:ext cx="5642378" cy="168216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CEDF8-203F-FEE6-EA5B-926B373A0F55}"/>
              </a:ext>
            </a:extLst>
          </p:cNvPr>
          <p:cNvSpPr txBox="1"/>
          <p:nvPr/>
        </p:nvSpPr>
        <p:spPr>
          <a:xfrm>
            <a:off x="940904" y="3429000"/>
            <a:ext cx="65200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Ran out of time, 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If granted more time I’d have include the visualization.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The EDA was fun! 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355" y="1901952"/>
            <a:ext cx="7856419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Table of contents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Primary Goals</a:t>
            </a:r>
          </a:p>
          <a:p>
            <a:r>
              <a:rPr lang="en-US" dirty="0"/>
              <a:t>Guiding ​Questions</a:t>
            </a:r>
          </a:p>
          <a:p>
            <a:r>
              <a:rPr lang="en-US" dirty="0"/>
              <a:t>Finding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309447"/>
            <a:ext cx="6766560" cy="76809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077543"/>
            <a:ext cx="6766560" cy="4203987"/>
          </a:xfrm>
        </p:spPr>
        <p:txBody>
          <a:bodyPr/>
          <a:lstStyle/>
          <a:p>
            <a:r>
              <a:rPr lang="en-US" sz="2000" dirty="0"/>
              <a:t>Should Microsoft venture in the Film industry? </a:t>
            </a:r>
          </a:p>
          <a:p>
            <a:endParaRPr lang="en-US" sz="2000" dirty="0"/>
          </a:p>
          <a:p>
            <a:r>
              <a:rPr lang="en-US" sz="2000" dirty="0"/>
              <a:t>Short answer: Yes!</a:t>
            </a:r>
          </a:p>
          <a:p>
            <a:endParaRPr lang="en-US" sz="2000" dirty="0"/>
          </a:p>
          <a:p>
            <a:r>
              <a:rPr lang="en-US" sz="2000" dirty="0"/>
              <a:t>Film production is enormously lucrative venture for any company with a strong brand presence and standing.  Microsoft would indeed have great chance in market penetration, recognition and revenue if it were to partake in this film production domain.</a:t>
            </a:r>
          </a:p>
          <a:p>
            <a:endParaRPr lang="en-US" sz="2000" dirty="0"/>
          </a:p>
          <a:p>
            <a:r>
              <a:rPr lang="en-US" sz="2000" dirty="0"/>
              <a:t>This study shows us why Microsoft should build a Film Studio and where exactly it should start.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OPPORTUNITIES ARE LIKE BUSES. THERE'S ALWAYS ANOTHER ONE COMING.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Richard Branson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599" y="1991934"/>
            <a:ext cx="6195391" cy="2590800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PRIMARY GOALS </a:t>
            </a:r>
            <a:r>
              <a:rPr lang="en-US" dirty="0"/>
              <a:t>Guiding questions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599" y="5029863"/>
            <a:ext cx="6400800" cy="512064"/>
          </a:xfrm>
        </p:spPr>
        <p:txBody>
          <a:bodyPr/>
          <a:lstStyle/>
          <a:p>
            <a:pPr algn="ctr"/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Understanding the informing data.</a:t>
            </a:r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A1FA-D02E-5471-89CD-1F1E5501C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661" y="1243584"/>
            <a:ext cx="6791739" cy="768096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98D38-0D1D-29EB-C6E2-4961FFB63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6035" y="2345635"/>
            <a:ext cx="8004313" cy="1083365"/>
          </a:xfrm>
        </p:spPr>
        <p:txBody>
          <a:bodyPr/>
          <a:lstStyle/>
          <a:p>
            <a:r>
              <a:rPr lang="en-US" dirty="0"/>
              <a:t>1. How many Titles have been produced in the course of the study</a:t>
            </a:r>
          </a:p>
          <a:p>
            <a:r>
              <a:rPr lang="en-US" dirty="0"/>
              <a:t>2. Are there Original Title? And if there are how many?</a:t>
            </a:r>
          </a:p>
          <a:p>
            <a:r>
              <a:rPr lang="en-US" dirty="0"/>
              <a:t>3. What are the Studios involved in the Film production in the study?</a:t>
            </a:r>
          </a:p>
          <a:p>
            <a:r>
              <a:rPr lang="en-US" dirty="0"/>
              <a:t>4. What Genres have been performing best in both the domestic and worldwide markets?</a:t>
            </a:r>
          </a:p>
          <a:p>
            <a:r>
              <a:rPr lang="en-US" dirty="0"/>
              <a:t>5. What is the Average Length of a performing Film?</a:t>
            </a:r>
          </a:p>
          <a:p>
            <a:r>
              <a:rPr lang="en-US" dirty="0"/>
              <a:t>6. Which Regions and Languages did well in Film Reception?</a:t>
            </a:r>
          </a:p>
        </p:txBody>
      </p:sp>
    </p:spTree>
    <p:extLst>
      <p:ext uri="{BB962C8B-B14F-4D97-AF65-F5344CB8AC3E}">
        <p14:creationId xmlns:p14="http://schemas.microsoft.com/office/powerpoint/2010/main" val="146986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4" y="1693230"/>
            <a:ext cx="10671048" cy="768096"/>
          </a:xfrm>
        </p:spPr>
        <p:txBody>
          <a:bodyPr/>
          <a:lstStyle/>
          <a:p>
            <a:r>
              <a:rPr lang="en-US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Basic EDA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1AA6C-77A1-3001-B70F-E277B09B8C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The vast pool of our study data comes from the world’s most trusted and respected sources of film information. This includes, but not limited to </a:t>
            </a:r>
            <a:r>
              <a:rPr lang="en-US" sz="2000" i="1" dirty="0"/>
              <a:t>Box Office Mojo</a:t>
            </a:r>
            <a:r>
              <a:rPr lang="en-US" sz="2000" dirty="0"/>
              <a:t>, </a:t>
            </a:r>
            <a:r>
              <a:rPr lang="en-US" sz="2000" i="1" dirty="0"/>
              <a:t>IMDB</a:t>
            </a:r>
            <a:r>
              <a:rPr lang="en-US" sz="2000" dirty="0"/>
              <a:t>, </a:t>
            </a:r>
            <a:r>
              <a:rPr lang="en-US" sz="2000" i="1" dirty="0"/>
              <a:t>Rotten Tomatoes</a:t>
            </a:r>
            <a:r>
              <a:rPr lang="en-US" sz="2000" dirty="0"/>
              <a:t>, </a:t>
            </a:r>
            <a:r>
              <a:rPr lang="en-US" sz="2000" i="1" dirty="0" err="1"/>
              <a:t>TheMovieDB</a:t>
            </a:r>
            <a:r>
              <a:rPr lang="en-US" sz="2000" dirty="0"/>
              <a:t> and </a:t>
            </a:r>
            <a:r>
              <a:rPr lang="en-US" sz="2000" i="1" dirty="0"/>
              <a:t>The Numbers </a:t>
            </a:r>
            <a:r>
              <a:rPr lang="en-US" sz="2000" dirty="0"/>
              <a:t>collected over a 12 year period.</a:t>
            </a:r>
          </a:p>
          <a:p>
            <a:endParaRPr lang="en-US" sz="2000" dirty="0"/>
          </a:p>
          <a:p>
            <a:r>
              <a:rPr lang="en-US" sz="2000" dirty="0"/>
              <a:t>What we have found out:</a:t>
            </a:r>
          </a:p>
          <a:p>
            <a:pPr marL="514350" indent="-514350" algn="ctr">
              <a:buAutoNum type="romanLcParenBoth"/>
            </a:pPr>
            <a:r>
              <a:rPr lang="en-US" sz="2000" dirty="0"/>
              <a:t>At studio have a satellite branch across various regions</a:t>
            </a:r>
          </a:p>
          <a:p>
            <a:pPr marL="514350" indent="-514350" algn="ctr">
              <a:buAutoNum type="romanLcParenBoth"/>
            </a:pPr>
            <a:r>
              <a:rPr lang="en-US" sz="2000" dirty="0"/>
              <a:t>There is no shorted the need for a Studio which produced a variety of genres</a:t>
            </a:r>
          </a:p>
          <a:p>
            <a:pPr marL="514350" indent="-514350" algn="ctr">
              <a:buAutoNum type="romanLcParenBoth"/>
            </a:pPr>
            <a:r>
              <a:rPr lang="en-US" sz="2000" dirty="0"/>
              <a:t>Studio Revenue from films follows the a particular genre of films</a:t>
            </a:r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E1B68-CA8A-E410-BF6F-FD7CA45AB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032" y="1243584"/>
            <a:ext cx="8183880" cy="768096"/>
          </a:xfrm>
        </p:spPr>
        <p:txBody>
          <a:bodyPr/>
          <a:lstStyle/>
          <a:p>
            <a:r>
              <a:rPr lang="en-US" dirty="0"/>
              <a:t>What we have learnt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0DBA6-0861-FF3F-D772-472E99979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7"/>
          </a:xfrm>
        </p:spPr>
        <p:txBody>
          <a:bodyPr/>
          <a:lstStyle/>
          <a:p>
            <a:r>
              <a:rPr lang="en-US" sz="2000" dirty="0"/>
              <a:t>There were over 107,459 unique films produced over the period of study.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None Original films, or remakes of older films, out did originally produced film.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BD808-483E-4AFC-D713-B2C18968C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54112" y="2569751"/>
            <a:ext cx="3822192" cy="411480"/>
          </a:xfrm>
        </p:spPr>
        <p:txBody>
          <a:bodyPr/>
          <a:lstStyle/>
          <a:p>
            <a:pPr algn="ctr"/>
            <a:r>
              <a:rPr lang="en-US" b="0" dirty="0">
                <a:latin typeface="+mj-lt"/>
              </a:rPr>
              <a:t>Also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EB161-461D-7830-21B9-CB80D1722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76972" y="3059179"/>
            <a:ext cx="3741928" cy="3368125"/>
          </a:xfrm>
        </p:spPr>
        <p:txBody>
          <a:bodyPr/>
          <a:lstStyle/>
          <a:p>
            <a:r>
              <a:rPr lang="en-US" sz="2000" dirty="0"/>
              <a:t>The best performing Studios were clustered in either the US, CA or the UK.</a:t>
            </a:r>
          </a:p>
          <a:p>
            <a:endParaRPr lang="en-US" sz="2000" dirty="0"/>
          </a:p>
          <a:p>
            <a:r>
              <a:rPr lang="en-US" sz="2000" dirty="0"/>
              <a:t>And the best performing genres did well if they were Action, Adventure or Sci-Fi.</a:t>
            </a:r>
          </a:p>
          <a:p>
            <a:endParaRPr lang="en-US" sz="2000" dirty="0"/>
          </a:p>
          <a:p>
            <a:r>
              <a:rPr lang="en-US" sz="2000" dirty="0"/>
              <a:t>The Average length of a performing Film was 97 minutes.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4FBAD-BED5-7C59-812E-FA2B824F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FD579EA-3762-09C2-3F5C-D147F60E4092}"/>
              </a:ext>
            </a:extLst>
          </p:cNvPr>
          <p:cNvSpPr txBox="1">
            <a:spLocks/>
          </p:cNvSpPr>
          <p:nvPr/>
        </p:nvSpPr>
        <p:spPr>
          <a:xfrm>
            <a:off x="3759708" y="2238756"/>
            <a:ext cx="3822192" cy="4114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+mj-lt"/>
              </a:rPr>
              <a:t>Primarily</a:t>
            </a:r>
          </a:p>
        </p:txBody>
      </p:sp>
    </p:spTree>
    <p:extLst>
      <p:ext uri="{BB962C8B-B14F-4D97-AF65-F5344CB8AC3E}">
        <p14:creationId xmlns:p14="http://schemas.microsoft.com/office/powerpoint/2010/main" val="1924103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48" y="941191"/>
            <a:ext cx="10681252" cy="1070489"/>
          </a:xfrm>
        </p:spPr>
        <p:txBody>
          <a:bodyPr/>
          <a:lstStyle/>
          <a:p>
            <a:pPr algn="ctr"/>
            <a:r>
              <a:rPr lang="en-US" dirty="0"/>
              <a:t>AREAS OF FOCUS</a:t>
            </a: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5983" y="1877656"/>
            <a:ext cx="6308034" cy="411480"/>
          </a:xfrm>
        </p:spPr>
        <p:txBody>
          <a:bodyPr/>
          <a:lstStyle/>
          <a:p>
            <a:pPr algn="ctr"/>
            <a:r>
              <a:rPr lang="en-US" dirty="0"/>
              <a:t>Recommendation and  Areas of focus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0205" y="2726571"/>
            <a:ext cx="3741928" cy="3684588"/>
          </a:xfrm>
        </p:spPr>
        <p:txBody>
          <a:bodyPr/>
          <a:lstStyle/>
          <a:p>
            <a:r>
              <a:rPr lang="en-US" sz="1800" dirty="0"/>
              <a:t>Region: Set up a Studio in either: US, CA or in UK.</a:t>
            </a:r>
          </a:p>
          <a:p>
            <a:endParaRPr lang="en-US" sz="1800" dirty="0"/>
          </a:p>
          <a:p>
            <a:r>
              <a:rPr lang="en-US" sz="1800" dirty="0"/>
              <a:t>Invest in the production of Action, Adventure or Sci-Fi Films.</a:t>
            </a:r>
          </a:p>
          <a:p>
            <a:endParaRPr lang="en-US" sz="1800" dirty="0"/>
          </a:p>
          <a:p>
            <a:r>
              <a:rPr lang="en-US" sz="1800" dirty="0"/>
              <a:t>Leverage brand presence in mentioned regions to spur certain successful productions.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{06D8A410-B56C-4954-88A8-36B1D2E0D11F}tf78438558_win32</Template>
  <TotalTime>213</TotalTime>
  <Words>459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Sabon Next LT</vt:lpstr>
      <vt:lpstr>Office Theme</vt:lpstr>
      <vt:lpstr>MICROSOFT STUDIO</vt:lpstr>
      <vt:lpstr>Table of contents</vt:lpstr>
      <vt:lpstr>Introduction</vt:lpstr>
      <vt:lpstr>BUSINESS OPPORTUNITIES ARE LIKE BUSES. THERE'S ALWAYS ANOTHER ONE COMING.</vt:lpstr>
      <vt:lpstr>PRIMARY GOALS Guiding questions</vt:lpstr>
      <vt:lpstr>questions</vt:lpstr>
      <vt:lpstr>Basic EDA</vt:lpstr>
      <vt:lpstr>What we have learnt</vt:lpstr>
      <vt:lpstr>AREAS OF FOCUS 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STUDIO</dc:title>
  <dc:subject/>
  <dc:creator>BRIAN</dc:creator>
  <cp:lastModifiedBy>BRIAN</cp:lastModifiedBy>
  <cp:revision>10</cp:revision>
  <dcterms:created xsi:type="dcterms:W3CDTF">2024-02-20T15:25:07Z</dcterms:created>
  <dcterms:modified xsi:type="dcterms:W3CDTF">2024-02-20T18:58:57Z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