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3" r:id="rId6"/>
    <p:sldId id="264" r:id="rId7"/>
    <p:sldId id="265" r:id="rId8"/>
    <p:sldId id="266" r:id="rId9"/>
    <p:sldId id="268" r:id="rId10"/>
    <p:sldId id="267" r:id="rId11"/>
    <p:sldId id="261" r:id="rId12"/>
    <p:sldId id="262" r:id="rId13"/>
    <p:sldId id="26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7" d="100"/>
          <a:sy n="57" d="100"/>
        </p:scale>
        <p:origin x="11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WAWERU" userId="3fb8e1fabb4e43de" providerId="LiveId" clId="{96D003EF-2576-412D-8E6E-DDEE88524008}"/>
    <pc:docChg chg="undo custSel addSld modSld">
      <pc:chgData name="BRIAN WAWERU" userId="3fb8e1fabb4e43de" providerId="LiveId" clId="{96D003EF-2576-412D-8E6E-DDEE88524008}" dt="2025-02-14T16:36:18.376" v="167" actId="404"/>
      <pc:docMkLst>
        <pc:docMk/>
      </pc:docMkLst>
      <pc:sldChg chg="modSp mod">
        <pc:chgData name="BRIAN WAWERU" userId="3fb8e1fabb4e43de" providerId="LiveId" clId="{96D003EF-2576-412D-8E6E-DDEE88524008}" dt="2025-02-14T14:42:33.249" v="1" actId="21"/>
        <pc:sldMkLst>
          <pc:docMk/>
          <pc:sldMk cId="285880447" sldId="256"/>
        </pc:sldMkLst>
        <pc:spChg chg="mod">
          <ac:chgData name="BRIAN WAWERU" userId="3fb8e1fabb4e43de" providerId="LiveId" clId="{96D003EF-2576-412D-8E6E-DDEE88524008}" dt="2025-02-14T14:42:33.249" v="1" actId="21"/>
          <ac:spMkLst>
            <pc:docMk/>
            <pc:sldMk cId="285880447" sldId="256"/>
            <ac:spMk id="2" creationId="{A853BA7F-5EB1-5F90-A93B-4CC8BE104C4B}"/>
          </ac:spMkLst>
        </pc:spChg>
      </pc:sldChg>
      <pc:sldChg chg="modSp new mod">
        <pc:chgData name="BRIAN WAWERU" userId="3fb8e1fabb4e43de" providerId="LiveId" clId="{96D003EF-2576-412D-8E6E-DDEE88524008}" dt="2025-02-14T16:36:18.376" v="167" actId="404"/>
        <pc:sldMkLst>
          <pc:docMk/>
          <pc:sldMk cId="2258339404" sldId="269"/>
        </pc:sldMkLst>
        <pc:spChg chg="mod">
          <ac:chgData name="BRIAN WAWERU" userId="3fb8e1fabb4e43de" providerId="LiveId" clId="{96D003EF-2576-412D-8E6E-DDEE88524008}" dt="2025-02-14T16:00:45.580" v="17" actId="403"/>
          <ac:spMkLst>
            <pc:docMk/>
            <pc:sldMk cId="2258339404" sldId="269"/>
            <ac:spMk id="2" creationId="{5A09A7BC-82DC-0F74-778E-7368FF68F869}"/>
          </ac:spMkLst>
        </pc:spChg>
        <pc:spChg chg="mod">
          <ac:chgData name="BRIAN WAWERU" userId="3fb8e1fabb4e43de" providerId="LiveId" clId="{96D003EF-2576-412D-8E6E-DDEE88524008}" dt="2025-02-14T16:36:18.376" v="167" actId="404"/>
          <ac:spMkLst>
            <pc:docMk/>
            <pc:sldMk cId="2258339404" sldId="269"/>
            <ac:spMk id="3" creationId="{B7FC1CB5-28DC-9DEA-0057-B474DE9B2EA2}"/>
          </ac:spMkLst>
        </pc:spChg>
      </pc:sldChg>
    </pc:docChg>
  </pc:docChgLst>
  <pc:docChgLst>
    <pc:chgData name="BRIAN WAWERU" userId="3fb8e1fabb4e43de" providerId="LiveId" clId="{CC11B3C3-5339-4880-8000-3559BB9B68A6}"/>
    <pc:docChg chg="undo custSel addSld modSld">
      <pc:chgData name="BRIAN WAWERU" userId="3fb8e1fabb4e43de" providerId="LiveId" clId="{CC11B3C3-5339-4880-8000-3559BB9B68A6}" dt="2025-02-12T16:54:43.916" v="160" actId="680"/>
      <pc:docMkLst>
        <pc:docMk/>
      </pc:docMkLst>
      <pc:sldChg chg="modSp mod">
        <pc:chgData name="BRIAN WAWERU" userId="3fb8e1fabb4e43de" providerId="LiveId" clId="{CC11B3C3-5339-4880-8000-3559BB9B68A6}" dt="2025-02-12T16:51:51.561" v="90" actId="20577"/>
        <pc:sldMkLst>
          <pc:docMk/>
          <pc:sldMk cId="285880447" sldId="256"/>
        </pc:sldMkLst>
        <pc:spChg chg="mod">
          <ac:chgData name="BRIAN WAWERU" userId="3fb8e1fabb4e43de" providerId="LiveId" clId="{CC11B3C3-5339-4880-8000-3559BB9B68A6}" dt="2025-02-12T16:51:29.257" v="33" actId="20577"/>
          <ac:spMkLst>
            <pc:docMk/>
            <pc:sldMk cId="285880447" sldId="256"/>
            <ac:spMk id="2" creationId="{A853BA7F-5EB1-5F90-A93B-4CC8BE104C4B}"/>
          </ac:spMkLst>
        </pc:spChg>
        <pc:spChg chg="mod">
          <ac:chgData name="BRIAN WAWERU" userId="3fb8e1fabb4e43de" providerId="LiveId" clId="{CC11B3C3-5339-4880-8000-3559BB9B68A6}" dt="2025-02-12T16:51:51.561" v="90" actId="20577"/>
          <ac:spMkLst>
            <pc:docMk/>
            <pc:sldMk cId="285880447" sldId="256"/>
            <ac:spMk id="3" creationId="{A86FC6EA-4125-7B98-86D8-F997936447B5}"/>
          </ac:spMkLst>
        </pc:spChg>
      </pc:sldChg>
      <pc:sldChg chg="modSp mod">
        <pc:chgData name="BRIAN WAWERU" userId="3fb8e1fabb4e43de" providerId="LiveId" clId="{CC11B3C3-5339-4880-8000-3559BB9B68A6}" dt="2025-02-12T16:54:23.235" v="157" actId="14100"/>
        <pc:sldMkLst>
          <pc:docMk/>
          <pc:sldMk cId="547955224" sldId="257"/>
        </pc:sldMkLst>
        <pc:spChg chg="mod">
          <ac:chgData name="BRIAN WAWERU" userId="3fb8e1fabb4e43de" providerId="LiveId" clId="{CC11B3C3-5339-4880-8000-3559BB9B68A6}" dt="2025-02-12T16:54:16.061" v="156" actId="1076"/>
          <ac:spMkLst>
            <pc:docMk/>
            <pc:sldMk cId="547955224" sldId="257"/>
            <ac:spMk id="2" creationId="{208939DB-1657-23CC-5BBE-3621F1253A82}"/>
          </ac:spMkLst>
        </pc:spChg>
        <pc:spChg chg="mod">
          <ac:chgData name="BRIAN WAWERU" userId="3fb8e1fabb4e43de" providerId="LiveId" clId="{CC11B3C3-5339-4880-8000-3559BB9B68A6}" dt="2025-02-12T16:54:23.235" v="157" actId="14100"/>
          <ac:spMkLst>
            <pc:docMk/>
            <pc:sldMk cId="547955224" sldId="257"/>
            <ac:spMk id="3" creationId="{1694C5C5-054B-2F8C-7823-BB1AC66B9AA0}"/>
          </ac:spMkLst>
        </pc:spChg>
      </pc:sldChg>
      <pc:sldChg chg="modSp">
        <pc:chgData name="BRIAN WAWERU" userId="3fb8e1fabb4e43de" providerId="LiveId" clId="{CC11B3C3-5339-4880-8000-3559BB9B68A6}" dt="2025-02-12T16:54:33.366" v="158"/>
        <pc:sldMkLst>
          <pc:docMk/>
          <pc:sldMk cId="964947464" sldId="258"/>
        </pc:sldMkLst>
        <pc:spChg chg="mod">
          <ac:chgData name="BRIAN WAWERU" userId="3fb8e1fabb4e43de" providerId="LiveId" clId="{CC11B3C3-5339-4880-8000-3559BB9B68A6}" dt="2025-02-12T16:54:33.366" v="158"/>
          <ac:spMkLst>
            <pc:docMk/>
            <pc:sldMk cId="964947464" sldId="258"/>
            <ac:spMk id="2" creationId="{713F4CBC-4D24-93F1-8CB3-D1B118796DC3}"/>
          </ac:spMkLst>
        </pc:spChg>
      </pc:sldChg>
      <pc:sldChg chg="modSp mod">
        <pc:chgData name="BRIAN WAWERU" userId="3fb8e1fabb4e43de" providerId="LiveId" clId="{CC11B3C3-5339-4880-8000-3559BB9B68A6}" dt="2025-02-12T16:54:39.515" v="159"/>
        <pc:sldMkLst>
          <pc:docMk/>
          <pc:sldMk cId="814767519" sldId="259"/>
        </pc:sldMkLst>
        <pc:spChg chg="mod">
          <ac:chgData name="BRIAN WAWERU" userId="3fb8e1fabb4e43de" providerId="LiveId" clId="{CC11B3C3-5339-4880-8000-3559BB9B68A6}" dt="2025-02-12T16:54:39.515" v="159"/>
          <ac:spMkLst>
            <pc:docMk/>
            <pc:sldMk cId="814767519" sldId="259"/>
            <ac:spMk id="2" creationId="{5A52654D-CF15-7074-69A2-CBA421450B38}"/>
          </ac:spMkLst>
        </pc:spChg>
        <pc:spChg chg="mod">
          <ac:chgData name="BRIAN WAWERU" userId="3fb8e1fabb4e43de" providerId="LiveId" clId="{CC11B3C3-5339-4880-8000-3559BB9B68A6}" dt="2025-02-12T16:53:32.315" v="143" actId="27636"/>
          <ac:spMkLst>
            <pc:docMk/>
            <pc:sldMk cId="814767519" sldId="259"/>
            <ac:spMk id="3" creationId="{A9617A8B-D131-86CA-ECE8-26A0EA2D3252}"/>
          </ac:spMkLst>
        </pc:spChg>
      </pc:sldChg>
      <pc:sldChg chg="new">
        <pc:chgData name="BRIAN WAWERU" userId="3fb8e1fabb4e43de" providerId="LiveId" clId="{CC11B3C3-5339-4880-8000-3559BB9B68A6}" dt="2025-02-12T16:54:43.916" v="160" actId="680"/>
        <pc:sldMkLst>
          <pc:docMk/>
          <pc:sldMk cId="1382671887" sldId="260"/>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K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3374755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5F710-CBA8-4918-A5B2-A827B8B90A4B}" type="datetimeFigureOut">
              <a:rPr lang="en-KE" smtClean="0"/>
              <a:t>14/02/2025</a:t>
            </a:fld>
            <a:endParaRPr lang="en-KE"/>
          </a:p>
        </p:txBody>
      </p:sp>
      <p:sp>
        <p:nvSpPr>
          <p:cNvPr id="6" name="Footer Placeholder 5"/>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36883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472755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2914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837423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D5F710-CBA8-4918-A5B2-A827B8B90A4B}" type="datetimeFigureOut">
              <a:rPr lang="en-KE" smtClean="0"/>
              <a:t>14/02/2025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13353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D5F710-CBA8-4918-A5B2-A827B8B90A4B}" type="datetimeFigureOut">
              <a:rPr lang="en-KE" smtClean="0"/>
              <a:t>14/02/2025</a:t>
            </a:fld>
            <a:endParaRPr lang="en-KE"/>
          </a:p>
        </p:txBody>
      </p:sp>
      <p:sp>
        <p:nvSpPr>
          <p:cNvPr id="8" name="Footer Placeholder 7"/>
          <p:cNvSpPr>
            <a:spLocks noGrp="1"/>
          </p:cNvSpPr>
          <p:nvPr>
            <p:ph type="ftr" sz="quarter" idx="11"/>
          </p:nvPr>
        </p:nvSpPr>
        <p:spPr>
          <a:xfrm>
            <a:off x="561111" y="6391838"/>
            <a:ext cx="3644282" cy="304801"/>
          </a:xfrm>
        </p:spPr>
        <p:txBody>
          <a:bodyPr/>
          <a:lstStyle/>
          <a:p>
            <a:endParaRPr lang="en-KE"/>
          </a:p>
        </p:txBody>
      </p:sp>
      <p:sp>
        <p:nvSpPr>
          <p:cNvPr id="9" name="Slide Number Placeholder 8"/>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108966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813304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90451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55933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08552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D5F710-CBA8-4918-A5B2-A827B8B90A4B}" type="datetimeFigureOut">
              <a:rPr lang="en-KE" smtClean="0"/>
              <a:t>14/02/2025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6745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D5F710-CBA8-4918-A5B2-A827B8B90A4B}" type="datetimeFigureOut">
              <a:rPr lang="en-KE" smtClean="0"/>
              <a:t>14/02/2025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51878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D5F710-CBA8-4918-A5B2-A827B8B90A4B}" type="datetimeFigureOut">
              <a:rPr lang="en-KE" smtClean="0"/>
              <a:t>14/02/2025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03255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5F710-CBA8-4918-A5B2-A827B8B90A4B}" type="datetimeFigureOut">
              <a:rPr lang="en-KE" smtClean="0"/>
              <a:t>14/02/2025</a:t>
            </a:fld>
            <a:endParaRPr lang="en-KE"/>
          </a:p>
        </p:txBody>
      </p:sp>
      <p:sp>
        <p:nvSpPr>
          <p:cNvPr id="3" name="Footer Placeholder 2"/>
          <p:cNvSpPr>
            <a:spLocks noGrp="1"/>
          </p:cNvSpPr>
          <p:nvPr>
            <p:ph type="ftr" sz="quarter" idx="11"/>
          </p:nvPr>
        </p:nvSpPr>
        <p:spPr/>
        <p:txBody>
          <a:bodyPr/>
          <a:lstStyle/>
          <a:p>
            <a:endParaRPr lang="en-K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54072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5F710-CBA8-4918-A5B2-A827B8B90A4B}" type="datetimeFigureOut">
              <a:rPr lang="en-KE" smtClean="0"/>
              <a:t>14/02/2025</a:t>
            </a:fld>
            <a:endParaRPr lang="en-KE"/>
          </a:p>
        </p:txBody>
      </p:sp>
      <p:sp>
        <p:nvSpPr>
          <p:cNvPr id="6" name="Footer Placeholder 5"/>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68513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5F710-CBA8-4918-A5B2-A827B8B90A4B}" type="datetimeFigureOut">
              <a:rPr lang="en-KE" smtClean="0"/>
              <a:t>14/02/2025</a:t>
            </a:fld>
            <a:endParaRPr lang="en-KE"/>
          </a:p>
        </p:txBody>
      </p:sp>
      <p:sp>
        <p:nvSpPr>
          <p:cNvPr id="6" name="Footer Placeholder 5"/>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338060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FD5F710-CBA8-4918-A5B2-A827B8B90A4B}" type="datetimeFigureOut">
              <a:rPr lang="en-KE" smtClean="0"/>
              <a:t>14/02/2025</a:t>
            </a:fld>
            <a:endParaRPr lang="en-K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K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8459756-A488-4CEE-9DA2-6F30F635EBDF}" type="slidenum">
              <a:rPr lang="en-KE" smtClean="0"/>
              <a:t>‹#›</a:t>
            </a:fld>
            <a:endParaRPr lang="en-KE"/>
          </a:p>
        </p:txBody>
      </p:sp>
    </p:spTree>
    <p:extLst>
      <p:ext uri="{BB962C8B-B14F-4D97-AF65-F5344CB8AC3E}">
        <p14:creationId xmlns:p14="http://schemas.microsoft.com/office/powerpoint/2010/main" val="236872711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app/profile/brian.waweru/viz/waweru-dsc-phase-1-project-viz-v3/Dashboard1?publish=yes" TargetMode="External"/><Relationship Id="rId2" Type="http://schemas.openxmlformats.org/officeDocument/2006/relationships/hyperlink" Target="https://public.tableau.com/authoring/waweru-dsc-phase-1-project-viz-v2/Sheet1/Dashboard%201#1" TargetMode="External"/><Relationship Id="rId1" Type="http://schemas.openxmlformats.org/officeDocument/2006/relationships/slideLayout" Target="../slideLayouts/slideLayout2.xml"/><Relationship Id="rId4" Type="http://schemas.openxmlformats.org/officeDocument/2006/relationships/hyperlink" Target="https://github.com/rurigi-waweru/dsfpt10-p1-dsc-phase-1-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BA7F-5EB1-5F90-A93B-4CC8BE104C4B}"/>
              </a:ext>
            </a:extLst>
          </p:cNvPr>
          <p:cNvSpPr>
            <a:spLocks noGrp="1"/>
          </p:cNvSpPr>
          <p:nvPr>
            <p:ph type="ctrTitle"/>
          </p:nvPr>
        </p:nvSpPr>
        <p:spPr>
          <a:xfrm>
            <a:off x="882869" y="1122363"/>
            <a:ext cx="10625959" cy="2387600"/>
          </a:xfrm>
        </p:spPr>
        <p:txBody>
          <a:bodyPr>
            <a:normAutofit/>
          </a:bodyPr>
          <a:lstStyle/>
          <a:p>
            <a:pPr algn="ctr"/>
            <a:r>
              <a:rPr lang="en-US" sz="6600" b="1" dirty="0">
                <a:latin typeface="Arial Black" panose="020B0A04020102020204" pitchFamily="34" charset="0"/>
              </a:rPr>
              <a:t>Aviation-Accident-Analysis</a:t>
            </a:r>
            <a:endParaRPr lang="en-KE" sz="6600" b="1" dirty="0">
              <a:latin typeface="Arial Black" panose="020B0A04020102020204" pitchFamily="34" charset="0"/>
            </a:endParaRPr>
          </a:p>
        </p:txBody>
      </p:sp>
      <p:sp>
        <p:nvSpPr>
          <p:cNvPr id="3" name="Subtitle 2">
            <a:extLst>
              <a:ext uri="{FF2B5EF4-FFF2-40B4-BE49-F238E27FC236}">
                <a16:creationId xmlns:a16="http://schemas.microsoft.com/office/drawing/2014/main" id="{A86FC6EA-4125-7B98-86D8-F997936447B5}"/>
              </a:ext>
            </a:extLst>
          </p:cNvPr>
          <p:cNvSpPr>
            <a:spLocks noGrp="1"/>
          </p:cNvSpPr>
          <p:nvPr>
            <p:ph type="subTitle" idx="1"/>
          </p:nvPr>
        </p:nvSpPr>
        <p:spPr>
          <a:xfrm>
            <a:off x="1359907" y="3721091"/>
            <a:ext cx="8825658" cy="861420"/>
          </a:xfrm>
        </p:spPr>
        <p:txBody>
          <a:bodyPr>
            <a:normAutofit/>
          </a:bodyPr>
          <a:lstStyle/>
          <a:p>
            <a:pPr algn="ctr"/>
            <a:r>
              <a:rPr lang="en-US" sz="2400" dirty="0">
                <a:solidFill>
                  <a:srgbClr val="00B0F0"/>
                </a:solidFill>
              </a:rPr>
              <a:t>Brian Waweru</a:t>
            </a:r>
            <a:br>
              <a:rPr lang="en-US" sz="2400" dirty="0">
                <a:solidFill>
                  <a:srgbClr val="00B0F0"/>
                </a:solidFill>
              </a:rPr>
            </a:br>
            <a:r>
              <a:rPr lang="en-US" sz="2400" dirty="0">
                <a:solidFill>
                  <a:srgbClr val="00B0F0"/>
                </a:solidFill>
              </a:rPr>
              <a:t>Moringa School</a:t>
            </a:r>
          </a:p>
        </p:txBody>
      </p:sp>
    </p:spTree>
    <p:extLst>
      <p:ext uri="{BB962C8B-B14F-4D97-AF65-F5344CB8AC3E}">
        <p14:creationId xmlns:p14="http://schemas.microsoft.com/office/powerpoint/2010/main" val="285880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B0689C-0705-7CA4-18A3-0FEA41630A8D}"/>
              </a:ext>
            </a:extLst>
          </p:cNvPr>
          <p:cNvPicPr>
            <a:picLocks noChangeAspect="1"/>
          </p:cNvPicPr>
          <p:nvPr/>
        </p:nvPicPr>
        <p:blipFill>
          <a:blip r:embed="rId2"/>
          <a:stretch>
            <a:fillRect/>
          </a:stretch>
        </p:blipFill>
        <p:spPr>
          <a:xfrm>
            <a:off x="78830" y="94596"/>
            <a:ext cx="11802208" cy="6507164"/>
          </a:xfrm>
          <a:prstGeom prst="rect">
            <a:avLst/>
          </a:prstGeom>
        </p:spPr>
      </p:pic>
    </p:spTree>
    <p:extLst>
      <p:ext uri="{BB962C8B-B14F-4D97-AF65-F5344CB8AC3E}">
        <p14:creationId xmlns:p14="http://schemas.microsoft.com/office/powerpoint/2010/main" val="255500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29BF169-793D-DFBA-06C6-92FE26C53A6A}"/>
              </a:ext>
            </a:extLst>
          </p:cNvPr>
          <p:cNvPicPr>
            <a:picLocks noChangeAspect="1"/>
          </p:cNvPicPr>
          <p:nvPr/>
        </p:nvPicPr>
        <p:blipFill>
          <a:blip r:embed="rId2"/>
          <a:stretch>
            <a:fillRect/>
          </a:stretch>
        </p:blipFill>
        <p:spPr>
          <a:xfrm>
            <a:off x="177944" y="94596"/>
            <a:ext cx="11840178" cy="6448097"/>
          </a:xfrm>
          <a:prstGeom prst="rect">
            <a:avLst/>
          </a:prstGeom>
        </p:spPr>
      </p:pic>
    </p:spTree>
    <p:extLst>
      <p:ext uri="{BB962C8B-B14F-4D97-AF65-F5344CB8AC3E}">
        <p14:creationId xmlns:p14="http://schemas.microsoft.com/office/powerpoint/2010/main" val="329905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8C583-5552-443C-2F37-01B067B1761E}"/>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EBAA073-079B-3A92-4107-3A6FB1A825D0}"/>
              </a:ext>
            </a:extLst>
          </p:cNvPr>
          <p:cNvPicPr>
            <a:picLocks noGrp="1" noChangeAspect="1"/>
          </p:cNvPicPr>
          <p:nvPr>
            <p:ph idx="1"/>
          </p:nvPr>
        </p:nvPicPr>
        <p:blipFill>
          <a:blip r:embed="rId2"/>
          <a:stretch>
            <a:fillRect/>
          </a:stretch>
        </p:blipFill>
        <p:spPr>
          <a:xfrm>
            <a:off x="130886" y="0"/>
            <a:ext cx="11645955" cy="7185802"/>
          </a:xfrm>
        </p:spPr>
      </p:pic>
    </p:spTree>
    <p:extLst>
      <p:ext uri="{BB962C8B-B14F-4D97-AF65-F5344CB8AC3E}">
        <p14:creationId xmlns:p14="http://schemas.microsoft.com/office/powerpoint/2010/main" val="986759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3D4D-B82F-641F-3547-3CA34BB78BE9}"/>
              </a:ext>
            </a:extLst>
          </p:cNvPr>
          <p:cNvSpPr>
            <a:spLocks noGrp="1"/>
          </p:cNvSpPr>
          <p:nvPr>
            <p:ph type="title"/>
          </p:nvPr>
        </p:nvSpPr>
        <p:spPr/>
        <p:txBody>
          <a:bodyPr/>
          <a:lstStyle/>
          <a:p>
            <a:pPr algn="ctr"/>
            <a:r>
              <a:rPr lang="en-US" sz="4000" b="1" dirty="0">
                <a:latin typeface="Arial Black" panose="020B0A04020102020204" pitchFamily="34" charset="0"/>
              </a:rPr>
              <a:t>RECOMMENDATIONS</a:t>
            </a:r>
            <a:endParaRPr lang="en-KE" sz="40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1A10C0F-9523-5A98-063A-A32FD884F19D}"/>
              </a:ext>
            </a:extLst>
          </p:cNvPr>
          <p:cNvSpPr>
            <a:spLocks noGrp="1"/>
          </p:cNvSpPr>
          <p:nvPr>
            <p:ph idx="1"/>
          </p:nvPr>
        </p:nvSpPr>
        <p:spPr>
          <a:xfrm>
            <a:off x="482162" y="2481465"/>
            <a:ext cx="11227675" cy="4376535"/>
          </a:xfrm>
        </p:spPr>
        <p:txBody>
          <a:bodyPr>
            <a:normAutofit/>
          </a:bodyPr>
          <a:lstStyle/>
          <a:p>
            <a:pPr>
              <a:buFont typeface="+mj-lt"/>
              <a:buAutoNum type="arabicPeriod"/>
            </a:pPr>
            <a:r>
              <a:rPr lang="en-US" sz="3200" dirty="0">
                <a:solidFill>
                  <a:schemeClr val="tx1"/>
                </a:solidFill>
              </a:rPr>
              <a:t>We recommend that the company choose any other manufacturer other than CESSNA.</a:t>
            </a:r>
          </a:p>
          <a:p>
            <a:pPr>
              <a:buFont typeface="+mj-lt"/>
              <a:buAutoNum type="arabicPeriod"/>
            </a:pPr>
            <a:r>
              <a:rPr lang="en-US" sz="3200" dirty="0">
                <a:solidFill>
                  <a:schemeClr val="tx1"/>
                </a:solidFill>
              </a:rPr>
              <a:t>Highly recommend not to have flight in the united states </a:t>
            </a:r>
          </a:p>
          <a:p>
            <a:pPr>
              <a:buFont typeface="+mj-lt"/>
              <a:buAutoNum type="arabicPeriod"/>
            </a:pPr>
            <a:r>
              <a:rPr lang="en-US" sz="3200" dirty="0">
                <a:solidFill>
                  <a:schemeClr val="tx1"/>
                </a:solidFill>
              </a:rPr>
              <a:t>Not to have flight in California because it is highly prone to </a:t>
            </a:r>
            <a:r>
              <a:rPr lang="en-US" sz="3200">
                <a:solidFill>
                  <a:schemeClr val="tx1"/>
                </a:solidFill>
              </a:rPr>
              <a:t>aircraft accidents. </a:t>
            </a:r>
            <a:endParaRPr lang="en-US" sz="3200" dirty="0">
              <a:solidFill>
                <a:schemeClr val="tx1"/>
              </a:solidFill>
            </a:endParaRPr>
          </a:p>
          <a:p>
            <a:pPr>
              <a:buFont typeface="+mj-lt"/>
              <a:buAutoNum type="arabicPeriod"/>
            </a:pPr>
            <a:endParaRPr lang="en-US" sz="3200" dirty="0">
              <a:solidFill>
                <a:schemeClr val="tx1"/>
              </a:solidFill>
            </a:endParaRPr>
          </a:p>
          <a:p>
            <a:pPr>
              <a:buFont typeface="+mj-lt"/>
              <a:buAutoNum type="arabicPeriod"/>
            </a:pPr>
            <a:endParaRPr lang="en-KE" sz="3200" dirty="0">
              <a:solidFill>
                <a:schemeClr val="tx1"/>
              </a:solidFill>
            </a:endParaRPr>
          </a:p>
        </p:txBody>
      </p:sp>
    </p:spTree>
    <p:extLst>
      <p:ext uri="{BB962C8B-B14F-4D97-AF65-F5344CB8AC3E}">
        <p14:creationId xmlns:p14="http://schemas.microsoft.com/office/powerpoint/2010/main" val="138267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A7BC-82DC-0F74-778E-7368FF68F869}"/>
              </a:ext>
            </a:extLst>
          </p:cNvPr>
          <p:cNvSpPr>
            <a:spLocks noGrp="1"/>
          </p:cNvSpPr>
          <p:nvPr>
            <p:ph type="title"/>
          </p:nvPr>
        </p:nvSpPr>
        <p:spPr/>
        <p:txBody>
          <a:bodyPr/>
          <a:lstStyle/>
          <a:p>
            <a:pPr algn="ctr"/>
            <a:r>
              <a:rPr lang="en-US" sz="4800" b="1" dirty="0"/>
              <a:t>References</a:t>
            </a:r>
            <a:endParaRPr lang="en-KE" sz="4800" b="1" dirty="0"/>
          </a:p>
        </p:txBody>
      </p:sp>
      <p:sp>
        <p:nvSpPr>
          <p:cNvPr id="3" name="Content Placeholder 2">
            <a:extLst>
              <a:ext uri="{FF2B5EF4-FFF2-40B4-BE49-F238E27FC236}">
                <a16:creationId xmlns:a16="http://schemas.microsoft.com/office/drawing/2014/main" id="{B7FC1CB5-28DC-9DEA-0057-B474DE9B2EA2}"/>
              </a:ext>
            </a:extLst>
          </p:cNvPr>
          <p:cNvSpPr>
            <a:spLocks noGrp="1"/>
          </p:cNvSpPr>
          <p:nvPr>
            <p:ph idx="1"/>
          </p:nvPr>
        </p:nvSpPr>
        <p:spPr>
          <a:xfrm>
            <a:off x="474134" y="2603499"/>
            <a:ext cx="11243733" cy="3932767"/>
          </a:xfrm>
        </p:spPr>
        <p:txBody>
          <a:bodyPr>
            <a:normAutofit/>
          </a:bodyPr>
          <a:lstStyle/>
          <a:p>
            <a:pPr>
              <a:buFont typeface="+mj-lt"/>
              <a:buAutoNum type="arabicPeriod"/>
            </a:pPr>
            <a:r>
              <a:rPr lang="en-US" sz="2400" b="1" dirty="0"/>
              <a:t>Tableau-Visualization: </a:t>
            </a:r>
            <a:br>
              <a:rPr lang="en-US" sz="2400" b="1" dirty="0"/>
            </a:br>
            <a:r>
              <a:rPr lang="en-US" sz="1600" dirty="0"/>
              <a:t>Version 2:</a:t>
            </a:r>
            <a:br>
              <a:rPr lang="en-US" sz="2400" dirty="0"/>
            </a:br>
            <a:r>
              <a:rPr lang="en-KE" sz="2400" dirty="0">
                <a:hlinkClick r:id="rId2"/>
              </a:rPr>
              <a:t>https://public.tableau.com/authoring/waweru-dsc-phase-1-project-viz-v2/Sheet1/Dashboard%201#1</a:t>
            </a:r>
            <a:br>
              <a:rPr lang="en-US" sz="2400" dirty="0"/>
            </a:br>
            <a:r>
              <a:rPr lang="en-US" sz="1600" dirty="0"/>
              <a:t>Version 3:</a:t>
            </a:r>
            <a:br>
              <a:rPr lang="en-US" sz="2400" dirty="0"/>
            </a:br>
            <a:r>
              <a:rPr lang="en-US" sz="2400" dirty="0">
                <a:hlinkClick r:id="rId3"/>
              </a:rPr>
              <a:t>https://public.tableau.com/app/profile/brian.waweru/viz/waweru-dsc-phase-1-project-viz-v3/Dashboard1?publish=yes</a:t>
            </a:r>
            <a:endParaRPr lang="en-US" sz="2400" dirty="0"/>
          </a:p>
          <a:p>
            <a:pPr>
              <a:buFont typeface="+mj-lt"/>
              <a:buAutoNum type="arabicPeriod"/>
            </a:pPr>
            <a:r>
              <a:rPr lang="en-US" sz="2400" b="1" dirty="0"/>
              <a:t>Git-Repository:</a:t>
            </a:r>
            <a:br>
              <a:rPr lang="en-US" sz="2400" dirty="0"/>
            </a:br>
            <a:r>
              <a:rPr lang="en-US" sz="2400" dirty="0" err="1">
                <a:hlinkClick r:id="rId4"/>
              </a:rPr>
              <a:t>rurigi-waweru</a:t>
            </a:r>
            <a:r>
              <a:rPr lang="en-US" sz="2400" dirty="0">
                <a:hlinkClick r:id="rId4"/>
              </a:rPr>
              <a:t>/dsfpt10-p1-dsc-phase-1-project: Phase-01-Final-Project, 09-02-2025</a:t>
            </a:r>
            <a:endParaRPr lang="en-US" sz="2400" dirty="0"/>
          </a:p>
        </p:txBody>
      </p:sp>
    </p:spTree>
    <p:extLst>
      <p:ext uri="{BB962C8B-B14F-4D97-AF65-F5344CB8AC3E}">
        <p14:creationId xmlns:p14="http://schemas.microsoft.com/office/powerpoint/2010/main" val="225833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39DB-1657-23CC-5BBE-3621F1253A82}"/>
              </a:ext>
            </a:extLst>
          </p:cNvPr>
          <p:cNvSpPr>
            <a:spLocks noGrp="1"/>
          </p:cNvSpPr>
          <p:nvPr>
            <p:ph type="title"/>
          </p:nvPr>
        </p:nvSpPr>
        <p:spPr>
          <a:xfrm>
            <a:off x="838199" y="706601"/>
            <a:ext cx="10515600" cy="1325563"/>
          </a:xfrm>
        </p:spPr>
        <p:txBody>
          <a:bodyPr/>
          <a:lstStyle/>
          <a:p>
            <a:pPr algn="ctr"/>
            <a:r>
              <a:rPr lang="en-US" sz="4000" b="1" dirty="0">
                <a:latin typeface="Arial Black" panose="020B0A04020102020204" pitchFamily="34" charset="0"/>
              </a:rPr>
              <a:t>INTRODUCTION</a:t>
            </a:r>
            <a:endParaRPr lang="en-KE" sz="40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694C5C5-054B-2F8C-7823-BB1AC66B9AA0}"/>
              </a:ext>
            </a:extLst>
          </p:cNvPr>
          <p:cNvSpPr>
            <a:spLocks noGrp="1"/>
          </p:cNvSpPr>
          <p:nvPr>
            <p:ph idx="1"/>
          </p:nvPr>
        </p:nvSpPr>
        <p:spPr>
          <a:xfrm>
            <a:off x="1579179" y="2300178"/>
            <a:ext cx="9267497" cy="3708072"/>
          </a:xfrm>
        </p:spPr>
        <p:txBody>
          <a:bodyPr>
            <a:normAutofit fontScale="85000" lnSpcReduction="10000"/>
          </a:bodyPr>
          <a:lstStyle/>
          <a:p>
            <a:pPr marL="0" indent="0" algn="just">
              <a:buNone/>
            </a:pPr>
            <a:r>
              <a:rPr lang="en-GB" sz="3200" dirty="0"/>
              <a:t>As the company expands into the aviation industry, it seeks to purchase and operate aircraft for both commercial and private ventures. However, with no prior experience in the sector, the company must carefully assess potential risks associated with different aircraft types. Understanding historical accident data is crucial in determining which aircraft models offer the lowest risk, ensuring safety, regulatory compliance, and cost-effectiveness.</a:t>
            </a:r>
            <a:endParaRPr lang="en-KE" sz="3200" dirty="0"/>
          </a:p>
        </p:txBody>
      </p:sp>
    </p:spTree>
    <p:extLst>
      <p:ext uri="{BB962C8B-B14F-4D97-AF65-F5344CB8AC3E}">
        <p14:creationId xmlns:p14="http://schemas.microsoft.com/office/powerpoint/2010/main" val="54795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4CBC-4D24-93F1-8CB3-D1B118796DC3}"/>
              </a:ext>
            </a:extLst>
          </p:cNvPr>
          <p:cNvSpPr>
            <a:spLocks noGrp="1"/>
          </p:cNvSpPr>
          <p:nvPr>
            <p:ph type="title"/>
          </p:nvPr>
        </p:nvSpPr>
        <p:spPr>
          <a:xfrm>
            <a:off x="838200" y="1001410"/>
            <a:ext cx="10515600" cy="1325563"/>
          </a:xfrm>
        </p:spPr>
        <p:txBody>
          <a:bodyPr/>
          <a:lstStyle/>
          <a:p>
            <a:pPr algn="ctr"/>
            <a:r>
              <a:rPr lang="en-US" sz="4000" b="1" dirty="0">
                <a:latin typeface="Arial Black" panose="020B0A04020102020204" pitchFamily="34" charset="0"/>
              </a:rPr>
              <a:t>GENERAL OBJECTIVE</a:t>
            </a:r>
            <a:endParaRPr lang="en-KE" sz="40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B5B8E33-B27A-619B-AE39-2A5AFF0C8AF3}"/>
              </a:ext>
            </a:extLst>
          </p:cNvPr>
          <p:cNvSpPr>
            <a:spLocks noGrp="1"/>
          </p:cNvSpPr>
          <p:nvPr>
            <p:ph idx="1"/>
          </p:nvPr>
        </p:nvSpPr>
        <p:spPr>
          <a:xfrm>
            <a:off x="838200" y="2531925"/>
            <a:ext cx="10515600" cy="3118453"/>
          </a:xfrm>
        </p:spPr>
        <p:txBody>
          <a:bodyPr>
            <a:normAutofit/>
          </a:bodyPr>
          <a:lstStyle/>
          <a:p>
            <a:pPr marL="0" indent="0" algn="ctr">
              <a:buNone/>
            </a:pPr>
            <a:r>
              <a:rPr lang="en-GB" sz="3600" kern="100" dirty="0">
                <a:effectLst/>
                <a:latin typeface="Calibri" panose="020F0502020204030204" pitchFamily="34" charset="0"/>
                <a:ea typeface="Calibri" panose="020F0502020204030204" pitchFamily="34" charset="0"/>
                <a:cs typeface="Times New Roman" panose="02020603050405020304" pitchFamily="18" charset="0"/>
              </a:rPr>
              <a:t>To identify the safest and most reliable aircraft for commercial and private operations by analysing historical accident data, assessing risk factors, and providing actionable insights for informed decision-making.</a:t>
            </a:r>
            <a:endParaRPr lang="en-KE"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4947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654D-CF15-7074-69A2-CBA421450B38}"/>
              </a:ext>
            </a:extLst>
          </p:cNvPr>
          <p:cNvSpPr>
            <a:spLocks noGrp="1"/>
          </p:cNvSpPr>
          <p:nvPr>
            <p:ph type="title"/>
          </p:nvPr>
        </p:nvSpPr>
        <p:spPr>
          <a:xfrm>
            <a:off x="838200" y="720779"/>
            <a:ext cx="10515600" cy="1325563"/>
          </a:xfrm>
        </p:spPr>
        <p:txBody>
          <a:bodyPr>
            <a:normAutofit/>
          </a:bodyPr>
          <a:lstStyle/>
          <a:p>
            <a:pPr algn="ctr"/>
            <a:r>
              <a:rPr lang="en-US" sz="4000" b="1" dirty="0">
                <a:latin typeface="Arial Black" panose="020B0A04020102020204" pitchFamily="34" charset="0"/>
              </a:rPr>
              <a:t>SPECIFIC OBJECTIVES</a:t>
            </a:r>
            <a:endParaRPr lang="en-KE" sz="40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9617A8B-D131-86CA-ECE8-26A0EA2D3252}"/>
              </a:ext>
            </a:extLst>
          </p:cNvPr>
          <p:cNvSpPr>
            <a:spLocks noGrp="1"/>
          </p:cNvSpPr>
          <p:nvPr>
            <p:ph idx="1"/>
          </p:nvPr>
        </p:nvSpPr>
        <p:spPr>
          <a:xfrm>
            <a:off x="838200" y="2345891"/>
            <a:ext cx="10515600" cy="4811658"/>
          </a:xfrm>
        </p:spPr>
        <p:txBody>
          <a:bodyPr>
            <a:normAutofit/>
          </a:bodyPr>
          <a:lstStyle/>
          <a:p>
            <a:pPr marL="514350" indent="-514350" algn="ctr">
              <a:buFont typeface="+mj-lt"/>
              <a:buAutoNum type="arabicPeriod"/>
            </a:pPr>
            <a:r>
              <a:rPr lang="en-KE" sz="2800" dirty="0">
                <a:effectLst/>
                <a:latin typeface="Calibri" panose="020F0502020204030204" pitchFamily="34" charset="0"/>
                <a:ea typeface="Calibri" panose="020F0502020204030204" pitchFamily="34" charset="0"/>
                <a:cs typeface="Times New Roman" panose="02020603050405020304" pitchFamily="18" charset="0"/>
              </a:rPr>
              <a:t>Examine historical accident data to identify aircraft models with the lowest accident and fatality rates.</a:t>
            </a:r>
            <a:br>
              <a:rPr lang="en-US" sz="2800" dirty="0">
                <a:latin typeface="Calibri" panose="020F0502020204030204" pitchFamily="34" charset="0"/>
                <a:ea typeface="Calibri" panose="020F0502020204030204" pitchFamily="34" charset="0"/>
                <a:cs typeface="Times New Roman" panose="02020603050405020304" pitchFamily="18" charset="0"/>
              </a:rPr>
            </a:b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ctr">
              <a:buFont typeface="+mj-lt"/>
              <a:buAutoNum type="arabicPeriod"/>
            </a:pPr>
            <a:r>
              <a:rPr lang="en-GB" sz="2800" dirty="0">
                <a:effectLst/>
                <a:latin typeface="Calibri" panose="020F0502020204030204" pitchFamily="34" charset="0"/>
                <a:ea typeface="Calibri" panose="020F0502020204030204" pitchFamily="34" charset="0"/>
                <a:cs typeface="Times New Roman" panose="02020603050405020304" pitchFamily="18" charset="0"/>
              </a:rPr>
              <a:t>Assess how factors such as aircraft age, manufacturer, engine type, and passenger capacity influence accident frequency and severity.</a:t>
            </a:r>
            <a:br>
              <a:rPr lang="en-GB" sz="2800" dirty="0">
                <a:effectLst/>
                <a:latin typeface="Calibri" panose="020F0502020204030204" pitchFamily="34" charset="0"/>
                <a:ea typeface="Calibri" panose="020F0502020204030204" pitchFamily="34" charset="0"/>
                <a:cs typeface="Times New Roman" panose="02020603050405020304" pitchFamily="18" charset="0"/>
              </a:rPr>
            </a:b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ctr">
              <a:buFont typeface="+mj-lt"/>
              <a:buAutoNum type="arabicPeriod"/>
            </a:pPr>
            <a:r>
              <a:rPr lang="en-GB" sz="2800" dirty="0">
                <a:effectLst/>
                <a:latin typeface="Calibri" panose="020F0502020204030204" pitchFamily="34" charset="0"/>
                <a:ea typeface="Calibri" panose="020F0502020204030204" pitchFamily="34" charset="0"/>
                <a:cs typeface="Times New Roman" panose="02020603050405020304" pitchFamily="18" charset="0"/>
              </a:rPr>
              <a:t>Determine how different weather conditions and regions contribute to aircraft accidents and identify aircraft best suited for various environments.</a:t>
            </a:r>
            <a:endParaRPr lang="en-KE" sz="2800" dirty="0"/>
          </a:p>
        </p:txBody>
      </p:sp>
    </p:spTree>
    <p:extLst>
      <p:ext uri="{BB962C8B-B14F-4D97-AF65-F5344CB8AC3E}">
        <p14:creationId xmlns:p14="http://schemas.microsoft.com/office/powerpoint/2010/main" val="81476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ECCA5-CC65-3614-DAB1-1826C57E4340}"/>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EBFE95-64AC-AB31-BBBD-D1F4834F1381}"/>
              </a:ext>
            </a:extLst>
          </p:cNvPr>
          <p:cNvPicPr>
            <a:picLocks noGrp="1" noChangeAspect="1"/>
          </p:cNvPicPr>
          <p:nvPr>
            <p:ph idx="1"/>
          </p:nvPr>
        </p:nvPicPr>
        <p:blipFill>
          <a:blip r:embed="rId2"/>
          <a:stretch>
            <a:fillRect/>
          </a:stretch>
        </p:blipFill>
        <p:spPr>
          <a:xfrm>
            <a:off x="1407203" y="1176566"/>
            <a:ext cx="8696090" cy="5712966"/>
          </a:xfrm>
        </p:spPr>
      </p:pic>
    </p:spTree>
    <p:extLst>
      <p:ext uri="{BB962C8B-B14F-4D97-AF65-F5344CB8AC3E}">
        <p14:creationId xmlns:p14="http://schemas.microsoft.com/office/powerpoint/2010/main" val="678206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37599C-F9D8-6BCD-F371-4B2C9ABF48A5}"/>
              </a:ext>
            </a:extLst>
          </p:cNvPr>
          <p:cNvPicPr>
            <a:picLocks noGrp="1" noChangeAspect="1"/>
          </p:cNvPicPr>
          <p:nvPr>
            <p:ph idx="1"/>
          </p:nvPr>
        </p:nvPicPr>
        <p:blipFill>
          <a:blip r:embed="rId2"/>
          <a:stretch>
            <a:fillRect/>
          </a:stretch>
        </p:blipFill>
        <p:spPr>
          <a:xfrm>
            <a:off x="1403131" y="683248"/>
            <a:ext cx="8760721" cy="6009771"/>
          </a:xfrm>
        </p:spPr>
      </p:pic>
    </p:spTree>
    <p:extLst>
      <p:ext uri="{BB962C8B-B14F-4D97-AF65-F5344CB8AC3E}">
        <p14:creationId xmlns:p14="http://schemas.microsoft.com/office/powerpoint/2010/main" val="258520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DD752D8-5BBB-E9DD-C53E-C98F1393C333}"/>
              </a:ext>
            </a:extLst>
          </p:cNvPr>
          <p:cNvPicPr>
            <a:picLocks noChangeAspect="1"/>
          </p:cNvPicPr>
          <p:nvPr/>
        </p:nvPicPr>
        <p:blipFill>
          <a:blip r:embed="rId2"/>
          <a:stretch>
            <a:fillRect/>
          </a:stretch>
        </p:blipFill>
        <p:spPr>
          <a:xfrm>
            <a:off x="599093" y="31532"/>
            <a:ext cx="10055854" cy="6906405"/>
          </a:xfrm>
          <a:prstGeom prst="rect">
            <a:avLst/>
          </a:prstGeom>
        </p:spPr>
      </p:pic>
    </p:spTree>
    <p:extLst>
      <p:ext uri="{BB962C8B-B14F-4D97-AF65-F5344CB8AC3E}">
        <p14:creationId xmlns:p14="http://schemas.microsoft.com/office/powerpoint/2010/main" val="148417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16142-8DC0-BFC8-FE1E-B74870AB2600}"/>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FC8A0C-C2EA-06E5-F5A4-2BDF12CB9D0B}"/>
              </a:ext>
            </a:extLst>
          </p:cNvPr>
          <p:cNvPicPr>
            <a:picLocks noGrp="1" noChangeAspect="1"/>
          </p:cNvPicPr>
          <p:nvPr>
            <p:ph idx="1"/>
          </p:nvPr>
        </p:nvPicPr>
        <p:blipFill>
          <a:blip r:embed="rId2"/>
          <a:stretch>
            <a:fillRect/>
          </a:stretch>
        </p:blipFill>
        <p:spPr>
          <a:xfrm>
            <a:off x="1004945" y="79427"/>
            <a:ext cx="9709130" cy="6699146"/>
          </a:xfrm>
        </p:spPr>
      </p:pic>
    </p:spTree>
    <p:extLst>
      <p:ext uri="{BB962C8B-B14F-4D97-AF65-F5344CB8AC3E}">
        <p14:creationId xmlns:p14="http://schemas.microsoft.com/office/powerpoint/2010/main" val="365776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034EB-8302-7817-2B7E-142FCDF93699}"/>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195F59-D34E-39ED-2417-6BB85D996391}"/>
              </a:ext>
            </a:extLst>
          </p:cNvPr>
          <p:cNvPicPr>
            <a:picLocks noGrp="1" noChangeAspect="1"/>
          </p:cNvPicPr>
          <p:nvPr>
            <p:ph idx="1"/>
          </p:nvPr>
        </p:nvPicPr>
        <p:blipFill>
          <a:blip r:embed="rId2"/>
          <a:stretch>
            <a:fillRect/>
          </a:stretch>
        </p:blipFill>
        <p:spPr>
          <a:xfrm>
            <a:off x="291326" y="134007"/>
            <a:ext cx="11145275" cy="6589986"/>
          </a:xfrm>
        </p:spPr>
      </p:pic>
    </p:spTree>
    <p:extLst>
      <p:ext uri="{BB962C8B-B14F-4D97-AF65-F5344CB8AC3E}">
        <p14:creationId xmlns:p14="http://schemas.microsoft.com/office/powerpoint/2010/main" val="2013726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134</TotalTime>
  <Words>277</Words>
  <Application>Microsoft Office PowerPoint</Application>
  <PresentationFormat>Widescreen</PresentationFormat>
  <Paragraphs>17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Century Gothic</vt:lpstr>
      <vt:lpstr>Wingdings 3</vt:lpstr>
      <vt:lpstr>Ion Boardroom</vt:lpstr>
      <vt:lpstr>Aviation-Accident-Analysis</vt:lpstr>
      <vt:lpstr>INTRODUCTION</vt:lpstr>
      <vt:lpstr>GENERAL OBJECTIVE</vt:lpstr>
      <vt:lpstr>SPECIFIC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BRIAN WAWERU</dc:creator>
  <cp:lastModifiedBy>BRIAN WAWERU</cp:lastModifiedBy>
  <cp:revision>20</cp:revision>
  <dcterms:created xsi:type="dcterms:W3CDTF">2025-02-12T16:50:31Z</dcterms:created>
  <dcterms:modified xsi:type="dcterms:W3CDTF">2025-02-14T16:36:20Z</dcterms:modified>
</cp:coreProperties>
</file>