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AWERU" userId="3fb8e1fabb4e43de" providerId="LiveId" clId="{CC11B3C3-5339-4880-8000-3559BB9B68A6}"/>
    <pc:docChg chg="undo custSel addSld modSld">
      <pc:chgData name="BRIAN WAWERU" userId="3fb8e1fabb4e43de" providerId="LiveId" clId="{CC11B3C3-5339-4880-8000-3559BB9B68A6}" dt="2025-02-12T16:54:43.916" v="160" actId="680"/>
      <pc:docMkLst>
        <pc:docMk/>
      </pc:docMkLst>
      <pc:sldChg chg="modSp mod">
        <pc:chgData name="BRIAN WAWERU" userId="3fb8e1fabb4e43de" providerId="LiveId" clId="{CC11B3C3-5339-4880-8000-3559BB9B68A6}" dt="2025-02-12T16:51:51.561" v="90" actId="20577"/>
        <pc:sldMkLst>
          <pc:docMk/>
          <pc:sldMk cId="285880447" sldId="256"/>
        </pc:sldMkLst>
        <pc:spChg chg="mod">
          <ac:chgData name="BRIAN WAWERU" userId="3fb8e1fabb4e43de" providerId="LiveId" clId="{CC11B3C3-5339-4880-8000-3559BB9B68A6}" dt="2025-02-12T16:51:29.257" v="33" actId="20577"/>
          <ac:spMkLst>
            <pc:docMk/>
            <pc:sldMk cId="285880447" sldId="256"/>
            <ac:spMk id="2" creationId="{A853BA7F-5EB1-5F90-A93B-4CC8BE104C4B}"/>
          </ac:spMkLst>
        </pc:spChg>
        <pc:spChg chg="mod">
          <ac:chgData name="BRIAN WAWERU" userId="3fb8e1fabb4e43de" providerId="LiveId" clId="{CC11B3C3-5339-4880-8000-3559BB9B68A6}" dt="2025-02-12T16:51:51.561" v="90" actId="20577"/>
          <ac:spMkLst>
            <pc:docMk/>
            <pc:sldMk cId="285880447" sldId="256"/>
            <ac:spMk id="3" creationId="{A86FC6EA-4125-7B98-86D8-F997936447B5}"/>
          </ac:spMkLst>
        </pc:spChg>
      </pc:sldChg>
      <pc:sldChg chg="modSp mod">
        <pc:chgData name="BRIAN WAWERU" userId="3fb8e1fabb4e43de" providerId="LiveId" clId="{CC11B3C3-5339-4880-8000-3559BB9B68A6}" dt="2025-02-12T16:54:23.235" v="157" actId="14100"/>
        <pc:sldMkLst>
          <pc:docMk/>
          <pc:sldMk cId="547955224" sldId="257"/>
        </pc:sldMkLst>
        <pc:spChg chg="mod">
          <ac:chgData name="BRIAN WAWERU" userId="3fb8e1fabb4e43de" providerId="LiveId" clId="{CC11B3C3-5339-4880-8000-3559BB9B68A6}" dt="2025-02-12T16:54:16.061" v="156" actId="1076"/>
          <ac:spMkLst>
            <pc:docMk/>
            <pc:sldMk cId="547955224" sldId="257"/>
            <ac:spMk id="2" creationId="{208939DB-1657-23CC-5BBE-3621F1253A82}"/>
          </ac:spMkLst>
        </pc:spChg>
        <pc:spChg chg="mod">
          <ac:chgData name="BRIAN WAWERU" userId="3fb8e1fabb4e43de" providerId="LiveId" clId="{CC11B3C3-5339-4880-8000-3559BB9B68A6}" dt="2025-02-12T16:54:23.235" v="157" actId="14100"/>
          <ac:spMkLst>
            <pc:docMk/>
            <pc:sldMk cId="547955224" sldId="257"/>
            <ac:spMk id="3" creationId="{1694C5C5-054B-2F8C-7823-BB1AC66B9AA0}"/>
          </ac:spMkLst>
        </pc:spChg>
      </pc:sldChg>
      <pc:sldChg chg="modSp">
        <pc:chgData name="BRIAN WAWERU" userId="3fb8e1fabb4e43de" providerId="LiveId" clId="{CC11B3C3-5339-4880-8000-3559BB9B68A6}" dt="2025-02-12T16:54:33.366" v="158"/>
        <pc:sldMkLst>
          <pc:docMk/>
          <pc:sldMk cId="964947464" sldId="258"/>
        </pc:sldMkLst>
        <pc:spChg chg="mod">
          <ac:chgData name="BRIAN WAWERU" userId="3fb8e1fabb4e43de" providerId="LiveId" clId="{CC11B3C3-5339-4880-8000-3559BB9B68A6}" dt="2025-02-12T16:54:33.366" v="158"/>
          <ac:spMkLst>
            <pc:docMk/>
            <pc:sldMk cId="964947464" sldId="258"/>
            <ac:spMk id="2" creationId="{713F4CBC-4D24-93F1-8CB3-D1B118796DC3}"/>
          </ac:spMkLst>
        </pc:spChg>
      </pc:sldChg>
      <pc:sldChg chg="modSp mod">
        <pc:chgData name="BRIAN WAWERU" userId="3fb8e1fabb4e43de" providerId="LiveId" clId="{CC11B3C3-5339-4880-8000-3559BB9B68A6}" dt="2025-02-12T16:54:39.515" v="159"/>
        <pc:sldMkLst>
          <pc:docMk/>
          <pc:sldMk cId="814767519" sldId="259"/>
        </pc:sldMkLst>
        <pc:spChg chg="mod">
          <ac:chgData name="BRIAN WAWERU" userId="3fb8e1fabb4e43de" providerId="LiveId" clId="{CC11B3C3-5339-4880-8000-3559BB9B68A6}" dt="2025-02-12T16:54:39.515" v="159"/>
          <ac:spMkLst>
            <pc:docMk/>
            <pc:sldMk cId="814767519" sldId="259"/>
            <ac:spMk id="2" creationId="{5A52654D-CF15-7074-69A2-CBA421450B38}"/>
          </ac:spMkLst>
        </pc:spChg>
        <pc:spChg chg="mod">
          <ac:chgData name="BRIAN WAWERU" userId="3fb8e1fabb4e43de" providerId="LiveId" clId="{CC11B3C3-5339-4880-8000-3559BB9B68A6}" dt="2025-02-12T16:53:32.315" v="143" actId="27636"/>
          <ac:spMkLst>
            <pc:docMk/>
            <pc:sldMk cId="814767519" sldId="259"/>
            <ac:spMk id="3" creationId="{A9617A8B-D131-86CA-ECE8-26A0EA2D3252}"/>
          </ac:spMkLst>
        </pc:spChg>
      </pc:sldChg>
      <pc:sldChg chg="new">
        <pc:chgData name="BRIAN WAWERU" userId="3fb8e1fabb4e43de" providerId="LiveId" clId="{CC11B3C3-5339-4880-8000-3559BB9B68A6}" dt="2025-02-12T16:54:43.916" v="160" actId="680"/>
        <pc:sldMkLst>
          <pc:docMk/>
          <pc:sldMk cId="1382671887"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3CB-9F39-CCE6-7354-9155E0638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99A58C31-AE3C-0421-610B-CC789CDF29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AB5957A5-AE03-F5E5-C61D-49E674F25D8E}"/>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a:extLst>
              <a:ext uri="{FF2B5EF4-FFF2-40B4-BE49-F238E27FC236}">
                <a16:creationId xmlns:a16="http://schemas.microsoft.com/office/drawing/2014/main" id="{49CC6362-9A4D-F40A-960F-5343771E20E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B97167C-9EE2-B290-D0F4-17D515D6D3CD}"/>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416377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FAC8-3A4A-4F95-CEF1-B0EE5D201B97}"/>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FE1EEEB-743C-F020-7044-9201F923D2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2B5F5FC-2857-019A-7B1D-92336DF56D83}"/>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a:extLst>
              <a:ext uri="{FF2B5EF4-FFF2-40B4-BE49-F238E27FC236}">
                <a16:creationId xmlns:a16="http://schemas.microsoft.com/office/drawing/2014/main" id="{1316ACC4-1200-12F3-6441-204F2762507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C77805F-E660-B124-2756-061B07BC0F95}"/>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41927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B0F68-2011-45D8-FBD7-A7A14425E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85C4A41-5EB0-B510-DF65-CF113953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24669BA-B7D9-FE24-7B76-2A61460FC7BC}"/>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a:extLst>
              <a:ext uri="{FF2B5EF4-FFF2-40B4-BE49-F238E27FC236}">
                <a16:creationId xmlns:a16="http://schemas.microsoft.com/office/drawing/2014/main" id="{34D8A9ED-23BB-E27F-FCA4-4611B42ACCE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DAEE731-0F15-B876-99E9-8173EB7242C3}"/>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69101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A829-2E38-702A-C878-0690CFD35941}"/>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F6DB030-7E9F-F736-E7F5-D8533960C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A78DD64-5E32-12F8-E943-710C36F41D74}"/>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a:extLst>
              <a:ext uri="{FF2B5EF4-FFF2-40B4-BE49-F238E27FC236}">
                <a16:creationId xmlns:a16="http://schemas.microsoft.com/office/drawing/2014/main" id="{6B383330-65BE-FE95-E723-FC5046B994A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CF64E94-1B9B-9FE0-1D24-3DA28BF1BDF0}"/>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421877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93F8-707B-6394-7A50-A8AF4DDB0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5CD88B93-57D3-74DD-2E11-0158C356E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374EC-B513-130B-27E0-013379558AEC}"/>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5" name="Footer Placeholder 4">
            <a:extLst>
              <a:ext uri="{FF2B5EF4-FFF2-40B4-BE49-F238E27FC236}">
                <a16:creationId xmlns:a16="http://schemas.microsoft.com/office/drawing/2014/main" id="{215A0B1E-1A8F-D9D5-D962-89FB6C4F5F9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1F93D9F-019B-2C28-D65B-43D99DAFA593}"/>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0202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B894-5097-2BD5-7CD1-1E6FAA46E51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46634BE-8E11-26E5-2D5B-44F2A4441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E238968B-4A4A-2171-5C0A-39772E935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89E5E219-F68B-2E2C-19AA-22271CA79FF1}"/>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6" name="Footer Placeholder 5">
            <a:extLst>
              <a:ext uri="{FF2B5EF4-FFF2-40B4-BE49-F238E27FC236}">
                <a16:creationId xmlns:a16="http://schemas.microsoft.com/office/drawing/2014/main" id="{0D0A5976-3FEA-52B5-7CD6-FF092C28E5A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07CDF3D-7B1A-6D2E-4772-2D5EF4246013}"/>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34599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A8FB-3A33-0152-6A83-35B6644411A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C00039B-B792-01BC-8F84-B951F9984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514406-00E5-7DD9-7961-4C41FBA37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6C506CE-1F5E-D6D0-5868-D8E67D6AC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B29744-A7A3-C0A7-5DBA-09C1EDFBE1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3AC34F21-116D-B30C-84B7-FFB086939DF6}"/>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8" name="Footer Placeholder 7">
            <a:extLst>
              <a:ext uri="{FF2B5EF4-FFF2-40B4-BE49-F238E27FC236}">
                <a16:creationId xmlns:a16="http://schemas.microsoft.com/office/drawing/2014/main" id="{8CD191FC-4D26-3C31-254F-3308F429E7CC}"/>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00CB9750-43AE-64E1-82F0-397D4DC83D7E}"/>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82201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77B5-F384-62C7-0E2D-604CA40230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A2D2A98-5432-69D1-F3CE-CE1B4CF716C3}"/>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4" name="Footer Placeholder 3">
            <a:extLst>
              <a:ext uri="{FF2B5EF4-FFF2-40B4-BE49-F238E27FC236}">
                <a16:creationId xmlns:a16="http://schemas.microsoft.com/office/drawing/2014/main" id="{4095FF24-6EE3-EE92-C914-9EF093AB3541}"/>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06A7788A-F56B-7585-0EBA-34F49279E5EB}"/>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86055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F06DE-AC67-BF8A-5FA2-B8F31F1C420E}"/>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3" name="Footer Placeholder 2">
            <a:extLst>
              <a:ext uri="{FF2B5EF4-FFF2-40B4-BE49-F238E27FC236}">
                <a16:creationId xmlns:a16="http://schemas.microsoft.com/office/drawing/2014/main" id="{D3C1BD60-63D0-7D06-A4A5-66744FF77242}"/>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83A5C11-03B5-E431-0ACB-D85EEBBFA7EC}"/>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407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3547-2CE7-482C-98F1-77097BC77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847F4EA4-28A8-BF39-665B-AA2E77A81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6ED3A670-D4EA-DAB9-1E45-8AFC398A0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045B9-8F10-D411-1EE7-71C40EBF6753}"/>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6" name="Footer Placeholder 5">
            <a:extLst>
              <a:ext uri="{FF2B5EF4-FFF2-40B4-BE49-F238E27FC236}">
                <a16:creationId xmlns:a16="http://schemas.microsoft.com/office/drawing/2014/main" id="{FB387361-BB6A-21EB-E9CB-5EBED84630E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6F3706D-6E8B-57D1-4881-28152D72476C}"/>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407242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D0C7-73DE-BABB-51AA-90D760344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FEAE40F-B068-942A-B893-F5DACE19E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671FC940-15AE-A27C-F517-7380F3B8A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EACAB-6480-C662-A4FE-0AF169C9543A}"/>
              </a:ext>
            </a:extLst>
          </p:cNvPr>
          <p:cNvSpPr>
            <a:spLocks noGrp="1"/>
          </p:cNvSpPr>
          <p:nvPr>
            <p:ph type="dt" sz="half" idx="10"/>
          </p:nvPr>
        </p:nvSpPr>
        <p:spPr/>
        <p:txBody>
          <a:bodyPr/>
          <a:lstStyle/>
          <a:p>
            <a:fld id="{BFD5F710-CBA8-4918-A5B2-A827B8B90A4B}" type="datetimeFigureOut">
              <a:rPr lang="en-KE" smtClean="0"/>
              <a:t>12/02/2025</a:t>
            </a:fld>
            <a:endParaRPr lang="en-KE"/>
          </a:p>
        </p:txBody>
      </p:sp>
      <p:sp>
        <p:nvSpPr>
          <p:cNvPr id="6" name="Footer Placeholder 5">
            <a:extLst>
              <a:ext uri="{FF2B5EF4-FFF2-40B4-BE49-F238E27FC236}">
                <a16:creationId xmlns:a16="http://schemas.microsoft.com/office/drawing/2014/main" id="{25C4E86F-9B96-4D85-C6D4-3054277C3CA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6DBA846-F98D-549B-9AB1-3EB3B28F3950}"/>
              </a:ext>
            </a:extLst>
          </p:cNvPr>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89412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9A2018-6D1A-86C1-223F-F0A39A8E4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F2AA851-8BB3-256F-5B99-CE8AF61E24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C07DDB1-905A-EF2D-E247-2196A188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5F710-CBA8-4918-A5B2-A827B8B90A4B}" type="datetimeFigureOut">
              <a:rPr lang="en-KE" smtClean="0"/>
              <a:t>12/02/2025</a:t>
            </a:fld>
            <a:endParaRPr lang="en-KE"/>
          </a:p>
        </p:txBody>
      </p:sp>
      <p:sp>
        <p:nvSpPr>
          <p:cNvPr id="5" name="Footer Placeholder 4">
            <a:extLst>
              <a:ext uri="{FF2B5EF4-FFF2-40B4-BE49-F238E27FC236}">
                <a16:creationId xmlns:a16="http://schemas.microsoft.com/office/drawing/2014/main" id="{FEF680EB-F7C5-2127-035F-7BDFA65C9F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251C5EA-7730-20C5-5EDE-87DCB1AF8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59756-A488-4CEE-9DA2-6F30F635EBDF}" type="slidenum">
              <a:rPr lang="en-KE" smtClean="0"/>
              <a:t>‹#›</a:t>
            </a:fld>
            <a:endParaRPr lang="en-KE"/>
          </a:p>
        </p:txBody>
      </p:sp>
    </p:spTree>
    <p:extLst>
      <p:ext uri="{BB962C8B-B14F-4D97-AF65-F5344CB8AC3E}">
        <p14:creationId xmlns:p14="http://schemas.microsoft.com/office/powerpoint/2010/main" val="178492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A7F-5EB1-5F90-A93B-4CC8BE104C4B}"/>
              </a:ext>
            </a:extLst>
          </p:cNvPr>
          <p:cNvSpPr>
            <a:spLocks noGrp="1"/>
          </p:cNvSpPr>
          <p:nvPr>
            <p:ph type="ctrTitle"/>
          </p:nvPr>
        </p:nvSpPr>
        <p:spPr/>
        <p:txBody>
          <a:bodyPr/>
          <a:lstStyle/>
          <a:p>
            <a:r>
              <a:rPr lang="en-US" dirty="0"/>
              <a:t>Aviation-Accident-Analysis</a:t>
            </a:r>
            <a:endParaRPr lang="en-KE" dirty="0"/>
          </a:p>
        </p:txBody>
      </p:sp>
      <p:sp>
        <p:nvSpPr>
          <p:cNvPr id="3" name="Subtitle 2">
            <a:extLst>
              <a:ext uri="{FF2B5EF4-FFF2-40B4-BE49-F238E27FC236}">
                <a16:creationId xmlns:a16="http://schemas.microsoft.com/office/drawing/2014/main" id="{A86FC6EA-4125-7B98-86D8-F997936447B5}"/>
              </a:ext>
            </a:extLst>
          </p:cNvPr>
          <p:cNvSpPr>
            <a:spLocks noGrp="1"/>
          </p:cNvSpPr>
          <p:nvPr>
            <p:ph type="subTitle" idx="1"/>
          </p:nvPr>
        </p:nvSpPr>
        <p:spPr/>
        <p:txBody>
          <a:bodyPr/>
          <a:lstStyle/>
          <a:p>
            <a:r>
              <a:rPr lang="en-US" dirty="0"/>
              <a:t>Brian Waweru</a:t>
            </a:r>
            <a:br>
              <a:rPr lang="en-US" dirty="0"/>
            </a:br>
            <a:r>
              <a:rPr lang="en-US" dirty="0"/>
              <a:t>Moringa School</a:t>
            </a:r>
          </a:p>
        </p:txBody>
      </p:sp>
    </p:spTree>
    <p:extLst>
      <p:ext uri="{BB962C8B-B14F-4D97-AF65-F5344CB8AC3E}">
        <p14:creationId xmlns:p14="http://schemas.microsoft.com/office/powerpoint/2010/main" val="28588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39DB-1657-23CC-5BBE-3621F1253A82}"/>
              </a:ext>
            </a:extLst>
          </p:cNvPr>
          <p:cNvSpPr>
            <a:spLocks noGrp="1"/>
          </p:cNvSpPr>
          <p:nvPr>
            <p:ph type="title"/>
          </p:nvPr>
        </p:nvSpPr>
        <p:spPr>
          <a:xfrm>
            <a:off x="838199" y="706601"/>
            <a:ext cx="10515600" cy="1325563"/>
          </a:xfrm>
        </p:spPr>
        <p:txBody>
          <a:bodyPr/>
          <a:lstStyle/>
          <a:p>
            <a:pPr algn="ctr"/>
            <a:r>
              <a:rPr lang="en-US" b="1" dirty="0"/>
              <a:t>INTRODUCTION</a:t>
            </a:r>
            <a:endParaRPr lang="en-KE" b="1" dirty="0"/>
          </a:p>
        </p:txBody>
      </p:sp>
      <p:sp>
        <p:nvSpPr>
          <p:cNvPr id="3" name="Content Placeholder 2">
            <a:extLst>
              <a:ext uri="{FF2B5EF4-FFF2-40B4-BE49-F238E27FC236}">
                <a16:creationId xmlns:a16="http://schemas.microsoft.com/office/drawing/2014/main" id="{1694C5C5-054B-2F8C-7823-BB1AC66B9AA0}"/>
              </a:ext>
            </a:extLst>
          </p:cNvPr>
          <p:cNvSpPr>
            <a:spLocks noGrp="1"/>
          </p:cNvSpPr>
          <p:nvPr>
            <p:ph idx="1"/>
          </p:nvPr>
        </p:nvSpPr>
        <p:spPr>
          <a:xfrm>
            <a:off x="1531882" y="2032164"/>
            <a:ext cx="9267497" cy="3708072"/>
          </a:xfrm>
        </p:spPr>
        <p:txBody>
          <a:bodyPr>
            <a:normAutofit lnSpcReduction="10000"/>
          </a:bodyPr>
          <a:lstStyle/>
          <a:p>
            <a:pPr marL="0" indent="0" algn="just">
              <a:buNone/>
            </a:pPr>
            <a:r>
              <a:rPr lang="en-GB" sz="3200" dirty="0"/>
              <a:t>As the company expands into the aviation industry, it seeks to purchase and operate aircraft for both commercial and private ventures. However, with no prior experience in the sector, the company must carefully assess potential risks associated with different aircraft types. Understanding historical accident data is crucial in determining which aircraft models offer the lowest risk, ensuring safety, regulatory compliance, and cost-effectiveness.</a:t>
            </a:r>
            <a:endParaRPr lang="en-KE" sz="3200" dirty="0"/>
          </a:p>
        </p:txBody>
      </p:sp>
    </p:spTree>
    <p:extLst>
      <p:ext uri="{BB962C8B-B14F-4D97-AF65-F5344CB8AC3E}">
        <p14:creationId xmlns:p14="http://schemas.microsoft.com/office/powerpoint/2010/main" val="54795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4CBC-4D24-93F1-8CB3-D1B118796DC3}"/>
              </a:ext>
            </a:extLst>
          </p:cNvPr>
          <p:cNvSpPr>
            <a:spLocks noGrp="1"/>
          </p:cNvSpPr>
          <p:nvPr>
            <p:ph type="title"/>
          </p:nvPr>
        </p:nvSpPr>
        <p:spPr>
          <a:xfrm>
            <a:off x="838200" y="544210"/>
            <a:ext cx="10515600" cy="1325563"/>
          </a:xfrm>
        </p:spPr>
        <p:txBody>
          <a:bodyPr/>
          <a:lstStyle/>
          <a:p>
            <a:pPr algn="ctr"/>
            <a:r>
              <a:rPr lang="en-US" b="1" dirty="0"/>
              <a:t>GENERAL OBJECTIVE</a:t>
            </a:r>
            <a:endParaRPr lang="en-KE" b="1" dirty="0"/>
          </a:p>
        </p:txBody>
      </p:sp>
      <p:sp>
        <p:nvSpPr>
          <p:cNvPr id="3" name="Content Placeholder 2">
            <a:extLst>
              <a:ext uri="{FF2B5EF4-FFF2-40B4-BE49-F238E27FC236}">
                <a16:creationId xmlns:a16="http://schemas.microsoft.com/office/drawing/2014/main" id="{8B5B8E33-B27A-619B-AE39-2A5AFF0C8AF3}"/>
              </a:ext>
            </a:extLst>
          </p:cNvPr>
          <p:cNvSpPr>
            <a:spLocks noGrp="1"/>
          </p:cNvSpPr>
          <p:nvPr>
            <p:ph idx="1"/>
          </p:nvPr>
        </p:nvSpPr>
        <p:spPr>
          <a:xfrm>
            <a:off x="838200" y="1869773"/>
            <a:ext cx="10515600" cy="3118453"/>
          </a:xfrm>
        </p:spPr>
        <p:txBody>
          <a:bodyPr>
            <a:normAutofit/>
          </a:bodyPr>
          <a:lstStyle/>
          <a:p>
            <a:pPr marL="0" indent="0" algn="ctr">
              <a:buNone/>
            </a:pPr>
            <a:r>
              <a:rPr lang="en-GB" sz="3600" kern="100" dirty="0">
                <a:effectLst/>
                <a:latin typeface="Calibri" panose="020F0502020204030204" pitchFamily="34" charset="0"/>
                <a:ea typeface="Calibri" panose="020F0502020204030204" pitchFamily="34" charset="0"/>
                <a:cs typeface="Times New Roman" panose="02020603050405020304" pitchFamily="18" charset="0"/>
              </a:rPr>
              <a:t>To identify the safest and most reliable aircraft for commercial and private operations by analysing historical accident data, assessing risk factors, and providing actionable insights for informed decision-making.</a:t>
            </a:r>
            <a:endParaRPr lang="en-KE"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94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654D-CF15-7074-69A2-CBA421450B38}"/>
              </a:ext>
            </a:extLst>
          </p:cNvPr>
          <p:cNvSpPr>
            <a:spLocks noGrp="1"/>
          </p:cNvSpPr>
          <p:nvPr>
            <p:ph type="title"/>
          </p:nvPr>
        </p:nvSpPr>
        <p:spPr>
          <a:xfrm>
            <a:off x="838200" y="18284"/>
            <a:ext cx="10515600" cy="1325563"/>
          </a:xfrm>
        </p:spPr>
        <p:txBody>
          <a:bodyPr/>
          <a:lstStyle/>
          <a:p>
            <a:pPr algn="ctr"/>
            <a:r>
              <a:rPr lang="en-US" b="1" dirty="0"/>
              <a:t>SPECIFIC OBJECTIVES</a:t>
            </a:r>
            <a:endParaRPr lang="en-KE" b="1" dirty="0"/>
          </a:p>
        </p:txBody>
      </p:sp>
      <p:sp>
        <p:nvSpPr>
          <p:cNvPr id="3" name="Content Placeholder 2">
            <a:extLst>
              <a:ext uri="{FF2B5EF4-FFF2-40B4-BE49-F238E27FC236}">
                <a16:creationId xmlns:a16="http://schemas.microsoft.com/office/drawing/2014/main" id="{A9617A8B-D131-86CA-ECE8-26A0EA2D3252}"/>
              </a:ext>
            </a:extLst>
          </p:cNvPr>
          <p:cNvSpPr>
            <a:spLocks noGrp="1"/>
          </p:cNvSpPr>
          <p:nvPr>
            <p:ph idx="1"/>
          </p:nvPr>
        </p:nvSpPr>
        <p:spPr>
          <a:xfrm>
            <a:off x="838200" y="1224017"/>
            <a:ext cx="10515600" cy="4811658"/>
          </a:xfrm>
        </p:spPr>
        <p:txBody>
          <a:bodyPr>
            <a:normAutofit lnSpcReduction="10000"/>
          </a:bodyPr>
          <a:lstStyle/>
          <a:p>
            <a:pPr marL="514350" indent="-514350" algn="ctr">
              <a:buFont typeface="+mj-lt"/>
              <a:buAutoNum type="arabicPeriod"/>
            </a:pPr>
            <a:r>
              <a:rPr lang="en-KE" dirty="0">
                <a:effectLst/>
                <a:latin typeface="Calibri" panose="020F0502020204030204" pitchFamily="34" charset="0"/>
                <a:ea typeface="Calibri" panose="020F0502020204030204" pitchFamily="34" charset="0"/>
                <a:cs typeface="Times New Roman" panose="02020603050405020304" pitchFamily="18" charset="0"/>
              </a:rPr>
              <a:t>Examine historical accident data to identify aircraft models with the lowest accident and fatality rates.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Assess how factors such as aircraft age, manufacturer, engine type, and passenger capacity influence accident frequency and severity.</a:t>
            </a:r>
          </a:p>
          <a:p>
            <a:pPr marL="514350" indent="-514350" algn="ctr">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Determine how different weather conditions and regions contribute to aircraft accidents and identify aircraft best suited for various environments.</a:t>
            </a:r>
          </a:p>
          <a:p>
            <a:pPr marL="514350" indent="-514350" algn="ctr">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Investigate whether commercial or private aircraft have higher accident rates and identify models that are safer for each category.</a:t>
            </a:r>
          </a:p>
          <a:p>
            <a:pPr marL="514350" indent="-514350" algn="ctr">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Develop a risk-based ranking system to help the company choose the safest and most cost-effective aircraft for its new aviation division.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endParaRPr lang="en-KE" dirty="0"/>
          </a:p>
        </p:txBody>
      </p:sp>
    </p:spTree>
    <p:extLst>
      <p:ext uri="{BB962C8B-B14F-4D97-AF65-F5344CB8AC3E}">
        <p14:creationId xmlns:p14="http://schemas.microsoft.com/office/powerpoint/2010/main" val="81476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3D4D-B82F-641F-3547-3CA34BB78BE9}"/>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91A10C0F-9523-5A98-063A-A32FD884F19D}"/>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1382671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213</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Aviation-Accident-Analysis</vt:lpstr>
      <vt:lpstr>INTRODUCTION</vt:lpstr>
      <vt:lpstr>GENERAL OBJECTIVE</vt:lpstr>
      <vt:lpstr>SPECIFIC OBJECTIVES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WAWERU</dc:creator>
  <cp:lastModifiedBy>BRIAN WAWERU</cp:lastModifiedBy>
  <cp:revision>1</cp:revision>
  <dcterms:created xsi:type="dcterms:W3CDTF">2025-02-12T16:50:31Z</dcterms:created>
  <dcterms:modified xsi:type="dcterms:W3CDTF">2025-02-12T16:54:57Z</dcterms:modified>
</cp:coreProperties>
</file>