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9" r:id="rId4"/>
    <p:sldId id="263" r:id="rId5"/>
    <p:sldId id="264" r:id="rId6"/>
    <p:sldId id="265" r:id="rId7"/>
    <p:sldId id="266" r:id="rId8"/>
    <p:sldId id="268" r:id="rId9"/>
    <p:sldId id="260"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K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3374755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36883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472755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29146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837423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D5F710-CBA8-4918-A5B2-A827B8B90A4B}" type="datetimeFigureOut">
              <a:rPr lang="en-KE" smtClean="0"/>
              <a:t>14/02/2025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133533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D5F710-CBA8-4918-A5B2-A827B8B90A4B}" type="datetimeFigureOut">
              <a:rPr lang="en-KE" smtClean="0"/>
              <a:t>14/02/2025</a:t>
            </a:fld>
            <a:endParaRPr lang="en-KE"/>
          </a:p>
        </p:txBody>
      </p:sp>
      <p:sp>
        <p:nvSpPr>
          <p:cNvPr id="8" name="Footer Placeholder 7"/>
          <p:cNvSpPr>
            <a:spLocks noGrp="1"/>
          </p:cNvSpPr>
          <p:nvPr>
            <p:ph type="ftr" sz="quarter" idx="11"/>
          </p:nvPr>
        </p:nvSpPr>
        <p:spPr>
          <a:xfrm>
            <a:off x="561111" y="6391838"/>
            <a:ext cx="3644282" cy="304801"/>
          </a:xfrm>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108966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81330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904510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55933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5F710-CBA8-4918-A5B2-A827B8B90A4B}" type="datetimeFigureOut">
              <a:rPr lang="en-KE" smtClean="0"/>
              <a:t>14/02/2025</a:t>
            </a:fld>
            <a:endParaRPr lang="en-KE"/>
          </a:p>
        </p:txBody>
      </p:sp>
      <p:sp>
        <p:nvSpPr>
          <p:cNvPr id="5" name="Footer Placeholder 4"/>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085524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6745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D5F710-CBA8-4918-A5B2-A827B8B90A4B}" type="datetimeFigureOut">
              <a:rPr lang="en-KE" smtClean="0"/>
              <a:t>14/02/2025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51878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D5F710-CBA8-4918-A5B2-A827B8B90A4B}" type="datetimeFigureOut">
              <a:rPr lang="en-KE" smtClean="0"/>
              <a:t>14/02/2025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203255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5F710-CBA8-4918-A5B2-A827B8B90A4B}" type="datetimeFigureOut">
              <a:rPr lang="en-KE" smtClean="0"/>
              <a:t>14/02/2025</a:t>
            </a:fld>
            <a:endParaRPr lang="en-KE"/>
          </a:p>
        </p:txBody>
      </p:sp>
      <p:sp>
        <p:nvSpPr>
          <p:cNvPr id="3" name="Footer Placeholder 2"/>
          <p:cNvSpPr>
            <a:spLocks noGrp="1"/>
          </p:cNvSpPr>
          <p:nvPr>
            <p:ph type="ftr" sz="quarter" idx="11"/>
          </p:nvPr>
        </p:nvSpPr>
        <p:spPr/>
        <p:txBody>
          <a:bodyPr/>
          <a:lstStyle/>
          <a:p>
            <a:endParaRPr lang="en-K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54072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168513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D5F710-CBA8-4918-A5B2-A827B8B90A4B}" type="datetimeFigureOut">
              <a:rPr lang="en-KE" smtClean="0"/>
              <a:t>14/02/2025</a:t>
            </a:fld>
            <a:endParaRPr lang="en-KE"/>
          </a:p>
        </p:txBody>
      </p:sp>
      <p:sp>
        <p:nvSpPr>
          <p:cNvPr id="6" name="Footer Placeholder 5"/>
          <p:cNvSpPr>
            <a:spLocks noGrp="1"/>
          </p:cNvSpPr>
          <p:nvPr>
            <p:ph type="ftr" sz="quarter" idx="11"/>
          </p:nvPr>
        </p:nvSpPr>
        <p:spPr/>
        <p:txBody>
          <a:bodyPr/>
          <a:lstStyle/>
          <a:p>
            <a:endParaRPr lang="en-K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8459756-A488-4CEE-9DA2-6F30F635EBDF}" type="slidenum">
              <a:rPr lang="en-KE" smtClean="0"/>
              <a:t>‹#›</a:t>
            </a:fld>
            <a:endParaRPr lang="en-KE"/>
          </a:p>
        </p:txBody>
      </p:sp>
    </p:spTree>
    <p:extLst>
      <p:ext uri="{BB962C8B-B14F-4D97-AF65-F5344CB8AC3E}">
        <p14:creationId xmlns:p14="http://schemas.microsoft.com/office/powerpoint/2010/main" val="338060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FD5F710-CBA8-4918-A5B2-A827B8B90A4B}" type="datetimeFigureOut">
              <a:rPr lang="en-KE" smtClean="0"/>
              <a:t>14/02/2025</a:t>
            </a:fld>
            <a:endParaRPr lang="en-K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K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8459756-A488-4CEE-9DA2-6F30F635EBDF}" type="slidenum">
              <a:rPr lang="en-KE" smtClean="0"/>
              <a:t>‹#›</a:t>
            </a:fld>
            <a:endParaRPr lang="en-KE"/>
          </a:p>
        </p:txBody>
      </p:sp>
    </p:spTree>
    <p:extLst>
      <p:ext uri="{BB962C8B-B14F-4D97-AF65-F5344CB8AC3E}">
        <p14:creationId xmlns:p14="http://schemas.microsoft.com/office/powerpoint/2010/main" val="236872711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urigi-waweru/dsfpt10-p1-dsc-phase-1-project" TargetMode="External"/><Relationship Id="rId2" Type="http://schemas.openxmlformats.org/officeDocument/2006/relationships/hyperlink" Target="https://public.tableau.com/app/profile/brian.waweru/viz/waweru-dsc-phase-1-project-viz-v3/Dashboard1?publish=y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BA7F-5EB1-5F90-A93B-4CC8BE104C4B}"/>
              </a:ext>
            </a:extLst>
          </p:cNvPr>
          <p:cNvSpPr>
            <a:spLocks noGrp="1"/>
          </p:cNvSpPr>
          <p:nvPr>
            <p:ph type="ctrTitle"/>
          </p:nvPr>
        </p:nvSpPr>
        <p:spPr>
          <a:xfrm>
            <a:off x="882869" y="1122363"/>
            <a:ext cx="10625959" cy="2387600"/>
          </a:xfrm>
        </p:spPr>
        <p:txBody>
          <a:bodyPr>
            <a:normAutofit/>
          </a:bodyPr>
          <a:lstStyle/>
          <a:p>
            <a:pPr algn="ctr"/>
            <a:r>
              <a:rPr lang="en-US" sz="6600" b="1" dirty="0">
                <a:latin typeface="Arial Black" panose="020B0A04020102020204" pitchFamily="34" charset="0"/>
              </a:rPr>
              <a:t>Aviation-Accident-Analysis</a:t>
            </a:r>
            <a:endParaRPr lang="en-KE" sz="6600" b="1" dirty="0">
              <a:latin typeface="Arial Black" panose="020B0A04020102020204" pitchFamily="34" charset="0"/>
            </a:endParaRPr>
          </a:p>
        </p:txBody>
      </p:sp>
      <p:sp>
        <p:nvSpPr>
          <p:cNvPr id="3" name="Subtitle 2">
            <a:extLst>
              <a:ext uri="{FF2B5EF4-FFF2-40B4-BE49-F238E27FC236}">
                <a16:creationId xmlns:a16="http://schemas.microsoft.com/office/drawing/2014/main" id="{A86FC6EA-4125-7B98-86D8-F997936447B5}"/>
              </a:ext>
            </a:extLst>
          </p:cNvPr>
          <p:cNvSpPr>
            <a:spLocks noGrp="1"/>
          </p:cNvSpPr>
          <p:nvPr>
            <p:ph type="subTitle" idx="1"/>
          </p:nvPr>
        </p:nvSpPr>
        <p:spPr>
          <a:xfrm>
            <a:off x="1359907" y="3721091"/>
            <a:ext cx="8825658" cy="861420"/>
          </a:xfrm>
        </p:spPr>
        <p:txBody>
          <a:bodyPr>
            <a:normAutofit/>
          </a:bodyPr>
          <a:lstStyle/>
          <a:p>
            <a:pPr algn="ctr"/>
            <a:r>
              <a:rPr lang="en-US" sz="2400" dirty="0">
                <a:solidFill>
                  <a:srgbClr val="00B0F0"/>
                </a:solidFill>
              </a:rPr>
              <a:t>Brian Waweru</a:t>
            </a:r>
            <a:br>
              <a:rPr lang="en-US" sz="2400" dirty="0">
                <a:solidFill>
                  <a:srgbClr val="00B0F0"/>
                </a:solidFill>
              </a:rPr>
            </a:br>
            <a:r>
              <a:rPr lang="en-US" sz="2400" dirty="0">
                <a:solidFill>
                  <a:srgbClr val="00B0F0"/>
                </a:solidFill>
              </a:rPr>
              <a:t>Moringa School</a:t>
            </a:r>
          </a:p>
        </p:txBody>
      </p:sp>
    </p:spTree>
    <p:extLst>
      <p:ext uri="{BB962C8B-B14F-4D97-AF65-F5344CB8AC3E}">
        <p14:creationId xmlns:p14="http://schemas.microsoft.com/office/powerpoint/2010/main" val="285880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A7BC-82DC-0F74-778E-7368FF68F869}"/>
              </a:ext>
            </a:extLst>
          </p:cNvPr>
          <p:cNvSpPr>
            <a:spLocks noGrp="1"/>
          </p:cNvSpPr>
          <p:nvPr>
            <p:ph type="title"/>
          </p:nvPr>
        </p:nvSpPr>
        <p:spPr/>
        <p:txBody>
          <a:bodyPr/>
          <a:lstStyle/>
          <a:p>
            <a:pPr algn="ctr"/>
            <a:r>
              <a:rPr lang="en-US" sz="4800" b="1" dirty="0"/>
              <a:t>References</a:t>
            </a:r>
            <a:endParaRPr lang="en-KE" sz="4800" b="1" dirty="0"/>
          </a:p>
        </p:txBody>
      </p:sp>
      <p:sp>
        <p:nvSpPr>
          <p:cNvPr id="3" name="Content Placeholder 2">
            <a:extLst>
              <a:ext uri="{FF2B5EF4-FFF2-40B4-BE49-F238E27FC236}">
                <a16:creationId xmlns:a16="http://schemas.microsoft.com/office/drawing/2014/main" id="{B7FC1CB5-28DC-9DEA-0057-B474DE9B2EA2}"/>
              </a:ext>
            </a:extLst>
          </p:cNvPr>
          <p:cNvSpPr>
            <a:spLocks noGrp="1"/>
          </p:cNvSpPr>
          <p:nvPr>
            <p:ph idx="1"/>
          </p:nvPr>
        </p:nvSpPr>
        <p:spPr>
          <a:xfrm>
            <a:off x="474134" y="2603499"/>
            <a:ext cx="11243733" cy="3932767"/>
          </a:xfrm>
        </p:spPr>
        <p:txBody>
          <a:bodyPr>
            <a:normAutofit/>
          </a:bodyPr>
          <a:lstStyle/>
          <a:p>
            <a:pPr>
              <a:buFont typeface="+mj-lt"/>
              <a:buAutoNum type="arabicPeriod"/>
            </a:pPr>
            <a:r>
              <a:rPr lang="en-US" sz="2400" b="1" dirty="0"/>
              <a:t>Tableau-Visualization: </a:t>
            </a:r>
            <a:br>
              <a:rPr lang="en-US" sz="2400" b="1" dirty="0"/>
            </a:br>
            <a:r>
              <a:rPr lang="en-US" sz="1600" dirty="0"/>
              <a:t>Version 3:</a:t>
            </a:r>
            <a:br>
              <a:rPr lang="en-US" sz="2400" dirty="0"/>
            </a:br>
            <a:r>
              <a:rPr lang="en-US" sz="2400" dirty="0">
                <a:hlinkClick r:id="rId2"/>
              </a:rPr>
              <a:t>https://public.tableau.com/app/profile/brian.waweru/viz/waweru-dsc-phase-1-project-viz-v3/Dashboard1?publish=yes</a:t>
            </a:r>
            <a:endParaRPr lang="en-US" sz="2400" dirty="0"/>
          </a:p>
          <a:p>
            <a:pPr>
              <a:buFont typeface="+mj-lt"/>
              <a:buAutoNum type="arabicPeriod"/>
            </a:pPr>
            <a:endParaRPr lang="en-US" sz="2400" dirty="0"/>
          </a:p>
          <a:p>
            <a:pPr>
              <a:buFont typeface="+mj-lt"/>
              <a:buAutoNum type="arabicPeriod"/>
            </a:pPr>
            <a:r>
              <a:rPr lang="en-US" sz="2400" b="1" dirty="0"/>
              <a:t>Git-Repository:</a:t>
            </a:r>
            <a:br>
              <a:rPr lang="en-US" sz="2400" dirty="0"/>
            </a:br>
            <a:r>
              <a:rPr lang="en-US" sz="2400" dirty="0" err="1">
                <a:hlinkClick r:id="rId3"/>
              </a:rPr>
              <a:t>rurigi-waweru</a:t>
            </a:r>
            <a:r>
              <a:rPr lang="en-US" sz="2400" dirty="0">
                <a:hlinkClick r:id="rId3"/>
              </a:rPr>
              <a:t>/dsfpt10-p1-dsc-phase-1-project: Phase-01-Final-Project, 09-02-2025</a:t>
            </a:r>
            <a:endParaRPr lang="en-US" sz="2400" dirty="0"/>
          </a:p>
        </p:txBody>
      </p:sp>
    </p:spTree>
    <p:extLst>
      <p:ext uri="{BB962C8B-B14F-4D97-AF65-F5344CB8AC3E}">
        <p14:creationId xmlns:p14="http://schemas.microsoft.com/office/powerpoint/2010/main" val="225833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8671975-F191-0FF6-195F-B4C72CC628D2}"/>
              </a:ext>
            </a:extLst>
          </p:cNvPr>
          <p:cNvSpPr txBox="1">
            <a:spLocks/>
          </p:cNvSpPr>
          <p:nvPr/>
        </p:nvSpPr>
        <p:spPr>
          <a:xfrm>
            <a:off x="735720" y="2191407"/>
            <a:ext cx="10673255" cy="4414343"/>
          </a:xfrm>
          <a:prstGeom prst="rect">
            <a:avLst/>
          </a:prstGeom>
          <a:solidFill>
            <a:schemeClr val="accent4">
              <a:lumMod val="40000"/>
              <a:lumOff val="60000"/>
            </a:schemeClr>
          </a:solidFill>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r>
              <a:rPr lang="en-GB" sz="3200" dirty="0"/>
              <a:t>As the company expands into the aviation industry, it seeks to purchase and operate aircraft for both commercial and private ventures. However, with no prior experience in the sector, the company must carefully assess potential risks associated with different aircraft types. Understanding historical accident data is crucial in determining which aircraft models offer the lowest risk, ensuring safety, regulatory compliance, and cost-effectiveness.</a:t>
            </a:r>
            <a:endParaRPr lang="en-KE" sz="3200" dirty="0"/>
          </a:p>
        </p:txBody>
      </p:sp>
      <p:sp>
        <p:nvSpPr>
          <p:cNvPr id="2" name="Title 1">
            <a:extLst>
              <a:ext uri="{FF2B5EF4-FFF2-40B4-BE49-F238E27FC236}">
                <a16:creationId xmlns:a16="http://schemas.microsoft.com/office/drawing/2014/main" id="{713F4CBC-4D24-93F1-8CB3-D1B118796DC3}"/>
              </a:ext>
            </a:extLst>
          </p:cNvPr>
          <p:cNvSpPr>
            <a:spLocks noGrp="1"/>
          </p:cNvSpPr>
          <p:nvPr>
            <p:ph type="title"/>
          </p:nvPr>
        </p:nvSpPr>
        <p:spPr>
          <a:xfrm>
            <a:off x="2820712" y="717630"/>
            <a:ext cx="6056587" cy="1325563"/>
          </a:xfrm>
        </p:spPr>
        <p:txBody>
          <a:bodyPr/>
          <a:lstStyle/>
          <a:p>
            <a:pPr algn="ctr"/>
            <a:r>
              <a:rPr lang="en-US" sz="4000" b="1" dirty="0">
                <a:latin typeface="Arial Black" panose="020B0A04020102020204" pitchFamily="34" charset="0"/>
              </a:rPr>
              <a:t>INTRODUCTION</a:t>
            </a:r>
            <a:endParaRPr lang="en-KE" sz="4000" b="1" dirty="0">
              <a:latin typeface="Arial Black" panose="020B0A04020102020204" pitchFamily="34" charset="0"/>
            </a:endParaRPr>
          </a:p>
        </p:txBody>
      </p:sp>
    </p:spTree>
    <p:extLst>
      <p:ext uri="{BB962C8B-B14F-4D97-AF65-F5344CB8AC3E}">
        <p14:creationId xmlns:p14="http://schemas.microsoft.com/office/powerpoint/2010/main" val="964947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654D-CF15-7074-69A2-CBA421450B38}"/>
              </a:ext>
            </a:extLst>
          </p:cNvPr>
          <p:cNvSpPr>
            <a:spLocks noGrp="1"/>
          </p:cNvSpPr>
          <p:nvPr>
            <p:ph type="title"/>
          </p:nvPr>
        </p:nvSpPr>
        <p:spPr>
          <a:xfrm>
            <a:off x="838200" y="720779"/>
            <a:ext cx="10515600" cy="1325563"/>
          </a:xfrm>
        </p:spPr>
        <p:txBody>
          <a:bodyPr>
            <a:normAutofit/>
          </a:bodyPr>
          <a:lstStyle/>
          <a:p>
            <a:pPr algn="ctr"/>
            <a:r>
              <a:rPr lang="en-US" sz="4000" b="1" dirty="0">
                <a:latin typeface="Arial Black" panose="020B0A04020102020204" pitchFamily="34" charset="0"/>
              </a:rPr>
              <a:t>OBJECTIVES</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A9617A8B-D131-86CA-ECE8-26A0EA2D3252}"/>
              </a:ext>
            </a:extLst>
          </p:cNvPr>
          <p:cNvSpPr>
            <a:spLocks noGrp="1"/>
          </p:cNvSpPr>
          <p:nvPr>
            <p:ph idx="1"/>
          </p:nvPr>
        </p:nvSpPr>
        <p:spPr>
          <a:xfrm>
            <a:off x="838200" y="3811378"/>
            <a:ext cx="10515600" cy="2695907"/>
          </a:xfrm>
          <a:solidFill>
            <a:schemeClr val="accent4">
              <a:lumMod val="20000"/>
              <a:lumOff val="80000"/>
            </a:schemeClr>
          </a:solidFill>
        </p:spPr>
        <p:txBody>
          <a:bodyPr>
            <a:normAutofit lnSpcReduction="10000"/>
          </a:bodyPr>
          <a:lstStyle/>
          <a:p>
            <a:pPr marL="0" indent="0" algn="ctr">
              <a:buNone/>
            </a:pPr>
            <a:r>
              <a:rPr lang="en-US" sz="2400" b="1" u="sng" dirty="0">
                <a:effectLst/>
                <a:latin typeface="Calibri" panose="020F0502020204030204" pitchFamily="34" charset="0"/>
                <a:ea typeface="Calibri" panose="020F0502020204030204" pitchFamily="34" charset="0"/>
                <a:cs typeface="Times New Roman" panose="02020603050405020304" pitchFamily="18" charset="0"/>
              </a:rPr>
              <a:t>SPECIFIC OBJECTIVES:</a:t>
            </a:r>
          </a:p>
          <a:p>
            <a:pPr marL="514350" indent="-514350" algn="ctr">
              <a:buFont typeface="+mj-lt"/>
              <a:buAutoNum type="arabicPeriod"/>
            </a:pPr>
            <a:r>
              <a:rPr lang="en-KE" sz="2200" dirty="0">
                <a:effectLst/>
                <a:latin typeface="Calibri" panose="020F0502020204030204" pitchFamily="34" charset="0"/>
                <a:ea typeface="Calibri" panose="020F0502020204030204" pitchFamily="34" charset="0"/>
                <a:cs typeface="Times New Roman" panose="02020603050405020304" pitchFamily="18" charset="0"/>
              </a:rPr>
              <a:t>Examine historical accident data to identify aircraft models with the lowest accident and fatality rates.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ctr">
              <a:buFont typeface="+mj-lt"/>
              <a:buAutoNum type="arabicPeriod"/>
            </a:pPr>
            <a:r>
              <a:rPr lang="en-GB" sz="2200" dirty="0">
                <a:effectLst/>
                <a:latin typeface="Calibri" panose="020F0502020204030204" pitchFamily="34" charset="0"/>
                <a:ea typeface="Calibri" panose="020F0502020204030204" pitchFamily="34" charset="0"/>
                <a:cs typeface="Times New Roman" panose="02020603050405020304" pitchFamily="18" charset="0"/>
              </a:rPr>
              <a:t>Assess how factors such as aircraft age, manufacturer, engine type, and passenger capacity influence accident frequency and severity.</a:t>
            </a:r>
          </a:p>
          <a:p>
            <a:pPr marL="514350" indent="-514350" algn="ctr">
              <a:buFont typeface="+mj-lt"/>
              <a:buAutoNum type="arabicPeriod"/>
            </a:pPr>
            <a:r>
              <a:rPr lang="en-GB" sz="2200" dirty="0">
                <a:effectLst/>
                <a:latin typeface="Calibri" panose="020F0502020204030204" pitchFamily="34" charset="0"/>
                <a:ea typeface="Calibri" panose="020F0502020204030204" pitchFamily="34" charset="0"/>
                <a:cs typeface="Times New Roman" panose="02020603050405020304" pitchFamily="18" charset="0"/>
              </a:rPr>
              <a:t>Determine how different weather conditions and regions contribute to aircraft accidents and identify aircraft best suited for various environments.</a:t>
            </a:r>
            <a:endParaRPr lang="en-KE" sz="2200" dirty="0"/>
          </a:p>
        </p:txBody>
      </p:sp>
      <p:sp>
        <p:nvSpPr>
          <p:cNvPr id="4" name="TextBox 3">
            <a:extLst>
              <a:ext uri="{FF2B5EF4-FFF2-40B4-BE49-F238E27FC236}">
                <a16:creationId xmlns:a16="http://schemas.microsoft.com/office/drawing/2014/main" id="{65573974-B832-71C2-8254-FCE16AC176F0}"/>
              </a:ext>
            </a:extLst>
          </p:cNvPr>
          <p:cNvSpPr txBox="1"/>
          <p:nvPr/>
        </p:nvSpPr>
        <p:spPr>
          <a:xfrm>
            <a:off x="838200" y="2204002"/>
            <a:ext cx="10515600" cy="1477328"/>
          </a:xfrm>
          <a:prstGeom prst="rect">
            <a:avLst/>
          </a:prstGeom>
          <a:solidFill>
            <a:schemeClr val="accent4">
              <a:lumMod val="40000"/>
              <a:lumOff val="60000"/>
            </a:schemeClr>
          </a:solidFill>
        </p:spPr>
        <p:txBody>
          <a:bodyPr wrap="square" rtlCol="0">
            <a:spAutoFit/>
          </a:bodyPr>
          <a:lstStyle/>
          <a:p>
            <a:pPr algn="ctr"/>
            <a:r>
              <a:rPr lang="en-GB" sz="2400" b="1" u="sng" kern="100" dirty="0">
                <a:effectLst/>
                <a:latin typeface="Calibri" panose="020F0502020204030204" pitchFamily="34" charset="0"/>
                <a:ea typeface="Calibri" panose="020F0502020204030204" pitchFamily="34" charset="0"/>
                <a:cs typeface="Times New Roman" panose="02020603050405020304" pitchFamily="18" charset="0"/>
              </a:rPr>
              <a:t>GENERAL OBJECTIVE:</a:t>
            </a:r>
            <a:br>
              <a:rPr lang="en-GB" sz="2200" b="1" u="sng" kern="100" dirty="0">
                <a:effectLst/>
                <a:latin typeface="Calibri" panose="020F0502020204030204" pitchFamily="34" charset="0"/>
                <a:ea typeface="Calibri" panose="020F0502020204030204" pitchFamily="34" charset="0"/>
                <a:cs typeface="Times New Roman" panose="02020603050405020304" pitchFamily="18" charset="0"/>
              </a:rPr>
            </a:br>
            <a:r>
              <a:rPr lang="en-GB" sz="2200" kern="100" dirty="0">
                <a:effectLst/>
                <a:latin typeface="Calibri" panose="020F0502020204030204" pitchFamily="34" charset="0"/>
                <a:ea typeface="Calibri" panose="020F0502020204030204" pitchFamily="34" charset="0"/>
                <a:cs typeface="Times New Roman" panose="02020603050405020304" pitchFamily="18" charset="0"/>
              </a:rPr>
              <a:t>To identify the safest and most reliable aircraft for commercial and private operations by analysing historical accident data, assessing risk factors, and providing actionable insights for informed decision-making.</a:t>
            </a:r>
            <a:endParaRPr lang="en-KE"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4767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ECCA5-CC65-3614-DAB1-1826C57E4340}"/>
            </a:ext>
          </a:extLst>
        </p:cNvPr>
        <p:cNvGrpSpPr/>
        <p:nvPr/>
      </p:nvGrpSpPr>
      <p:grpSpPr>
        <a:xfrm>
          <a:off x="0" y="0"/>
          <a:ext cx="0" cy="0"/>
          <a:chOff x="0" y="0"/>
          <a:chExt cx="0" cy="0"/>
        </a:xfrm>
      </p:grpSpPr>
      <p:pic>
        <p:nvPicPr>
          <p:cNvPr id="20" name="Picture 19">
            <a:extLst>
              <a:ext uri="{FF2B5EF4-FFF2-40B4-BE49-F238E27FC236}">
                <a16:creationId xmlns:a16="http://schemas.microsoft.com/office/drawing/2014/main" id="{8AB7167E-7BAE-8DEB-4B84-6E6DECE125EB}"/>
              </a:ext>
            </a:extLst>
          </p:cNvPr>
          <p:cNvPicPr>
            <a:picLocks noChangeAspect="1"/>
          </p:cNvPicPr>
          <p:nvPr/>
        </p:nvPicPr>
        <p:blipFill>
          <a:blip r:embed="rId2"/>
          <a:stretch>
            <a:fillRect/>
          </a:stretch>
        </p:blipFill>
        <p:spPr>
          <a:xfrm>
            <a:off x="63064" y="472966"/>
            <a:ext cx="9932822" cy="5600036"/>
          </a:xfrm>
          <a:prstGeom prst="rect">
            <a:avLst/>
          </a:prstGeom>
          <a:ln>
            <a:solidFill>
              <a:schemeClr val="tx1"/>
            </a:solidFill>
          </a:ln>
        </p:spPr>
      </p:pic>
      <p:sp>
        <p:nvSpPr>
          <p:cNvPr id="18" name="TextBox 17">
            <a:extLst>
              <a:ext uri="{FF2B5EF4-FFF2-40B4-BE49-F238E27FC236}">
                <a16:creationId xmlns:a16="http://schemas.microsoft.com/office/drawing/2014/main" id="{4F7295A4-6A97-0AB4-8B15-7876CDAA8C69}"/>
              </a:ext>
            </a:extLst>
          </p:cNvPr>
          <p:cNvSpPr txBox="1"/>
          <p:nvPr/>
        </p:nvSpPr>
        <p:spPr>
          <a:xfrm>
            <a:off x="9201468" y="1026215"/>
            <a:ext cx="2990532" cy="4493538"/>
          </a:xfrm>
          <a:prstGeom prst="rect">
            <a:avLst/>
          </a:prstGeom>
          <a:solidFill>
            <a:schemeClr val="bg2"/>
          </a:solidFill>
        </p:spPr>
        <p:txBody>
          <a:bodyPr wrap="square" rtlCol="0">
            <a:spAutoFit/>
          </a:bodyPr>
          <a:lstStyle/>
          <a:p>
            <a:r>
              <a:rPr lang="en-US" sz="2200" dirty="0"/>
              <a:t>The number of accident cases has reduced over the last few years.</a:t>
            </a:r>
            <a:br>
              <a:rPr lang="en-US" sz="2200" dirty="0"/>
            </a:br>
            <a:br>
              <a:rPr lang="en-US" sz="2200" dirty="0"/>
            </a:br>
            <a:r>
              <a:rPr lang="en-US" sz="2200" dirty="0"/>
              <a:t>This indicated a good grasp and integration of aviation measures.</a:t>
            </a:r>
            <a:br>
              <a:rPr lang="en-US" sz="2200" dirty="0"/>
            </a:br>
            <a:br>
              <a:rPr lang="en-US" sz="2200" dirty="0"/>
            </a:br>
            <a:r>
              <a:rPr lang="en-US" sz="2200" dirty="0"/>
              <a:t>However, this needs to be zoomed in to the last 20 years.</a:t>
            </a:r>
            <a:endParaRPr lang="en-KE" sz="2200" dirty="0"/>
          </a:p>
        </p:txBody>
      </p:sp>
    </p:spTree>
    <p:extLst>
      <p:ext uri="{BB962C8B-B14F-4D97-AF65-F5344CB8AC3E}">
        <p14:creationId xmlns:p14="http://schemas.microsoft.com/office/powerpoint/2010/main" val="67820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2A0E7-E762-47A9-D56F-993F3C53CADF}"/>
              </a:ext>
            </a:extLst>
          </p:cNvPr>
          <p:cNvSpPr>
            <a:spLocks noGrp="1"/>
          </p:cNvSpPr>
          <p:nvPr>
            <p:ph idx="1"/>
          </p:nvPr>
        </p:nvSpPr>
        <p:spPr>
          <a:xfrm>
            <a:off x="8693713" y="462360"/>
            <a:ext cx="3172246" cy="5985739"/>
          </a:xfrm>
          <a:solidFill>
            <a:schemeClr val="accent4">
              <a:lumMod val="40000"/>
              <a:lumOff val="60000"/>
            </a:schemeClr>
          </a:solidFill>
          <a:ln>
            <a:solidFill>
              <a:schemeClr val="tx1">
                <a:lumMod val="95000"/>
                <a:lumOff val="5000"/>
              </a:schemeClr>
            </a:solidFill>
          </a:ln>
        </p:spPr>
        <p:txBody>
          <a:bodyPr>
            <a:normAutofit lnSpcReduction="10000"/>
          </a:bodyPr>
          <a:lstStyle/>
          <a:p>
            <a:pPr marL="0" indent="0">
              <a:buNone/>
            </a:pPr>
            <a:r>
              <a:rPr lang="en-US" sz="2200" dirty="0"/>
              <a:t>As at the 2007-08 the </a:t>
            </a:r>
            <a:r>
              <a:rPr lang="en-US" sz="2200" dirty="0">
                <a:solidFill>
                  <a:schemeClr val="tx1"/>
                </a:solidFill>
              </a:rPr>
              <a:t>number</a:t>
            </a:r>
            <a:r>
              <a:rPr lang="en-US" sz="2200" dirty="0"/>
              <a:t> of cases shoot up. This was more pronounced in 2013 and have come cross in 2018. </a:t>
            </a:r>
            <a:br>
              <a:rPr lang="en-US" sz="2200" dirty="0"/>
            </a:br>
            <a:br>
              <a:rPr lang="en-US" sz="2200" dirty="0"/>
            </a:br>
            <a:r>
              <a:rPr lang="en-US" sz="2200" dirty="0"/>
              <a:t>This should not however be a deterrent to the company to have confident in measures in aviation.</a:t>
            </a:r>
          </a:p>
          <a:p>
            <a:pPr marL="0" indent="0">
              <a:buNone/>
            </a:pPr>
            <a:endParaRPr lang="en-US" sz="2200" dirty="0"/>
          </a:p>
          <a:p>
            <a:pPr marL="0" indent="0">
              <a:buNone/>
            </a:pPr>
            <a:r>
              <a:rPr lang="en-US" sz="2200" dirty="0"/>
              <a:t>On a bright note, the accidents have been on a note-worthy decline.</a:t>
            </a:r>
            <a:endParaRPr lang="en-KE" sz="2200" dirty="0"/>
          </a:p>
        </p:txBody>
      </p:sp>
      <p:pic>
        <p:nvPicPr>
          <p:cNvPr id="6" name="Picture 5">
            <a:extLst>
              <a:ext uri="{FF2B5EF4-FFF2-40B4-BE49-F238E27FC236}">
                <a16:creationId xmlns:a16="http://schemas.microsoft.com/office/drawing/2014/main" id="{252582C5-1125-C1D9-32E3-13A71A70BA55}"/>
              </a:ext>
            </a:extLst>
          </p:cNvPr>
          <p:cNvPicPr>
            <a:picLocks noChangeAspect="1"/>
          </p:cNvPicPr>
          <p:nvPr/>
        </p:nvPicPr>
        <p:blipFill>
          <a:blip r:embed="rId2"/>
          <a:stretch>
            <a:fillRect/>
          </a:stretch>
        </p:blipFill>
        <p:spPr>
          <a:xfrm>
            <a:off x="326041" y="453169"/>
            <a:ext cx="8351912" cy="5994930"/>
          </a:xfrm>
          <a:prstGeom prst="rect">
            <a:avLst/>
          </a:prstGeom>
          <a:ln>
            <a:solidFill>
              <a:schemeClr val="tx1"/>
            </a:solidFill>
          </a:ln>
        </p:spPr>
      </p:pic>
    </p:spTree>
    <p:extLst>
      <p:ext uri="{BB962C8B-B14F-4D97-AF65-F5344CB8AC3E}">
        <p14:creationId xmlns:p14="http://schemas.microsoft.com/office/powerpoint/2010/main" val="258520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D57DEA-65F9-B9B4-D1C4-12BAE18FDD2D}"/>
              </a:ext>
            </a:extLst>
          </p:cNvPr>
          <p:cNvSpPr txBox="1"/>
          <p:nvPr/>
        </p:nvSpPr>
        <p:spPr>
          <a:xfrm>
            <a:off x="425668" y="458400"/>
            <a:ext cx="2664372" cy="6186309"/>
          </a:xfrm>
          <a:prstGeom prst="rect">
            <a:avLst/>
          </a:prstGeom>
          <a:solidFill>
            <a:schemeClr val="accent4">
              <a:lumMod val="40000"/>
              <a:lumOff val="60000"/>
            </a:schemeClr>
          </a:solidFill>
          <a:ln>
            <a:solidFill>
              <a:schemeClr val="tx1"/>
            </a:solidFill>
          </a:ln>
        </p:spPr>
        <p:txBody>
          <a:bodyPr wrap="square" rtlCol="0">
            <a:spAutoFit/>
          </a:bodyPr>
          <a:lstStyle/>
          <a:p>
            <a:r>
              <a:rPr lang="en-US" sz="2200" dirty="0"/>
              <a:t>Airplane lead with an unprecedented difference with the other 2 type of aircraft. </a:t>
            </a:r>
            <a:br>
              <a:rPr lang="en-US" sz="2200" dirty="0"/>
            </a:br>
            <a:br>
              <a:rPr lang="en-US" sz="2200" dirty="0"/>
            </a:br>
            <a:r>
              <a:rPr lang="en-US" sz="2200" dirty="0"/>
              <a:t>This could suggest that Airplanes are more prone to accidents than Helicopter and parachutes however their carrying capacity is to be considered as closely.</a:t>
            </a:r>
            <a:endParaRPr lang="en-KE" sz="2200" dirty="0"/>
          </a:p>
        </p:txBody>
      </p:sp>
      <p:pic>
        <p:nvPicPr>
          <p:cNvPr id="3" name="Picture 2">
            <a:extLst>
              <a:ext uri="{FF2B5EF4-FFF2-40B4-BE49-F238E27FC236}">
                <a16:creationId xmlns:a16="http://schemas.microsoft.com/office/drawing/2014/main" id="{6FFE3E67-41EA-8E26-99FF-EAD04E1EA61B}"/>
              </a:ext>
            </a:extLst>
          </p:cNvPr>
          <p:cNvPicPr>
            <a:picLocks noChangeAspect="1"/>
          </p:cNvPicPr>
          <p:nvPr/>
        </p:nvPicPr>
        <p:blipFill>
          <a:blip r:embed="rId2"/>
          <a:stretch>
            <a:fillRect/>
          </a:stretch>
        </p:blipFill>
        <p:spPr>
          <a:xfrm>
            <a:off x="2979697" y="474166"/>
            <a:ext cx="8915522" cy="6140928"/>
          </a:xfrm>
          <a:prstGeom prst="rect">
            <a:avLst/>
          </a:prstGeom>
          <a:ln>
            <a:solidFill>
              <a:schemeClr val="tx1"/>
            </a:solidFill>
          </a:ln>
        </p:spPr>
      </p:pic>
    </p:spTree>
    <p:extLst>
      <p:ext uri="{BB962C8B-B14F-4D97-AF65-F5344CB8AC3E}">
        <p14:creationId xmlns:p14="http://schemas.microsoft.com/office/powerpoint/2010/main" val="1484172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16142-8DC0-BFC8-FE1E-B74870AB2600}"/>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1D615F2-638D-BB0F-897C-FA68FF303B57}"/>
              </a:ext>
            </a:extLst>
          </p:cNvPr>
          <p:cNvPicPr>
            <a:picLocks noChangeAspect="1"/>
          </p:cNvPicPr>
          <p:nvPr/>
        </p:nvPicPr>
        <p:blipFill>
          <a:blip r:embed="rId2"/>
          <a:stretch>
            <a:fillRect/>
          </a:stretch>
        </p:blipFill>
        <p:spPr>
          <a:xfrm>
            <a:off x="478220" y="451103"/>
            <a:ext cx="8466083" cy="5852477"/>
          </a:xfrm>
          <a:prstGeom prst="rect">
            <a:avLst/>
          </a:prstGeom>
          <a:ln>
            <a:solidFill>
              <a:schemeClr val="tx1"/>
            </a:solidFill>
          </a:ln>
        </p:spPr>
      </p:pic>
      <p:sp>
        <p:nvSpPr>
          <p:cNvPr id="3" name="Content Placeholder 2">
            <a:extLst>
              <a:ext uri="{FF2B5EF4-FFF2-40B4-BE49-F238E27FC236}">
                <a16:creationId xmlns:a16="http://schemas.microsoft.com/office/drawing/2014/main" id="{2F68CE9B-AB57-2694-AB84-1D1FC5DF753B}"/>
              </a:ext>
            </a:extLst>
          </p:cNvPr>
          <p:cNvSpPr>
            <a:spLocks noGrp="1"/>
          </p:cNvSpPr>
          <p:nvPr>
            <p:ph idx="1"/>
          </p:nvPr>
        </p:nvSpPr>
        <p:spPr>
          <a:xfrm>
            <a:off x="8944303" y="993228"/>
            <a:ext cx="2769477" cy="5310352"/>
          </a:xfrm>
          <a:solidFill>
            <a:schemeClr val="accent4">
              <a:lumMod val="40000"/>
              <a:lumOff val="60000"/>
            </a:schemeClr>
          </a:solidFill>
          <a:ln>
            <a:solidFill>
              <a:schemeClr val="tx1"/>
            </a:solidFill>
          </a:ln>
        </p:spPr>
        <p:txBody>
          <a:bodyPr>
            <a:normAutofit fontScale="92500"/>
          </a:bodyPr>
          <a:lstStyle/>
          <a:p>
            <a:pPr marL="0" indent="0">
              <a:buNone/>
            </a:pPr>
            <a:r>
              <a:rPr lang="en-US" sz="2200" b="1" dirty="0"/>
              <a:t>Cessna</a:t>
            </a:r>
            <a:r>
              <a:rPr lang="en-US" sz="2200" dirty="0"/>
              <a:t> appeared to be leading the pack of makers with an </a:t>
            </a:r>
            <a:r>
              <a:rPr lang="en-US" sz="2200" i="1" dirty="0"/>
              <a:t>alarming record of accidents </a:t>
            </a:r>
            <a:r>
              <a:rPr lang="en-US" sz="2200" dirty="0"/>
              <a:t>followed closely by </a:t>
            </a:r>
            <a:r>
              <a:rPr lang="en-US" sz="2200" b="1" dirty="0"/>
              <a:t>Piper</a:t>
            </a:r>
            <a:r>
              <a:rPr lang="en-US" sz="2200" dirty="0"/>
              <a:t>, </a:t>
            </a:r>
            <a:r>
              <a:rPr lang="en-US" sz="2200" b="1" dirty="0"/>
              <a:t>Beech</a:t>
            </a:r>
            <a:r>
              <a:rPr lang="en-US" sz="2200" dirty="0"/>
              <a:t> and </a:t>
            </a:r>
            <a:r>
              <a:rPr lang="en-US" sz="2200" b="1" dirty="0"/>
              <a:t>Boeing</a:t>
            </a:r>
            <a:r>
              <a:rPr lang="en-US" sz="2200" dirty="0"/>
              <a:t>.</a:t>
            </a:r>
          </a:p>
          <a:p>
            <a:pPr marL="0" indent="0">
              <a:buNone/>
            </a:pPr>
            <a:br>
              <a:rPr lang="en-US" sz="2200" dirty="0"/>
            </a:br>
            <a:r>
              <a:rPr lang="en-US" sz="2200" dirty="0"/>
              <a:t>Despite this observation a close eye should be put on this list of top 10 manufacturers.</a:t>
            </a:r>
            <a:br>
              <a:rPr lang="en-US" sz="2200" dirty="0"/>
            </a:br>
            <a:endParaRPr lang="en-KE" sz="2200" dirty="0"/>
          </a:p>
        </p:txBody>
      </p:sp>
    </p:spTree>
    <p:extLst>
      <p:ext uri="{BB962C8B-B14F-4D97-AF65-F5344CB8AC3E}">
        <p14:creationId xmlns:p14="http://schemas.microsoft.com/office/powerpoint/2010/main" val="3657761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034EB-8302-7817-2B7E-142FCDF936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716D64-E714-9353-A0D4-D888B1DA0C91}"/>
              </a:ext>
            </a:extLst>
          </p:cNvPr>
          <p:cNvSpPr>
            <a:spLocks noGrp="1"/>
          </p:cNvSpPr>
          <p:nvPr>
            <p:ph idx="1"/>
          </p:nvPr>
        </p:nvSpPr>
        <p:spPr>
          <a:xfrm>
            <a:off x="8797159" y="472966"/>
            <a:ext cx="2971922" cy="5531069"/>
          </a:xfrm>
          <a:solidFill>
            <a:schemeClr val="accent4">
              <a:lumMod val="40000"/>
              <a:lumOff val="60000"/>
            </a:schemeClr>
          </a:solidFill>
          <a:ln>
            <a:solidFill>
              <a:schemeClr val="tx1"/>
            </a:solidFill>
          </a:ln>
        </p:spPr>
        <p:txBody>
          <a:bodyPr>
            <a:normAutofit fontScale="85000" lnSpcReduction="20000"/>
          </a:bodyPr>
          <a:lstStyle/>
          <a:p>
            <a:pPr marL="0" indent="0">
              <a:buNone/>
            </a:pPr>
            <a:r>
              <a:rPr lang="en-US" sz="2800" b="1" u="sng" dirty="0"/>
              <a:t>Inference: </a:t>
            </a:r>
          </a:p>
          <a:p>
            <a:pPr marL="0" indent="0">
              <a:buNone/>
            </a:pPr>
            <a:br>
              <a:rPr lang="en-US" sz="2400" b="1" u="sng" dirty="0"/>
            </a:br>
            <a:r>
              <a:rPr lang="en-US" sz="2400" dirty="0"/>
              <a:t>The United States appeared to stand out on the number of accidents. </a:t>
            </a:r>
            <a:br>
              <a:rPr lang="en-US" sz="2400" dirty="0"/>
            </a:br>
            <a:br>
              <a:rPr lang="en-US" sz="2400" dirty="0"/>
            </a:br>
            <a:r>
              <a:rPr lang="en-US" sz="2400" dirty="0"/>
              <a:t>A quick filter revealed that California, Texas, Florida, Alaska and Colorado are more prone to accidents than any other part in the world.</a:t>
            </a:r>
            <a:br>
              <a:rPr lang="en-US" sz="2400" dirty="0"/>
            </a:br>
            <a:br>
              <a:rPr lang="en-US" sz="2400" dirty="0"/>
            </a:br>
            <a:r>
              <a:rPr lang="en-US" sz="2400" dirty="0"/>
              <a:t>This is a good reflection of the areas. Any action necessitates more attention.</a:t>
            </a:r>
            <a:endParaRPr lang="en-KE" sz="2400" dirty="0"/>
          </a:p>
        </p:txBody>
      </p:sp>
      <p:pic>
        <p:nvPicPr>
          <p:cNvPr id="6" name="Picture 5">
            <a:extLst>
              <a:ext uri="{FF2B5EF4-FFF2-40B4-BE49-F238E27FC236}">
                <a16:creationId xmlns:a16="http://schemas.microsoft.com/office/drawing/2014/main" id="{5D44DC50-9694-4B76-1EA4-0E02FB1389F5}"/>
              </a:ext>
            </a:extLst>
          </p:cNvPr>
          <p:cNvPicPr>
            <a:picLocks noChangeAspect="1"/>
          </p:cNvPicPr>
          <p:nvPr/>
        </p:nvPicPr>
        <p:blipFill>
          <a:blip r:embed="rId2"/>
          <a:stretch>
            <a:fillRect/>
          </a:stretch>
        </p:blipFill>
        <p:spPr>
          <a:xfrm>
            <a:off x="422919" y="457200"/>
            <a:ext cx="8374240" cy="5743395"/>
          </a:xfrm>
          <a:prstGeom prst="rect">
            <a:avLst/>
          </a:prstGeom>
          <a:ln>
            <a:solidFill>
              <a:schemeClr val="tx1"/>
            </a:solidFill>
          </a:ln>
        </p:spPr>
      </p:pic>
    </p:spTree>
    <p:extLst>
      <p:ext uri="{BB962C8B-B14F-4D97-AF65-F5344CB8AC3E}">
        <p14:creationId xmlns:p14="http://schemas.microsoft.com/office/powerpoint/2010/main" val="201372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3D4D-B82F-641F-3547-3CA34BB78BE9}"/>
              </a:ext>
            </a:extLst>
          </p:cNvPr>
          <p:cNvSpPr>
            <a:spLocks noGrp="1"/>
          </p:cNvSpPr>
          <p:nvPr>
            <p:ph type="title"/>
          </p:nvPr>
        </p:nvSpPr>
        <p:spPr>
          <a:xfrm>
            <a:off x="1154954" y="973668"/>
            <a:ext cx="9786315" cy="706964"/>
          </a:xfrm>
        </p:spPr>
        <p:txBody>
          <a:bodyPr/>
          <a:lstStyle/>
          <a:p>
            <a:pPr algn="ctr"/>
            <a:r>
              <a:rPr lang="en-US" sz="4000" b="1" dirty="0">
                <a:latin typeface="Arial Black" panose="020B0A04020102020204" pitchFamily="34" charset="0"/>
              </a:rPr>
              <a:t>CONCLUSION AND RECOMMENDATIONS</a:t>
            </a:r>
            <a:endParaRPr lang="en-KE" sz="4000"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1A10C0F-9523-5A98-063A-A32FD884F19D}"/>
              </a:ext>
            </a:extLst>
          </p:cNvPr>
          <p:cNvSpPr>
            <a:spLocks noGrp="1"/>
          </p:cNvSpPr>
          <p:nvPr>
            <p:ph idx="1"/>
          </p:nvPr>
        </p:nvSpPr>
        <p:spPr>
          <a:xfrm>
            <a:off x="482162" y="2181917"/>
            <a:ext cx="11227675" cy="4376535"/>
          </a:xfrm>
        </p:spPr>
        <p:txBody>
          <a:bodyPr>
            <a:normAutofit/>
          </a:bodyPr>
          <a:lstStyle/>
          <a:p>
            <a:pPr>
              <a:buFont typeface="+mj-lt"/>
              <a:buAutoNum type="arabicPeriod"/>
            </a:pPr>
            <a:r>
              <a:rPr lang="en-US" sz="3200" dirty="0">
                <a:solidFill>
                  <a:schemeClr val="tx1"/>
                </a:solidFill>
              </a:rPr>
              <a:t>We recommend that the company choose any other manufacturer other than </a:t>
            </a:r>
            <a:r>
              <a:rPr lang="en-US" sz="3200" dirty="0">
                <a:solidFill>
                  <a:srgbClr val="FF0000"/>
                </a:solidFill>
              </a:rPr>
              <a:t>Cessna</a:t>
            </a:r>
            <a:r>
              <a:rPr lang="en-US" sz="3200" dirty="0">
                <a:solidFill>
                  <a:schemeClr val="tx1"/>
                </a:solidFill>
              </a:rPr>
              <a:t>, </a:t>
            </a:r>
            <a:r>
              <a:rPr lang="en-US" sz="3200" dirty="0">
                <a:solidFill>
                  <a:srgbClr val="FF0000"/>
                </a:solidFill>
              </a:rPr>
              <a:t>Piper</a:t>
            </a:r>
            <a:r>
              <a:rPr lang="en-US" sz="3200" dirty="0">
                <a:solidFill>
                  <a:schemeClr val="tx1"/>
                </a:solidFill>
              </a:rPr>
              <a:t> and </a:t>
            </a:r>
            <a:r>
              <a:rPr lang="en-US" sz="3200" dirty="0">
                <a:solidFill>
                  <a:srgbClr val="FF0000"/>
                </a:solidFill>
              </a:rPr>
              <a:t>Beech</a:t>
            </a:r>
            <a:r>
              <a:rPr lang="en-US" sz="3200" dirty="0">
                <a:solidFill>
                  <a:schemeClr val="tx1"/>
                </a:solidFill>
              </a:rPr>
              <a:t>. </a:t>
            </a:r>
          </a:p>
          <a:p>
            <a:pPr>
              <a:buFont typeface="+mj-lt"/>
              <a:buAutoNum type="arabicPeriod"/>
            </a:pPr>
            <a:r>
              <a:rPr lang="en-US" sz="3200" dirty="0">
                <a:solidFill>
                  <a:schemeClr val="tx1"/>
                </a:solidFill>
              </a:rPr>
              <a:t>Any flight-plans in the United states especially in the mentioned </a:t>
            </a:r>
            <a:r>
              <a:rPr lang="en-US" sz="3200" dirty="0">
                <a:solidFill>
                  <a:srgbClr val="FF0000"/>
                </a:solidFill>
              </a:rPr>
              <a:t>5 states </a:t>
            </a:r>
            <a:r>
              <a:rPr lang="en-US" sz="3200" dirty="0">
                <a:solidFill>
                  <a:schemeClr val="tx1"/>
                </a:solidFill>
              </a:rPr>
              <a:t>prone to accidents should be considered with strict measures. </a:t>
            </a:r>
          </a:p>
          <a:p>
            <a:pPr>
              <a:buFont typeface="+mj-lt"/>
              <a:buAutoNum type="arabicPeriod"/>
            </a:pPr>
            <a:r>
              <a:rPr lang="en-US" sz="3200" dirty="0">
                <a:solidFill>
                  <a:schemeClr val="tx1"/>
                </a:solidFill>
              </a:rPr>
              <a:t>The </a:t>
            </a:r>
            <a:r>
              <a:rPr lang="en-US" sz="3200" dirty="0">
                <a:solidFill>
                  <a:srgbClr val="FF0000"/>
                </a:solidFill>
              </a:rPr>
              <a:t>Aircraft</a:t>
            </a:r>
            <a:r>
              <a:rPr lang="en-US" sz="3200" dirty="0">
                <a:solidFill>
                  <a:schemeClr val="tx1"/>
                </a:solidFill>
              </a:rPr>
              <a:t> with the most record of accident is Airplane. However, this should be considered since they have a higher capacity that the rest.</a:t>
            </a:r>
          </a:p>
          <a:p>
            <a:pPr>
              <a:buFont typeface="+mj-lt"/>
              <a:buAutoNum type="arabicPeriod"/>
            </a:pPr>
            <a:endParaRPr lang="en-US" sz="3200" dirty="0">
              <a:solidFill>
                <a:schemeClr val="tx1"/>
              </a:solidFill>
            </a:endParaRPr>
          </a:p>
          <a:p>
            <a:pPr>
              <a:buFont typeface="+mj-lt"/>
              <a:buAutoNum type="arabicPeriod"/>
            </a:pPr>
            <a:endParaRPr lang="en-KE" sz="3200" dirty="0">
              <a:solidFill>
                <a:schemeClr val="tx1"/>
              </a:solidFill>
            </a:endParaRPr>
          </a:p>
        </p:txBody>
      </p:sp>
    </p:spTree>
    <p:extLst>
      <p:ext uri="{BB962C8B-B14F-4D97-AF65-F5344CB8AC3E}">
        <p14:creationId xmlns:p14="http://schemas.microsoft.com/office/powerpoint/2010/main" val="1382671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196</TotalTime>
  <Words>533</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Century Gothic</vt:lpstr>
      <vt:lpstr>Wingdings 3</vt:lpstr>
      <vt:lpstr>Ion Boardroom</vt:lpstr>
      <vt:lpstr>Aviation-Accident-Analysis</vt:lpstr>
      <vt:lpstr>INTRODUCTION</vt:lpstr>
      <vt:lpstr>OBJECTIVES</vt:lpstr>
      <vt:lpstr>PowerPoint Presentation</vt:lpstr>
      <vt:lpstr>PowerPoint Presentation</vt:lpstr>
      <vt:lpstr>PowerPoint Presentation</vt:lpstr>
      <vt:lpstr>PowerPoint Presentation</vt:lpstr>
      <vt:lpstr>PowerPoint Presentation</vt:lpstr>
      <vt:lpstr>CONCLUSION AND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BRIAN WAWERU</dc:creator>
  <cp:lastModifiedBy>BRIAN WAWERU</cp:lastModifiedBy>
  <cp:revision>21</cp:revision>
  <dcterms:created xsi:type="dcterms:W3CDTF">2025-02-12T16:50:31Z</dcterms:created>
  <dcterms:modified xsi:type="dcterms:W3CDTF">2025-02-14T18:10:35Z</dcterms:modified>
</cp:coreProperties>
</file>