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325" r:id="rId4"/>
    <p:sldId id="328" r:id="rId5"/>
    <p:sldId id="334" r:id="rId6"/>
    <p:sldId id="336" r:id="rId7"/>
    <p:sldId id="335" r:id="rId8"/>
    <p:sldId id="341" r:id="rId9"/>
    <p:sldId id="339" r:id="rId10"/>
    <p:sldId id="337" r:id="rId11"/>
    <p:sldId id="340" r:id="rId12"/>
    <p:sldId id="33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t>2022-06-02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88794" y="2974310"/>
            <a:ext cx="5814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주가 예측 종목 탐색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911731" y="3801943"/>
            <a:ext cx="2326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Team - 1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600" y="158119"/>
            <a:ext cx="725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bg1"/>
                </a:solidFill>
              </a:rPr>
              <a:t>Team - 1</a:t>
            </a:r>
            <a:endParaRPr lang="ko-KR" altLang="en-US" sz="1400" spc="-15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985500" y="626742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2022.06.02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725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Team - 1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1935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프로그램 동작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/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결과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AA2B41-5C78-D3AB-A03B-5A3C0FDEEB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56"/>
          <a:stretch/>
        </p:blipFill>
        <p:spPr>
          <a:xfrm>
            <a:off x="1823325" y="1663700"/>
            <a:ext cx="2601158" cy="486736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F1D8E05-A093-FD41-5812-DC5273EC76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483" y="1663700"/>
            <a:ext cx="2591464" cy="383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69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725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Team - 1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3326" y="652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242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사용 알고리즘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7277EDF-9BEA-0457-12C3-FBB16D4F6896}"/>
              </a:ext>
            </a:extLst>
          </p:cNvPr>
          <p:cNvGrpSpPr/>
          <p:nvPr/>
        </p:nvGrpSpPr>
        <p:grpSpPr>
          <a:xfrm>
            <a:off x="1728140" y="1872785"/>
            <a:ext cx="388682" cy="4597400"/>
            <a:chOff x="1519603" y="1778000"/>
            <a:chExt cx="388682" cy="459740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6C65899-BF4F-D152-5592-572A7ABD66EF}"/>
                </a:ext>
              </a:extLst>
            </p:cNvPr>
            <p:cNvCxnSpPr/>
            <p:nvPr/>
          </p:nvCxnSpPr>
          <p:spPr>
            <a:xfrm>
              <a:off x="1714500" y="1778000"/>
              <a:ext cx="0" cy="4597400"/>
            </a:xfrm>
            <a:prstGeom prst="line">
              <a:avLst/>
            </a:prstGeom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C656EFF-096C-0B67-8FCD-91B6903645B6}"/>
                </a:ext>
              </a:extLst>
            </p:cNvPr>
            <p:cNvSpPr/>
            <p:nvPr/>
          </p:nvSpPr>
          <p:spPr>
            <a:xfrm>
              <a:off x="1519604" y="2285929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0E2B0B2-F481-9F91-A259-610C60663E73}"/>
                </a:ext>
              </a:extLst>
            </p:cNvPr>
            <p:cNvSpPr/>
            <p:nvPr/>
          </p:nvSpPr>
          <p:spPr>
            <a:xfrm>
              <a:off x="1519603" y="3771718"/>
              <a:ext cx="388681" cy="388681"/>
            </a:xfrm>
            <a:prstGeom prst="ellipse">
              <a:avLst/>
            </a:prstGeom>
            <a:solidFill>
              <a:srgbClr val="FBFBFB"/>
            </a:solidFill>
            <a:ln w="1016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1C000A1-9811-EA62-DF90-FC6FF631AA25}"/>
              </a:ext>
            </a:extLst>
          </p:cNvPr>
          <p:cNvGrpSpPr/>
          <p:nvPr/>
        </p:nvGrpSpPr>
        <p:grpSpPr>
          <a:xfrm>
            <a:off x="2263852" y="2424039"/>
            <a:ext cx="2315579" cy="615010"/>
            <a:chOff x="2263852" y="2348538"/>
            <a:chExt cx="2315579" cy="6150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A2DB91-AE2F-52C4-ABE2-78C2D9EB3B3A}"/>
                </a:ext>
              </a:extLst>
            </p:cNvPr>
            <p:cNvSpPr txBox="1"/>
            <p:nvPr/>
          </p:nvSpPr>
          <p:spPr>
            <a:xfrm>
              <a:off x="2263852" y="2348538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chemeClr val="accent4"/>
                  </a:solidFill>
                </a:rPr>
                <a:t>Linear_regression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6E1F79-7888-500A-0B93-EDA222763027}"/>
                </a:ext>
              </a:extLst>
            </p:cNvPr>
            <p:cNvSpPr txBox="1"/>
            <p:nvPr/>
          </p:nvSpPr>
          <p:spPr>
            <a:xfrm>
              <a:off x="2289252" y="2624994"/>
              <a:ext cx="22901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600" dirty="0">
                  <a:solidFill>
                    <a:schemeClr val="accent4"/>
                  </a:solidFill>
                </a:rPr>
                <a:t>22.04.28 ~ 22.05.11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DCF067D-0669-28F5-9F19-267C2D3B4D80}"/>
              </a:ext>
            </a:extLst>
          </p:cNvPr>
          <p:cNvGrpSpPr/>
          <p:nvPr/>
        </p:nvGrpSpPr>
        <p:grpSpPr>
          <a:xfrm>
            <a:off x="2235618" y="3953297"/>
            <a:ext cx="2646878" cy="603773"/>
            <a:chOff x="2263852" y="2348538"/>
            <a:chExt cx="2646878" cy="60377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357F3F-1BFF-F3CA-38C7-D7484472E6DE}"/>
                </a:ext>
              </a:extLst>
            </p:cNvPr>
            <p:cNvSpPr txBox="1"/>
            <p:nvPr/>
          </p:nvSpPr>
          <p:spPr>
            <a:xfrm>
              <a:off x="2263852" y="2348538"/>
              <a:ext cx="2646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chemeClr val="accent4"/>
                  </a:solidFill>
                </a:rPr>
                <a:t>Multi_Linear_regression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543E212-D9A4-3191-DAAD-2E6A08335EFC}"/>
                </a:ext>
              </a:extLst>
            </p:cNvPr>
            <p:cNvSpPr txBox="1"/>
            <p:nvPr/>
          </p:nvSpPr>
          <p:spPr>
            <a:xfrm>
              <a:off x="2317486" y="2613757"/>
              <a:ext cx="23054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600" dirty="0">
                  <a:solidFill>
                    <a:schemeClr val="accent4"/>
                  </a:solidFill>
                </a:rPr>
                <a:t>22.05.12 ~ 22.05.25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3FCE7BC5-55BA-DCE7-3A10-BBEEF9DF2F0C}"/>
              </a:ext>
            </a:extLst>
          </p:cNvPr>
          <p:cNvSpPr/>
          <p:nvPr/>
        </p:nvSpPr>
        <p:spPr>
          <a:xfrm>
            <a:off x="1728140" y="5402187"/>
            <a:ext cx="388681" cy="388681"/>
          </a:xfrm>
          <a:prstGeom prst="ellipse">
            <a:avLst/>
          </a:prstGeom>
          <a:solidFill>
            <a:srgbClr val="FBFBFB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E665D97-077A-BBB2-7A12-1803FF806D08}"/>
              </a:ext>
            </a:extLst>
          </p:cNvPr>
          <p:cNvGrpSpPr/>
          <p:nvPr/>
        </p:nvGrpSpPr>
        <p:grpSpPr>
          <a:xfrm>
            <a:off x="2235618" y="5354046"/>
            <a:ext cx="2359073" cy="603773"/>
            <a:chOff x="2263852" y="2348538"/>
            <a:chExt cx="2359073" cy="60377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9E7E194-8990-29A0-0D77-C1A273A86ADE}"/>
                </a:ext>
              </a:extLst>
            </p:cNvPr>
            <p:cNvSpPr txBox="1"/>
            <p:nvPr/>
          </p:nvSpPr>
          <p:spPr>
            <a:xfrm>
              <a:off x="2263852" y="2348538"/>
              <a:ext cx="1556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>
                  <a:solidFill>
                    <a:schemeClr val="accent4"/>
                  </a:solidFill>
                </a:rPr>
                <a:t>FeedForward</a:t>
              </a:r>
              <a:endParaRPr lang="ko-KR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67D05F3-431D-9E53-5E61-1512EF8CCAEB}"/>
                </a:ext>
              </a:extLst>
            </p:cNvPr>
            <p:cNvSpPr txBox="1"/>
            <p:nvPr/>
          </p:nvSpPr>
          <p:spPr>
            <a:xfrm>
              <a:off x="2317486" y="2613757"/>
              <a:ext cx="23054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600" dirty="0">
                  <a:solidFill>
                    <a:schemeClr val="accent4"/>
                  </a:solidFill>
                </a:rPr>
                <a:t>22.05.26 ~ 22.06.01</a:t>
              </a:r>
              <a:endParaRPr lang="ko-KR" altLang="en-US" sz="1600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9345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16618" y="3058825"/>
            <a:ext cx="2076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94820" y="3643600"/>
            <a:ext cx="879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Team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-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8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4107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824" y="35420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3824" y="480564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선정 종목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59166" y="354204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사용 데이터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59166" y="480564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>
                <a:solidFill>
                  <a:schemeClr val="bg1"/>
                </a:solidFill>
              </a:rPr>
              <a:t>프로그램 동작</a:t>
            </a:r>
            <a:r>
              <a:rPr lang="en-US" altLang="ko-KR" spc="-150" dirty="0">
                <a:solidFill>
                  <a:schemeClr val="bg1"/>
                </a:solidFill>
              </a:rPr>
              <a:t>/</a:t>
            </a:r>
            <a:r>
              <a:rPr lang="ko-KR" altLang="en-US" spc="-150" dirty="0">
                <a:solidFill>
                  <a:schemeClr val="bg1"/>
                </a:solidFill>
              </a:rPr>
              <a:t>결과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19200" y="35420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1219200" y="4836267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01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725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Team - 1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09512" y="652394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1582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선정 종목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597CEE6-69F4-EA19-2C95-3BAEA36AD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525" y="1948286"/>
            <a:ext cx="2207367" cy="836859"/>
          </a:xfrm>
          <a:prstGeom prst="rect">
            <a:avLst/>
          </a:prstGeom>
        </p:spPr>
      </p:pic>
      <p:pic>
        <p:nvPicPr>
          <p:cNvPr id="21" name="그래픽 20">
            <a:extLst>
              <a:ext uri="{FF2B5EF4-FFF2-40B4-BE49-F238E27FC236}">
                <a16:creationId xmlns:a16="http://schemas.microsoft.com/office/drawing/2014/main" id="{3FEA1A61-D8C2-8428-4293-0BE43554C3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9039" y="2041986"/>
            <a:ext cx="2116435" cy="711122"/>
          </a:xfrm>
          <a:prstGeom prst="rect">
            <a:avLst/>
          </a:prstGeom>
        </p:spPr>
      </p:pic>
      <p:pic>
        <p:nvPicPr>
          <p:cNvPr id="22" name="그림 21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A08A6C3-EB87-0043-C0CD-03E5A51E50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575" y="1826961"/>
            <a:ext cx="2160213" cy="113771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0F0D7DC-F702-2D3A-15F0-F269476A1010}"/>
              </a:ext>
            </a:extLst>
          </p:cNvPr>
          <p:cNvSpPr/>
          <p:nvPr/>
        </p:nvSpPr>
        <p:spPr>
          <a:xfrm>
            <a:off x="1928525" y="1837189"/>
            <a:ext cx="2257901" cy="12080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49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725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Team - 1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78627"/>
            <a:ext cx="71881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사용 데이터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–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일일 원유 가격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(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에너지경제연구원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)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7AC1C519-1A9A-4587-921A-0543F46AD1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99" t="11668" r="29099" b="31343"/>
          <a:stretch/>
        </p:blipFill>
        <p:spPr>
          <a:xfrm>
            <a:off x="1823325" y="1638300"/>
            <a:ext cx="5542209" cy="495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77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725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Team - 1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78627"/>
            <a:ext cx="90556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사용 데이터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–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일일 주가 데이터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/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환율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(</a:t>
            </a:r>
            <a:r>
              <a:rPr lang="en-US" altLang="ko-KR" sz="3000" spc="-150" dirty="0" err="1">
                <a:solidFill>
                  <a:schemeClr val="accent4"/>
                </a:solidFill>
                <a:latin typeface="+mj-ea"/>
                <a:ea typeface="+mj-ea"/>
              </a:rPr>
              <a:t>FinanaceDataReader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)</a:t>
            </a:r>
            <a:endParaRPr lang="ko-KR" altLang="en-US" sz="3000" spc="-150" dirty="0">
              <a:solidFill>
                <a:schemeClr val="accent4"/>
              </a:solidFill>
              <a:latin typeface="+mj-ea"/>
              <a:ea typeface="+mj-ea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3720888-6EE2-424B-975C-81A0D7C2E0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18215" r="16439" b="52829"/>
          <a:stretch/>
        </p:blipFill>
        <p:spPr>
          <a:xfrm>
            <a:off x="1823325" y="1654463"/>
            <a:ext cx="7749309" cy="1912173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DAD3C8AE-19CC-4776-B1AE-FE9A909502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8" t="39336" r="19545" b="16049"/>
          <a:stretch/>
        </p:blipFill>
        <p:spPr>
          <a:xfrm>
            <a:off x="1912149" y="3499676"/>
            <a:ext cx="7278255" cy="29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1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725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Team - 1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2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78627"/>
            <a:ext cx="46714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사용 데이터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–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네이버 데이터 랩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E9AD7EE-A2D9-6CB4-AF57-02D84AE78A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86" t="18820" r="17845" b="16015"/>
          <a:stretch/>
        </p:blipFill>
        <p:spPr>
          <a:xfrm>
            <a:off x="1823325" y="1627814"/>
            <a:ext cx="6859281" cy="491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0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725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Team - 1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1935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프로그램 동작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/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결과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1E1FA36-C9CE-49C4-AE47-8666068583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200" y="3082659"/>
            <a:ext cx="1840320" cy="18403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CB6D9C4-7CDE-42D7-93BC-A6029839EE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737" y="3686438"/>
            <a:ext cx="632763" cy="6327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4341C4D-30CF-4B27-A256-5271030035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58152">
            <a:off x="7438011" y="2935127"/>
            <a:ext cx="632763" cy="63276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41DF042-A9CB-4485-AC92-A61B0C14E3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5260">
            <a:off x="7403560" y="4548335"/>
            <a:ext cx="632763" cy="63276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A7CD922-5D0C-43F5-9CDF-E71B4179D4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265" y="2130142"/>
            <a:ext cx="1638300" cy="16383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984BD8A-280E-4084-84AF-70FFADAAA2D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265" y="4476888"/>
            <a:ext cx="1762261" cy="176226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D2935C-BCAC-9BEF-4836-20503BAA9995}"/>
              </a:ext>
            </a:extLst>
          </p:cNvPr>
          <p:cNvSpPr/>
          <p:nvPr/>
        </p:nvSpPr>
        <p:spPr>
          <a:xfrm>
            <a:off x="1268384" y="3553558"/>
            <a:ext cx="16466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450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725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Team - 1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1935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프로그램 동작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/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결과</a:t>
            </a:r>
          </a:p>
        </p:txBody>
      </p:sp>
      <p:pic>
        <p:nvPicPr>
          <p:cNvPr id="8" name="그림 7" descr="텍스트, 전자기기, 컴퓨터, 스크린샷이(가) 표시된 사진&#10;&#10;자동 생성된 설명">
            <a:extLst>
              <a:ext uri="{FF2B5EF4-FFF2-40B4-BE49-F238E27FC236}">
                <a16:creationId xmlns:a16="http://schemas.microsoft.com/office/drawing/2014/main" id="{F5717DC3-385B-4F31-391D-F21282E815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9" t="77910" r="63195" b="-101"/>
          <a:stretch/>
        </p:blipFill>
        <p:spPr>
          <a:xfrm>
            <a:off x="6645904" y="1889563"/>
            <a:ext cx="5245099" cy="1638300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5B97F16B-9E37-B042-35B7-232107418C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86" b="31376"/>
          <a:stretch/>
        </p:blipFill>
        <p:spPr>
          <a:xfrm>
            <a:off x="393276" y="1889563"/>
            <a:ext cx="6032691" cy="39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48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1600" y="158119"/>
            <a:ext cx="725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pc="-150" dirty="0">
                <a:solidFill>
                  <a:schemeClr val="accent4"/>
                </a:solidFill>
              </a:rPr>
              <a:t>Team - 1</a:t>
            </a:r>
            <a:endParaRPr lang="ko-KR" altLang="en-US" sz="1400" spc="-15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3325" y="652394"/>
            <a:ext cx="412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4"/>
                </a:solidFill>
              </a:rPr>
              <a:t>3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1935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프로그램 동작 </a:t>
            </a:r>
            <a:r>
              <a:rPr lang="en-US" altLang="ko-KR" sz="3000" spc="-150" dirty="0">
                <a:solidFill>
                  <a:schemeClr val="accent4"/>
                </a:solidFill>
                <a:latin typeface="+mj-ea"/>
                <a:ea typeface="+mj-ea"/>
              </a:rPr>
              <a:t>/ </a:t>
            </a:r>
            <a:r>
              <a:rPr lang="ko-KR" altLang="en-US" sz="3000" spc="-150" dirty="0">
                <a:solidFill>
                  <a:schemeClr val="accent4"/>
                </a:solidFill>
                <a:latin typeface="+mj-ea"/>
                <a:ea typeface="+mj-ea"/>
              </a:rPr>
              <a:t>결과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158B36-2845-82B5-0812-1F33FAF796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41" b="70288"/>
          <a:stretch/>
        </p:blipFill>
        <p:spPr>
          <a:xfrm>
            <a:off x="464520" y="3558106"/>
            <a:ext cx="5072214" cy="2104045"/>
          </a:xfrm>
          <a:prstGeom prst="rect">
            <a:avLst/>
          </a:prstGeom>
        </p:spPr>
      </p:pic>
      <p:pic>
        <p:nvPicPr>
          <p:cNvPr id="12" name="그림 11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B7BDC989-FF69-44C3-1467-96C033C502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72" b="63889"/>
          <a:stretch/>
        </p:blipFill>
        <p:spPr>
          <a:xfrm>
            <a:off x="6233020" y="3558106"/>
            <a:ext cx="5072214" cy="210404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94719A5-ABAD-A653-11C6-206CFF47FA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029" y="1799397"/>
            <a:ext cx="1638300" cy="16383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EEEE9EC-E103-31B5-6FC8-4A76844BEA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542" y="1737416"/>
            <a:ext cx="1762261" cy="176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63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</TotalTime>
  <Words>159</Words>
  <Application>Microsoft Office PowerPoint</Application>
  <PresentationFormat>와이드스크린</PresentationFormat>
  <Paragraphs>50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나눔스퀘어라운드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한수호</cp:lastModifiedBy>
  <cp:revision>85</cp:revision>
  <dcterms:created xsi:type="dcterms:W3CDTF">2015-07-07T04:48:58Z</dcterms:created>
  <dcterms:modified xsi:type="dcterms:W3CDTF">2022-06-01T22:33:19Z</dcterms:modified>
</cp:coreProperties>
</file>