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43" r:id="rId3"/>
    <p:sldId id="429" r:id="rId4"/>
    <p:sldId id="449" r:id="rId5"/>
    <p:sldId id="442" r:id="rId6"/>
    <p:sldId id="437" r:id="rId7"/>
    <p:sldId id="447" r:id="rId8"/>
    <p:sldId id="444" r:id="rId9"/>
    <p:sldId id="438" r:id="rId10"/>
    <p:sldId id="448" r:id="rId11"/>
    <p:sldId id="439" r:id="rId12"/>
    <p:sldId id="44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449585" y="1410688"/>
            <a:ext cx="7180976" cy="2088565"/>
            <a:chOff x="2723148" y="1301764"/>
            <a:chExt cx="6745706" cy="21045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723148" y="1638558"/>
              <a:ext cx="6745706" cy="1767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Deep High-</a:t>
              </a:r>
              <a:r>
                <a:rPr lang="en-US" altLang="ko-KR" sz="3600" spc="-15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Resolusion</a:t>
              </a:r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 Representation Learning for Visual Recognition</a:t>
              </a:r>
              <a:endParaRPr lang="ko-KR" altLang="en-US" sz="36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301764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2023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9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12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일 컴퓨터 비전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특론</a:t>
              </a:r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885496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Object Detection with HRNetV2p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1479793" y="1335191"/>
            <a:ext cx="4445630" cy="743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D9D27B-E26B-C4A4-AFF9-5C9979F1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45" y="1810988"/>
            <a:ext cx="4202964" cy="4809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199A9F-E102-456C-D568-66F8C77F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87" y="1810988"/>
            <a:ext cx="5096586" cy="1238423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79C4492-F3A7-6030-0075-777A7ECE46A4}"/>
              </a:ext>
            </a:extLst>
          </p:cNvPr>
          <p:cNvSpPr txBox="1">
            <a:spLocks/>
          </p:cNvSpPr>
          <p:nvPr/>
        </p:nvSpPr>
        <p:spPr>
          <a:xfrm>
            <a:off x="2820229" y="1335191"/>
            <a:ext cx="1737195" cy="586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Coco dataset</a:t>
            </a:r>
          </a:p>
        </p:txBody>
      </p:sp>
    </p:spTree>
    <p:extLst>
      <p:ext uri="{BB962C8B-B14F-4D97-AF65-F5344CB8AC3E}">
        <p14:creationId xmlns:p14="http://schemas.microsoft.com/office/powerpoint/2010/main" val="367542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Conclusion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1438168" y="2657565"/>
            <a:ext cx="9568025" cy="1418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고해상도 정보를 유지하는 모델이기 때문에 위치 정보를 찾는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테스크에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대해서 강점을 가짐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특성화된 작업에 맞추어서 설계된 모델이기 때문에 정확한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분석을 하지 않으면 성능이 오히려 떨어질 수 있음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사진 대비 비율적으로 작은 정보를 가지고 있는 위성영상 같은 분야에서 성능이 좋다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1A340-FF46-DBB4-3733-6629E3F7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61" y="1040236"/>
            <a:ext cx="9005964" cy="1436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3ED31-F4D7-777C-9775-9C257BF9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61" y="4918034"/>
            <a:ext cx="2022637" cy="1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Discussion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1593018" y="1202732"/>
            <a:ext cx="9005964" cy="1418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모델이 성능이 뛰어난 부분이 정해져 있는데 논문 내에서는 왜 성능이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뛰어난지에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대한 해석이 없음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-&gt;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경험적인 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8444CA-5302-D7B0-0AB5-761AA253E507}"/>
              </a:ext>
            </a:extLst>
          </p:cNvPr>
          <p:cNvGrpSpPr/>
          <p:nvPr/>
        </p:nvGrpSpPr>
        <p:grpSpPr>
          <a:xfrm>
            <a:off x="1593018" y="2114602"/>
            <a:ext cx="6118560" cy="1012917"/>
            <a:chOff x="1593018" y="1909487"/>
            <a:chExt cx="6118560" cy="10129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2E2FC4-7751-A726-7E8B-BBF279054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018" y="2018376"/>
              <a:ext cx="6118560" cy="80871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55A218-B917-E23F-DFC3-8C144FA3B7C7}"/>
                </a:ext>
              </a:extLst>
            </p:cNvPr>
            <p:cNvSpPr/>
            <p:nvPr/>
          </p:nvSpPr>
          <p:spPr>
            <a:xfrm>
              <a:off x="1593018" y="2018376"/>
              <a:ext cx="3557822" cy="313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91206B-7841-07C7-867B-F69CB2A77132}"/>
                </a:ext>
              </a:extLst>
            </p:cNvPr>
            <p:cNvSpPr/>
            <p:nvPr/>
          </p:nvSpPr>
          <p:spPr>
            <a:xfrm>
              <a:off x="2664359" y="2608641"/>
              <a:ext cx="4961234" cy="313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EBD261-381B-43CD-B310-0190B4BD5EE7}"/>
                </a:ext>
              </a:extLst>
            </p:cNvPr>
            <p:cNvSpPr/>
            <p:nvPr/>
          </p:nvSpPr>
          <p:spPr>
            <a:xfrm>
              <a:off x="4744577" y="1909487"/>
              <a:ext cx="2881016" cy="133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0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4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introduction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DF75B9A-F9F6-19B2-54A6-7F9A29E51367}"/>
              </a:ext>
            </a:extLst>
          </p:cNvPr>
          <p:cNvSpPr txBox="1">
            <a:spLocks/>
          </p:cNvSpPr>
          <p:nvPr/>
        </p:nvSpPr>
        <p:spPr>
          <a:xfrm>
            <a:off x="5719313" y="1495840"/>
            <a:ext cx="5664548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human pose estimation</a:t>
            </a: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77433-8236-4653-EB39-4D88EA42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0" y="4651054"/>
            <a:ext cx="3977449" cy="1546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C810A-FB41-1197-509D-C1887C20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9" y="3174179"/>
            <a:ext cx="3977449" cy="1046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98376-8D82-74C0-E2D2-9D3C9ED5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19" y="1495841"/>
            <a:ext cx="3969060" cy="129856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0269F7-35A9-3721-5062-87E2EC2EE58C}"/>
              </a:ext>
            </a:extLst>
          </p:cNvPr>
          <p:cNvSpPr txBox="1">
            <a:spLocks/>
          </p:cNvSpPr>
          <p:nvPr/>
        </p:nvSpPr>
        <p:spPr>
          <a:xfrm>
            <a:off x="5719313" y="3187019"/>
            <a:ext cx="3525355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semantic segmentation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C735AE-BD6A-C7ED-FAB7-2C4EC33DFF17}"/>
              </a:ext>
            </a:extLst>
          </p:cNvPr>
          <p:cNvSpPr txBox="1">
            <a:spLocks/>
          </p:cNvSpPr>
          <p:nvPr/>
        </p:nvSpPr>
        <p:spPr>
          <a:xfrm>
            <a:off x="5786425" y="4752166"/>
            <a:ext cx="4708203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object detection</a:t>
            </a:r>
          </a:p>
          <a:p>
            <a:pPr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4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introduction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B59781-AA23-20B0-092A-53D8EB4E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05" y="2509248"/>
            <a:ext cx="7887431" cy="823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E87272-2945-C928-27B3-CF378703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32" y="2059312"/>
            <a:ext cx="1905266" cy="19719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1A9860-2DB6-602F-030F-F6ACB263E9BE}"/>
              </a:ext>
            </a:extLst>
          </p:cNvPr>
          <p:cNvSpPr txBox="1">
            <a:spLocks/>
          </p:cNvSpPr>
          <p:nvPr/>
        </p:nvSpPr>
        <p:spPr>
          <a:xfrm>
            <a:off x="1661873" y="1251777"/>
            <a:ext cx="9005964" cy="694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VGGNet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같은 경우 데이터의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 resolution data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이루어짐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21B04D3-47DF-D14E-382B-E350945B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72" y="4533412"/>
            <a:ext cx="7875763" cy="1256532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B4D7B7D-6846-409F-C20F-E9F720835460}"/>
              </a:ext>
            </a:extLst>
          </p:cNvPr>
          <p:cNvSpPr txBox="1">
            <a:spLocks/>
          </p:cNvSpPr>
          <p:nvPr/>
        </p:nvSpPr>
        <p:spPr>
          <a:xfrm>
            <a:off x="3728672" y="4035751"/>
            <a:ext cx="1204055" cy="393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662A49A-8D8F-1FD8-FCA0-A2E8B480ADB2}"/>
              </a:ext>
            </a:extLst>
          </p:cNvPr>
          <p:cNvSpPr txBox="1">
            <a:spLocks/>
          </p:cNvSpPr>
          <p:nvPr/>
        </p:nvSpPr>
        <p:spPr>
          <a:xfrm>
            <a:off x="3728672" y="2113084"/>
            <a:ext cx="8871592" cy="1418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VGGNet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03E13C3-8C2D-F072-4E31-D81173EE0CBE}"/>
              </a:ext>
            </a:extLst>
          </p:cNvPr>
          <p:cNvSpPr/>
          <p:nvPr/>
        </p:nvSpPr>
        <p:spPr>
          <a:xfrm>
            <a:off x="3334470" y="2766773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3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Related work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1362830" y="1026563"/>
            <a:ext cx="9005964" cy="58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low-resolution representation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1E0938-07DC-48AA-DFC7-5C2B8A478726}"/>
              </a:ext>
            </a:extLst>
          </p:cNvPr>
          <p:cNvSpPr txBox="1">
            <a:spLocks/>
          </p:cNvSpPr>
          <p:nvPr/>
        </p:nvSpPr>
        <p:spPr>
          <a:xfrm>
            <a:off x="1593018" y="1419874"/>
            <a:ext cx="9005964" cy="58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FCN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fully connected layer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제외해서 저해상도 표현을 학습함 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56084E-8B81-A9A7-52D6-2F68390D1B98}"/>
              </a:ext>
            </a:extLst>
          </p:cNvPr>
          <p:cNvSpPr txBox="1">
            <a:spLocks/>
          </p:cNvSpPr>
          <p:nvPr/>
        </p:nvSpPr>
        <p:spPr>
          <a:xfrm>
            <a:off x="1362830" y="4401967"/>
            <a:ext cx="9005964" cy="58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High resolution representation recovering / maintaining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F5097F4-DCE6-7B9C-01A3-CDBF3BF7CCE3}"/>
              </a:ext>
            </a:extLst>
          </p:cNvPr>
          <p:cNvSpPr txBox="1">
            <a:spLocks/>
          </p:cNvSpPr>
          <p:nvPr/>
        </p:nvSpPr>
        <p:spPr>
          <a:xfrm>
            <a:off x="1593018" y="4854002"/>
            <a:ext cx="9874732" cy="58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Upsampling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High-resolution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복원하는 방식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Maintaining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DenseNet,GridNet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등에 사용되었지만 언제 사용해야 하는지에 대한 설계가 명확하지 않다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F6FF47-26F6-11DE-19A4-01B5764B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18" y="1813010"/>
            <a:ext cx="5887684" cy="24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1362830" y="1043341"/>
            <a:ext cx="9005964" cy="668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구조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22CB5-AB68-02C5-4FD0-31B774A0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18" y="1560354"/>
            <a:ext cx="9005964" cy="1436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12B7CF-1679-7F91-82F7-E80FC7558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53"/>
          <a:stretch/>
        </p:blipFill>
        <p:spPr>
          <a:xfrm>
            <a:off x="1853077" y="3329659"/>
            <a:ext cx="1552854" cy="1686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2577CC-ACE6-C841-19F3-B1A9CD32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299" y="3267912"/>
            <a:ext cx="4188613" cy="3449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67AFCF-BE4D-6C9D-2AAD-06F2DFE8D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15"/>
          <a:stretch/>
        </p:blipFill>
        <p:spPr>
          <a:xfrm>
            <a:off x="5451782" y="4017556"/>
            <a:ext cx="2059996" cy="168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A30828-257A-3739-8FF6-E7F840591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12" r="1"/>
          <a:stretch/>
        </p:blipFill>
        <p:spPr>
          <a:xfrm>
            <a:off x="3405931" y="3268710"/>
            <a:ext cx="663176" cy="1686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E4F093-399B-F543-E66F-71E40CAC2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18" y="5160427"/>
            <a:ext cx="3243168" cy="16861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8B87EDC-F2BE-25CE-30DA-376701D7BB0D}"/>
              </a:ext>
            </a:extLst>
          </p:cNvPr>
          <p:cNvSpPr/>
          <p:nvPr/>
        </p:nvSpPr>
        <p:spPr>
          <a:xfrm>
            <a:off x="7632156" y="4797184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4F6F618-1C21-492F-D899-1EE0594721C9}"/>
              </a:ext>
            </a:extLst>
          </p:cNvPr>
          <p:cNvSpPr/>
          <p:nvPr/>
        </p:nvSpPr>
        <p:spPr>
          <a:xfrm rot="5400000">
            <a:off x="2835864" y="4930438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F446620-8AE3-42F7-CA55-66E0BD0B0BE2}"/>
              </a:ext>
            </a:extLst>
          </p:cNvPr>
          <p:cNvCxnSpPr/>
          <p:nvPr/>
        </p:nvCxnSpPr>
        <p:spPr>
          <a:xfrm>
            <a:off x="5017329" y="3254748"/>
            <a:ext cx="0" cy="3462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58CE48-27FF-B6A6-8CE0-CAAB65EB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0" y="1133314"/>
            <a:ext cx="8435511" cy="22956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2296130" y="1133314"/>
            <a:ext cx="1371981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HRNetV1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982C80C-B5CE-935B-480B-F6EE7F451BFF}"/>
              </a:ext>
            </a:extLst>
          </p:cNvPr>
          <p:cNvSpPr txBox="1">
            <a:spLocks/>
          </p:cNvSpPr>
          <p:nvPr/>
        </p:nvSpPr>
        <p:spPr>
          <a:xfrm>
            <a:off x="1719199" y="3653405"/>
            <a:ext cx="9600140" cy="2386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HRNetV1 : high resolution representation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사용해서 출력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 : high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resolution ~ low resolution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전부 합쳐서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parallel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하게 유지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HRNetV2p : HRNetV2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만든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output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downsampling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-&gt; multi resolution output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F00C7A9-9449-626C-C225-D9CF8EA58BC6}"/>
              </a:ext>
            </a:extLst>
          </p:cNvPr>
          <p:cNvSpPr txBox="1">
            <a:spLocks/>
          </p:cNvSpPr>
          <p:nvPr/>
        </p:nvSpPr>
        <p:spPr>
          <a:xfrm>
            <a:off x="5003526" y="1133314"/>
            <a:ext cx="1371981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9CB46B-A429-411E-3201-4D05B45DC749}"/>
              </a:ext>
            </a:extLst>
          </p:cNvPr>
          <p:cNvSpPr txBox="1">
            <a:spLocks/>
          </p:cNvSpPr>
          <p:nvPr/>
        </p:nvSpPr>
        <p:spPr>
          <a:xfrm>
            <a:off x="7710922" y="1133314"/>
            <a:ext cx="1543574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9F2788-73E2-516F-2668-AA4999EC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341" y="1133314"/>
            <a:ext cx="1657581" cy="138131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E3B320-4579-A52A-4CD5-5220388651FF}"/>
              </a:ext>
            </a:extLst>
          </p:cNvPr>
          <p:cNvSpPr/>
          <p:nvPr/>
        </p:nvSpPr>
        <p:spPr>
          <a:xfrm>
            <a:off x="9410889" y="1666287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58CE48-27FF-B6A6-8CE0-CAAB65EB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0" y="1133314"/>
            <a:ext cx="9600140" cy="22956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2296130" y="1133314"/>
            <a:ext cx="1371981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F00C7A9-9449-626C-C225-D9CF8EA58BC6}"/>
              </a:ext>
            </a:extLst>
          </p:cNvPr>
          <p:cNvSpPr txBox="1">
            <a:spLocks/>
          </p:cNvSpPr>
          <p:nvPr/>
        </p:nvSpPr>
        <p:spPr>
          <a:xfrm>
            <a:off x="5644736" y="1133314"/>
            <a:ext cx="1371981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9CB46B-A429-411E-3201-4D05B45DC749}"/>
              </a:ext>
            </a:extLst>
          </p:cNvPr>
          <p:cNvSpPr txBox="1">
            <a:spLocks/>
          </p:cNvSpPr>
          <p:nvPr/>
        </p:nvSpPr>
        <p:spPr>
          <a:xfrm>
            <a:off x="8616934" y="1133314"/>
            <a:ext cx="1543574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HRNetV2p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D0708-09D7-E625-1894-ADAFCD5F1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08" t="4869"/>
          <a:stretch/>
        </p:blipFill>
        <p:spPr>
          <a:xfrm>
            <a:off x="8069419" y="3989614"/>
            <a:ext cx="2638604" cy="1845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6B1437-1E53-4621-BBAC-FAD067E10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00" t="-3038"/>
          <a:stretch/>
        </p:blipFill>
        <p:spPr>
          <a:xfrm>
            <a:off x="4790114" y="3897522"/>
            <a:ext cx="2862417" cy="1912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F23DBE-B110-264E-C239-84BA5EC5F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365" t="3886" b="-949"/>
          <a:stretch/>
        </p:blipFill>
        <p:spPr>
          <a:xfrm>
            <a:off x="1550911" y="4032202"/>
            <a:ext cx="2862417" cy="176040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F0D5F7-DD29-45F9-792B-B07C14288554}"/>
              </a:ext>
            </a:extLst>
          </p:cNvPr>
          <p:cNvSpPr txBox="1">
            <a:spLocks/>
          </p:cNvSpPr>
          <p:nvPr/>
        </p:nvSpPr>
        <p:spPr>
          <a:xfrm>
            <a:off x="4764601" y="5973587"/>
            <a:ext cx="3068184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Sementic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segmentation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F8CF613-4583-40BD-D806-15B93A567644}"/>
              </a:ext>
            </a:extLst>
          </p:cNvPr>
          <p:cNvSpPr txBox="1">
            <a:spLocks/>
          </p:cNvSpPr>
          <p:nvPr/>
        </p:nvSpPr>
        <p:spPr>
          <a:xfrm>
            <a:off x="8282189" y="6012200"/>
            <a:ext cx="2213063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Object detection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771BAE6-A767-E9B7-E304-805AA76D8728}"/>
              </a:ext>
            </a:extLst>
          </p:cNvPr>
          <p:cNvSpPr txBox="1">
            <a:spLocks/>
          </p:cNvSpPr>
          <p:nvPr/>
        </p:nvSpPr>
        <p:spPr>
          <a:xfrm>
            <a:off x="1455048" y="5973587"/>
            <a:ext cx="2958280" cy="30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human pose estimation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CE15840-F9E9-A6A1-BDE5-36631E1AFC2A}"/>
              </a:ext>
            </a:extLst>
          </p:cNvPr>
          <p:cNvSpPr/>
          <p:nvPr/>
        </p:nvSpPr>
        <p:spPr>
          <a:xfrm rot="5400000">
            <a:off x="2801398" y="3539130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202DF2A-8131-190E-FF94-586653B482DF}"/>
              </a:ext>
            </a:extLst>
          </p:cNvPr>
          <p:cNvSpPr/>
          <p:nvPr/>
        </p:nvSpPr>
        <p:spPr>
          <a:xfrm rot="5400000">
            <a:off x="5991898" y="3539131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A61605-7DA4-AA8E-8B70-BFCD85A55C5C}"/>
              </a:ext>
            </a:extLst>
          </p:cNvPr>
          <p:cNvSpPr/>
          <p:nvPr/>
        </p:nvSpPr>
        <p:spPr>
          <a:xfrm rot="5400000">
            <a:off x="9186424" y="3539131"/>
            <a:ext cx="362285" cy="31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9173742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 – human pose estimation with Hrnet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V1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1D260-5A6E-2FB1-7561-DB36E8B2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7" y="1176648"/>
            <a:ext cx="5926464" cy="568135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86B0EA-D38A-CBED-50E2-4BF63AFA3350}"/>
              </a:ext>
            </a:extLst>
          </p:cNvPr>
          <p:cNvSpPr txBox="1">
            <a:spLocks/>
          </p:cNvSpPr>
          <p:nvPr/>
        </p:nvSpPr>
        <p:spPr>
          <a:xfrm>
            <a:off x="7266723" y="3328332"/>
            <a:ext cx="4779817" cy="1599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 동작 탐지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keypoint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detection)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Coco dataset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A8900D-76C6-A546-9BA9-B8474155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723" y="1523502"/>
            <a:ext cx="4067743" cy="149563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7556752-78C0-786E-B7DA-9E9C345FA1DF}"/>
              </a:ext>
            </a:extLst>
          </p:cNvPr>
          <p:cNvSpPr txBox="1">
            <a:spLocks/>
          </p:cNvSpPr>
          <p:nvPr/>
        </p:nvSpPr>
        <p:spPr>
          <a:xfrm>
            <a:off x="3204861" y="954224"/>
            <a:ext cx="1737195" cy="586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Coco dataset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1232BB-CC30-B7B6-66C6-37608E38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070" y="4407471"/>
            <a:ext cx="3622341" cy="21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8997574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Experiment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semantic segmentation with HRNetV2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20-48E1-65C5-054C-484ECEF5056E}"/>
              </a:ext>
            </a:extLst>
          </p:cNvPr>
          <p:cNvSpPr txBox="1">
            <a:spLocks/>
          </p:cNvSpPr>
          <p:nvPr/>
        </p:nvSpPr>
        <p:spPr>
          <a:xfrm>
            <a:off x="7686764" y="972812"/>
            <a:ext cx="3014895" cy="743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Cityscapes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6CED8-2B64-EE33-8A76-85982502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43" y="5689855"/>
            <a:ext cx="4220164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354C02-8DF3-8BE8-8AB3-C435F2062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"/>
          <a:stretch/>
        </p:blipFill>
        <p:spPr>
          <a:xfrm>
            <a:off x="1643650" y="1850159"/>
            <a:ext cx="4001058" cy="320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13D531-B371-62AD-D650-9F636836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142" y="5691974"/>
            <a:ext cx="3953427" cy="1133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6F4B45-E1B1-1DBB-7739-DAC9C5CBE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209" y="1323955"/>
            <a:ext cx="3014895" cy="437428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8512B29-8D32-FA05-89E6-226C28A60E34}"/>
              </a:ext>
            </a:extLst>
          </p:cNvPr>
          <p:cNvSpPr txBox="1">
            <a:spLocks/>
          </p:cNvSpPr>
          <p:nvPr/>
        </p:nvSpPr>
        <p:spPr>
          <a:xfrm>
            <a:off x="2545380" y="972812"/>
            <a:ext cx="2683528" cy="499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Pascal-Context</a:t>
            </a:r>
          </a:p>
        </p:txBody>
      </p:sp>
    </p:spTree>
    <p:extLst>
      <p:ext uri="{BB962C8B-B14F-4D97-AF65-F5344CB8AC3E}">
        <p14:creationId xmlns:p14="http://schemas.microsoft.com/office/powerpoint/2010/main" val="23000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247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</vt:lpstr>
      <vt:lpstr>맑은 고딕</vt:lpstr>
      <vt:lpstr>Arial</vt:lpstr>
      <vt:lpstr>Office 테마</vt:lpstr>
      <vt:lpstr>PowerPoint 프레젠테이션</vt:lpstr>
      <vt:lpstr>introduction</vt:lpstr>
      <vt:lpstr>introduction</vt:lpstr>
      <vt:lpstr>Related work</vt:lpstr>
      <vt:lpstr>Method</vt:lpstr>
      <vt:lpstr>Method</vt:lpstr>
      <vt:lpstr>Method</vt:lpstr>
      <vt:lpstr>Experiment – human pose estimation with HrnetV1</vt:lpstr>
      <vt:lpstr>Experiment – semantic segmentation with HRNetV2</vt:lpstr>
      <vt:lpstr>Experiment – Object Detection with HRNetV2p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한수호</cp:lastModifiedBy>
  <cp:revision>188</cp:revision>
  <dcterms:created xsi:type="dcterms:W3CDTF">2023-01-31T09:52:22Z</dcterms:created>
  <dcterms:modified xsi:type="dcterms:W3CDTF">2023-09-12T10:36:30Z</dcterms:modified>
</cp:coreProperties>
</file>