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443" r:id="rId3"/>
    <p:sldId id="462" r:id="rId4"/>
    <p:sldId id="450" r:id="rId5"/>
    <p:sldId id="463" r:id="rId6"/>
    <p:sldId id="449" r:id="rId7"/>
    <p:sldId id="451" r:id="rId8"/>
    <p:sldId id="452" r:id="rId9"/>
    <p:sldId id="464" r:id="rId10"/>
    <p:sldId id="442" r:id="rId11"/>
    <p:sldId id="453" r:id="rId12"/>
    <p:sldId id="437" r:id="rId13"/>
    <p:sldId id="459" r:id="rId14"/>
    <p:sldId id="460" r:id="rId15"/>
    <p:sldId id="455" r:id="rId16"/>
    <p:sldId id="454" r:id="rId17"/>
    <p:sldId id="465" r:id="rId18"/>
    <p:sldId id="461" r:id="rId19"/>
    <p:sldId id="457" r:id="rId20"/>
    <p:sldId id="466" r:id="rId21"/>
    <p:sldId id="440" r:id="rId22"/>
    <p:sldId id="4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1B1-97CB-103A-A716-EFFD8683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77EA-2C8B-8A3C-EE04-B051B1E7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946B-A49F-505F-7071-4B5A7D0F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FDB6-5E7F-A8F0-67E0-F085BE6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5085-BF20-D8FC-CD4D-7244F5C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93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35F-0423-67F7-7F14-3461C7D1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D6E46-150B-B057-E518-B352CA42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CBC-AFBA-B864-C3F8-D7CB1897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E2B0C-152B-F926-31CC-BE9E99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3FFB-FC79-6394-27DF-09CE537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04926-BE00-34B1-4C18-EFBA625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3E1-4D55-F824-D241-217145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03805-7AD5-16DC-5024-66F041FE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5A30-FB3F-D3C2-D114-40ACB380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B6BF-552A-8E75-A816-3472243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E520-4E8F-11D7-6F10-360A3A2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57673-C03B-FC88-B333-AEA42A7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9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E1D4-8157-676B-4A02-80B46F8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105-6785-C5D9-A534-5B1CA843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520E-84B3-EB10-8683-963C849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D736-F25A-A10F-8392-C967944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D0D86-F8B0-0795-A399-62E0E8B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3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B1AAE-8DA8-0C24-5450-465C9619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19017-EC2C-C23C-2144-00B0F6E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9B0B-F60B-5419-8F8E-DD4FB99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40EE-55E2-2F82-DA27-3764D6A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C466-DF50-9AD4-00F8-F8ED7C81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4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0F98-912B-4536-9853-B4548BBBD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BD078-981D-44BD-9A85-B172865D9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33" b="12500"/>
          <a:stretch/>
        </p:blipFill>
        <p:spPr>
          <a:xfrm>
            <a:off x="0" y="0"/>
            <a:ext cx="12192000" cy="5455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9EC817-D11A-4475-9CD6-007F23979874}"/>
              </a:ext>
            </a:extLst>
          </p:cNvPr>
          <p:cNvSpPr/>
          <p:nvPr userDrawn="1"/>
        </p:nvSpPr>
        <p:spPr>
          <a:xfrm>
            <a:off x="0" y="0"/>
            <a:ext cx="12192000" cy="545592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0925-BF94-4430-80E9-F48908CD0888}"/>
              </a:ext>
            </a:extLst>
          </p:cNvPr>
          <p:cNvSpPr txBox="1"/>
          <p:nvPr userDrawn="1"/>
        </p:nvSpPr>
        <p:spPr>
          <a:xfrm>
            <a:off x="351735" y="6528638"/>
            <a:ext cx="292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(C)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2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6A9F-7628-C632-F8A2-BF21AF4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6CF8-F4EA-5347-9EB8-8CCDD36B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762E0-286D-354B-6F1B-64C54A5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68D19-016C-9F84-ABCC-38123FC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39CF-BC85-DD7C-0C7F-39292F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F7BE0-2F53-11E3-EC4D-C6E38D59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4A59A-1E6E-81E0-BDC1-590D8C1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F2A1-4325-AC39-7743-F1E8ED0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2044-6771-38F6-DC4B-0C5CAE4F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52821-D0EF-BED1-60DD-D1D748F5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C2A9-AA20-41DE-B902-6A3AA2B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763E-FE58-863D-8421-2FB89A70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1C74D-E1D4-1B0D-FEDD-541BCA7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975A1-6263-C0A9-F1A0-E15B853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012B-1E65-70DE-0032-9905905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13E25-971B-5E86-D311-AC9DCA6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BAC2-B6E4-56F0-CCE0-BDF6F78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41A39-6EBC-000A-7308-86E7C7D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8CE3E-7998-9574-F73E-708DDF7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E4951-13CA-3FFF-A981-FA3BE62E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18F79-151A-F8BB-879D-6A30D0B5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E43AD-F3A4-E629-EBA3-05F7113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E887C-550C-66F1-9544-51213CB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6244C-9341-F20A-7EFE-46178AA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5FDB-21AD-BAF7-47E7-50E6201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D82D5-6C8D-0CDF-3E90-536B7E0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88540-2881-53B9-DA5D-E2277B8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0211-4C32-80CD-D2B5-BDCA81E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335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B5A153-08C8-F2D2-D54D-AB9FC9B271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83A182-7908-E932-B609-3AA3AF1D5B35}"/>
              </a:ext>
            </a:extLst>
          </p:cNvPr>
          <p:cNvCxnSpPr>
            <a:cxnSpLocks/>
          </p:cNvCxnSpPr>
          <p:nvPr userDrawn="1"/>
        </p:nvCxnSpPr>
        <p:spPr>
          <a:xfrm>
            <a:off x="2584580" y="4264090"/>
            <a:ext cx="960742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13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6C23D-74F4-7457-8391-4297683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A3465-E7A3-FD98-06FC-DADFE1F1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44F6-F7A1-693A-EBEB-4009695A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7C2E-900F-40FB-A091-078791818D2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E86E-F7F2-A9D7-BD0D-0CFD92CA2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6D5E-E095-2D3B-4B40-E0FA5BD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3549492" y="4327318"/>
            <a:ext cx="509301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Medium" panose="02000603000000020004" pitchFamily="2" charset="-127"/>
              </a:rPr>
              <a:t>한수호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Pretendard Medium" panose="020006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F2CD27-FBC3-4835-BCC0-6A230418EA78}"/>
              </a:ext>
            </a:extLst>
          </p:cNvPr>
          <p:cNvGrpSpPr/>
          <p:nvPr/>
        </p:nvGrpSpPr>
        <p:grpSpPr>
          <a:xfrm>
            <a:off x="2449585" y="1410688"/>
            <a:ext cx="7180976" cy="1534568"/>
            <a:chOff x="2723148" y="1301764"/>
            <a:chExt cx="6745706" cy="15462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2723148" y="1638558"/>
              <a:ext cx="6745706" cy="120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EfficientNetV2</a:t>
              </a:r>
            </a:p>
            <a:p>
              <a:pPr algn="ctr"/>
              <a:r>
                <a:rPr lang="en-US" altLang="ko-KR" sz="36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-Smaller Models and Faster Training</a:t>
              </a:r>
              <a:endParaRPr lang="ko-KR" altLang="en-US" sz="36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4293360" y="1301764"/>
              <a:ext cx="3605281" cy="3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2023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10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10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일 컴퓨터 비전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Light" panose="02000403000000020004" pitchFamily="2" charset="-127"/>
                </a:rPr>
                <a:t>특론</a:t>
              </a:r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214AE9-2D01-4229-8FED-B42445C37543}"/>
              </a:ext>
            </a:extLst>
          </p:cNvPr>
          <p:cNvSpPr/>
          <p:nvPr/>
        </p:nvSpPr>
        <p:spPr>
          <a:xfrm>
            <a:off x="2348388" y="1091187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50A778B-9B96-4D73-B5B0-2BE69A76E3E8}"/>
              </a:ext>
            </a:extLst>
          </p:cNvPr>
          <p:cNvSpPr/>
          <p:nvPr/>
        </p:nvSpPr>
        <p:spPr>
          <a:xfrm flipV="1">
            <a:off x="2348388" y="2510018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EfficientnetV1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F1FDFF-40C9-0C28-9175-2D9F87E5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0" y="1176086"/>
            <a:ext cx="8955080" cy="4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9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6556377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EfficientnetV1 -&gt; EfficientnetV2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F4793-7850-4D30-523B-9C76A6C9CEA5}"/>
              </a:ext>
            </a:extLst>
          </p:cNvPr>
          <p:cNvSpPr txBox="1">
            <a:spLocks/>
          </p:cNvSpPr>
          <p:nvPr/>
        </p:nvSpPr>
        <p:spPr>
          <a:xfrm>
            <a:off x="1362830" y="1343607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EfficinetnetV1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7751B99-796F-F126-A931-27D6D8F7AC04}"/>
              </a:ext>
            </a:extLst>
          </p:cNvPr>
          <p:cNvSpPr txBox="1">
            <a:spLocks/>
          </p:cNvSpPr>
          <p:nvPr/>
        </p:nvSpPr>
        <p:spPr>
          <a:xfrm>
            <a:off x="3890614" y="1343607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EfficinetnetV2</a:t>
            </a:r>
          </a:p>
        </p:txBody>
      </p:sp>
      <p:pic>
        <p:nvPicPr>
          <p:cNvPr id="3074" name="Picture 2" descr="Tabby Cat: Breed Profile, Characteristics &amp; Care">
            <a:extLst>
              <a:ext uri="{FF2B5EF4-FFF2-40B4-BE49-F238E27FC236}">
                <a16:creationId xmlns:a16="http://schemas.microsoft.com/office/drawing/2014/main" id="{F74F9AB3-7EEB-E85D-3DAC-D880A435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795" y="1842443"/>
            <a:ext cx="1378809" cy="9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9A734-CD3B-D1B6-EE96-9B194F2A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92" y="4875991"/>
            <a:ext cx="3581796" cy="1636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D1FFE0-5507-E111-7EAD-5FDE62C0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92" y="3028225"/>
            <a:ext cx="1829056" cy="187668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A333A09-E8C7-598B-0868-227BEEA33990}"/>
              </a:ext>
            </a:extLst>
          </p:cNvPr>
          <p:cNvSpPr txBox="1">
            <a:spLocks/>
          </p:cNvSpPr>
          <p:nvPr/>
        </p:nvSpPr>
        <p:spPr>
          <a:xfrm>
            <a:off x="2821168" y="2166248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Imagesize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9D61C1A-D56C-9CFC-7394-89DB37652427}"/>
              </a:ext>
            </a:extLst>
          </p:cNvPr>
          <p:cNvSpPr txBox="1">
            <a:spLocks/>
          </p:cNvSpPr>
          <p:nvPr/>
        </p:nvSpPr>
        <p:spPr>
          <a:xfrm>
            <a:off x="2821168" y="3854300"/>
            <a:ext cx="3176960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Depthwise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convolution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85465BF-870F-A438-6244-D3B30C0C1A21}"/>
              </a:ext>
            </a:extLst>
          </p:cNvPr>
          <p:cNvSpPr txBox="1">
            <a:spLocks/>
          </p:cNvSpPr>
          <p:nvPr/>
        </p:nvSpPr>
        <p:spPr>
          <a:xfrm>
            <a:off x="2821168" y="5694377"/>
            <a:ext cx="3176960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Compound scaling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F23194-C1F2-E05F-F4E5-C728682036E5}"/>
              </a:ext>
            </a:extLst>
          </p:cNvPr>
          <p:cNvCxnSpPr>
            <a:cxnSpLocks/>
          </p:cNvCxnSpPr>
          <p:nvPr/>
        </p:nvCxnSpPr>
        <p:spPr>
          <a:xfrm flipV="1">
            <a:off x="3595719" y="1510879"/>
            <a:ext cx="497890" cy="6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2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7974117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with very large image sizes is slow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2F068E-B6E3-459B-ED90-E48644DB286C}"/>
              </a:ext>
            </a:extLst>
          </p:cNvPr>
          <p:cNvSpPr txBox="1">
            <a:spLocks/>
          </p:cNvSpPr>
          <p:nvPr/>
        </p:nvSpPr>
        <p:spPr>
          <a:xfrm>
            <a:off x="1530609" y="2900982"/>
            <a:ext cx="2862524" cy="47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FixEfficientNet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858AD34-FAE0-6715-9FE6-84BBA1A77621}"/>
              </a:ext>
            </a:extLst>
          </p:cNvPr>
          <p:cNvSpPr txBox="1">
            <a:spLocks/>
          </p:cNvSpPr>
          <p:nvPr/>
        </p:nvSpPr>
        <p:spPr>
          <a:xfrm>
            <a:off x="1530609" y="1343607"/>
            <a:ext cx="4501075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EfficinetnetV1-B0 : 224 by 224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A17708E-4D60-27B3-9B52-C395FC8C98DD}"/>
              </a:ext>
            </a:extLst>
          </p:cNvPr>
          <p:cNvSpPr txBox="1">
            <a:spLocks/>
          </p:cNvSpPr>
          <p:nvPr/>
        </p:nvSpPr>
        <p:spPr>
          <a:xfrm>
            <a:off x="1530609" y="1934776"/>
            <a:ext cx="4501075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EfficinetnetV1-B7 : 600 by 600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67B142-2DFB-2420-4E92-BE8A96D4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357" y="1178207"/>
            <a:ext cx="5268060" cy="11241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8431B1C-4937-69EB-8F27-495CD1E5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66" y="3356844"/>
            <a:ext cx="6233236" cy="27083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A38175D-E548-1073-3016-BAF218CE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502" y="4908902"/>
            <a:ext cx="4191668" cy="1132531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2B676102-BB74-B6DB-218B-8954B8FBF7ED}"/>
              </a:ext>
            </a:extLst>
          </p:cNvPr>
          <p:cNvSpPr txBox="1">
            <a:spLocks/>
          </p:cNvSpPr>
          <p:nvPr/>
        </p:nvSpPr>
        <p:spPr>
          <a:xfrm>
            <a:off x="7589841" y="2841988"/>
            <a:ext cx="4412989" cy="47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Progressive Learning with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regularization </a:t>
            </a:r>
          </a:p>
        </p:txBody>
      </p:sp>
      <p:pic>
        <p:nvPicPr>
          <p:cNvPr id="29" name="Picture 2" descr="Tabby Cat: Breed Profile, Characteristics &amp; Care">
            <a:extLst>
              <a:ext uri="{FF2B5EF4-FFF2-40B4-BE49-F238E27FC236}">
                <a16:creationId xmlns:a16="http://schemas.microsoft.com/office/drawing/2014/main" id="{6E9535B0-2779-FD3D-2EF0-276D8D4F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86" y="3938501"/>
            <a:ext cx="726089" cy="4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abby Cat: Breed Profile, Characteristics &amp; Care">
            <a:extLst>
              <a:ext uri="{FF2B5EF4-FFF2-40B4-BE49-F238E27FC236}">
                <a16:creationId xmlns:a16="http://schemas.microsoft.com/office/drawing/2014/main" id="{96047906-441E-0BEE-E6A8-A2938EC43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16" y="3702752"/>
            <a:ext cx="1378809" cy="9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abby Cat: Breed Profile, Characteristics &amp; Care">
            <a:extLst>
              <a:ext uri="{FF2B5EF4-FFF2-40B4-BE49-F238E27FC236}">
                <a16:creationId xmlns:a16="http://schemas.microsoft.com/office/drawing/2014/main" id="{EAA43205-1388-F527-E302-B1979CD7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66" y="3618037"/>
            <a:ext cx="1689231" cy="1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E4A35-AF5D-7E95-A8F9-BE85576BF823}"/>
              </a:ext>
            </a:extLst>
          </p:cNvPr>
          <p:cNvSpPr/>
          <p:nvPr/>
        </p:nvSpPr>
        <p:spPr>
          <a:xfrm>
            <a:off x="9507894" y="5327780"/>
            <a:ext cx="662473" cy="531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1DEB36-08F1-6664-0A1C-9669182ACAB1}"/>
              </a:ext>
            </a:extLst>
          </p:cNvPr>
          <p:cNvSpPr/>
          <p:nvPr/>
        </p:nvSpPr>
        <p:spPr>
          <a:xfrm>
            <a:off x="10304107" y="5340218"/>
            <a:ext cx="662473" cy="531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73CB52-3111-4FB4-E9DB-E5437F61CA42}"/>
              </a:ext>
            </a:extLst>
          </p:cNvPr>
          <p:cNvSpPr/>
          <p:nvPr/>
        </p:nvSpPr>
        <p:spPr>
          <a:xfrm>
            <a:off x="11115871" y="5330890"/>
            <a:ext cx="662473" cy="531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4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7974117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with very large image sizes is slow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BBBF-6570-D0D9-A58C-96610D837110}"/>
              </a:ext>
            </a:extLst>
          </p:cNvPr>
          <p:cNvSpPr txBox="1">
            <a:spLocks/>
          </p:cNvSpPr>
          <p:nvPr/>
        </p:nvSpPr>
        <p:spPr>
          <a:xfrm>
            <a:off x="1826118" y="1197187"/>
            <a:ext cx="3010794" cy="50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9D3EE1-094B-0C72-E662-FAD42807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56" y="1996135"/>
            <a:ext cx="4113401" cy="344799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87979A-6DA9-CD90-6684-235B11F4B4B9}"/>
              </a:ext>
            </a:extLst>
          </p:cNvPr>
          <p:cNvSpPr txBox="1">
            <a:spLocks/>
          </p:cNvSpPr>
          <p:nvPr/>
        </p:nvSpPr>
        <p:spPr>
          <a:xfrm>
            <a:off x="1826118" y="1996167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599FE5B-64FE-251A-7F70-92F84396C96A}"/>
              </a:ext>
            </a:extLst>
          </p:cNvPr>
          <p:cNvSpPr txBox="1">
            <a:spLocks/>
          </p:cNvSpPr>
          <p:nvPr/>
        </p:nvSpPr>
        <p:spPr>
          <a:xfrm>
            <a:off x="1826118" y="2456593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randAugment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5743330-1463-BFF8-6F63-B0E99F427899}"/>
              </a:ext>
            </a:extLst>
          </p:cNvPr>
          <p:cNvSpPr txBox="1">
            <a:spLocks/>
          </p:cNvSpPr>
          <p:nvPr/>
        </p:nvSpPr>
        <p:spPr>
          <a:xfrm>
            <a:off x="1826117" y="2891722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Mixup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66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7974117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with very large image sizes is slow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05B3BA-0293-C8E8-34B8-8323F9F4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29" y="1374011"/>
            <a:ext cx="6973528" cy="35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8074785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Equally scaling up every stage is sub-optimal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87C8B-F2B1-86CF-ACCA-45FF63CE3E4A}"/>
              </a:ext>
            </a:extLst>
          </p:cNvPr>
          <p:cNvSpPr txBox="1">
            <a:spLocks/>
          </p:cNvSpPr>
          <p:nvPr/>
        </p:nvSpPr>
        <p:spPr>
          <a:xfrm>
            <a:off x="4203201" y="1302293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EfficinetnetV1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FCE3C1-DE7F-1969-DC91-2A820484C772}"/>
              </a:ext>
            </a:extLst>
          </p:cNvPr>
          <p:cNvSpPr txBox="1">
            <a:spLocks/>
          </p:cNvSpPr>
          <p:nvPr/>
        </p:nvSpPr>
        <p:spPr>
          <a:xfrm>
            <a:off x="7493086" y="1329459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EfficinetnetV2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2E3EFC0-C2EF-EA8F-8D79-A1AA83CE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95" y="1910869"/>
            <a:ext cx="1758334" cy="29671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DF4AC3-23A7-14CE-4694-6AEB3595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01" y="1801129"/>
            <a:ext cx="2334475" cy="42322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276DA1-8C91-2D3C-B2C8-C942D0AF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305" y="1801129"/>
            <a:ext cx="2642651" cy="4071401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FD39AABE-BBFB-7E89-7C61-2785F7A2F760}"/>
              </a:ext>
            </a:extLst>
          </p:cNvPr>
          <p:cNvSpPr txBox="1">
            <a:spLocks/>
          </p:cNvSpPr>
          <p:nvPr/>
        </p:nvSpPr>
        <p:spPr>
          <a:xfrm>
            <a:off x="1662691" y="1302293"/>
            <a:ext cx="1758334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23411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9" y="345237"/>
            <a:ext cx="8536179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Depthwise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convolutions are slow in early layers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19935-32D1-1CAE-E231-1198BAD1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30" y="1451295"/>
            <a:ext cx="4191585" cy="4220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23E7F-28F8-9740-BDC1-E2F43B97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73" y="1621919"/>
            <a:ext cx="4991797" cy="1486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6D0577-1EEC-FB15-EEC9-84BCA52F8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109" y="3561377"/>
            <a:ext cx="4934639" cy="229584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92AEAC2-C6C5-A470-67D6-4003E3DE708C}"/>
              </a:ext>
            </a:extLst>
          </p:cNvPr>
          <p:cNvSpPr txBox="1">
            <a:spLocks/>
          </p:cNvSpPr>
          <p:nvPr/>
        </p:nvSpPr>
        <p:spPr>
          <a:xfrm>
            <a:off x="5939232" y="1372501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66926E-431D-7C8E-89A0-3D3A0A26FA02}"/>
              </a:ext>
            </a:extLst>
          </p:cNvPr>
          <p:cNvSpPr txBox="1">
            <a:spLocks/>
          </p:cNvSpPr>
          <p:nvPr/>
        </p:nvSpPr>
        <p:spPr>
          <a:xfrm>
            <a:off x="5939232" y="3357444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708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5344F-8ED2-93ED-D9BA-74C11E83C0FB}"/>
              </a:ext>
            </a:extLst>
          </p:cNvPr>
          <p:cNvSpPr txBox="1"/>
          <p:nvPr/>
        </p:nvSpPr>
        <p:spPr>
          <a:xfrm>
            <a:off x="2593910" y="3289041"/>
            <a:ext cx="93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sz="5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77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D039C-5C2C-B763-404E-33520D7D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66" y="2265418"/>
            <a:ext cx="4324954" cy="16290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8C2D88-1AC9-E0F1-25F5-3C4ABA513759}"/>
              </a:ext>
            </a:extLst>
          </p:cNvPr>
          <p:cNvSpPr txBox="1">
            <a:spLocks/>
          </p:cNvSpPr>
          <p:nvPr/>
        </p:nvSpPr>
        <p:spPr>
          <a:xfrm>
            <a:off x="1398466" y="1720051"/>
            <a:ext cx="3425204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ImageNet-ILSVRC2012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4DE6CC-D7D6-3558-652A-D64315ECC0D1}"/>
              </a:ext>
            </a:extLst>
          </p:cNvPr>
          <p:cNvSpPr txBox="1">
            <a:spLocks/>
          </p:cNvSpPr>
          <p:nvPr/>
        </p:nvSpPr>
        <p:spPr>
          <a:xfrm>
            <a:off x="4823670" y="1704979"/>
            <a:ext cx="3425204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ImageNet21k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2CD7D3-F80B-E904-D205-BE260F33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15" y="2358341"/>
            <a:ext cx="2784487" cy="22958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090DED-7FE9-8E08-8B3B-41CB72DF3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402" y="2358341"/>
            <a:ext cx="3193728" cy="21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8230C0-688E-E960-BF71-0DDCD850B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8"/>
          <a:stretch/>
        </p:blipFill>
        <p:spPr>
          <a:xfrm>
            <a:off x="7979553" y="1082179"/>
            <a:ext cx="2069592" cy="1774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74EE68-4A5A-4037-0091-C75F8092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553" y="2871638"/>
            <a:ext cx="2069592" cy="1903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38F2BD-E888-4EB4-C16F-63EF97FF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437" y="4835602"/>
            <a:ext cx="2328467" cy="1903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E12869-FE50-0CAE-6D6E-5F25E77F2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68" y="1037414"/>
            <a:ext cx="6326424" cy="52878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8CC3F4-483E-03A4-58CA-1B99D88A1615}"/>
              </a:ext>
            </a:extLst>
          </p:cNvPr>
          <p:cNvSpPr/>
          <p:nvPr/>
        </p:nvSpPr>
        <p:spPr>
          <a:xfrm>
            <a:off x="1577130" y="5708649"/>
            <a:ext cx="6107186" cy="11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2F7A4-528E-7F15-6464-3A820CDB7AEF}"/>
              </a:ext>
            </a:extLst>
          </p:cNvPr>
          <p:cNvSpPr/>
          <p:nvPr/>
        </p:nvSpPr>
        <p:spPr>
          <a:xfrm>
            <a:off x="1577130" y="1804866"/>
            <a:ext cx="6107186" cy="11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5344F-8ED2-93ED-D9BA-74C11E83C0FB}"/>
              </a:ext>
            </a:extLst>
          </p:cNvPr>
          <p:cNvSpPr txBox="1"/>
          <p:nvPr/>
        </p:nvSpPr>
        <p:spPr>
          <a:xfrm>
            <a:off x="2593910" y="3289041"/>
            <a:ext cx="93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72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5344F-8ED2-93ED-D9BA-74C11E83C0FB}"/>
              </a:ext>
            </a:extLst>
          </p:cNvPr>
          <p:cNvSpPr txBox="1"/>
          <p:nvPr/>
        </p:nvSpPr>
        <p:spPr>
          <a:xfrm>
            <a:off x="2593910" y="3289041"/>
            <a:ext cx="93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Conclusion&amp;Discussion</a:t>
            </a:r>
            <a:endParaRPr lang="ko-KR" altLang="en-US" sz="5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22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Conclusion&amp;Discussion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045E49-4C8F-1187-3FA7-913BA4AD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6" y="2396412"/>
            <a:ext cx="2065175" cy="206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302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5344F-8ED2-93ED-D9BA-74C11E83C0FB}"/>
              </a:ext>
            </a:extLst>
          </p:cNvPr>
          <p:cNvSpPr txBox="1"/>
          <p:nvPr/>
        </p:nvSpPr>
        <p:spPr>
          <a:xfrm>
            <a:off x="2593910" y="3289041"/>
            <a:ext cx="93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</a:t>
            </a:r>
            <a:endParaRPr lang="ko-KR" altLang="en-US" sz="5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5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pic>
        <p:nvPicPr>
          <p:cNvPr id="1026" name="Picture 2" descr="upload.wikimedia.org/wikipedia/commons/thumb/0/...">
            <a:extLst>
              <a:ext uri="{FF2B5EF4-FFF2-40B4-BE49-F238E27FC236}">
                <a16:creationId xmlns:a16="http://schemas.microsoft.com/office/drawing/2014/main" id="{FF2A06AA-CDE8-E2E2-0DE9-A0C71E6F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02" y="2030485"/>
            <a:ext cx="2786982" cy="2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3A0EE2E-1AAE-EC59-35C3-82AA6C98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8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F7221B-731B-317F-0AF9-0C8B69FB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206" y="2122818"/>
            <a:ext cx="2704697" cy="2704697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97D8AA-DEDA-6C9A-A4CA-A4C16640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48" y="2350245"/>
            <a:ext cx="2065175" cy="2065175"/>
          </a:xfrm>
          <a:prstGeom prst="rect">
            <a:avLst/>
          </a:prstGeom>
          <a:noFill/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1BFB94-86E6-A696-2287-ABD1B0A30B62}"/>
              </a:ext>
            </a:extLst>
          </p:cNvPr>
          <p:cNvSpPr/>
          <p:nvPr/>
        </p:nvSpPr>
        <p:spPr>
          <a:xfrm>
            <a:off x="5490091" y="1404742"/>
            <a:ext cx="6074229" cy="3956179"/>
          </a:xfrm>
          <a:prstGeom prst="round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8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EB0207-7621-F628-CF7C-E574CF59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28" y="1836327"/>
            <a:ext cx="4239217" cy="445832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8A9DD-D8D0-23B0-AE42-DB47FE70980D}"/>
              </a:ext>
            </a:extLst>
          </p:cNvPr>
          <p:cNvSpPr txBox="1">
            <a:spLocks/>
          </p:cNvSpPr>
          <p:nvPr/>
        </p:nvSpPr>
        <p:spPr>
          <a:xfrm>
            <a:off x="1675828" y="1224790"/>
            <a:ext cx="6285323" cy="48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올리면서 동시에 훈련 효율성을 가질 수 있는 모델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63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5344F-8ED2-93ED-D9BA-74C11E83C0FB}"/>
              </a:ext>
            </a:extLst>
          </p:cNvPr>
          <p:cNvSpPr txBox="1"/>
          <p:nvPr/>
        </p:nvSpPr>
        <p:spPr>
          <a:xfrm>
            <a:off x="2593910" y="3289041"/>
            <a:ext cx="93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Related work</a:t>
            </a:r>
            <a:endParaRPr lang="ko-KR" altLang="en-US" sz="5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8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6917104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efficiency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80AE272-EF35-7F79-93F3-D1D566615BC3}"/>
              </a:ext>
            </a:extLst>
          </p:cNvPr>
          <p:cNvSpPr txBox="1">
            <a:spLocks/>
          </p:cNvSpPr>
          <p:nvPr/>
        </p:nvSpPr>
        <p:spPr>
          <a:xfrm>
            <a:off x="1564166" y="2007530"/>
            <a:ext cx="2043100" cy="127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TResnet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EfficientnetX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F7004DE-37A0-34C6-D95A-9ED65837C33D}"/>
              </a:ext>
            </a:extLst>
          </p:cNvPr>
          <p:cNvSpPr txBox="1">
            <a:spLocks/>
          </p:cNvSpPr>
          <p:nvPr/>
        </p:nvSpPr>
        <p:spPr>
          <a:xfrm>
            <a:off x="1564166" y="3968920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EfficientnetV2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189189-3933-8FC8-4F63-E059068F388D}"/>
              </a:ext>
            </a:extLst>
          </p:cNvPr>
          <p:cNvCxnSpPr/>
          <p:nvPr/>
        </p:nvCxnSpPr>
        <p:spPr>
          <a:xfrm>
            <a:off x="4370664" y="2601206"/>
            <a:ext cx="185151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DEFAA25-922C-081E-005B-963C4DC902F8}"/>
              </a:ext>
            </a:extLst>
          </p:cNvPr>
          <p:cNvSpPr txBox="1">
            <a:spLocks/>
          </p:cNvSpPr>
          <p:nvPr/>
        </p:nvSpPr>
        <p:spPr>
          <a:xfrm>
            <a:off x="6531846" y="2397618"/>
            <a:ext cx="2670877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추론속도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7E5468-8E7F-0F6D-31E1-57D993C364CA}"/>
              </a:ext>
            </a:extLst>
          </p:cNvPr>
          <p:cNvSpPr txBox="1">
            <a:spLocks/>
          </p:cNvSpPr>
          <p:nvPr/>
        </p:nvSpPr>
        <p:spPr>
          <a:xfrm>
            <a:off x="6531845" y="3968920"/>
            <a:ext cx="3585278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훈련속도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Parameter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2BB69B-5FF4-E265-89BC-6E5C6896F4F1}"/>
              </a:ext>
            </a:extLst>
          </p:cNvPr>
          <p:cNvCxnSpPr/>
          <p:nvPr/>
        </p:nvCxnSpPr>
        <p:spPr>
          <a:xfrm>
            <a:off x="4370664" y="4187815"/>
            <a:ext cx="185151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6296319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Progressive training /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mix&amp;match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43AA9-BB51-838B-1716-39FED665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512" y="3159408"/>
            <a:ext cx="3718384" cy="160681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C4CB39A-1D0D-37AE-F193-706FACC848ED}"/>
              </a:ext>
            </a:extLst>
          </p:cNvPr>
          <p:cNvSpPr txBox="1">
            <a:spLocks/>
          </p:cNvSpPr>
          <p:nvPr/>
        </p:nvSpPr>
        <p:spPr>
          <a:xfrm>
            <a:off x="2210445" y="2621553"/>
            <a:ext cx="840847" cy="440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92B813-EC7E-3788-6F37-2ADB465F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30" y="2989394"/>
            <a:ext cx="2330299" cy="332299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1E0BFC8-35C5-B07B-ECF3-08645164D693}"/>
              </a:ext>
            </a:extLst>
          </p:cNvPr>
          <p:cNvSpPr txBox="1">
            <a:spLocks/>
          </p:cNvSpPr>
          <p:nvPr/>
        </p:nvSpPr>
        <p:spPr>
          <a:xfrm>
            <a:off x="4991817" y="2621553"/>
            <a:ext cx="1902263" cy="440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Mix&amp;Match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565FF-701F-C94C-6034-C88A17B60F5D}"/>
              </a:ext>
            </a:extLst>
          </p:cNvPr>
          <p:cNvSpPr/>
          <p:nvPr/>
        </p:nvSpPr>
        <p:spPr>
          <a:xfrm>
            <a:off x="1362830" y="2306972"/>
            <a:ext cx="6210066" cy="4068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0147494-4996-85DE-DC4D-5A1703ECA9DD}"/>
              </a:ext>
            </a:extLst>
          </p:cNvPr>
          <p:cNvSpPr txBox="1">
            <a:spLocks/>
          </p:cNvSpPr>
          <p:nvPr/>
        </p:nvSpPr>
        <p:spPr>
          <a:xfrm>
            <a:off x="8573491" y="2563235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EfficientnetV2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FEE261D-11A9-042C-06FF-F6757A4FDB87}"/>
              </a:ext>
            </a:extLst>
          </p:cNvPr>
          <p:cNvSpPr txBox="1">
            <a:spLocks/>
          </p:cNvSpPr>
          <p:nvPr/>
        </p:nvSpPr>
        <p:spPr>
          <a:xfrm>
            <a:off x="2986480" y="1824631"/>
            <a:ext cx="3381030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 regularization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E1E6EFF-F4FE-C9AB-AA2A-30C4B0F97472}"/>
              </a:ext>
            </a:extLst>
          </p:cNvPr>
          <p:cNvSpPr txBox="1">
            <a:spLocks/>
          </p:cNvSpPr>
          <p:nvPr/>
        </p:nvSpPr>
        <p:spPr>
          <a:xfrm>
            <a:off x="8079995" y="1808136"/>
            <a:ext cx="3381030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Adjust regularization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7A3E3A-220A-0507-B190-148B2DB6C877}"/>
              </a:ext>
            </a:extLst>
          </p:cNvPr>
          <p:cNvSpPr/>
          <p:nvPr/>
        </p:nvSpPr>
        <p:spPr>
          <a:xfrm>
            <a:off x="8017290" y="2323467"/>
            <a:ext cx="2992261" cy="4068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4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345237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Curriculum learning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0A1B10-4BAC-747F-B58B-63192149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66" y="1918740"/>
            <a:ext cx="4201111" cy="174331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790FF9-C883-DE24-6639-CFFC0CA74D3B}"/>
              </a:ext>
            </a:extLst>
          </p:cNvPr>
          <p:cNvSpPr txBox="1">
            <a:spLocks/>
          </p:cNvSpPr>
          <p:nvPr/>
        </p:nvSpPr>
        <p:spPr>
          <a:xfrm>
            <a:off x="1557077" y="2291563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Easy sample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3B54704-7850-CB0E-83CC-2E8DE9D44FE9}"/>
              </a:ext>
            </a:extLst>
          </p:cNvPr>
          <p:cNvSpPr txBox="1">
            <a:spLocks/>
          </p:cNvSpPr>
          <p:nvPr/>
        </p:nvSpPr>
        <p:spPr>
          <a:xfrm>
            <a:off x="1557076" y="3163222"/>
            <a:ext cx="2394039" cy="49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Difficult sample </a:t>
            </a:r>
          </a:p>
        </p:txBody>
      </p:sp>
    </p:spTree>
    <p:extLst>
      <p:ext uri="{BB962C8B-B14F-4D97-AF65-F5344CB8AC3E}">
        <p14:creationId xmlns:p14="http://schemas.microsoft.com/office/powerpoint/2010/main" val="25382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05344F-8ED2-93ED-D9BA-74C11E83C0FB}"/>
              </a:ext>
            </a:extLst>
          </p:cNvPr>
          <p:cNvSpPr txBox="1"/>
          <p:nvPr/>
        </p:nvSpPr>
        <p:spPr>
          <a:xfrm>
            <a:off x="2593910" y="3289041"/>
            <a:ext cx="93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5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76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</TotalTime>
  <Words>170</Words>
  <Application>Microsoft Office PowerPoint</Application>
  <PresentationFormat>와이드스크린</PresentationFormat>
  <Paragraphs>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나눔스퀘어 Bold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Introduction</vt:lpstr>
      <vt:lpstr>Introduction</vt:lpstr>
      <vt:lpstr>PowerPoint 프레젠테이션</vt:lpstr>
      <vt:lpstr>Training and parameter efficiency</vt:lpstr>
      <vt:lpstr>Progressive training / mix&amp;match</vt:lpstr>
      <vt:lpstr>Curriculum learning</vt:lpstr>
      <vt:lpstr>PowerPoint 프레젠테이션</vt:lpstr>
      <vt:lpstr>EfficientnetV1</vt:lpstr>
      <vt:lpstr>EfficientnetV1 -&gt; EfficientnetV2</vt:lpstr>
      <vt:lpstr>Training with very large image sizes is slow</vt:lpstr>
      <vt:lpstr>Training with very large image sizes is slow</vt:lpstr>
      <vt:lpstr>Training with very large image sizes is slow</vt:lpstr>
      <vt:lpstr>Equally scaling up every stage is sub-optimal</vt:lpstr>
      <vt:lpstr>Depthwise convolutions are slow in early layers</vt:lpstr>
      <vt:lpstr>PowerPoint 프레젠테이션</vt:lpstr>
      <vt:lpstr>Result</vt:lpstr>
      <vt:lpstr>Result</vt:lpstr>
      <vt:lpstr>PowerPoint 프레젠테이션</vt:lpstr>
      <vt:lpstr>Conclusion&amp;Discussion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한수호</dc:creator>
  <cp:lastModifiedBy>수호 한</cp:lastModifiedBy>
  <cp:revision>221</cp:revision>
  <dcterms:created xsi:type="dcterms:W3CDTF">2023-01-31T09:52:22Z</dcterms:created>
  <dcterms:modified xsi:type="dcterms:W3CDTF">2023-10-10T10:48:07Z</dcterms:modified>
</cp:coreProperties>
</file>