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430" r:id="rId3"/>
    <p:sldId id="429" r:id="rId4"/>
    <p:sldId id="437" r:id="rId5"/>
    <p:sldId id="436" r:id="rId6"/>
    <p:sldId id="43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81B1-97CB-103A-A716-EFFD8683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77EA-2C8B-8A3C-EE04-B051B1E78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7946B-A49F-505F-7071-4B5A7D0F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2FDB6-5E7F-A8F0-67E0-F085BE61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D5085-BF20-D8FC-CD4D-7244F5C6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835F-0423-67F7-7F14-3461C7D1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D6E46-150B-B057-E518-B352CA42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88CBC-AFBA-B864-C3F8-D7CB1897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E2B0C-152B-F926-31CC-BE9E99FC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63FFB-FC79-6394-27DF-09CE5374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04926-BE00-34B1-4C18-EFBA625A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1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93E1-4D55-F824-D241-2171457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03805-7AD5-16DC-5024-66F041FE4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05A30-FB3F-D3C2-D114-40ACB380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8B6BF-552A-8E75-A816-34722437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E520-4E8F-11D7-6F10-360A3A2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57673-C03B-FC88-B333-AEA42A74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9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E1D4-8157-676B-4A02-80B46F8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48105-6785-C5D9-A534-5B1CA843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520E-84B3-EB10-8683-963C8491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7D736-F25A-A10F-8392-C967944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D0D86-F8B0-0795-A399-62E0E8BE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3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B1AAE-8DA8-0C24-5450-465C96193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19017-EC2C-C23C-2144-00B0F6E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49B0B-F60B-5419-8F8E-DD4FB99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540EE-55E2-2F82-DA27-3764D6A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CC466-DF50-9AD4-00F8-F8ED7C81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C80F98-912B-4536-9853-B4548BBBD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BD078-981D-44BD-9A85-B172865D9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33" b="12500"/>
          <a:stretch/>
        </p:blipFill>
        <p:spPr>
          <a:xfrm>
            <a:off x="0" y="0"/>
            <a:ext cx="12192000" cy="54559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9EC817-D11A-4475-9CD6-007F23979874}"/>
              </a:ext>
            </a:extLst>
          </p:cNvPr>
          <p:cNvSpPr/>
          <p:nvPr userDrawn="1"/>
        </p:nvSpPr>
        <p:spPr>
          <a:xfrm>
            <a:off x="0" y="0"/>
            <a:ext cx="12192000" cy="545592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E0925-BF94-4430-80E9-F48908CD0888}"/>
              </a:ext>
            </a:extLst>
          </p:cNvPr>
          <p:cNvSpPr txBox="1"/>
          <p:nvPr userDrawn="1"/>
        </p:nvSpPr>
        <p:spPr>
          <a:xfrm>
            <a:off x="351735" y="6528638"/>
            <a:ext cx="292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(C)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26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6A9F-7628-C632-F8A2-BF21AF4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36CF8-F4EA-5347-9EB8-8CCDD36B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762E0-286D-354B-6F1B-64C54A5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68D19-016C-9F84-ABCC-38123FC9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39CF-BC85-DD7C-0C7F-39292FB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F7BE0-2F53-11E3-EC4D-C6E38D59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4A59A-1E6E-81E0-BDC1-590D8C11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2F2A1-4325-AC39-7743-F1E8ED08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2044-6771-38F6-DC4B-0C5CAE4F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52821-D0EF-BED1-60DD-D1D748F5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C2A9-AA20-41DE-B902-6A3AA2B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0763E-FE58-863D-8421-2FB89A70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1C74D-E1D4-1B0D-FEDD-541BCA7D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975A1-6263-C0A9-F1A0-E15B8536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D012B-1E65-70DE-0032-9905905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13E25-971B-5E86-D311-AC9DCA6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BAC2-B6E4-56F0-CCE0-BDF6F782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41A39-6EBC-000A-7308-86E7C7D3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8CE3E-7998-9574-F73E-708DDF7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E4951-13CA-3FFF-A981-FA3BE62EB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E18F79-151A-F8BB-879D-6A30D0B5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6E43AD-F3A4-E629-EBA3-05F71130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E887C-550C-66F1-9544-51213CBD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6244C-9341-F20A-7EFE-46178AA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5FDB-21AD-BAF7-47E7-50E6201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D82D5-6C8D-0CDF-3E90-536B7E0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88540-2881-53B9-DA5D-E2277B8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10211-4C32-80CD-D2B5-BDCA81E8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7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335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4135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693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6C23D-74F4-7457-8391-42976835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A3465-E7A3-FD98-06FC-DADFE1F1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944F6-F7A1-693A-EBEB-4009695A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7C2E-900F-40FB-A091-078791818D23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E86E-F7F2-A9D7-BD0D-0CFD92CA2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6D5E-E095-2D3B-4B40-E0FA5BD0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2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3549492" y="4327318"/>
            <a:ext cx="509301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Medium" panose="02000603000000020004" pitchFamily="2" charset="-127"/>
              </a:rPr>
              <a:t>한수호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Pretendard Medium" panose="020006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F2CD27-FBC3-4835-BCC0-6A230418EA78}"/>
              </a:ext>
            </a:extLst>
          </p:cNvPr>
          <p:cNvGrpSpPr/>
          <p:nvPr/>
        </p:nvGrpSpPr>
        <p:grpSpPr>
          <a:xfrm>
            <a:off x="2449585" y="1704304"/>
            <a:ext cx="7180976" cy="980567"/>
            <a:chOff x="2723148" y="1597623"/>
            <a:chExt cx="6745706" cy="9880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2723148" y="1934414"/>
              <a:ext cx="6745706" cy="65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15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딥러닝을</a:t>
              </a:r>
              <a:r>
                <a:rPr lang="ko-KR" altLang="en-US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 이용한 </a:t>
              </a:r>
              <a:r>
                <a:rPr lang="ko-KR" altLang="en-US" sz="3600" spc="-15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자돈사</a:t>
              </a:r>
              <a:r>
                <a:rPr lang="ko-KR" altLang="en-US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 사료</a:t>
              </a:r>
              <a:r>
                <a:rPr lang="en-US" altLang="ko-KR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/</a:t>
              </a:r>
              <a:r>
                <a:rPr lang="ko-KR" altLang="en-US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식수 탐지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4293360" y="1597623"/>
              <a:ext cx="3605281" cy="33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2023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10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월 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19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일 </a:t>
              </a:r>
              <a:r>
                <a:rPr lang="en-US" altLang="ko-KR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DfX</a:t>
              </a:r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214AE9-2D01-4229-8FED-B42445C37543}"/>
              </a:ext>
            </a:extLst>
          </p:cNvPr>
          <p:cNvSpPr/>
          <p:nvPr/>
        </p:nvSpPr>
        <p:spPr>
          <a:xfrm>
            <a:off x="2348388" y="1091187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50A778B-9B96-4D73-B5B0-2BE69A76E3E8}"/>
              </a:ext>
            </a:extLst>
          </p:cNvPr>
          <p:cNvSpPr/>
          <p:nvPr/>
        </p:nvSpPr>
        <p:spPr>
          <a:xfrm flipV="1">
            <a:off x="2348388" y="2510018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406805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6C394-01A5-9971-78C3-77D02F1B2B5F}"/>
              </a:ext>
            </a:extLst>
          </p:cNvPr>
          <p:cNvSpPr txBox="1"/>
          <p:nvPr/>
        </p:nvSpPr>
        <p:spPr>
          <a:xfrm>
            <a:off x="1362830" y="1224793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돼지가 밥그릇에 겹쳐진 상태 판별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6F29A-1DBF-64CC-CF3F-049F05A1286C}"/>
              </a:ext>
            </a:extLst>
          </p:cNvPr>
          <p:cNvSpPr txBox="1"/>
          <p:nvPr/>
        </p:nvSpPr>
        <p:spPr>
          <a:xfrm>
            <a:off x="1362830" y="2467080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Efficientnet</a:t>
            </a:r>
            <a:r>
              <a:rPr lang="ko-KR" altLang="en-US" dirty="0"/>
              <a:t>결합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CB3DB-9E8C-BA91-6936-DAB5AD9DEBA7}"/>
              </a:ext>
            </a:extLst>
          </p:cNvPr>
          <p:cNvSpPr txBox="1"/>
          <p:nvPr/>
        </p:nvSpPr>
        <p:spPr>
          <a:xfrm>
            <a:off x="1362830" y="1835774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Augmentation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7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6849991" cy="30479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돼지가 밥그릇에 겹쳐진 상태 판별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A767A-4184-9444-4556-185EBC481D99}"/>
              </a:ext>
            </a:extLst>
          </p:cNvPr>
          <p:cNvSpPr txBox="1"/>
          <p:nvPr/>
        </p:nvSpPr>
        <p:spPr>
          <a:xfrm>
            <a:off x="1362830" y="4251686"/>
            <a:ext cx="862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돼지가 밥그릇에 겹쳐 있는지에 대한 판별 기준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사료 레이블 기준으로 </a:t>
            </a:r>
            <a:r>
              <a:rPr lang="en-US" altLang="ko-KR" dirty="0"/>
              <a:t>90</a:t>
            </a:r>
            <a:r>
              <a:rPr lang="ko-KR" altLang="en-US" dirty="0"/>
              <a:t>퍼센트 이상 겹치는 </a:t>
            </a:r>
            <a:r>
              <a:rPr lang="en-US" altLang="ko-KR" dirty="0"/>
              <a:t>object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비어있는</a:t>
            </a:r>
            <a:r>
              <a:rPr lang="ko-KR" altLang="en-US" dirty="0"/>
              <a:t> 사료로 판별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ko-KR" altLang="en-US" dirty="0"/>
          </a:p>
        </p:txBody>
      </p:sp>
      <p:pic>
        <p:nvPicPr>
          <p:cNvPr id="11" name="그림 10" descr="자기, 실내, 예술이(가) 표시된 사진&#10;&#10;중간 신뢰도로 자동 생성된 설명">
            <a:extLst>
              <a:ext uri="{FF2B5EF4-FFF2-40B4-BE49-F238E27FC236}">
                <a16:creationId xmlns:a16="http://schemas.microsoft.com/office/drawing/2014/main" id="{0A1B3538-8825-C6B9-A19F-E0A1763B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69" y="1290405"/>
            <a:ext cx="4968950" cy="2795034"/>
          </a:xfrm>
          <a:prstGeom prst="rect">
            <a:avLst/>
          </a:prstGeom>
        </p:spPr>
      </p:pic>
      <p:pic>
        <p:nvPicPr>
          <p:cNvPr id="13" name="그림 12" descr="어둠, 다채로움, 신호등, 빛이(가) 표시된 사진&#10;&#10;자동 생성된 설명">
            <a:extLst>
              <a:ext uri="{FF2B5EF4-FFF2-40B4-BE49-F238E27FC236}">
                <a16:creationId xmlns:a16="http://schemas.microsoft.com/office/drawing/2014/main" id="{F70BD481-190B-3FCA-F4D3-B537B7F22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7" y="1279919"/>
            <a:ext cx="4987591" cy="2805520"/>
          </a:xfrm>
          <a:prstGeom prst="rect">
            <a:avLst/>
          </a:prstGeom>
        </p:spPr>
      </p:pic>
      <p:pic>
        <p:nvPicPr>
          <p:cNvPr id="15" name="그림 14" descr="블랙, 어둠, 실루엣, 흑백이(가) 표시된 사진&#10;&#10;자동 생성된 설명">
            <a:extLst>
              <a:ext uri="{FF2B5EF4-FFF2-40B4-BE49-F238E27FC236}">
                <a16:creationId xmlns:a16="http://schemas.microsoft.com/office/drawing/2014/main" id="{C27C2D3E-EFEC-8685-9444-F3D8B9A00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06" y="3053593"/>
            <a:ext cx="1834392" cy="103184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80A135-41C5-7382-B47D-8D2E78064C29}"/>
              </a:ext>
            </a:extLst>
          </p:cNvPr>
          <p:cNvSpPr txBox="1"/>
          <p:nvPr/>
        </p:nvSpPr>
        <p:spPr>
          <a:xfrm>
            <a:off x="1362830" y="5175016"/>
            <a:ext cx="862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102</a:t>
            </a:r>
            <a:r>
              <a:rPr lang="ko-KR" altLang="en-US" dirty="0"/>
              <a:t>개의 밥그릇 중</a:t>
            </a:r>
            <a:endParaRPr lang="en-US" altLang="ko-KR" dirty="0"/>
          </a:p>
          <a:p>
            <a:r>
              <a:rPr lang="en-US" altLang="ko-KR" dirty="0"/>
              <a:t>92</a:t>
            </a:r>
            <a:r>
              <a:rPr lang="ko-KR" altLang="en-US" dirty="0"/>
              <a:t>개의 겹쳐진 밥그릇 </a:t>
            </a:r>
            <a:r>
              <a:rPr lang="en-US" altLang="ko-KR" dirty="0"/>
              <a:t>-&gt; 92</a:t>
            </a:r>
            <a:r>
              <a:rPr lang="ko-KR" altLang="en-US" dirty="0"/>
              <a:t>개중 </a:t>
            </a:r>
            <a:r>
              <a:rPr lang="en-US" altLang="ko-KR" dirty="0"/>
              <a:t>91</a:t>
            </a:r>
            <a:r>
              <a:rPr lang="ko-KR" altLang="en-US" dirty="0"/>
              <a:t>개를 겹쳐진 상태로 탐지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개의 정상적인 밥그릇 </a:t>
            </a:r>
            <a:r>
              <a:rPr lang="en-US" altLang="ko-KR" dirty="0"/>
              <a:t>-&gt; 10</a:t>
            </a:r>
            <a:r>
              <a:rPr lang="ko-KR" altLang="en-US" dirty="0"/>
              <a:t>개중 </a:t>
            </a:r>
            <a:r>
              <a:rPr lang="en-US" altLang="ko-KR" dirty="0"/>
              <a:t>9</a:t>
            </a:r>
            <a:r>
              <a:rPr lang="ko-KR" altLang="en-US" dirty="0"/>
              <a:t>개를 겹쳐지지 않은 상태로 탐지</a:t>
            </a:r>
          </a:p>
        </p:txBody>
      </p:sp>
    </p:spTree>
    <p:extLst>
      <p:ext uri="{BB962C8B-B14F-4D97-AF65-F5344CB8AC3E}">
        <p14:creationId xmlns:p14="http://schemas.microsoft.com/office/powerpoint/2010/main" val="16833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3242725" cy="30479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Augmentation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0A135-41C5-7382-B47D-8D2E78064C29}"/>
              </a:ext>
            </a:extLst>
          </p:cNvPr>
          <p:cNvSpPr txBox="1"/>
          <p:nvPr/>
        </p:nvSpPr>
        <p:spPr>
          <a:xfrm>
            <a:off x="6817453" y="1526329"/>
            <a:ext cx="28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cutmix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06983-3E78-0CD0-3343-336D96C7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452" y="1895661"/>
            <a:ext cx="3008952" cy="3066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66769-678A-623F-9BC9-9C13B97A33C5}"/>
              </a:ext>
            </a:extLst>
          </p:cNvPr>
          <p:cNvSpPr txBox="1"/>
          <p:nvPr/>
        </p:nvSpPr>
        <p:spPr>
          <a:xfrm>
            <a:off x="6817452" y="4962339"/>
            <a:ext cx="28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= 0.2 / </a:t>
            </a:r>
            <a:r>
              <a:rPr lang="ko-KR" altLang="en-US" dirty="0"/>
              <a:t>성능 저하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985982-099F-E917-61AB-FC97134A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30" y="2237917"/>
            <a:ext cx="5296639" cy="1543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029BCA-068E-3D64-52BD-C15D2C94DC7C}"/>
              </a:ext>
            </a:extLst>
          </p:cNvPr>
          <p:cNvSpPr txBox="1"/>
          <p:nvPr/>
        </p:nvSpPr>
        <p:spPr>
          <a:xfrm>
            <a:off x="1560860" y="1527260"/>
            <a:ext cx="28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cutmix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970A5-E3B5-B891-9061-EA10F85ED6AE}"/>
              </a:ext>
            </a:extLst>
          </p:cNvPr>
          <p:cNvSpPr txBox="1"/>
          <p:nvPr/>
        </p:nvSpPr>
        <p:spPr>
          <a:xfrm>
            <a:off x="1560859" y="3937841"/>
            <a:ext cx="28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= 0.5 / </a:t>
            </a:r>
            <a:r>
              <a:rPr lang="en-US" altLang="ko-KR" dirty="0" err="1"/>
              <a:t>miou</a:t>
            </a:r>
            <a:r>
              <a:rPr lang="ko-KR" altLang="en-US" dirty="0"/>
              <a:t>값 </a:t>
            </a:r>
            <a:r>
              <a:rPr lang="en-US" altLang="ko-KR" dirty="0"/>
              <a:t>0.1</a:t>
            </a:r>
            <a:r>
              <a:rPr lang="ko-KR" altLang="en-US" dirty="0"/>
              <a:t>상승</a:t>
            </a:r>
          </a:p>
        </p:txBody>
      </p:sp>
    </p:spTree>
    <p:extLst>
      <p:ext uri="{BB962C8B-B14F-4D97-AF65-F5344CB8AC3E}">
        <p14:creationId xmlns:p14="http://schemas.microsoft.com/office/powerpoint/2010/main" val="120464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1" y="345237"/>
            <a:ext cx="3351782" cy="30479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Efficientnet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0A135-41C5-7382-B47D-8D2E78064C29}"/>
              </a:ext>
            </a:extLst>
          </p:cNvPr>
          <p:cNvSpPr txBox="1"/>
          <p:nvPr/>
        </p:nvSpPr>
        <p:spPr>
          <a:xfrm>
            <a:off x="1538998" y="4529064"/>
            <a:ext cx="47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r>
              <a:rPr lang="en-US" altLang="ko-KR" dirty="0" err="1"/>
              <a:t>backbon</a:t>
            </a:r>
            <a:r>
              <a:rPr lang="en-US" altLang="ko-KR" dirty="0"/>
              <a:t> + deeplabv3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318ED8-2577-4242-2DBE-98F782C6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98" y="1650416"/>
            <a:ext cx="5796298" cy="2669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AB7A1-D9E0-A94A-BCDC-16288E31D176}"/>
              </a:ext>
            </a:extLst>
          </p:cNvPr>
          <p:cNvSpPr txBox="1"/>
          <p:nvPr/>
        </p:nvSpPr>
        <p:spPr>
          <a:xfrm>
            <a:off x="7422388" y="4529064"/>
            <a:ext cx="246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ASPP </a:t>
            </a:r>
            <a:r>
              <a:rPr lang="ko-KR" altLang="en-US" dirty="0"/>
              <a:t>레이어 조정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A2630A-C5F5-40D4-3A95-5BC7E5B1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388" y="2208507"/>
            <a:ext cx="3885972" cy="20269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1D0E27-DF56-58F0-3414-C8A03CC128A9}"/>
              </a:ext>
            </a:extLst>
          </p:cNvPr>
          <p:cNvSpPr txBox="1"/>
          <p:nvPr/>
        </p:nvSpPr>
        <p:spPr>
          <a:xfrm>
            <a:off x="1538998" y="5192011"/>
            <a:ext cx="862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 Overfitting </a:t>
            </a:r>
            <a:r>
              <a:rPr lang="ko-KR" altLang="en-US" dirty="0"/>
              <a:t>으로 인해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탐지 성능 저하 확인</a:t>
            </a:r>
          </a:p>
        </p:txBody>
      </p:sp>
    </p:spTree>
    <p:extLst>
      <p:ext uri="{BB962C8B-B14F-4D97-AF65-F5344CB8AC3E}">
        <p14:creationId xmlns:p14="http://schemas.microsoft.com/office/powerpoint/2010/main" val="99741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1" y="345237"/>
            <a:ext cx="2043100" cy="304794"/>
          </a:xfrm>
        </p:spPr>
        <p:txBody>
          <a:bodyPr>
            <a:normAutofit fontScale="90000"/>
          </a:bodyPr>
          <a:lstStyle/>
          <a:p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데이터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9F510C5-4B3A-0DE8-BC3A-F1041D29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32204"/>
              </p:ext>
            </p:extLst>
          </p:nvPr>
        </p:nvGraphicFramePr>
        <p:xfrm>
          <a:off x="1362830" y="1166071"/>
          <a:ext cx="9794529" cy="81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95">
                  <a:extLst>
                    <a:ext uri="{9D8B030D-6E8A-4147-A177-3AD203B41FA5}">
                      <a16:colId xmlns:a16="http://schemas.microsoft.com/office/drawing/2014/main" val="2171152989"/>
                    </a:ext>
                  </a:extLst>
                </a:gridCol>
                <a:gridCol w="2482534">
                  <a:extLst>
                    <a:ext uri="{9D8B030D-6E8A-4147-A177-3AD203B41FA5}">
                      <a16:colId xmlns:a16="http://schemas.microsoft.com/office/drawing/2014/main" val="1247804536"/>
                    </a:ext>
                  </a:extLst>
                </a:gridCol>
                <a:gridCol w="502307">
                  <a:extLst>
                    <a:ext uri="{9D8B030D-6E8A-4147-A177-3AD203B41FA5}">
                      <a16:colId xmlns:a16="http://schemas.microsoft.com/office/drawing/2014/main" val="1863221991"/>
                    </a:ext>
                  </a:extLst>
                </a:gridCol>
                <a:gridCol w="1213730">
                  <a:extLst>
                    <a:ext uri="{9D8B030D-6E8A-4147-A177-3AD203B41FA5}">
                      <a16:colId xmlns:a16="http://schemas.microsoft.com/office/drawing/2014/main" val="3135199149"/>
                    </a:ext>
                  </a:extLst>
                </a:gridCol>
                <a:gridCol w="4323163">
                  <a:extLst>
                    <a:ext uri="{9D8B030D-6E8A-4147-A177-3AD203B41FA5}">
                      <a16:colId xmlns:a16="http://schemas.microsoft.com/office/drawing/2014/main" val="2343758291"/>
                    </a:ext>
                  </a:extLst>
                </a:gridCol>
              </a:tblGrid>
              <a:tr h="405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Backbone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miou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Pixelwise</a:t>
                      </a:r>
                      <a:endParaRPr lang="ko-KR" altLang="en-US" sz="160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85113"/>
                  </a:ext>
                </a:extLst>
              </a:tr>
              <a:tr h="405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deeplabv3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Resnet101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0.539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36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8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136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나눔스퀘어_ac</vt:lpstr>
      <vt:lpstr>맑은 고딕</vt:lpstr>
      <vt:lpstr>Arial</vt:lpstr>
      <vt:lpstr>Wingdings</vt:lpstr>
      <vt:lpstr>Office 테마</vt:lpstr>
      <vt:lpstr>PowerPoint 프레젠테이션</vt:lpstr>
      <vt:lpstr>목차</vt:lpstr>
      <vt:lpstr>돼지가 밥그릇에 겹쳐진 상태 판별</vt:lpstr>
      <vt:lpstr>Augmentation</vt:lpstr>
      <vt:lpstr>Efficientnet</vt:lpstr>
      <vt:lpstr>모델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한수호</dc:creator>
  <cp:lastModifiedBy>수호 한</cp:lastModifiedBy>
  <cp:revision>216</cp:revision>
  <dcterms:created xsi:type="dcterms:W3CDTF">2023-01-31T09:52:22Z</dcterms:created>
  <dcterms:modified xsi:type="dcterms:W3CDTF">2023-10-19T17:04:48Z</dcterms:modified>
</cp:coreProperties>
</file>