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vkg2MuOvVDpVFu9mXJEBCnTy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📸</a:t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869485704_0_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7869485704_0_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7869485704_0_4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7869485704_0_4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7869485704_0_4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7869485704_0_4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jpg"/><Relationship Id="rId5" Type="http://schemas.openxmlformats.org/officeDocument/2006/relationships/image" Target="../media/image23.jpg"/><Relationship Id="rId6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312375" y="3305349"/>
            <a:ext cx="54831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Social Buzz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1702300" y="4336875"/>
            <a:ext cx="124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393" name="Google Shape;393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394" name="Google Shape;394;p11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5" name="Google Shape;395;p1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397" name="Google Shape;397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398" name="Google Shape;39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06" name="Google Shape;406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2921591" y="3285301"/>
            <a:ext cx="8673525" cy="3755376"/>
            <a:chOff x="0" y="0"/>
            <a:chExt cx="11564700" cy="5007167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2298167"/>
              <a:ext cx="11564700" cy="27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20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20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20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20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2000"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7" name="Google Shape;127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30" name="Google Shape;130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3" name="Google Shape;133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6" name="Google Shape;136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"/>
          <p:cNvGrpSpPr/>
          <p:nvPr/>
        </p:nvGrpSpPr>
        <p:grpSpPr>
          <a:xfrm>
            <a:off x="517113" y="584601"/>
            <a:ext cx="17253775" cy="9117800"/>
            <a:chOff x="0" y="0"/>
            <a:chExt cx="23005033" cy="12157066"/>
          </a:xfrm>
        </p:grpSpPr>
        <p:pic>
          <p:nvPicPr>
            <p:cNvPr id="149" name="Google Shape;14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3"/>
          <p:cNvSpPr/>
          <p:nvPr/>
        </p:nvSpPr>
        <p:spPr>
          <a:xfrm>
            <a:off x="4946896" y="20055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- </a:t>
            </a:r>
            <a:endParaRPr/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 b="318" l="0" r="0" t="0"/>
          <a:stretch/>
        </p:blipFill>
        <p:spPr>
          <a:xfrm rot="10799998">
            <a:off x="1983047" y="1909668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>
            <a:off x="2969013" y="3935700"/>
            <a:ext cx="44820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8436950" y="2873750"/>
            <a:ext cx="78162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cs-CZ" sz="2400">
                <a:solidFill>
                  <a:schemeClr val="dk1"/>
                </a:solidFill>
              </a:rPr>
              <a:t>Company Overview</a:t>
            </a:r>
            <a:r>
              <a:rPr lang="cs-CZ" sz="2400">
                <a:solidFill>
                  <a:schemeClr val="dk1"/>
                </a:solidFill>
              </a:rPr>
              <a:t>: Social Buzz, a rapidly growing social media platform, prioritizes content over user identities by keeping users anonymous.</a:t>
            </a:r>
            <a:br>
              <a:rPr lang="cs-CZ" sz="2400">
                <a:solidFill>
                  <a:schemeClr val="dk1"/>
                </a:solidFill>
              </a:rPr>
            </a:br>
            <a:r>
              <a:rPr lang="cs-CZ" sz="2400">
                <a:solidFill>
                  <a:schemeClr val="dk1"/>
                </a:solidFill>
              </a:rPr>
              <a:t>The content types include text, images, videos, and GIFs.</a:t>
            </a:r>
            <a:br>
              <a:rPr lang="cs-CZ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cs-CZ" sz="2400">
                <a:solidFill>
                  <a:schemeClr val="dk1"/>
                </a:solidFill>
              </a:rPr>
              <a:t>Objective: </a:t>
            </a:r>
            <a:r>
              <a:rPr lang="cs-CZ" sz="2400">
                <a:solidFill>
                  <a:schemeClr val="dk1"/>
                </a:solidFill>
              </a:rPr>
              <a:t>Identify the top 5 content categories by aggregate popularity.</a:t>
            </a:r>
            <a:br>
              <a:rPr lang="cs-CZ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190" name="Google Shape;19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5"/>
          <p:cNvGrpSpPr/>
          <p:nvPr/>
        </p:nvGrpSpPr>
        <p:grpSpPr>
          <a:xfrm>
            <a:off x="11411516" y="4055620"/>
            <a:ext cx="2187043" cy="2122801"/>
            <a:chOff x="-23042" y="66269"/>
            <a:chExt cx="6542158" cy="6349987"/>
          </a:xfrm>
        </p:grpSpPr>
        <p:sp>
          <p:nvSpPr>
            <p:cNvPr id="206" name="Google Shape;206;p5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5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5"/>
          <p:cNvGrpSpPr/>
          <p:nvPr/>
        </p:nvGrpSpPr>
        <p:grpSpPr>
          <a:xfrm>
            <a:off x="11411516" y="938086"/>
            <a:ext cx="2187044" cy="2122801"/>
            <a:chOff x="-23042" y="66269"/>
            <a:chExt cx="6542159" cy="6349987"/>
          </a:xfrm>
        </p:grpSpPr>
        <p:sp>
          <p:nvSpPr>
            <p:cNvPr id="210" name="Google Shape;210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5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grpSp>
        <p:nvGrpSpPr>
          <p:cNvPr id="213" name="Google Shape;213;p5"/>
          <p:cNvGrpSpPr/>
          <p:nvPr/>
        </p:nvGrpSpPr>
        <p:grpSpPr>
          <a:xfrm>
            <a:off x="11411516" y="6989504"/>
            <a:ext cx="2187044" cy="2122801"/>
            <a:chOff x="-23042" y="66269"/>
            <a:chExt cx="6542159" cy="6349987"/>
          </a:xfrm>
        </p:grpSpPr>
        <p:sp>
          <p:nvSpPr>
            <p:cNvPr id="214" name="Google Shape;214;p5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86466" l="-136824" r="-84956" t="-28768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5"/>
          <p:cNvSpPr txBox="1"/>
          <p:nvPr/>
        </p:nvSpPr>
        <p:spPr>
          <a:xfrm>
            <a:off x="14155000" y="1521300"/>
            <a:ext cx="383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Andrew Fleming</a:t>
            </a:r>
            <a:br>
              <a:rPr lang="cs-CZ" sz="3200">
                <a:solidFill>
                  <a:schemeClr val="dk1"/>
                </a:solidFill>
              </a:rPr>
            </a:br>
            <a:r>
              <a:rPr lang="cs-CZ" sz="2200">
                <a:solidFill>
                  <a:schemeClr val="dk1"/>
                </a:solidFill>
              </a:rPr>
              <a:t>Chief Technical Architect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14243125" y="4635588"/>
            <a:ext cx="383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Marcus Rompton</a:t>
            </a:r>
            <a:br>
              <a:rPr lang="cs-CZ" sz="3200">
                <a:solidFill>
                  <a:schemeClr val="dk1"/>
                </a:solidFill>
              </a:rPr>
            </a:br>
            <a:r>
              <a:rPr lang="cs-CZ" sz="2200">
                <a:solidFill>
                  <a:schemeClr val="dk1"/>
                </a:solidFill>
              </a:rPr>
              <a:t>Senior Principal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4454900" y="7542988"/>
            <a:ext cx="383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</a:rPr>
              <a:t>Myself</a:t>
            </a:r>
            <a:br>
              <a:rPr lang="cs-CZ" sz="3200">
                <a:solidFill>
                  <a:schemeClr val="dk1"/>
                </a:solidFill>
              </a:rPr>
            </a:br>
            <a:r>
              <a:rPr lang="cs-CZ" sz="2200">
                <a:solidFill>
                  <a:schemeClr val="dk1"/>
                </a:solidFill>
              </a:rPr>
              <a:t>Data Analyst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28" name="Google Shape;228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39" name="Google Shape;239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42" name="Google Shape;242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45" name="Google Shape;245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Google Shape;246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48" name="Google Shape;248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9" name="Google Shape;249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51" name="Google Shape;251;p6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2" name="Google Shape;252;p6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6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6" name="Google Shape;256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3872400" y="1538575"/>
            <a:ext cx="1054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b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1700">
                <a:solidFill>
                  <a:schemeClr val="lt1"/>
                </a:solidFill>
              </a:rPr>
              <a:t>Imported and combined three Excel sheets: reactions, </a:t>
            </a:r>
            <a:r>
              <a:rPr lang="cs-CZ" sz="1700">
                <a:solidFill>
                  <a:schemeClr val="lt1"/>
                </a:solidFill>
              </a:rPr>
              <a:t>reaction type</a:t>
            </a:r>
            <a:r>
              <a:rPr lang="cs-CZ" sz="1700">
                <a:solidFill>
                  <a:schemeClr val="lt1"/>
                </a:solidFill>
              </a:rPr>
              <a:t>, and content type.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5845000" y="3071913"/>
            <a:ext cx="1054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Removed duplicates and blank rows to ensure data accuracy and consistency.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7744800" y="4649375"/>
            <a:ext cx="10543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Integration</a:t>
            </a:r>
            <a:b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1700">
                <a:solidFill>
                  <a:schemeClr val="lt1"/>
                </a:solidFill>
              </a:rPr>
              <a:t>Used VLOOKUP to link content type, category, sentiment and score to the ‘Reactions’ sheet.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9517775" y="6239000"/>
            <a:ext cx="10543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Aggregation</a:t>
            </a:r>
            <a:b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1700">
                <a:solidFill>
                  <a:schemeClr val="lt1"/>
                </a:solidFill>
              </a:rPr>
              <a:t>Summed up the reaction scores for each content category.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11337700" y="7965113"/>
            <a:ext cx="10543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Content Categories Identification</a:t>
            </a:r>
            <a:b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1700">
                <a:solidFill>
                  <a:schemeClr val="lt1"/>
                </a:solidFill>
              </a:rPr>
              <a:t>Identified the top 5 content categories based on aggregate reaction</a:t>
            </a:r>
            <a:br>
              <a:rPr lang="cs-CZ" sz="1700">
                <a:solidFill>
                  <a:schemeClr val="lt1"/>
                </a:solidFill>
              </a:rPr>
            </a:br>
            <a:r>
              <a:rPr lang="cs-CZ" sz="1700">
                <a:solidFill>
                  <a:schemeClr val="lt1"/>
                </a:solidFill>
              </a:rPr>
              <a:t> scores.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74" name="Google Shape;274;p7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75" name="Google Shape;275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7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7"/>
          <p:cNvSpPr txBox="1"/>
          <p:nvPr/>
        </p:nvSpPr>
        <p:spPr>
          <a:xfrm>
            <a:off x="1116575" y="2672425"/>
            <a:ext cx="105432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2283925" y="4212513"/>
            <a:ext cx="2361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</a:t>
            </a:r>
            <a:br>
              <a:rPr b="1"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7577638" y="4043175"/>
            <a:ext cx="23613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1897</a:t>
            </a:r>
            <a:r>
              <a:rPr b="1" lang="cs-CZ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Reactions to “Animal” Posts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 txBox="1"/>
          <p:nvPr/>
        </p:nvSpPr>
        <p:spPr>
          <a:xfrm>
            <a:off x="12871375" y="4043175"/>
            <a:ext cx="3205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</a:t>
            </a:r>
            <a:br>
              <a:rPr b="1"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with  most posts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297" name="Google Shape;297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05" name="Google Shape;305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08" name="Google Shape;308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17" name="Google Shape;317;p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8" name="Google Shape;318;p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9" name="Google Shape;319;p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925" y="1685150"/>
            <a:ext cx="11465175" cy="70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g27869485704_0_44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29" name="Google Shape;329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g27869485704_0_44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37" name="Google Shape;337;g27869485704_0_4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g27869485704_0_4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g27869485704_0_44"/>
          <p:cNvGrpSpPr/>
          <p:nvPr/>
        </p:nvGrpSpPr>
        <p:grpSpPr>
          <a:xfrm>
            <a:off x="655751" y="-710238"/>
            <a:ext cx="17253775" cy="2017080"/>
            <a:chOff x="0" y="0"/>
            <a:chExt cx="23005033" cy="2689440"/>
          </a:xfrm>
        </p:grpSpPr>
        <p:pic>
          <p:nvPicPr>
            <p:cNvPr id="340" name="Google Shape;340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g27869485704_0_44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g27869485704_0_44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g27869485704_0_44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49" name="Google Shape;349;g27869485704_0_44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0" name="Google Shape;350;g27869485704_0_44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1" name="Google Shape;351;g27869485704_0_44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128" y="1494937"/>
            <a:ext cx="10741050" cy="66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9" y="5296345"/>
            <a:ext cx="942465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0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64" name="Google Shape;364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65" name="Google Shape;365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70" name="Google Shape;370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0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10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375" name="Google Shape;375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0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378" name="Google Shape;378;p10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10"/>
          <p:cNvSpPr txBox="1"/>
          <p:nvPr/>
        </p:nvSpPr>
        <p:spPr>
          <a:xfrm>
            <a:off x="11037475" y="1731175"/>
            <a:ext cx="7285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-CZ" sz="2300">
                <a:solidFill>
                  <a:schemeClr val="dk1"/>
                </a:solidFill>
              </a:rPr>
              <a:t>Diverse User Engagement</a:t>
            </a:r>
            <a:r>
              <a:rPr lang="cs-CZ" sz="2300">
                <a:solidFill>
                  <a:schemeClr val="dk1"/>
                </a:solidFill>
              </a:rPr>
              <a:t>: Social Buzz users engage deeply with a wide array of topics such as animals, science, healthy eating, technology, and food, indicating a diverse audience with varied interests.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1" name="Google Shape;3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25" y="8032174"/>
            <a:ext cx="942474" cy="3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0"/>
          <p:cNvSpPr txBox="1"/>
          <p:nvPr/>
        </p:nvSpPr>
        <p:spPr>
          <a:xfrm>
            <a:off x="11037475" y="4855100"/>
            <a:ext cx="7285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300">
                <a:solidFill>
                  <a:schemeClr val="dk1"/>
                </a:solidFill>
              </a:rPr>
              <a:t>Focus on High-Engagement Categories</a:t>
            </a:r>
            <a:r>
              <a:rPr lang="cs-CZ" sz="2300">
                <a:solidFill>
                  <a:schemeClr val="dk1"/>
                </a:solidFill>
              </a:rPr>
              <a:t>: Allocate resources to enhance content quality and frequency in the top 5 categories identified (animals, science, healthy eating, technology, and food) to maximize user interaction and retention.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383" name="Google Shape;383;p10"/>
          <p:cNvSpPr txBox="1"/>
          <p:nvPr/>
        </p:nvSpPr>
        <p:spPr>
          <a:xfrm>
            <a:off x="11116675" y="7478563"/>
            <a:ext cx="7285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300">
                <a:solidFill>
                  <a:schemeClr val="dk1"/>
                </a:solidFill>
              </a:rPr>
              <a:t>Strategic Content Alignment</a:t>
            </a:r>
            <a:r>
              <a:rPr lang="cs-CZ" sz="2300">
                <a:solidFill>
                  <a:schemeClr val="dk1"/>
                </a:solidFill>
              </a:rPr>
              <a:t>: Tailor marketing efforts and partnerships to align with the identified user preferences, ensuring that promotional activities resonate effectively with the platform's audience to foster continued growth and user satisfaction.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