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0" r:id="rId3"/>
    <p:sldId id="269" r:id="rId4"/>
    <p:sldId id="265" r:id="rId5"/>
    <p:sldId id="267" r:id="rId6"/>
    <p:sldId id="273" r:id="rId7"/>
    <p:sldId id="274" r:id="rId8"/>
    <p:sldId id="268" r:id="rId9"/>
    <p:sldId id="266" r:id="rId10"/>
    <p:sldId id="2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A42C96"/>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736660-964D-4F35-9642-C225D68B49A8}" v="2" dt="2024-09-07T09:49:51.0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942B6-9022-8D81-4A0C-252327DDBC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758644FC-0A18-0AEE-4C0C-D2670459AB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FC6A68F1-1BC9-8ED9-57D6-B70E297280E5}"/>
              </a:ext>
            </a:extLst>
          </p:cNvPr>
          <p:cNvSpPr>
            <a:spLocks noGrp="1"/>
          </p:cNvSpPr>
          <p:nvPr>
            <p:ph type="dt" sz="half" idx="10"/>
          </p:nvPr>
        </p:nvSpPr>
        <p:spPr/>
        <p:txBody>
          <a:bodyPr/>
          <a:lstStyle/>
          <a:p>
            <a:fld id="{8413873B-99CC-4A65-A959-5BAEE008CB8A}" type="datetimeFigureOut">
              <a:rPr lang="en-ZA" smtClean="0"/>
              <a:t>2025/08/06</a:t>
            </a:fld>
            <a:endParaRPr lang="en-ZA"/>
          </a:p>
        </p:txBody>
      </p:sp>
      <p:sp>
        <p:nvSpPr>
          <p:cNvPr id="5" name="Footer Placeholder 4">
            <a:extLst>
              <a:ext uri="{FF2B5EF4-FFF2-40B4-BE49-F238E27FC236}">
                <a16:creationId xmlns:a16="http://schemas.microsoft.com/office/drawing/2014/main" id="{42189B22-7840-2532-2E25-C136FED7C2D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90DDC3A-3E83-33E6-CBC9-51C3FA0A8702}"/>
              </a:ext>
            </a:extLst>
          </p:cNvPr>
          <p:cNvSpPr>
            <a:spLocks noGrp="1"/>
          </p:cNvSpPr>
          <p:nvPr>
            <p:ph type="sldNum" sz="quarter" idx="12"/>
          </p:nvPr>
        </p:nvSpPr>
        <p:spPr/>
        <p:txBody>
          <a:bodyPr/>
          <a:lstStyle/>
          <a:p>
            <a:fld id="{CFE1A932-6384-4828-8A22-CF7749DE04B6}" type="slidenum">
              <a:rPr lang="en-ZA" smtClean="0"/>
              <a:t>‹#›</a:t>
            </a:fld>
            <a:endParaRPr lang="en-ZA"/>
          </a:p>
        </p:txBody>
      </p:sp>
    </p:spTree>
    <p:extLst>
      <p:ext uri="{BB962C8B-B14F-4D97-AF65-F5344CB8AC3E}">
        <p14:creationId xmlns:p14="http://schemas.microsoft.com/office/powerpoint/2010/main" val="4119494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0CB7D-EDDB-DF1C-6CBF-E6C26D84CAA2}"/>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F1D2BDB-7E5F-5030-5050-86258CF24E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81161EC-40EA-9356-3F34-1FBB2025C1EF}"/>
              </a:ext>
            </a:extLst>
          </p:cNvPr>
          <p:cNvSpPr>
            <a:spLocks noGrp="1"/>
          </p:cNvSpPr>
          <p:nvPr>
            <p:ph type="dt" sz="half" idx="10"/>
          </p:nvPr>
        </p:nvSpPr>
        <p:spPr/>
        <p:txBody>
          <a:bodyPr/>
          <a:lstStyle/>
          <a:p>
            <a:fld id="{8413873B-99CC-4A65-A959-5BAEE008CB8A}" type="datetimeFigureOut">
              <a:rPr lang="en-ZA" smtClean="0"/>
              <a:t>2025/08/06</a:t>
            </a:fld>
            <a:endParaRPr lang="en-ZA"/>
          </a:p>
        </p:txBody>
      </p:sp>
      <p:sp>
        <p:nvSpPr>
          <p:cNvPr id="5" name="Footer Placeholder 4">
            <a:extLst>
              <a:ext uri="{FF2B5EF4-FFF2-40B4-BE49-F238E27FC236}">
                <a16:creationId xmlns:a16="http://schemas.microsoft.com/office/drawing/2014/main" id="{C8372654-FC57-3D8F-78C0-052F3ED6449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5F25428-8F2A-A476-DC18-4CB1623A82FB}"/>
              </a:ext>
            </a:extLst>
          </p:cNvPr>
          <p:cNvSpPr>
            <a:spLocks noGrp="1"/>
          </p:cNvSpPr>
          <p:nvPr>
            <p:ph type="sldNum" sz="quarter" idx="12"/>
          </p:nvPr>
        </p:nvSpPr>
        <p:spPr/>
        <p:txBody>
          <a:bodyPr/>
          <a:lstStyle/>
          <a:p>
            <a:fld id="{CFE1A932-6384-4828-8A22-CF7749DE04B6}" type="slidenum">
              <a:rPr lang="en-ZA" smtClean="0"/>
              <a:t>‹#›</a:t>
            </a:fld>
            <a:endParaRPr lang="en-ZA"/>
          </a:p>
        </p:txBody>
      </p:sp>
    </p:spTree>
    <p:extLst>
      <p:ext uri="{BB962C8B-B14F-4D97-AF65-F5344CB8AC3E}">
        <p14:creationId xmlns:p14="http://schemas.microsoft.com/office/powerpoint/2010/main" val="50682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DEBA0-299C-084F-6CF9-879D1E5937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7D797EA-FC2A-CAFC-44B6-6E38B58568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1EF982B-68AF-C725-6A59-3CC8C60EF0E5}"/>
              </a:ext>
            </a:extLst>
          </p:cNvPr>
          <p:cNvSpPr>
            <a:spLocks noGrp="1"/>
          </p:cNvSpPr>
          <p:nvPr>
            <p:ph type="dt" sz="half" idx="10"/>
          </p:nvPr>
        </p:nvSpPr>
        <p:spPr/>
        <p:txBody>
          <a:bodyPr/>
          <a:lstStyle/>
          <a:p>
            <a:fld id="{8413873B-99CC-4A65-A959-5BAEE008CB8A}" type="datetimeFigureOut">
              <a:rPr lang="en-ZA" smtClean="0"/>
              <a:t>2025/08/06</a:t>
            </a:fld>
            <a:endParaRPr lang="en-ZA"/>
          </a:p>
        </p:txBody>
      </p:sp>
      <p:sp>
        <p:nvSpPr>
          <p:cNvPr id="5" name="Footer Placeholder 4">
            <a:extLst>
              <a:ext uri="{FF2B5EF4-FFF2-40B4-BE49-F238E27FC236}">
                <a16:creationId xmlns:a16="http://schemas.microsoft.com/office/drawing/2014/main" id="{0DD70962-5C9E-7A86-C662-74FF975FBBB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B381616-7651-2F4B-880F-1DF2EEBB5803}"/>
              </a:ext>
            </a:extLst>
          </p:cNvPr>
          <p:cNvSpPr>
            <a:spLocks noGrp="1"/>
          </p:cNvSpPr>
          <p:nvPr>
            <p:ph type="sldNum" sz="quarter" idx="12"/>
          </p:nvPr>
        </p:nvSpPr>
        <p:spPr/>
        <p:txBody>
          <a:bodyPr/>
          <a:lstStyle/>
          <a:p>
            <a:fld id="{CFE1A932-6384-4828-8A22-CF7749DE04B6}" type="slidenum">
              <a:rPr lang="en-ZA" smtClean="0"/>
              <a:t>‹#›</a:t>
            </a:fld>
            <a:endParaRPr lang="en-ZA"/>
          </a:p>
        </p:txBody>
      </p:sp>
    </p:spTree>
    <p:extLst>
      <p:ext uri="{BB962C8B-B14F-4D97-AF65-F5344CB8AC3E}">
        <p14:creationId xmlns:p14="http://schemas.microsoft.com/office/powerpoint/2010/main" val="2108042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EB81F-793A-F34C-5794-5D1B99AD2442}"/>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AA98B90-C2AF-6631-243D-E052F70CE6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95F3C41B-33E1-F3A8-492F-0A9197F8864F}"/>
              </a:ext>
            </a:extLst>
          </p:cNvPr>
          <p:cNvSpPr>
            <a:spLocks noGrp="1"/>
          </p:cNvSpPr>
          <p:nvPr>
            <p:ph type="dt" sz="half" idx="10"/>
          </p:nvPr>
        </p:nvSpPr>
        <p:spPr/>
        <p:txBody>
          <a:bodyPr/>
          <a:lstStyle/>
          <a:p>
            <a:fld id="{8413873B-99CC-4A65-A959-5BAEE008CB8A}" type="datetimeFigureOut">
              <a:rPr lang="en-ZA" smtClean="0"/>
              <a:t>2025/08/06</a:t>
            </a:fld>
            <a:endParaRPr lang="en-ZA"/>
          </a:p>
        </p:txBody>
      </p:sp>
      <p:sp>
        <p:nvSpPr>
          <p:cNvPr id="5" name="Footer Placeholder 4">
            <a:extLst>
              <a:ext uri="{FF2B5EF4-FFF2-40B4-BE49-F238E27FC236}">
                <a16:creationId xmlns:a16="http://schemas.microsoft.com/office/drawing/2014/main" id="{C3AF41A4-6AC8-B972-980A-AAA3E46979E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C09108F-DA6A-6B95-C20F-BA7BC492D827}"/>
              </a:ext>
            </a:extLst>
          </p:cNvPr>
          <p:cNvSpPr>
            <a:spLocks noGrp="1"/>
          </p:cNvSpPr>
          <p:nvPr>
            <p:ph type="sldNum" sz="quarter" idx="12"/>
          </p:nvPr>
        </p:nvSpPr>
        <p:spPr/>
        <p:txBody>
          <a:bodyPr/>
          <a:lstStyle/>
          <a:p>
            <a:fld id="{CFE1A932-6384-4828-8A22-CF7749DE04B6}" type="slidenum">
              <a:rPr lang="en-ZA" smtClean="0"/>
              <a:t>‹#›</a:t>
            </a:fld>
            <a:endParaRPr lang="en-ZA"/>
          </a:p>
        </p:txBody>
      </p:sp>
    </p:spTree>
    <p:extLst>
      <p:ext uri="{BB962C8B-B14F-4D97-AF65-F5344CB8AC3E}">
        <p14:creationId xmlns:p14="http://schemas.microsoft.com/office/powerpoint/2010/main" val="67817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A173-1DAB-91F6-6784-325D4B7306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E9DC054B-BA1A-17C7-BC84-E35429BF11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B6C64D-3705-B5E8-4559-77DDBD6D9B91}"/>
              </a:ext>
            </a:extLst>
          </p:cNvPr>
          <p:cNvSpPr>
            <a:spLocks noGrp="1"/>
          </p:cNvSpPr>
          <p:nvPr>
            <p:ph type="dt" sz="half" idx="10"/>
          </p:nvPr>
        </p:nvSpPr>
        <p:spPr/>
        <p:txBody>
          <a:bodyPr/>
          <a:lstStyle/>
          <a:p>
            <a:fld id="{8413873B-99CC-4A65-A959-5BAEE008CB8A}" type="datetimeFigureOut">
              <a:rPr lang="en-ZA" smtClean="0"/>
              <a:t>2025/08/06</a:t>
            </a:fld>
            <a:endParaRPr lang="en-ZA"/>
          </a:p>
        </p:txBody>
      </p:sp>
      <p:sp>
        <p:nvSpPr>
          <p:cNvPr id="5" name="Footer Placeholder 4">
            <a:extLst>
              <a:ext uri="{FF2B5EF4-FFF2-40B4-BE49-F238E27FC236}">
                <a16:creationId xmlns:a16="http://schemas.microsoft.com/office/drawing/2014/main" id="{C8A65297-F889-F06B-FF4D-3CA99FCE3C6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64459EE7-7688-C35F-84E2-49B24A88C6F2}"/>
              </a:ext>
            </a:extLst>
          </p:cNvPr>
          <p:cNvSpPr>
            <a:spLocks noGrp="1"/>
          </p:cNvSpPr>
          <p:nvPr>
            <p:ph type="sldNum" sz="quarter" idx="12"/>
          </p:nvPr>
        </p:nvSpPr>
        <p:spPr/>
        <p:txBody>
          <a:bodyPr/>
          <a:lstStyle/>
          <a:p>
            <a:fld id="{CFE1A932-6384-4828-8A22-CF7749DE04B6}" type="slidenum">
              <a:rPr lang="en-ZA" smtClean="0"/>
              <a:t>‹#›</a:t>
            </a:fld>
            <a:endParaRPr lang="en-ZA"/>
          </a:p>
        </p:txBody>
      </p:sp>
    </p:spTree>
    <p:extLst>
      <p:ext uri="{BB962C8B-B14F-4D97-AF65-F5344CB8AC3E}">
        <p14:creationId xmlns:p14="http://schemas.microsoft.com/office/powerpoint/2010/main" val="2496654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D82B-0437-60E1-ABF0-3D38F2EED35C}"/>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9CFE4EF7-3BBB-29DC-E0B2-18B3290C60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8D0AF25C-79C9-521B-01AA-B020A7B593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853935A9-54AC-EF01-2D24-F23328FF8EB5}"/>
              </a:ext>
            </a:extLst>
          </p:cNvPr>
          <p:cNvSpPr>
            <a:spLocks noGrp="1"/>
          </p:cNvSpPr>
          <p:nvPr>
            <p:ph type="dt" sz="half" idx="10"/>
          </p:nvPr>
        </p:nvSpPr>
        <p:spPr/>
        <p:txBody>
          <a:bodyPr/>
          <a:lstStyle/>
          <a:p>
            <a:fld id="{8413873B-99CC-4A65-A959-5BAEE008CB8A}" type="datetimeFigureOut">
              <a:rPr lang="en-ZA" smtClean="0"/>
              <a:t>2025/08/06</a:t>
            </a:fld>
            <a:endParaRPr lang="en-ZA"/>
          </a:p>
        </p:txBody>
      </p:sp>
      <p:sp>
        <p:nvSpPr>
          <p:cNvPr id="6" name="Footer Placeholder 5">
            <a:extLst>
              <a:ext uri="{FF2B5EF4-FFF2-40B4-BE49-F238E27FC236}">
                <a16:creationId xmlns:a16="http://schemas.microsoft.com/office/drawing/2014/main" id="{B50B5832-B6EA-7942-A4F1-7ECB27FD799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7180456-7688-B61F-51A3-28A5284FD781}"/>
              </a:ext>
            </a:extLst>
          </p:cNvPr>
          <p:cNvSpPr>
            <a:spLocks noGrp="1"/>
          </p:cNvSpPr>
          <p:nvPr>
            <p:ph type="sldNum" sz="quarter" idx="12"/>
          </p:nvPr>
        </p:nvSpPr>
        <p:spPr/>
        <p:txBody>
          <a:bodyPr/>
          <a:lstStyle/>
          <a:p>
            <a:fld id="{CFE1A932-6384-4828-8A22-CF7749DE04B6}" type="slidenum">
              <a:rPr lang="en-ZA" smtClean="0"/>
              <a:t>‹#›</a:t>
            </a:fld>
            <a:endParaRPr lang="en-ZA"/>
          </a:p>
        </p:txBody>
      </p:sp>
    </p:spTree>
    <p:extLst>
      <p:ext uri="{BB962C8B-B14F-4D97-AF65-F5344CB8AC3E}">
        <p14:creationId xmlns:p14="http://schemas.microsoft.com/office/powerpoint/2010/main" val="497653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4200-4767-4B21-EEB7-5A6CFA9F40FC}"/>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D07D25EF-A6C4-60DC-C5C6-26D43EE6E0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07536D-3D54-D177-FF72-97DF8DF541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6608A69E-36D9-DDDD-14D6-468122AB31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9909FD-BD70-A8C9-047F-DA8120DBE5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1E850170-94BC-26D6-06FD-6A22C712FDDD}"/>
              </a:ext>
            </a:extLst>
          </p:cNvPr>
          <p:cNvSpPr>
            <a:spLocks noGrp="1"/>
          </p:cNvSpPr>
          <p:nvPr>
            <p:ph type="dt" sz="half" idx="10"/>
          </p:nvPr>
        </p:nvSpPr>
        <p:spPr/>
        <p:txBody>
          <a:bodyPr/>
          <a:lstStyle/>
          <a:p>
            <a:fld id="{8413873B-99CC-4A65-A959-5BAEE008CB8A}" type="datetimeFigureOut">
              <a:rPr lang="en-ZA" smtClean="0"/>
              <a:t>2025/08/06</a:t>
            </a:fld>
            <a:endParaRPr lang="en-ZA"/>
          </a:p>
        </p:txBody>
      </p:sp>
      <p:sp>
        <p:nvSpPr>
          <p:cNvPr id="8" name="Footer Placeholder 7">
            <a:extLst>
              <a:ext uri="{FF2B5EF4-FFF2-40B4-BE49-F238E27FC236}">
                <a16:creationId xmlns:a16="http://schemas.microsoft.com/office/drawing/2014/main" id="{5EADFBAC-52FB-3F9A-A2B9-B9851A4DB44D}"/>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62A6987C-456C-6969-7826-D28FF8F405EF}"/>
              </a:ext>
            </a:extLst>
          </p:cNvPr>
          <p:cNvSpPr>
            <a:spLocks noGrp="1"/>
          </p:cNvSpPr>
          <p:nvPr>
            <p:ph type="sldNum" sz="quarter" idx="12"/>
          </p:nvPr>
        </p:nvSpPr>
        <p:spPr/>
        <p:txBody>
          <a:bodyPr/>
          <a:lstStyle/>
          <a:p>
            <a:fld id="{CFE1A932-6384-4828-8A22-CF7749DE04B6}" type="slidenum">
              <a:rPr lang="en-ZA" smtClean="0"/>
              <a:t>‹#›</a:t>
            </a:fld>
            <a:endParaRPr lang="en-ZA"/>
          </a:p>
        </p:txBody>
      </p:sp>
    </p:spTree>
    <p:extLst>
      <p:ext uri="{BB962C8B-B14F-4D97-AF65-F5344CB8AC3E}">
        <p14:creationId xmlns:p14="http://schemas.microsoft.com/office/powerpoint/2010/main" val="6125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C1E99-50DD-18A0-8427-BC1FF9E28AF7}"/>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8BAC4A50-8A95-CB55-EBD9-B808AA0FC02A}"/>
              </a:ext>
            </a:extLst>
          </p:cNvPr>
          <p:cNvSpPr>
            <a:spLocks noGrp="1"/>
          </p:cNvSpPr>
          <p:nvPr>
            <p:ph type="dt" sz="half" idx="10"/>
          </p:nvPr>
        </p:nvSpPr>
        <p:spPr/>
        <p:txBody>
          <a:bodyPr/>
          <a:lstStyle/>
          <a:p>
            <a:fld id="{8413873B-99CC-4A65-A959-5BAEE008CB8A}" type="datetimeFigureOut">
              <a:rPr lang="en-ZA" smtClean="0"/>
              <a:t>2025/08/06</a:t>
            </a:fld>
            <a:endParaRPr lang="en-ZA"/>
          </a:p>
        </p:txBody>
      </p:sp>
      <p:sp>
        <p:nvSpPr>
          <p:cNvPr id="4" name="Footer Placeholder 3">
            <a:extLst>
              <a:ext uri="{FF2B5EF4-FFF2-40B4-BE49-F238E27FC236}">
                <a16:creationId xmlns:a16="http://schemas.microsoft.com/office/drawing/2014/main" id="{253D0158-0F77-D77F-9946-2A2F8788578E}"/>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586CE3BF-C5EE-E7B8-3314-1EAF3204DEA8}"/>
              </a:ext>
            </a:extLst>
          </p:cNvPr>
          <p:cNvSpPr>
            <a:spLocks noGrp="1"/>
          </p:cNvSpPr>
          <p:nvPr>
            <p:ph type="sldNum" sz="quarter" idx="12"/>
          </p:nvPr>
        </p:nvSpPr>
        <p:spPr/>
        <p:txBody>
          <a:bodyPr/>
          <a:lstStyle/>
          <a:p>
            <a:fld id="{CFE1A932-6384-4828-8A22-CF7749DE04B6}" type="slidenum">
              <a:rPr lang="en-ZA" smtClean="0"/>
              <a:t>‹#›</a:t>
            </a:fld>
            <a:endParaRPr lang="en-ZA"/>
          </a:p>
        </p:txBody>
      </p:sp>
    </p:spTree>
    <p:extLst>
      <p:ext uri="{BB962C8B-B14F-4D97-AF65-F5344CB8AC3E}">
        <p14:creationId xmlns:p14="http://schemas.microsoft.com/office/powerpoint/2010/main" val="415570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1C30C-6640-5A1E-9104-6BDB9B493851}"/>
              </a:ext>
            </a:extLst>
          </p:cNvPr>
          <p:cNvSpPr>
            <a:spLocks noGrp="1"/>
          </p:cNvSpPr>
          <p:nvPr>
            <p:ph type="dt" sz="half" idx="10"/>
          </p:nvPr>
        </p:nvSpPr>
        <p:spPr/>
        <p:txBody>
          <a:bodyPr/>
          <a:lstStyle/>
          <a:p>
            <a:fld id="{8413873B-99CC-4A65-A959-5BAEE008CB8A}" type="datetimeFigureOut">
              <a:rPr lang="en-ZA" smtClean="0"/>
              <a:t>2025/08/06</a:t>
            </a:fld>
            <a:endParaRPr lang="en-ZA"/>
          </a:p>
        </p:txBody>
      </p:sp>
      <p:sp>
        <p:nvSpPr>
          <p:cNvPr id="3" name="Footer Placeholder 2">
            <a:extLst>
              <a:ext uri="{FF2B5EF4-FFF2-40B4-BE49-F238E27FC236}">
                <a16:creationId xmlns:a16="http://schemas.microsoft.com/office/drawing/2014/main" id="{F83020F7-701E-E95A-FA48-F4B41664C517}"/>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100473D-C853-09A1-828D-5071C081E268}"/>
              </a:ext>
            </a:extLst>
          </p:cNvPr>
          <p:cNvSpPr>
            <a:spLocks noGrp="1"/>
          </p:cNvSpPr>
          <p:nvPr>
            <p:ph type="sldNum" sz="quarter" idx="12"/>
          </p:nvPr>
        </p:nvSpPr>
        <p:spPr/>
        <p:txBody>
          <a:bodyPr/>
          <a:lstStyle/>
          <a:p>
            <a:fld id="{CFE1A932-6384-4828-8A22-CF7749DE04B6}" type="slidenum">
              <a:rPr lang="en-ZA" smtClean="0"/>
              <a:t>‹#›</a:t>
            </a:fld>
            <a:endParaRPr lang="en-ZA"/>
          </a:p>
        </p:txBody>
      </p:sp>
    </p:spTree>
    <p:extLst>
      <p:ext uri="{BB962C8B-B14F-4D97-AF65-F5344CB8AC3E}">
        <p14:creationId xmlns:p14="http://schemas.microsoft.com/office/powerpoint/2010/main" val="4238471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A724-A170-620C-31C6-69D633A8B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A28F89E6-2365-06C3-738E-DD91283B1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51D70C3F-4783-ADB9-990F-EFFC6198C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E338CC-272F-6426-ED5F-2C7FFA8C7FC9}"/>
              </a:ext>
            </a:extLst>
          </p:cNvPr>
          <p:cNvSpPr>
            <a:spLocks noGrp="1"/>
          </p:cNvSpPr>
          <p:nvPr>
            <p:ph type="dt" sz="half" idx="10"/>
          </p:nvPr>
        </p:nvSpPr>
        <p:spPr/>
        <p:txBody>
          <a:bodyPr/>
          <a:lstStyle/>
          <a:p>
            <a:fld id="{8413873B-99CC-4A65-A959-5BAEE008CB8A}" type="datetimeFigureOut">
              <a:rPr lang="en-ZA" smtClean="0"/>
              <a:t>2025/08/06</a:t>
            </a:fld>
            <a:endParaRPr lang="en-ZA"/>
          </a:p>
        </p:txBody>
      </p:sp>
      <p:sp>
        <p:nvSpPr>
          <p:cNvPr id="6" name="Footer Placeholder 5">
            <a:extLst>
              <a:ext uri="{FF2B5EF4-FFF2-40B4-BE49-F238E27FC236}">
                <a16:creationId xmlns:a16="http://schemas.microsoft.com/office/drawing/2014/main" id="{3A4C95F5-85F3-2DE4-6B19-31AF5F6A022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4FED614-FD5B-8D4B-B9B6-1CAEFD9DA9DE}"/>
              </a:ext>
            </a:extLst>
          </p:cNvPr>
          <p:cNvSpPr>
            <a:spLocks noGrp="1"/>
          </p:cNvSpPr>
          <p:nvPr>
            <p:ph type="sldNum" sz="quarter" idx="12"/>
          </p:nvPr>
        </p:nvSpPr>
        <p:spPr/>
        <p:txBody>
          <a:bodyPr/>
          <a:lstStyle/>
          <a:p>
            <a:fld id="{CFE1A932-6384-4828-8A22-CF7749DE04B6}" type="slidenum">
              <a:rPr lang="en-ZA" smtClean="0"/>
              <a:t>‹#›</a:t>
            </a:fld>
            <a:endParaRPr lang="en-ZA"/>
          </a:p>
        </p:txBody>
      </p:sp>
    </p:spTree>
    <p:extLst>
      <p:ext uri="{BB962C8B-B14F-4D97-AF65-F5344CB8AC3E}">
        <p14:creationId xmlns:p14="http://schemas.microsoft.com/office/powerpoint/2010/main" val="105545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F607-86F6-78C1-6F93-4C5C0C512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0CD7FA0E-876B-A509-74C9-6456C8305C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483C4E5B-DC78-AD04-F2A5-DEDCEB042B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BACDE-0964-C7CF-4371-EE171E2C0972}"/>
              </a:ext>
            </a:extLst>
          </p:cNvPr>
          <p:cNvSpPr>
            <a:spLocks noGrp="1"/>
          </p:cNvSpPr>
          <p:nvPr>
            <p:ph type="dt" sz="half" idx="10"/>
          </p:nvPr>
        </p:nvSpPr>
        <p:spPr/>
        <p:txBody>
          <a:bodyPr/>
          <a:lstStyle/>
          <a:p>
            <a:fld id="{8413873B-99CC-4A65-A959-5BAEE008CB8A}" type="datetimeFigureOut">
              <a:rPr lang="en-ZA" smtClean="0"/>
              <a:t>2025/08/06</a:t>
            </a:fld>
            <a:endParaRPr lang="en-ZA"/>
          </a:p>
        </p:txBody>
      </p:sp>
      <p:sp>
        <p:nvSpPr>
          <p:cNvPr id="6" name="Footer Placeholder 5">
            <a:extLst>
              <a:ext uri="{FF2B5EF4-FFF2-40B4-BE49-F238E27FC236}">
                <a16:creationId xmlns:a16="http://schemas.microsoft.com/office/drawing/2014/main" id="{B33A343B-6A85-BCBB-2DDB-EF197B75D5C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E316422-BDD9-D3D6-321A-3ABA90A444D5}"/>
              </a:ext>
            </a:extLst>
          </p:cNvPr>
          <p:cNvSpPr>
            <a:spLocks noGrp="1"/>
          </p:cNvSpPr>
          <p:nvPr>
            <p:ph type="sldNum" sz="quarter" idx="12"/>
          </p:nvPr>
        </p:nvSpPr>
        <p:spPr/>
        <p:txBody>
          <a:bodyPr/>
          <a:lstStyle/>
          <a:p>
            <a:fld id="{CFE1A932-6384-4828-8A22-CF7749DE04B6}" type="slidenum">
              <a:rPr lang="en-ZA" smtClean="0"/>
              <a:t>‹#›</a:t>
            </a:fld>
            <a:endParaRPr lang="en-ZA"/>
          </a:p>
        </p:txBody>
      </p:sp>
    </p:spTree>
    <p:extLst>
      <p:ext uri="{BB962C8B-B14F-4D97-AF65-F5344CB8AC3E}">
        <p14:creationId xmlns:p14="http://schemas.microsoft.com/office/powerpoint/2010/main" val="336874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4847A1-9F3D-84E2-91F7-81362189A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E04CAB5B-82A0-B522-82F8-A084A09C3C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49276E7-C2B2-6716-7EFD-D857AA69EA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13873B-99CC-4A65-A959-5BAEE008CB8A}" type="datetimeFigureOut">
              <a:rPr lang="en-ZA" smtClean="0"/>
              <a:t>2025/08/06</a:t>
            </a:fld>
            <a:endParaRPr lang="en-ZA"/>
          </a:p>
        </p:txBody>
      </p:sp>
      <p:sp>
        <p:nvSpPr>
          <p:cNvPr id="5" name="Footer Placeholder 4">
            <a:extLst>
              <a:ext uri="{FF2B5EF4-FFF2-40B4-BE49-F238E27FC236}">
                <a16:creationId xmlns:a16="http://schemas.microsoft.com/office/drawing/2014/main" id="{4FFBB5ED-6862-C506-475C-6ABE38DB8D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67E42413-AB4C-138C-728E-B993C1BDBB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FE1A932-6384-4828-8A22-CF7749DE04B6}" type="slidenum">
              <a:rPr lang="en-ZA" smtClean="0"/>
              <a:t>‹#›</a:t>
            </a:fld>
            <a:endParaRPr lang="en-ZA"/>
          </a:p>
        </p:txBody>
      </p:sp>
    </p:spTree>
    <p:extLst>
      <p:ext uri="{BB962C8B-B14F-4D97-AF65-F5344CB8AC3E}">
        <p14:creationId xmlns:p14="http://schemas.microsoft.com/office/powerpoint/2010/main" val="668694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Elegant floral background with beautiful flower">
            <a:extLst>
              <a:ext uri="{FF2B5EF4-FFF2-40B4-BE49-F238E27FC236}">
                <a16:creationId xmlns:a16="http://schemas.microsoft.com/office/drawing/2014/main" id="{C8679E72-7551-F9B2-9D39-3A850E2F2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46" y="351692"/>
            <a:ext cx="11218985" cy="61780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1449190-66C1-AB72-62FE-0BE0A60C4EC9}"/>
              </a:ext>
            </a:extLst>
          </p:cNvPr>
          <p:cNvPicPr>
            <a:picLocks noChangeAspect="1"/>
          </p:cNvPicPr>
          <p:nvPr/>
        </p:nvPicPr>
        <p:blipFill>
          <a:blip r:embed="rId3"/>
          <a:stretch>
            <a:fillRect/>
          </a:stretch>
        </p:blipFill>
        <p:spPr>
          <a:xfrm>
            <a:off x="10905158" y="5784959"/>
            <a:ext cx="1275119" cy="1007835"/>
          </a:xfrm>
          <a:prstGeom prst="rect">
            <a:avLst/>
          </a:prstGeom>
          <a:ln w="15875">
            <a:solidFill>
              <a:srgbClr val="00B050"/>
            </a:solidFill>
          </a:ln>
        </p:spPr>
      </p:pic>
      <p:pic>
        <p:nvPicPr>
          <p:cNvPr id="4" name="Picture 3">
            <a:extLst>
              <a:ext uri="{FF2B5EF4-FFF2-40B4-BE49-F238E27FC236}">
                <a16:creationId xmlns:a16="http://schemas.microsoft.com/office/drawing/2014/main" id="{E628AC63-EDD8-93C9-7771-99B005434C01}"/>
              </a:ext>
            </a:extLst>
          </p:cNvPr>
          <p:cNvPicPr>
            <a:picLocks noChangeAspect="1"/>
          </p:cNvPicPr>
          <p:nvPr/>
        </p:nvPicPr>
        <p:blipFill>
          <a:blip r:embed="rId4"/>
          <a:stretch>
            <a:fillRect/>
          </a:stretch>
        </p:blipFill>
        <p:spPr>
          <a:xfrm>
            <a:off x="3757286" y="2708031"/>
            <a:ext cx="4677428" cy="1283866"/>
          </a:xfrm>
          <a:prstGeom prst="rect">
            <a:avLst/>
          </a:prstGeom>
        </p:spPr>
      </p:pic>
    </p:spTree>
    <p:extLst>
      <p:ext uri="{BB962C8B-B14F-4D97-AF65-F5344CB8AC3E}">
        <p14:creationId xmlns:p14="http://schemas.microsoft.com/office/powerpoint/2010/main" val="268008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Flower Border: 8+5 Unique &amp; New Designs! - Home Printables">
            <a:extLst>
              <a:ext uri="{FF2B5EF4-FFF2-40B4-BE49-F238E27FC236}">
                <a16:creationId xmlns:a16="http://schemas.microsoft.com/office/drawing/2014/main" id="{0671D698-4E7E-BA7F-BB0C-82B27D3ED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631" y="155241"/>
            <a:ext cx="11641015" cy="65475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31E4CB9-466B-1267-DB74-8DEE2877468C}"/>
              </a:ext>
            </a:extLst>
          </p:cNvPr>
          <p:cNvPicPr>
            <a:picLocks noChangeAspect="1"/>
          </p:cNvPicPr>
          <p:nvPr/>
        </p:nvPicPr>
        <p:blipFill>
          <a:blip r:embed="rId3"/>
          <a:stretch>
            <a:fillRect/>
          </a:stretch>
        </p:blipFill>
        <p:spPr>
          <a:xfrm>
            <a:off x="4605541" y="1630003"/>
            <a:ext cx="2463473" cy="3527946"/>
          </a:xfrm>
          <a:prstGeom prst="rect">
            <a:avLst/>
          </a:prstGeom>
          <a:ln w="19050">
            <a:solidFill>
              <a:schemeClr val="accent1"/>
            </a:solidFill>
          </a:ln>
        </p:spPr>
      </p:pic>
      <p:pic>
        <p:nvPicPr>
          <p:cNvPr id="7" name="Picture 6">
            <a:extLst>
              <a:ext uri="{FF2B5EF4-FFF2-40B4-BE49-F238E27FC236}">
                <a16:creationId xmlns:a16="http://schemas.microsoft.com/office/drawing/2014/main" id="{91409D65-3B9B-22A4-CF67-D16D46211807}"/>
              </a:ext>
            </a:extLst>
          </p:cNvPr>
          <p:cNvPicPr>
            <a:picLocks noChangeAspect="1"/>
          </p:cNvPicPr>
          <p:nvPr/>
        </p:nvPicPr>
        <p:blipFill>
          <a:blip r:embed="rId4"/>
          <a:stretch>
            <a:fillRect/>
          </a:stretch>
        </p:blipFill>
        <p:spPr>
          <a:xfrm>
            <a:off x="269631" y="4178544"/>
            <a:ext cx="2860431" cy="2524215"/>
          </a:xfrm>
          <a:prstGeom prst="rect">
            <a:avLst/>
          </a:prstGeom>
          <a:ln w="19050">
            <a:solidFill>
              <a:srgbClr val="FF33CC"/>
            </a:solidFill>
          </a:ln>
        </p:spPr>
      </p:pic>
    </p:spTree>
    <p:extLst>
      <p:ext uri="{BB962C8B-B14F-4D97-AF65-F5344CB8AC3E}">
        <p14:creationId xmlns:p14="http://schemas.microsoft.com/office/powerpoint/2010/main" val="232370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emium Vector | Elegant floral background with beautiful flower">
            <a:extLst>
              <a:ext uri="{FF2B5EF4-FFF2-40B4-BE49-F238E27FC236}">
                <a16:creationId xmlns:a16="http://schemas.microsoft.com/office/drawing/2014/main" id="{C8679E72-7551-F9B2-9D39-3A850E2F2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46" y="351692"/>
            <a:ext cx="11218985" cy="617806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EB44B69-83B3-118E-5A31-F15E143F134A}"/>
              </a:ext>
            </a:extLst>
          </p:cNvPr>
          <p:cNvPicPr>
            <a:picLocks noChangeAspect="1"/>
          </p:cNvPicPr>
          <p:nvPr/>
        </p:nvPicPr>
        <p:blipFill>
          <a:blip r:embed="rId3"/>
          <a:stretch>
            <a:fillRect/>
          </a:stretch>
        </p:blipFill>
        <p:spPr>
          <a:xfrm>
            <a:off x="3219069" y="2355164"/>
            <a:ext cx="5456007" cy="1842869"/>
          </a:xfrm>
          <a:prstGeom prst="rect">
            <a:avLst/>
          </a:prstGeom>
          <a:ln w="19050">
            <a:solidFill>
              <a:srgbClr val="FF33CC"/>
            </a:solidFill>
          </a:ln>
        </p:spPr>
      </p:pic>
    </p:spTree>
    <p:extLst>
      <p:ext uri="{BB962C8B-B14F-4D97-AF65-F5344CB8AC3E}">
        <p14:creationId xmlns:p14="http://schemas.microsoft.com/office/powerpoint/2010/main" val="422076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frame of flowers and butterflies&#10;&#10;Description automatically generated">
            <a:extLst>
              <a:ext uri="{FF2B5EF4-FFF2-40B4-BE49-F238E27FC236}">
                <a16:creationId xmlns:a16="http://schemas.microsoft.com/office/drawing/2014/main" id="{47766101-0754-2DF1-09B7-8C7A3433B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811" y="366713"/>
            <a:ext cx="4303835" cy="5834796"/>
          </a:xfrm>
          <a:prstGeom prst="rect">
            <a:avLst/>
          </a:prstGeom>
        </p:spPr>
      </p:pic>
      <p:sp>
        <p:nvSpPr>
          <p:cNvPr id="4" name="TextBox 3">
            <a:extLst>
              <a:ext uri="{FF2B5EF4-FFF2-40B4-BE49-F238E27FC236}">
                <a16:creationId xmlns:a16="http://schemas.microsoft.com/office/drawing/2014/main" id="{6F4B41D7-9757-CB39-1B8B-976781F497C7}"/>
              </a:ext>
            </a:extLst>
          </p:cNvPr>
          <p:cNvSpPr txBox="1"/>
          <p:nvPr/>
        </p:nvSpPr>
        <p:spPr>
          <a:xfrm>
            <a:off x="5509846" y="536952"/>
            <a:ext cx="6096000" cy="6060762"/>
          </a:xfrm>
          <a:prstGeom prst="rect">
            <a:avLst/>
          </a:prstGeom>
          <a:noFill/>
        </p:spPr>
        <p:txBody>
          <a:bodyPr wrap="square">
            <a:spAutoFit/>
          </a:bodyPr>
          <a:lstStyle/>
          <a:p>
            <a:pPr algn="just">
              <a:lnSpc>
                <a:spcPct val="115000"/>
              </a:lnSpc>
              <a:spcAft>
                <a:spcPts val="800"/>
              </a:spcAft>
            </a:pPr>
            <a:r>
              <a:rPr lang="en-US" sz="1400" b="1" kern="100" dirty="0">
                <a:solidFill>
                  <a:srgbClr val="660033"/>
                </a:solidFill>
                <a:effectLst/>
                <a:latin typeface="Candara Light" panose="020E0502030303020204" pitchFamily="34" charset="0"/>
                <a:ea typeface="Aptos" panose="020B0004020202020204" pitchFamily="34" charset="0"/>
                <a:cs typeface="Arial" panose="020B0604020202020204" pitchFamily="34" charset="0"/>
              </a:rPr>
              <a:t>Are you unable to make yourself vulnerable</a:t>
            </a:r>
            <a:r>
              <a:rPr lang="en-US" sz="1400" kern="100" dirty="0">
                <a:solidFill>
                  <a:srgbClr val="660033"/>
                </a:solidFill>
                <a:effectLst/>
                <a:latin typeface="Candara Light" panose="020E0502030303020204" pitchFamily="34" charset="0"/>
                <a:ea typeface="Aptos" panose="020B0004020202020204" pitchFamily="34" charset="0"/>
                <a:cs typeface="Arial" panose="020B0604020202020204" pitchFamily="34" charset="0"/>
              </a:rPr>
              <a:t>?</a:t>
            </a:r>
            <a:endParaRPr lang="en-ZA" sz="1400" kern="100" dirty="0">
              <a:solidFill>
                <a:srgbClr val="660033"/>
              </a:solidFill>
              <a:effectLst/>
              <a:latin typeface="Aptos" panose="020B0004020202020204" pitchFamily="34" charset="0"/>
              <a:ea typeface="Aptos" panose="020B0004020202020204" pitchFamily="34" charset="0"/>
              <a:cs typeface="Arial" panose="020B0604020202020204" pitchFamily="34" charset="0"/>
            </a:endParaRPr>
          </a:p>
          <a:p>
            <a:pPr algn="just">
              <a:lnSpc>
                <a:spcPct val="115000"/>
              </a:lnSpc>
              <a:spcAft>
                <a:spcPts val="800"/>
              </a:spcAft>
            </a:pPr>
            <a:r>
              <a:rPr lang="en-US" sz="1400" kern="100" dirty="0">
                <a:effectLst/>
                <a:latin typeface="Candara Light" panose="020E0502030303020204" pitchFamily="34" charset="0"/>
                <a:ea typeface="Aptos" panose="020B0004020202020204" pitchFamily="34" charset="0"/>
                <a:cs typeface="Arial" panose="020B0604020202020204" pitchFamily="34" charset="0"/>
              </a:rPr>
              <a:t>Even when you decide you want to embrace more uncertainty, risk, or exposure in your life, there are certain triggers that may halt this process. And the result? Misery.</a:t>
            </a:r>
            <a:endParaRPr lang="en-ZA" sz="14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15000"/>
              </a:lnSpc>
              <a:spcAft>
                <a:spcPts val="800"/>
              </a:spcAft>
            </a:pPr>
            <a:r>
              <a:rPr lang="en-US" sz="1400" kern="100" dirty="0">
                <a:effectLst/>
                <a:latin typeface="Candara Light" panose="020E0502030303020204" pitchFamily="34" charset="0"/>
                <a:ea typeface="Aptos" panose="020B0004020202020204" pitchFamily="34" charset="0"/>
                <a:cs typeface="Arial" panose="020B0604020202020204" pitchFamily="34" charset="0"/>
              </a:rPr>
              <a:t> You’ll find yourself avoiding vulnerability when:</a:t>
            </a:r>
            <a:endParaRPr lang="en-ZA" sz="14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15000"/>
              </a:lnSpc>
              <a:spcAft>
                <a:spcPts val="800"/>
              </a:spcAft>
            </a:pPr>
            <a:r>
              <a:rPr lang="en-US" sz="1400" kern="100" dirty="0">
                <a:effectLst/>
                <a:latin typeface="Candara Light" panose="020E0502030303020204" pitchFamily="34" charset="0"/>
                <a:ea typeface="Aptos" panose="020B0004020202020204" pitchFamily="34" charset="0"/>
                <a:cs typeface="Arial" panose="020B0604020202020204" pitchFamily="34" charset="0"/>
              </a:rPr>
              <a:t>1. </a:t>
            </a:r>
            <a:r>
              <a:rPr lang="en-US" sz="1400" b="1" kern="100" dirty="0">
                <a:solidFill>
                  <a:srgbClr val="660033"/>
                </a:solidFill>
                <a:effectLst/>
                <a:latin typeface="Candara Light" panose="020E0502030303020204" pitchFamily="34" charset="0"/>
                <a:ea typeface="Aptos" panose="020B0004020202020204" pitchFamily="34" charset="0"/>
                <a:cs typeface="Arial" panose="020B0604020202020204" pitchFamily="34" charset="0"/>
              </a:rPr>
              <a:t>You want to be perfect</a:t>
            </a:r>
            <a:endParaRPr lang="en-ZA" sz="1400" b="1" kern="100" dirty="0">
              <a:solidFill>
                <a:srgbClr val="660033"/>
              </a:solidFill>
              <a:effectLst/>
              <a:latin typeface="Aptos" panose="020B0004020202020204" pitchFamily="34" charset="0"/>
              <a:ea typeface="Aptos" panose="020B0004020202020204" pitchFamily="34" charset="0"/>
              <a:cs typeface="Arial" panose="020B0604020202020204" pitchFamily="34" charset="0"/>
            </a:endParaRPr>
          </a:p>
          <a:p>
            <a:pPr algn="just">
              <a:lnSpc>
                <a:spcPct val="115000"/>
              </a:lnSpc>
              <a:spcAft>
                <a:spcPts val="800"/>
              </a:spcAft>
            </a:pPr>
            <a:r>
              <a:rPr lang="en-US" sz="1400" kern="100" dirty="0">
                <a:effectLst/>
                <a:latin typeface="Candara Light" panose="020E0502030303020204" pitchFamily="34" charset="0"/>
                <a:ea typeface="Aptos" panose="020B0004020202020204" pitchFamily="34" charset="0"/>
                <a:cs typeface="Arial" panose="020B0604020202020204" pitchFamily="34" charset="0"/>
              </a:rPr>
              <a:t>Perfectionism can be your own worst enemy. The last thing you want is to say or do something that might be misconstrued, so you say nothing. If you don’t have it all figured out, you’ll sit this one out.</a:t>
            </a:r>
            <a:endParaRPr lang="en-ZA" sz="14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15000"/>
              </a:lnSpc>
              <a:spcAft>
                <a:spcPts val="800"/>
              </a:spcAft>
            </a:pPr>
            <a:r>
              <a:rPr lang="en-US" sz="1400" kern="100" dirty="0">
                <a:effectLst/>
                <a:latin typeface="Candara Light" panose="020E0502030303020204" pitchFamily="34" charset="0"/>
                <a:ea typeface="Aptos" panose="020B0004020202020204" pitchFamily="34" charset="0"/>
                <a:cs typeface="Arial" panose="020B0604020202020204" pitchFamily="34" charset="0"/>
              </a:rPr>
              <a:t>2. </a:t>
            </a:r>
            <a:r>
              <a:rPr lang="en-US" sz="1400" b="1" kern="100" dirty="0">
                <a:solidFill>
                  <a:srgbClr val="660033"/>
                </a:solidFill>
                <a:effectLst/>
                <a:latin typeface="Candara Light" panose="020E0502030303020204" pitchFamily="34" charset="0"/>
                <a:ea typeface="Aptos" panose="020B0004020202020204" pitchFamily="34" charset="0"/>
                <a:cs typeface="Arial" panose="020B0604020202020204" pitchFamily="34" charset="0"/>
              </a:rPr>
              <a:t>You don’t ask for what you need</a:t>
            </a:r>
            <a:endParaRPr lang="en-ZA" sz="1400" b="1" kern="100" dirty="0">
              <a:solidFill>
                <a:srgbClr val="660033"/>
              </a:solidFill>
              <a:effectLst/>
              <a:latin typeface="Aptos" panose="020B0004020202020204" pitchFamily="34" charset="0"/>
              <a:ea typeface="Aptos" panose="020B0004020202020204" pitchFamily="34" charset="0"/>
              <a:cs typeface="Arial" panose="020B0604020202020204" pitchFamily="34" charset="0"/>
            </a:endParaRPr>
          </a:p>
          <a:p>
            <a:pPr algn="just">
              <a:lnSpc>
                <a:spcPct val="115000"/>
              </a:lnSpc>
              <a:spcAft>
                <a:spcPts val="800"/>
              </a:spcAft>
            </a:pPr>
            <a:r>
              <a:rPr lang="en-US" sz="1400" kern="100" dirty="0">
                <a:effectLst/>
                <a:latin typeface="Candara Light" panose="020E0502030303020204" pitchFamily="34" charset="0"/>
                <a:ea typeface="Aptos" panose="020B0004020202020204" pitchFamily="34" charset="0"/>
                <a:cs typeface="Arial" panose="020B0604020202020204" pitchFamily="34" charset="0"/>
              </a:rPr>
              <a:t>There are different examples that come to mind, whether it's within your organization or in your personal life. You know that you deserve that promotion. You want more intimacy in your relationship. But what if you don’t get what you ask for? You’re silent.</a:t>
            </a:r>
            <a:endParaRPr lang="en-ZA" sz="14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15000"/>
              </a:lnSpc>
              <a:spcAft>
                <a:spcPts val="800"/>
              </a:spcAft>
            </a:pPr>
            <a:r>
              <a:rPr lang="en-US" sz="1400" kern="100" dirty="0">
                <a:effectLst/>
                <a:latin typeface="Candara Light" panose="020E0502030303020204" pitchFamily="34" charset="0"/>
                <a:ea typeface="Aptos" panose="020B0004020202020204" pitchFamily="34" charset="0"/>
                <a:cs typeface="Arial" panose="020B0604020202020204" pitchFamily="34" charset="0"/>
              </a:rPr>
              <a:t>3. </a:t>
            </a:r>
            <a:r>
              <a:rPr lang="en-US" sz="1400" b="1" kern="100" dirty="0">
                <a:solidFill>
                  <a:srgbClr val="660033"/>
                </a:solidFill>
                <a:effectLst/>
                <a:latin typeface="Candara Light" panose="020E0502030303020204" pitchFamily="34" charset="0"/>
                <a:ea typeface="Aptos" panose="020B0004020202020204" pitchFamily="34" charset="0"/>
                <a:cs typeface="Arial" panose="020B0604020202020204" pitchFamily="34" charset="0"/>
              </a:rPr>
              <a:t>You keep people at arm’s length</a:t>
            </a:r>
            <a:endParaRPr lang="en-ZA" sz="1400" b="1" kern="100" dirty="0">
              <a:solidFill>
                <a:srgbClr val="660033"/>
              </a:solidFill>
              <a:effectLst/>
              <a:latin typeface="Aptos" panose="020B0004020202020204" pitchFamily="34" charset="0"/>
              <a:ea typeface="Aptos" panose="020B0004020202020204" pitchFamily="34" charset="0"/>
              <a:cs typeface="Arial" panose="020B0604020202020204" pitchFamily="34" charset="0"/>
            </a:endParaRPr>
          </a:p>
          <a:p>
            <a:pPr algn="just">
              <a:lnSpc>
                <a:spcPct val="115000"/>
              </a:lnSpc>
              <a:spcAft>
                <a:spcPts val="800"/>
              </a:spcAft>
            </a:pPr>
            <a:r>
              <a:rPr lang="en-US" sz="1400" kern="100" dirty="0">
                <a:effectLst/>
                <a:latin typeface="Candara Light" panose="020E0502030303020204" pitchFamily="34" charset="0"/>
                <a:ea typeface="Aptos" panose="020B0004020202020204" pitchFamily="34" charset="0"/>
                <a:cs typeface="Arial" panose="020B0604020202020204" pitchFamily="34" charset="0"/>
              </a:rPr>
              <a:t>You’ve been hurt before, so you are not going to dive in and get hurt again. You stay busy at work, or home, or school — anything to keep you safe.</a:t>
            </a:r>
            <a:endParaRPr lang="en-ZA" sz="1400" kern="100" dirty="0">
              <a:effectLst/>
              <a:latin typeface="Aptos" panose="020B0004020202020204" pitchFamily="34" charset="0"/>
              <a:ea typeface="Aptos" panose="020B0004020202020204" pitchFamily="34" charset="0"/>
              <a:cs typeface="Arial" panose="020B0604020202020204" pitchFamily="34" charset="0"/>
            </a:endParaRPr>
          </a:p>
          <a:p>
            <a:pPr algn="just">
              <a:lnSpc>
                <a:spcPct val="115000"/>
              </a:lnSpc>
              <a:spcAft>
                <a:spcPts val="800"/>
              </a:spcAft>
            </a:pPr>
            <a:r>
              <a:rPr lang="en-US" sz="1400" kern="100" dirty="0">
                <a:effectLst/>
                <a:latin typeface="Candara Light" panose="020E0502030303020204" pitchFamily="34" charset="0"/>
                <a:ea typeface="Aptos" panose="020B0004020202020204" pitchFamily="34" charset="0"/>
                <a:cs typeface="Arial" panose="020B0604020202020204" pitchFamily="34" charset="0"/>
              </a:rPr>
              <a:t>4. </a:t>
            </a:r>
            <a:r>
              <a:rPr lang="en-US" sz="1400" b="1" kern="100" dirty="0">
                <a:solidFill>
                  <a:srgbClr val="660033"/>
                </a:solidFill>
                <a:effectLst/>
                <a:latin typeface="Candara Light" panose="020E0502030303020204" pitchFamily="34" charset="0"/>
                <a:ea typeface="Aptos" panose="020B0004020202020204" pitchFamily="34" charset="0"/>
                <a:cs typeface="Arial" panose="020B0604020202020204" pitchFamily="34" charset="0"/>
              </a:rPr>
              <a:t>You don’t share — frustrations or success</a:t>
            </a:r>
            <a:endParaRPr lang="en-ZA" sz="1400" b="1" kern="100" dirty="0">
              <a:solidFill>
                <a:srgbClr val="660033"/>
              </a:solidFill>
              <a:effectLst/>
              <a:latin typeface="Aptos" panose="020B0004020202020204" pitchFamily="34" charset="0"/>
              <a:ea typeface="Aptos" panose="020B0004020202020204" pitchFamily="34" charset="0"/>
              <a:cs typeface="Arial" panose="020B0604020202020204" pitchFamily="34" charset="0"/>
            </a:endParaRPr>
          </a:p>
          <a:p>
            <a:pPr algn="just">
              <a:lnSpc>
                <a:spcPct val="115000"/>
              </a:lnSpc>
              <a:spcAft>
                <a:spcPts val="800"/>
              </a:spcAft>
            </a:pPr>
            <a:r>
              <a:rPr lang="en-US" sz="1400" kern="100" dirty="0">
                <a:effectLst/>
                <a:latin typeface="Candara Light" panose="020E0502030303020204" pitchFamily="34" charset="0"/>
                <a:ea typeface="Aptos" panose="020B0004020202020204" pitchFamily="34" charset="0"/>
                <a:cs typeface="Arial" panose="020B0604020202020204" pitchFamily="34" charset="0"/>
              </a:rPr>
              <a:t>You believe if you express frustration, you’ll be labeled petty. If you share a success, you’re arrogant. So, no matter what happens, you keep it to yourself.</a:t>
            </a:r>
            <a:endParaRPr lang="en-ZA" sz="1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61658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D69D8E-BE66-4248-D0B9-C0D6EA2B1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261" y="282177"/>
            <a:ext cx="4831678" cy="6293645"/>
          </a:xfrm>
          <a:prstGeom prst="rect">
            <a:avLst/>
          </a:prstGeom>
          <a:ln>
            <a:noFill/>
          </a:ln>
          <a:effectLst>
            <a:softEdge rad="112500"/>
          </a:effectLst>
        </p:spPr>
      </p:pic>
      <p:sp>
        <p:nvSpPr>
          <p:cNvPr id="2" name="TextBox 1">
            <a:extLst>
              <a:ext uri="{FF2B5EF4-FFF2-40B4-BE49-F238E27FC236}">
                <a16:creationId xmlns:a16="http://schemas.microsoft.com/office/drawing/2014/main" id="{5AD90D7A-ECB0-9836-B055-F8C73FA3BB98}"/>
              </a:ext>
            </a:extLst>
          </p:cNvPr>
          <p:cNvSpPr txBox="1"/>
          <p:nvPr/>
        </p:nvSpPr>
        <p:spPr>
          <a:xfrm>
            <a:off x="5978769" y="428177"/>
            <a:ext cx="5357446" cy="5755422"/>
          </a:xfrm>
          <a:prstGeom prst="rect">
            <a:avLst/>
          </a:prstGeom>
          <a:noFill/>
        </p:spPr>
        <p:txBody>
          <a:bodyPr wrap="square">
            <a:spAutoFit/>
          </a:bodyPr>
          <a:lstStyle/>
          <a:p>
            <a:r>
              <a:rPr lang="en-US" sz="1600" b="1" dirty="0">
                <a:solidFill>
                  <a:srgbClr val="00B0F0"/>
                </a:solidFill>
              </a:rPr>
              <a:t>Embracing vulnerability can bring numerous benefits to your life</a:t>
            </a:r>
          </a:p>
          <a:p>
            <a:endParaRPr lang="en-US" sz="1600" dirty="0"/>
          </a:p>
          <a:p>
            <a:pPr marL="285750" indent="-285750" algn="just">
              <a:buFont typeface="Arial" panose="020B0604020202020204" pitchFamily="34" charset="0"/>
              <a:buChar char="•"/>
            </a:pPr>
            <a:r>
              <a:rPr lang="en-US" sz="1600" dirty="0">
                <a:solidFill>
                  <a:schemeClr val="tx2">
                    <a:lumMod val="75000"/>
                    <a:lumOff val="25000"/>
                  </a:schemeClr>
                </a:solidFill>
              </a:rPr>
              <a:t>Strengthens Relationships</a:t>
            </a:r>
            <a:r>
              <a:rPr lang="en-US" sz="1600" dirty="0"/>
              <a:t>: Being open and honest can deepen your connections with others, fostering trust and intimacy</a:t>
            </a:r>
          </a:p>
          <a:p>
            <a:pPr marL="285750" indent="-285750" algn="just">
              <a:buFont typeface="Arial" panose="020B0604020202020204" pitchFamily="34" charset="0"/>
              <a:buChar char="•"/>
            </a:pPr>
            <a:r>
              <a:rPr lang="en-US" sz="1600" dirty="0">
                <a:solidFill>
                  <a:schemeClr val="tx2">
                    <a:lumMod val="75000"/>
                    <a:lumOff val="25000"/>
                  </a:schemeClr>
                </a:solidFill>
              </a:rPr>
              <a:t>Promotes Personal Growth</a:t>
            </a:r>
            <a:r>
              <a:rPr lang="en-US" sz="1600" dirty="0"/>
              <a:t>: Taking emotional risks can help you learn more about yourself and grow as a person</a:t>
            </a:r>
          </a:p>
          <a:p>
            <a:pPr marL="285750" indent="-285750" algn="just">
              <a:buFont typeface="Arial" panose="020B0604020202020204" pitchFamily="34" charset="0"/>
              <a:buChar char="•"/>
            </a:pPr>
            <a:r>
              <a:rPr lang="en-US" sz="1600" dirty="0">
                <a:solidFill>
                  <a:schemeClr val="tx2">
                    <a:lumMod val="75000"/>
                    <a:lumOff val="25000"/>
                  </a:schemeClr>
                </a:solidFill>
              </a:rPr>
              <a:t>Enhances Self-Awareness</a:t>
            </a:r>
            <a:r>
              <a:rPr lang="en-US" sz="1600" dirty="0"/>
              <a:t>: Vulnerability encourages you to reflect on your emotions and experiences, leading to greater self-understanding</a:t>
            </a:r>
          </a:p>
          <a:p>
            <a:pPr marL="285750" indent="-285750" algn="just">
              <a:buFont typeface="Arial" panose="020B0604020202020204" pitchFamily="34" charset="0"/>
              <a:buChar char="•"/>
            </a:pPr>
            <a:r>
              <a:rPr lang="en-US" sz="1600" dirty="0">
                <a:solidFill>
                  <a:schemeClr val="tx2">
                    <a:lumMod val="75000"/>
                    <a:lumOff val="25000"/>
                  </a:schemeClr>
                </a:solidFill>
              </a:rPr>
              <a:t>Reduces Anxiety</a:t>
            </a:r>
            <a:r>
              <a:rPr lang="en-US" sz="1600" dirty="0"/>
              <a:t>: Contrary to what you might think, acknowledging and sharing your emotions can decrease anxiety and stress</a:t>
            </a:r>
          </a:p>
          <a:p>
            <a:pPr marL="285750" indent="-285750" algn="just">
              <a:buFont typeface="Arial" panose="020B0604020202020204" pitchFamily="34" charset="0"/>
              <a:buChar char="•"/>
            </a:pPr>
            <a:r>
              <a:rPr lang="en-US" sz="1600" dirty="0">
                <a:solidFill>
                  <a:schemeClr val="tx2">
                    <a:lumMod val="75000"/>
                    <a:lumOff val="25000"/>
                  </a:schemeClr>
                </a:solidFill>
              </a:rPr>
              <a:t>Builds Empathy</a:t>
            </a:r>
            <a:r>
              <a:rPr lang="en-US" sz="1600" dirty="0"/>
              <a:t>: When you show your true self, it encourages others to do the same, creating a more empathetic and understanding environment</a:t>
            </a:r>
          </a:p>
          <a:p>
            <a:pPr marL="285750" indent="-285750" algn="just">
              <a:buFont typeface="Arial" panose="020B0604020202020204" pitchFamily="34" charset="0"/>
              <a:buChar char="•"/>
            </a:pPr>
            <a:r>
              <a:rPr lang="en-US" sz="1600" dirty="0">
                <a:solidFill>
                  <a:schemeClr val="tx2">
                    <a:lumMod val="75000"/>
                    <a:lumOff val="25000"/>
                  </a:schemeClr>
                </a:solidFill>
              </a:rPr>
              <a:t>Increases Gratitude</a:t>
            </a:r>
            <a:r>
              <a:rPr lang="en-US" sz="1600" dirty="0"/>
              <a:t>: Being vulnerable can help you appreciate the positive aspects of your life and the support you receive from others</a:t>
            </a:r>
          </a:p>
          <a:p>
            <a:pPr marL="285750" indent="-285750" algn="just">
              <a:buFont typeface="Arial" panose="020B0604020202020204" pitchFamily="34" charset="0"/>
              <a:buChar char="•"/>
            </a:pPr>
            <a:r>
              <a:rPr lang="en-US" sz="1600" dirty="0">
                <a:solidFill>
                  <a:schemeClr val="tx2">
                    <a:lumMod val="75000"/>
                    <a:lumOff val="25000"/>
                  </a:schemeClr>
                </a:solidFill>
              </a:rPr>
              <a:t>Affirms Self-Worth</a:t>
            </a:r>
            <a:r>
              <a:rPr lang="en-US" sz="1600" dirty="0"/>
              <a:t>: Embracing vulnerability can reinforce the belief that you are enough just as you are</a:t>
            </a:r>
            <a:endParaRPr lang="en-ZA" sz="1600" dirty="0"/>
          </a:p>
        </p:txBody>
      </p:sp>
    </p:spTree>
    <p:extLst>
      <p:ext uri="{BB962C8B-B14F-4D97-AF65-F5344CB8AC3E}">
        <p14:creationId xmlns:p14="http://schemas.microsoft.com/office/powerpoint/2010/main" val="385913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474F6BE-46DD-F13F-BCCE-A352F4B0FF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663" y="269632"/>
            <a:ext cx="10585938" cy="63656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00E96C8-1686-70F8-A05F-E7164E1C2476}"/>
              </a:ext>
            </a:extLst>
          </p:cNvPr>
          <p:cNvPicPr>
            <a:picLocks noChangeAspect="1"/>
          </p:cNvPicPr>
          <p:nvPr/>
        </p:nvPicPr>
        <p:blipFill>
          <a:blip r:embed="rId3"/>
          <a:stretch>
            <a:fillRect/>
          </a:stretch>
        </p:blipFill>
        <p:spPr>
          <a:xfrm>
            <a:off x="3012831" y="1595181"/>
            <a:ext cx="6154615" cy="3667637"/>
          </a:xfrm>
          <a:prstGeom prst="rect">
            <a:avLst/>
          </a:prstGeom>
          <a:ln w="31750">
            <a:solidFill>
              <a:srgbClr val="A42C96"/>
            </a:solidFill>
          </a:ln>
        </p:spPr>
      </p:pic>
    </p:spTree>
    <p:extLst>
      <p:ext uri="{BB962C8B-B14F-4D97-AF65-F5344CB8AC3E}">
        <p14:creationId xmlns:p14="http://schemas.microsoft.com/office/powerpoint/2010/main" val="1204241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lower Border With Purple Floral Decoration, Flower, Frames, Borders ...">
            <a:extLst>
              <a:ext uri="{FF2B5EF4-FFF2-40B4-BE49-F238E27FC236}">
                <a16:creationId xmlns:a16="http://schemas.microsoft.com/office/drawing/2014/main" id="{020E010E-DBBA-F616-4356-EF7D0E9B2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599" y="80492"/>
            <a:ext cx="9777047" cy="67131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48844BE-5A78-4297-2CB0-8C72A554D8F5}"/>
              </a:ext>
            </a:extLst>
          </p:cNvPr>
          <p:cNvSpPr txBox="1"/>
          <p:nvPr/>
        </p:nvSpPr>
        <p:spPr>
          <a:xfrm>
            <a:off x="2864825" y="1659284"/>
            <a:ext cx="6935667" cy="3323987"/>
          </a:xfrm>
          <a:prstGeom prst="rect">
            <a:avLst/>
          </a:prstGeom>
          <a:noFill/>
        </p:spPr>
        <p:txBody>
          <a:bodyPr wrap="square">
            <a:spAutoFit/>
          </a:bodyPr>
          <a:lstStyle/>
          <a:p>
            <a:pPr algn="just"/>
            <a:r>
              <a:rPr lang="en-US" sz="1400" dirty="0">
                <a:solidFill>
                  <a:srgbClr val="00B050"/>
                </a:solidFill>
              </a:rPr>
              <a:t>What are some examples of vulnerability?</a:t>
            </a:r>
          </a:p>
          <a:p>
            <a:pPr algn="just"/>
            <a:endParaRPr lang="en-US" sz="1400" dirty="0">
              <a:solidFill>
                <a:srgbClr val="00B050"/>
              </a:solidFill>
            </a:endParaRPr>
          </a:p>
          <a:p>
            <a:pPr algn="just"/>
            <a:r>
              <a:rPr lang="en-US" sz="1400" dirty="0">
                <a:solidFill>
                  <a:srgbClr val="00B050"/>
                </a:solidFill>
              </a:rPr>
              <a:t>Admitting Mistakes</a:t>
            </a:r>
            <a:r>
              <a:rPr lang="en-US" sz="1400" dirty="0"/>
              <a:t>: Owning up to your errors and taking responsibility for them.</a:t>
            </a:r>
          </a:p>
          <a:p>
            <a:pPr algn="just"/>
            <a:r>
              <a:rPr lang="en-US" sz="1400" dirty="0">
                <a:solidFill>
                  <a:srgbClr val="00B050"/>
                </a:solidFill>
              </a:rPr>
              <a:t>Sharing Personal Feelings</a:t>
            </a:r>
            <a:r>
              <a:rPr lang="en-US" sz="1400" dirty="0"/>
              <a:t>: Opening up about your emotions, such as fears, hopes, or regrets.</a:t>
            </a:r>
          </a:p>
          <a:p>
            <a:pPr algn="just"/>
            <a:r>
              <a:rPr lang="en-US" sz="1400" dirty="0">
                <a:solidFill>
                  <a:srgbClr val="00B050"/>
                </a:solidFill>
              </a:rPr>
              <a:t>Asking for Help</a:t>
            </a:r>
            <a:r>
              <a:rPr lang="en-US" sz="1400" dirty="0"/>
              <a:t>: Reaching out when you need assistance or support.</a:t>
            </a:r>
          </a:p>
          <a:p>
            <a:pPr algn="just"/>
            <a:r>
              <a:rPr lang="en-US" sz="1400" dirty="0">
                <a:solidFill>
                  <a:srgbClr val="00B050"/>
                </a:solidFill>
              </a:rPr>
              <a:t>Expressing Needs</a:t>
            </a:r>
            <a:r>
              <a:rPr lang="en-US" sz="1400" dirty="0"/>
              <a:t>: Clearly communicating your needs and desires in relationships.</a:t>
            </a:r>
          </a:p>
          <a:p>
            <a:pPr algn="just"/>
            <a:r>
              <a:rPr lang="en-US" sz="1400" dirty="0">
                <a:solidFill>
                  <a:srgbClr val="00B050"/>
                </a:solidFill>
              </a:rPr>
              <a:t>Taking Risks</a:t>
            </a:r>
            <a:r>
              <a:rPr lang="en-US" sz="1400" dirty="0"/>
              <a:t>: Trying something new or stepping out of your comfort zone, even if there’s a chance of failure.</a:t>
            </a:r>
          </a:p>
          <a:p>
            <a:pPr algn="just"/>
            <a:r>
              <a:rPr lang="en-US" sz="1400" dirty="0">
                <a:solidFill>
                  <a:srgbClr val="00B050"/>
                </a:solidFill>
              </a:rPr>
              <a:t>Apologizing</a:t>
            </a:r>
            <a:r>
              <a:rPr lang="en-US" sz="1400" dirty="0"/>
              <a:t>: Sincerely saying sorry when you’ve hurt someone.</a:t>
            </a:r>
          </a:p>
          <a:p>
            <a:pPr algn="just"/>
            <a:r>
              <a:rPr lang="en-US" sz="1400" dirty="0">
                <a:solidFill>
                  <a:srgbClr val="00B050"/>
                </a:solidFill>
              </a:rPr>
              <a:t>Showing Affection</a:t>
            </a:r>
            <a:r>
              <a:rPr lang="en-US" sz="1400" dirty="0"/>
              <a:t>: Expressing love or appreciation, even if you’re unsure how it will be received.</a:t>
            </a:r>
          </a:p>
          <a:p>
            <a:pPr algn="just"/>
            <a:r>
              <a:rPr lang="en-US" sz="1400" dirty="0">
                <a:solidFill>
                  <a:srgbClr val="00B050"/>
                </a:solidFill>
              </a:rPr>
              <a:t>Discussing Past Hurts</a:t>
            </a:r>
            <a:r>
              <a:rPr lang="en-US" sz="1400" dirty="0"/>
              <a:t>: Talking about experiences that have caused you pain or trauma.</a:t>
            </a:r>
          </a:p>
          <a:p>
            <a:pPr algn="just"/>
            <a:r>
              <a:rPr lang="en-US" sz="1400" dirty="0">
                <a:solidFill>
                  <a:srgbClr val="00B050"/>
                </a:solidFill>
              </a:rPr>
              <a:t>Being Honest</a:t>
            </a:r>
            <a:r>
              <a:rPr lang="en-US" sz="1400" dirty="0"/>
              <a:t>: Telling the truth, even when it’s difficult or uncomfortable.</a:t>
            </a:r>
          </a:p>
          <a:p>
            <a:pPr algn="just"/>
            <a:r>
              <a:rPr lang="en-US" sz="1400" dirty="0">
                <a:solidFill>
                  <a:srgbClr val="00B050"/>
                </a:solidFill>
              </a:rPr>
              <a:t>Accepting Feedback</a:t>
            </a:r>
            <a:r>
              <a:rPr lang="en-US" sz="1400" dirty="0"/>
              <a:t>: Being open to constructive criticism </a:t>
            </a:r>
            <a:endParaRPr lang="en-ZA" sz="1400" dirty="0"/>
          </a:p>
        </p:txBody>
      </p:sp>
    </p:spTree>
    <p:extLst>
      <p:ext uri="{BB962C8B-B14F-4D97-AF65-F5344CB8AC3E}">
        <p14:creationId xmlns:p14="http://schemas.microsoft.com/office/powerpoint/2010/main" val="367547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lower Border With Purple Floral Decoration, Flower, Frames, Borders ...">
            <a:extLst>
              <a:ext uri="{FF2B5EF4-FFF2-40B4-BE49-F238E27FC236}">
                <a16:creationId xmlns:a16="http://schemas.microsoft.com/office/drawing/2014/main" id="{020E010E-DBBA-F616-4356-EF7D0E9B2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476" y="144887"/>
            <a:ext cx="9777047" cy="67131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743DF77-33E6-F7E2-3137-072B94BD5801}"/>
              </a:ext>
            </a:extLst>
          </p:cNvPr>
          <p:cNvSpPr txBox="1"/>
          <p:nvPr/>
        </p:nvSpPr>
        <p:spPr>
          <a:xfrm>
            <a:off x="1289538" y="1289953"/>
            <a:ext cx="9917724" cy="4278094"/>
          </a:xfrm>
          <a:prstGeom prst="rect">
            <a:avLst/>
          </a:prstGeom>
          <a:noFill/>
        </p:spPr>
        <p:txBody>
          <a:bodyPr wrap="square">
            <a:spAutoFit/>
          </a:bodyPr>
          <a:lstStyle/>
          <a:p>
            <a:r>
              <a:rPr lang="en-US" sz="1600" dirty="0"/>
              <a:t>What if you could harness the power of vulnerability to ask for what you need or express your emotions without fear of rejection?</a:t>
            </a:r>
          </a:p>
          <a:p>
            <a:endParaRPr lang="en-US" sz="1600" dirty="0"/>
          </a:p>
          <a:p>
            <a:r>
              <a:rPr lang="en-US" sz="1600" dirty="0"/>
              <a:t>Small actions — like sharing your feelings or celebrating your own achievements — may seem more daunting than it appears because of emotional vulnerability.</a:t>
            </a:r>
          </a:p>
          <a:p>
            <a:endParaRPr lang="en-US" sz="1600" dirty="0"/>
          </a:p>
          <a:p>
            <a:pPr algn="just"/>
            <a:r>
              <a:rPr lang="en-US" sz="1600" dirty="0"/>
              <a:t>Sometimes, vulnerability can manifest itself in your body’s physical reactions. You may feel your muscles tense or that pit drop in your stomach. You may feel your breathe quicken when you openly share your thoughts, emotions, and needs. You may feel your nervous system freeze, you may feel like you’re unable to speak. You retreat. And in some instances, it may feel like you’re losing a part of yourself.</a:t>
            </a:r>
          </a:p>
          <a:p>
            <a:endParaRPr lang="en-US" sz="1600" dirty="0"/>
          </a:p>
          <a:p>
            <a:r>
              <a:rPr lang="en-US" sz="1600" dirty="0"/>
              <a:t>Being vulnerable is scary. After all, it has the power to change your life.</a:t>
            </a:r>
          </a:p>
          <a:p>
            <a:endParaRPr lang="en-US" sz="1600" dirty="0"/>
          </a:p>
          <a:p>
            <a:r>
              <a:rPr lang="en-US" sz="1600" dirty="0"/>
              <a:t>To unpack vulnerability, you have to step into uncertainty and examine how it shows up in your relationships. Examining human vulnerability means you’re intentionally scanning how it shows up in your body or how it impacts your day-to-day actions. While your gut instinct may be to avoid it at all costs, it’s possible to build a quality, life-changing relationship with vulnerability. In the end, it could transform fear into belonging.</a:t>
            </a:r>
            <a:endParaRPr lang="en-ZA" sz="1600" dirty="0"/>
          </a:p>
        </p:txBody>
      </p:sp>
    </p:spTree>
    <p:extLst>
      <p:ext uri="{BB962C8B-B14F-4D97-AF65-F5344CB8AC3E}">
        <p14:creationId xmlns:p14="http://schemas.microsoft.com/office/powerpoint/2010/main" val="328198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6F27CBE-BA7A-ACFE-0525-77368427E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506291"/>
            <a:ext cx="5896707" cy="595312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F18E8C-49EB-DAB5-D786-27A893C9C551}"/>
              </a:ext>
            </a:extLst>
          </p:cNvPr>
          <p:cNvSpPr txBox="1"/>
          <p:nvPr/>
        </p:nvSpPr>
        <p:spPr>
          <a:xfrm>
            <a:off x="6506306" y="305068"/>
            <a:ext cx="5451231" cy="6247864"/>
          </a:xfrm>
          <a:prstGeom prst="rect">
            <a:avLst/>
          </a:prstGeom>
          <a:noFill/>
        </p:spPr>
        <p:txBody>
          <a:bodyPr wrap="square">
            <a:spAutoFit/>
          </a:bodyPr>
          <a:lstStyle/>
          <a:p>
            <a:r>
              <a:rPr lang="en-US" dirty="0">
                <a:solidFill>
                  <a:srgbClr val="FF33CC"/>
                </a:solidFill>
              </a:rPr>
              <a:t>What if someone takes advantage of my vulnerability?</a:t>
            </a:r>
          </a:p>
          <a:p>
            <a:endParaRPr lang="en-US" sz="1600" dirty="0">
              <a:solidFill>
                <a:srgbClr val="FF33CC"/>
              </a:solidFill>
            </a:endParaRPr>
          </a:p>
          <a:p>
            <a:pPr algn="just"/>
            <a:r>
              <a:rPr lang="en-US" sz="1600" dirty="0"/>
              <a:t>It’s understandable to worry about someone taking advantage of your vulnerability. Here are some ways to protect yourself while still being open:</a:t>
            </a:r>
          </a:p>
          <a:p>
            <a:pPr algn="just"/>
            <a:endParaRPr lang="en-US" sz="1600" dirty="0"/>
          </a:p>
          <a:p>
            <a:pPr algn="just"/>
            <a:r>
              <a:rPr lang="en-US" sz="1600" dirty="0">
                <a:solidFill>
                  <a:srgbClr val="FF33CC"/>
                </a:solidFill>
              </a:rPr>
              <a:t>Set Boundaries</a:t>
            </a:r>
            <a:r>
              <a:rPr lang="en-US" sz="1600" dirty="0"/>
              <a:t>: Clearly define what you’re comfortable sharing and with whom. It’s okay to keep some things private.</a:t>
            </a:r>
          </a:p>
          <a:p>
            <a:pPr algn="just"/>
            <a:endParaRPr lang="en-US" sz="1600" dirty="0"/>
          </a:p>
          <a:p>
            <a:pPr algn="just"/>
            <a:r>
              <a:rPr lang="en-US" sz="1600" dirty="0">
                <a:solidFill>
                  <a:srgbClr val="FF33CC"/>
                </a:solidFill>
              </a:rPr>
              <a:t>Choose Trustworthy People</a:t>
            </a:r>
            <a:r>
              <a:rPr lang="en-US" sz="1600" dirty="0"/>
              <a:t>: Share your vulnerabilities with people who have proven to be trustworthy and supportive.</a:t>
            </a:r>
          </a:p>
          <a:p>
            <a:pPr algn="just"/>
            <a:endParaRPr lang="en-US" sz="1600" dirty="0"/>
          </a:p>
          <a:p>
            <a:pPr algn="just"/>
            <a:r>
              <a:rPr lang="en-US" sz="1600" dirty="0">
                <a:solidFill>
                  <a:srgbClr val="FF33CC"/>
                </a:solidFill>
              </a:rPr>
              <a:t>Listen to Your Instincts</a:t>
            </a:r>
            <a:r>
              <a:rPr lang="en-US" sz="1600" dirty="0"/>
              <a:t>: If something feels off, trust your gut. It’s okay to pull back if you feel uncomfortable.</a:t>
            </a:r>
          </a:p>
          <a:p>
            <a:pPr algn="just"/>
            <a:endParaRPr lang="en-US" sz="1600" dirty="0"/>
          </a:p>
          <a:p>
            <a:pPr algn="just"/>
            <a:r>
              <a:rPr lang="en-US" sz="1600" dirty="0">
                <a:solidFill>
                  <a:srgbClr val="FF33CC"/>
                </a:solidFill>
              </a:rPr>
              <a:t>Be Selective</a:t>
            </a:r>
            <a:r>
              <a:rPr lang="en-US" sz="1600" dirty="0"/>
              <a:t>: Not everyone needs to know everything about you. Be selective about who you open up to.</a:t>
            </a:r>
          </a:p>
          <a:p>
            <a:pPr algn="just"/>
            <a:endParaRPr lang="en-US" sz="1600" dirty="0"/>
          </a:p>
          <a:p>
            <a:pPr algn="just"/>
            <a:r>
              <a:rPr lang="en-US" sz="1600" dirty="0">
                <a:solidFill>
                  <a:srgbClr val="FF33CC"/>
                </a:solidFill>
              </a:rPr>
              <a:t>Build Confidence</a:t>
            </a:r>
            <a:r>
              <a:rPr lang="en-US" sz="1600" dirty="0"/>
              <a:t>: The more confident you are in yourself, the less likely you are to be hurt by others’ actions.</a:t>
            </a:r>
          </a:p>
          <a:p>
            <a:pPr algn="just"/>
            <a:endParaRPr lang="en-US" sz="1600" dirty="0"/>
          </a:p>
          <a:p>
            <a:pPr algn="just"/>
            <a:r>
              <a:rPr lang="en-US" sz="1600" dirty="0">
                <a:solidFill>
                  <a:srgbClr val="FF33CC"/>
                </a:solidFill>
              </a:rPr>
              <a:t>Learn from Experience</a:t>
            </a:r>
            <a:r>
              <a:rPr lang="en-US" sz="1600" dirty="0"/>
              <a:t>: If someone does take advantage of your vulnerability, use it as a learning experience to better protect yourself in the future.</a:t>
            </a:r>
            <a:endParaRPr lang="en-ZA" sz="1600" dirty="0"/>
          </a:p>
        </p:txBody>
      </p:sp>
      <p:pic>
        <p:nvPicPr>
          <p:cNvPr id="4" name="Picture 3">
            <a:extLst>
              <a:ext uri="{FF2B5EF4-FFF2-40B4-BE49-F238E27FC236}">
                <a16:creationId xmlns:a16="http://schemas.microsoft.com/office/drawing/2014/main" id="{4AF91AD9-91CC-8D73-4E4D-2FB8A31AF383}"/>
              </a:ext>
            </a:extLst>
          </p:cNvPr>
          <p:cNvPicPr>
            <a:picLocks noChangeAspect="1"/>
          </p:cNvPicPr>
          <p:nvPr/>
        </p:nvPicPr>
        <p:blipFill>
          <a:blip r:embed="rId3"/>
          <a:stretch>
            <a:fillRect/>
          </a:stretch>
        </p:blipFill>
        <p:spPr>
          <a:xfrm>
            <a:off x="2678889" y="2700214"/>
            <a:ext cx="2848373" cy="1883509"/>
          </a:xfrm>
          <a:prstGeom prst="rect">
            <a:avLst/>
          </a:prstGeom>
          <a:ln>
            <a:noFill/>
          </a:ln>
          <a:effectLst>
            <a:softEdge rad="112500"/>
          </a:effectLst>
        </p:spPr>
      </p:pic>
    </p:spTree>
    <p:extLst>
      <p:ext uri="{BB962C8B-B14F-4D97-AF65-F5344CB8AC3E}">
        <p14:creationId xmlns:p14="http://schemas.microsoft.com/office/powerpoint/2010/main" val="1803692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flowers&#10;&#10;Description automatically generated">
            <a:extLst>
              <a:ext uri="{FF2B5EF4-FFF2-40B4-BE49-F238E27FC236}">
                <a16:creationId xmlns:a16="http://schemas.microsoft.com/office/drawing/2014/main" id="{27BA57F6-A8A3-8C57-F2ED-FF93D4AE2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92" y="574433"/>
            <a:ext cx="11183816" cy="5509846"/>
          </a:xfrm>
          <a:prstGeom prst="rect">
            <a:avLst/>
          </a:prstGeom>
        </p:spPr>
      </p:pic>
      <p:sp>
        <p:nvSpPr>
          <p:cNvPr id="4" name="TextBox 3">
            <a:extLst>
              <a:ext uri="{FF2B5EF4-FFF2-40B4-BE49-F238E27FC236}">
                <a16:creationId xmlns:a16="http://schemas.microsoft.com/office/drawing/2014/main" id="{7AD9FAC8-9D15-13A1-1903-848721BFA994}"/>
              </a:ext>
            </a:extLst>
          </p:cNvPr>
          <p:cNvSpPr txBox="1"/>
          <p:nvPr/>
        </p:nvSpPr>
        <p:spPr>
          <a:xfrm>
            <a:off x="6271847" y="395185"/>
            <a:ext cx="5275384" cy="2585323"/>
          </a:xfrm>
          <a:prstGeom prst="rect">
            <a:avLst/>
          </a:prstGeom>
          <a:noFill/>
        </p:spPr>
        <p:txBody>
          <a:bodyPr wrap="square">
            <a:spAutoFit/>
          </a:bodyPr>
          <a:lstStyle/>
          <a:p>
            <a:pPr algn="just"/>
            <a:r>
              <a:rPr lang="en-US" sz="1600" dirty="0"/>
              <a:t>Sometimes, vulnerability can manifest itself in your body’s physical reactions. You may feel your muscles tense or that pit drop in your stomach. </a:t>
            </a:r>
          </a:p>
          <a:p>
            <a:pPr algn="just"/>
            <a:r>
              <a:rPr lang="en-US" sz="1600" dirty="0"/>
              <a:t>You may feel your breathe quicken when you openly share your thoughts, emotions, and needs. You may feel your nervous system freeze, you may feel like you’re unable to speak. You retreat. </a:t>
            </a:r>
          </a:p>
          <a:p>
            <a:pPr algn="just"/>
            <a:r>
              <a:rPr lang="en-US" sz="1600" dirty="0"/>
              <a:t>…….And in some instances, it may feel like you’re losing a part of yourself.</a:t>
            </a:r>
          </a:p>
          <a:p>
            <a:endParaRPr lang="en-ZA" dirty="0"/>
          </a:p>
        </p:txBody>
      </p:sp>
      <p:pic>
        <p:nvPicPr>
          <p:cNvPr id="8" name="Picture 7">
            <a:extLst>
              <a:ext uri="{FF2B5EF4-FFF2-40B4-BE49-F238E27FC236}">
                <a16:creationId xmlns:a16="http://schemas.microsoft.com/office/drawing/2014/main" id="{C4E533BF-179E-6AC7-1431-0A5294A56D2E}"/>
              </a:ext>
            </a:extLst>
          </p:cNvPr>
          <p:cNvPicPr>
            <a:picLocks noChangeAspect="1"/>
          </p:cNvPicPr>
          <p:nvPr/>
        </p:nvPicPr>
        <p:blipFill>
          <a:blip r:embed="rId3"/>
          <a:stretch>
            <a:fillRect/>
          </a:stretch>
        </p:blipFill>
        <p:spPr>
          <a:xfrm>
            <a:off x="881023" y="4198202"/>
            <a:ext cx="5811061" cy="1790950"/>
          </a:xfrm>
          <a:prstGeom prst="rect">
            <a:avLst/>
          </a:prstGeom>
        </p:spPr>
      </p:pic>
    </p:spTree>
    <p:extLst>
      <p:ext uri="{BB962C8B-B14F-4D97-AF65-F5344CB8AC3E}">
        <p14:creationId xmlns:p14="http://schemas.microsoft.com/office/powerpoint/2010/main" val="1069244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375</TotalTime>
  <Words>1021</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Candara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Roshinee Naidoo</dc:creator>
  <cp:lastModifiedBy>Registrar</cp:lastModifiedBy>
  <cp:revision>4</cp:revision>
  <dcterms:created xsi:type="dcterms:W3CDTF">2024-09-05T21:03:28Z</dcterms:created>
  <dcterms:modified xsi:type="dcterms:W3CDTF">2025-08-06T07:12:16Z</dcterms:modified>
</cp:coreProperties>
</file>