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6" r:id="rId12"/>
    <p:sldId id="267" r:id="rId13"/>
    <p:sldId id="268" r:id="rId14"/>
    <p:sldId id="269" r:id="rId15"/>
  </p:sldIdLst>
  <p:sldSz cx="18288000" cy="102743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94660"/>
  </p:normalViewPr>
  <p:slideViewPr>
    <p:cSldViewPr snapToGrid="0">
      <p:cViewPr>
        <p:scale>
          <a:sx n="50" d="100"/>
          <a:sy n="50" d="100"/>
        </p:scale>
        <p:origin x="1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587E-5F71-4AB2-87BD-E44A67E8C41D}"/>
              </a:ext>
            </a:extLst>
          </p:cNvPr>
          <p:cNvSpPr>
            <a:spLocks noGrp="1"/>
          </p:cNvSpPr>
          <p:nvPr>
            <p:ph type="ctrTitle"/>
          </p:nvPr>
        </p:nvSpPr>
        <p:spPr>
          <a:xfrm>
            <a:off x="2286000" y="1681467"/>
            <a:ext cx="13716000" cy="3576979"/>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1C02B-2569-4C4A-A5DC-E7358F05E18F}"/>
              </a:ext>
            </a:extLst>
          </p:cNvPr>
          <p:cNvSpPr>
            <a:spLocks noGrp="1"/>
          </p:cNvSpPr>
          <p:nvPr>
            <p:ph type="subTitle" idx="1"/>
          </p:nvPr>
        </p:nvSpPr>
        <p:spPr>
          <a:xfrm>
            <a:off x="2286000" y="5396387"/>
            <a:ext cx="13716000" cy="248057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9D9D1B-259F-4F70-9A5F-0CE533BD84D0}"/>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A507642B-8F1A-4995-987C-B47D5A696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6E970-752E-4713-ADFE-4EBE6F8C5129}"/>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92845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C48-4712-4A72-8B40-2944C22185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C3F7-F5A0-48F7-ABD9-1559D7BD75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A8CF8-C497-476A-98F2-27214B5DDE83}"/>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48E7ACAA-FD3E-4FAD-9BB9-9C3732F25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A769-D3C7-4BBC-9D31-327D60BFD52F}"/>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13664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57367-E226-4AAA-B2D7-61732CD8BA8D}"/>
              </a:ext>
            </a:extLst>
          </p:cNvPr>
          <p:cNvSpPr>
            <a:spLocks noGrp="1"/>
          </p:cNvSpPr>
          <p:nvPr>
            <p:ph type="title" orient="vert"/>
          </p:nvPr>
        </p:nvSpPr>
        <p:spPr>
          <a:xfrm>
            <a:off x="13087350" y="547012"/>
            <a:ext cx="3943350" cy="870699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8BA6E6-C01F-4B96-8F29-C5BEDFA252B1}"/>
              </a:ext>
            </a:extLst>
          </p:cNvPr>
          <p:cNvSpPr>
            <a:spLocks noGrp="1"/>
          </p:cNvSpPr>
          <p:nvPr>
            <p:ph type="body" orient="vert" idx="1"/>
          </p:nvPr>
        </p:nvSpPr>
        <p:spPr>
          <a:xfrm>
            <a:off x="1257300" y="547012"/>
            <a:ext cx="11601450" cy="87069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7133-142E-48A3-B1AF-0ABAAF674616}"/>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2BA7F1B8-A002-451A-995E-4AF1C4C36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D683E-57AE-4B7C-87DE-A9CC13579B1D}"/>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5996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3778-805E-48C6-9A52-265E0652D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47BE9-52A3-4A68-980D-44A134FCA2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C4013-0BD9-4AF9-B764-8FC216B83A23}"/>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2C87E9A4-FBCE-41CD-A6B0-2B036D4D8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4104B-D242-4F75-B610-9B77077E1A73}"/>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54106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97F6-4B15-4BE3-8F7C-C53B3D279277}"/>
              </a:ext>
            </a:extLst>
          </p:cNvPr>
          <p:cNvSpPr>
            <a:spLocks noGrp="1"/>
          </p:cNvSpPr>
          <p:nvPr>
            <p:ph type="title"/>
          </p:nvPr>
        </p:nvSpPr>
        <p:spPr>
          <a:xfrm>
            <a:off x="1247775" y="2561442"/>
            <a:ext cx="15773400" cy="427382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E3820-A76A-411E-B398-34DF8B88B1D0}"/>
              </a:ext>
            </a:extLst>
          </p:cNvPr>
          <p:cNvSpPr>
            <a:spLocks noGrp="1"/>
          </p:cNvSpPr>
          <p:nvPr>
            <p:ph type="body" idx="1"/>
          </p:nvPr>
        </p:nvSpPr>
        <p:spPr>
          <a:xfrm>
            <a:off x="1247775" y="6875696"/>
            <a:ext cx="15773400" cy="224750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5A688E-EADA-4074-AD2F-B70C3BFC5D62}"/>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87091A10-77AF-4831-B9AA-91CBC5740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F00B-4D7D-49CC-BF01-89B299556FC7}"/>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49175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492-C6E8-4AE5-AE97-D7D88E9C4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EA72B-D0C7-4F7F-AFAB-1583C3475F50}"/>
              </a:ext>
            </a:extLst>
          </p:cNvPr>
          <p:cNvSpPr>
            <a:spLocks noGrp="1"/>
          </p:cNvSpPr>
          <p:nvPr>
            <p:ph sz="half" idx="1"/>
          </p:nvPr>
        </p:nvSpPr>
        <p:spPr>
          <a:xfrm>
            <a:off x="1257300" y="2735058"/>
            <a:ext cx="7772400" cy="651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A81F04-7CB4-4D60-B19F-2CBA63CDF5FF}"/>
              </a:ext>
            </a:extLst>
          </p:cNvPr>
          <p:cNvSpPr>
            <a:spLocks noGrp="1"/>
          </p:cNvSpPr>
          <p:nvPr>
            <p:ph sz="half" idx="2"/>
          </p:nvPr>
        </p:nvSpPr>
        <p:spPr>
          <a:xfrm>
            <a:off x="9258300" y="2735058"/>
            <a:ext cx="7772400" cy="65189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2D9A5-C89D-49E3-A57E-9CB32D330179}"/>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6" name="Footer Placeholder 5">
            <a:extLst>
              <a:ext uri="{FF2B5EF4-FFF2-40B4-BE49-F238E27FC236}">
                <a16:creationId xmlns:a16="http://schemas.microsoft.com/office/drawing/2014/main" id="{821B1C2E-FED7-4160-8D95-D727235E7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BE2059-C35A-4BAB-8572-1E0B78FFC440}"/>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137399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61E3-5E71-4808-BCC3-5DCE7080FE4B}"/>
              </a:ext>
            </a:extLst>
          </p:cNvPr>
          <p:cNvSpPr>
            <a:spLocks noGrp="1"/>
          </p:cNvSpPr>
          <p:nvPr>
            <p:ph type="title"/>
          </p:nvPr>
        </p:nvSpPr>
        <p:spPr>
          <a:xfrm>
            <a:off x="1259682" y="547012"/>
            <a:ext cx="15773400" cy="198589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4C6942-6262-4C49-B919-5FAAC71970CD}"/>
              </a:ext>
            </a:extLst>
          </p:cNvPr>
          <p:cNvSpPr>
            <a:spLocks noGrp="1"/>
          </p:cNvSpPr>
          <p:nvPr>
            <p:ph type="body" idx="1"/>
          </p:nvPr>
        </p:nvSpPr>
        <p:spPr>
          <a:xfrm>
            <a:off x="1259684" y="2518631"/>
            <a:ext cx="7736681" cy="12343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6177ED-0F16-43C4-BAAC-E9B1F7769757}"/>
              </a:ext>
            </a:extLst>
          </p:cNvPr>
          <p:cNvSpPr>
            <a:spLocks noGrp="1"/>
          </p:cNvSpPr>
          <p:nvPr>
            <p:ph sz="half" idx="2"/>
          </p:nvPr>
        </p:nvSpPr>
        <p:spPr>
          <a:xfrm>
            <a:off x="1259684" y="3752974"/>
            <a:ext cx="7736681" cy="55200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564A6-B74A-4EA6-99FD-594D361043EC}"/>
              </a:ext>
            </a:extLst>
          </p:cNvPr>
          <p:cNvSpPr>
            <a:spLocks noGrp="1"/>
          </p:cNvSpPr>
          <p:nvPr>
            <p:ph type="body" sz="quarter" idx="3"/>
          </p:nvPr>
        </p:nvSpPr>
        <p:spPr>
          <a:xfrm>
            <a:off x="9258300" y="2518631"/>
            <a:ext cx="7774782" cy="12343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747CE4-2E66-4C86-84CB-6270E1DD82E6}"/>
              </a:ext>
            </a:extLst>
          </p:cNvPr>
          <p:cNvSpPr>
            <a:spLocks noGrp="1"/>
          </p:cNvSpPr>
          <p:nvPr>
            <p:ph sz="quarter" idx="4"/>
          </p:nvPr>
        </p:nvSpPr>
        <p:spPr>
          <a:xfrm>
            <a:off x="9258300" y="3752974"/>
            <a:ext cx="7774782" cy="55200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DDB813-FD67-4E4C-9E00-E6BE9CB6C5A2}"/>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8" name="Footer Placeholder 7">
            <a:extLst>
              <a:ext uri="{FF2B5EF4-FFF2-40B4-BE49-F238E27FC236}">
                <a16:creationId xmlns:a16="http://schemas.microsoft.com/office/drawing/2014/main" id="{6A913CC0-5F71-4848-BAE4-3D849A6834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9FD08-B652-4DAB-9B13-2FB51999E63F}"/>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148732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5F49-4CFF-454E-8489-E03A70FC52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2B82C-58D2-4055-BF72-0D2ADF67C22C}"/>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4" name="Footer Placeholder 3">
            <a:extLst>
              <a:ext uri="{FF2B5EF4-FFF2-40B4-BE49-F238E27FC236}">
                <a16:creationId xmlns:a16="http://schemas.microsoft.com/office/drawing/2014/main" id="{6774C503-38E5-40A7-92A3-7159DFB5F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7A2C5-476D-4028-9ED6-1D4A7F305E58}"/>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0250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06523-BC70-4155-84F9-6C77A3B5104E}"/>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3" name="Footer Placeholder 2">
            <a:extLst>
              <a:ext uri="{FF2B5EF4-FFF2-40B4-BE49-F238E27FC236}">
                <a16:creationId xmlns:a16="http://schemas.microsoft.com/office/drawing/2014/main" id="{74147800-8BA9-49F3-A6C4-55620E99AC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F597B-F2AA-4675-B3C9-7A462A783B5D}"/>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233730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6222-3B2E-4383-8B1F-D2EC8BD87288}"/>
              </a:ext>
            </a:extLst>
          </p:cNvPr>
          <p:cNvSpPr>
            <a:spLocks noGrp="1"/>
          </p:cNvSpPr>
          <p:nvPr>
            <p:ph type="title"/>
          </p:nvPr>
        </p:nvSpPr>
        <p:spPr>
          <a:xfrm>
            <a:off x="1259684" y="684954"/>
            <a:ext cx="5898356" cy="23973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74DEE9-99DE-4513-BE28-09E750C71B36}"/>
              </a:ext>
            </a:extLst>
          </p:cNvPr>
          <p:cNvSpPr>
            <a:spLocks noGrp="1"/>
          </p:cNvSpPr>
          <p:nvPr>
            <p:ph idx="1"/>
          </p:nvPr>
        </p:nvSpPr>
        <p:spPr>
          <a:xfrm>
            <a:off x="7774782" y="1479310"/>
            <a:ext cx="9258300" cy="73014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E700E2-4E2B-4617-AD6F-DC5694DC64C5}"/>
              </a:ext>
            </a:extLst>
          </p:cNvPr>
          <p:cNvSpPr>
            <a:spLocks noGrp="1"/>
          </p:cNvSpPr>
          <p:nvPr>
            <p:ph type="body" sz="half" idx="2"/>
          </p:nvPr>
        </p:nvSpPr>
        <p:spPr>
          <a:xfrm>
            <a:off x="1259684" y="3082290"/>
            <a:ext cx="5898356" cy="57103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4C3020-0EE3-4B3B-9EC7-B19F0B311CC7}"/>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6" name="Footer Placeholder 5">
            <a:extLst>
              <a:ext uri="{FF2B5EF4-FFF2-40B4-BE49-F238E27FC236}">
                <a16:creationId xmlns:a16="http://schemas.microsoft.com/office/drawing/2014/main" id="{F6A11940-431D-46F6-91C8-A665D8FD0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BAABB-9379-4047-BCAD-FAF31992F2B1}"/>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409486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686-4DF1-4678-B3DF-B0A27172AA68}"/>
              </a:ext>
            </a:extLst>
          </p:cNvPr>
          <p:cNvSpPr>
            <a:spLocks noGrp="1"/>
          </p:cNvSpPr>
          <p:nvPr>
            <p:ph type="title"/>
          </p:nvPr>
        </p:nvSpPr>
        <p:spPr>
          <a:xfrm>
            <a:off x="1259684" y="684954"/>
            <a:ext cx="5898356" cy="239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3E54C-EBB3-4A2C-9B39-D13398C8F925}"/>
              </a:ext>
            </a:extLst>
          </p:cNvPr>
          <p:cNvSpPr>
            <a:spLocks noGrp="1"/>
          </p:cNvSpPr>
          <p:nvPr>
            <p:ph type="pic" idx="1"/>
          </p:nvPr>
        </p:nvSpPr>
        <p:spPr>
          <a:xfrm>
            <a:off x="7774782" y="1479310"/>
            <a:ext cx="9258300" cy="73014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ED4D2-984E-4F6D-B2FD-E92F7CAB0EF2}"/>
              </a:ext>
            </a:extLst>
          </p:cNvPr>
          <p:cNvSpPr>
            <a:spLocks noGrp="1"/>
          </p:cNvSpPr>
          <p:nvPr>
            <p:ph type="body" sz="half" idx="2"/>
          </p:nvPr>
        </p:nvSpPr>
        <p:spPr>
          <a:xfrm>
            <a:off x="1259684" y="3082290"/>
            <a:ext cx="5898356" cy="57103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CD64D8-4127-49E9-966C-D1287216AB8E}"/>
              </a:ext>
            </a:extLst>
          </p:cNvPr>
          <p:cNvSpPr>
            <a:spLocks noGrp="1"/>
          </p:cNvSpPr>
          <p:nvPr>
            <p:ph type="dt" sz="half" idx="10"/>
          </p:nvPr>
        </p:nvSpPr>
        <p:spPr/>
        <p:txBody>
          <a:bodyPr/>
          <a:lstStyle/>
          <a:p>
            <a:fld id="{B52000DE-D1BC-4104-BCCC-948C32C1E5D2}" type="datetimeFigureOut">
              <a:rPr lang="en-US" smtClean="0"/>
              <a:t>4/19/2023</a:t>
            </a:fld>
            <a:endParaRPr lang="en-US"/>
          </a:p>
        </p:txBody>
      </p:sp>
      <p:sp>
        <p:nvSpPr>
          <p:cNvPr id="6" name="Footer Placeholder 5">
            <a:extLst>
              <a:ext uri="{FF2B5EF4-FFF2-40B4-BE49-F238E27FC236}">
                <a16:creationId xmlns:a16="http://schemas.microsoft.com/office/drawing/2014/main" id="{DFCF3F92-9BD3-44EC-85BF-AF4BB71F9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6CCE1-82BD-45B2-9E3C-B70883110DAB}"/>
              </a:ext>
            </a:extLst>
          </p:cNvPr>
          <p:cNvSpPr>
            <a:spLocks noGrp="1"/>
          </p:cNvSpPr>
          <p:nvPr>
            <p:ph type="sldNum" sz="quarter" idx="12"/>
          </p:nvPr>
        </p:nvSpPr>
        <p:spPr/>
        <p:txBody>
          <a:bodyPr/>
          <a:lstStyle/>
          <a:p>
            <a:fld id="{0DBC6424-0649-417B-99EB-986CE19CEA20}" type="slidenum">
              <a:rPr lang="en-US" smtClean="0"/>
              <a:t>‹#›</a:t>
            </a:fld>
            <a:endParaRPr lang="en-US"/>
          </a:p>
        </p:txBody>
      </p:sp>
    </p:spTree>
    <p:extLst>
      <p:ext uri="{BB962C8B-B14F-4D97-AF65-F5344CB8AC3E}">
        <p14:creationId xmlns:p14="http://schemas.microsoft.com/office/powerpoint/2010/main" val="365752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44DDE-2A8C-475A-9387-6F8E24855558}"/>
              </a:ext>
            </a:extLst>
          </p:cNvPr>
          <p:cNvSpPr>
            <a:spLocks noGrp="1"/>
          </p:cNvSpPr>
          <p:nvPr>
            <p:ph type="title"/>
          </p:nvPr>
        </p:nvSpPr>
        <p:spPr>
          <a:xfrm>
            <a:off x="1257300" y="547012"/>
            <a:ext cx="15773400" cy="19858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03B4B-3CCE-454C-8D40-735FBED33398}"/>
              </a:ext>
            </a:extLst>
          </p:cNvPr>
          <p:cNvSpPr>
            <a:spLocks noGrp="1"/>
          </p:cNvSpPr>
          <p:nvPr>
            <p:ph type="body" idx="1"/>
          </p:nvPr>
        </p:nvSpPr>
        <p:spPr>
          <a:xfrm>
            <a:off x="1257300" y="2735058"/>
            <a:ext cx="15773400" cy="65189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1E46C-CFDA-4982-9A55-CEA58056A6E4}"/>
              </a:ext>
            </a:extLst>
          </p:cNvPr>
          <p:cNvSpPr>
            <a:spLocks noGrp="1"/>
          </p:cNvSpPr>
          <p:nvPr>
            <p:ph type="dt" sz="half" idx="2"/>
          </p:nvPr>
        </p:nvSpPr>
        <p:spPr>
          <a:xfrm>
            <a:off x="1257300" y="9522756"/>
            <a:ext cx="4114800" cy="547011"/>
          </a:xfrm>
          <a:prstGeom prst="rect">
            <a:avLst/>
          </a:prstGeom>
        </p:spPr>
        <p:txBody>
          <a:bodyPr vert="horz" lIns="91440" tIns="45720" rIns="91440" bIns="45720" rtlCol="0" anchor="ctr"/>
          <a:lstStyle>
            <a:lvl1pPr algn="l">
              <a:defRPr sz="1200">
                <a:solidFill>
                  <a:schemeClr val="tx1">
                    <a:tint val="75000"/>
                  </a:schemeClr>
                </a:solidFill>
              </a:defRPr>
            </a:lvl1pPr>
          </a:lstStyle>
          <a:p>
            <a:fld id="{B52000DE-D1BC-4104-BCCC-948C32C1E5D2}" type="datetimeFigureOut">
              <a:rPr lang="en-US" smtClean="0"/>
              <a:t>4/19/2023</a:t>
            </a:fld>
            <a:endParaRPr lang="en-US"/>
          </a:p>
        </p:txBody>
      </p:sp>
      <p:sp>
        <p:nvSpPr>
          <p:cNvPr id="5" name="Footer Placeholder 4">
            <a:extLst>
              <a:ext uri="{FF2B5EF4-FFF2-40B4-BE49-F238E27FC236}">
                <a16:creationId xmlns:a16="http://schemas.microsoft.com/office/drawing/2014/main" id="{27288BF7-8B85-4860-BD5E-4F1334D82458}"/>
              </a:ext>
            </a:extLst>
          </p:cNvPr>
          <p:cNvSpPr>
            <a:spLocks noGrp="1"/>
          </p:cNvSpPr>
          <p:nvPr>
            <p:ph type="ftr" sz="quarter" idx="3"/>
          </p:nvPr>
        </p:nvSpPr>
        <p:spPr>
          <a:xfrm>
            <a:off x="6057900" y="9522756"/>
            <a:ext cx="6172200" cy="54701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9CCFE-5B0E-4844-8766-22F7E2D03BCF}"/>
              </a:ext>
            </a:extLst>
          </p:cNvPr>
          <p:cNvSpPr>
            <a:spLocks noGrp="1"/>
          </p:cNvSpPr>
          <p:nvPr>
            <p:ph type="sldNum" sz="quarter" idx="4"/>
          </p:nvPr>
        </p:nvSpPr>
        <p:spPr>
          <a:xfrm>
            <a:off x="12915900" y="9522756"/>
            <a:ext cx="4114800" cy="547011"/>
          </a:xfrm>
          <a:prstGeom prst="rect">
            <a:avLst/>
          </a:prstGeom>
        </p:spPr>
        <p:txBody>
          <a:bodyPr vert="horz" lIns="91440" tIns="45720" rIns="91440" bIns="45720" rtlCol="0" anchor="ctr"/>
          <a:lstStyle>
            <a:lvl1pPr algn="r">
              <a:defRPr sz="1200">
                <a:solidFill>
                  <a:schemeClr val="tx1">
                    <a:tint val="75000"/>
                  </a:schemeClr>
                </a:solidFill>
              </a:defRPr>
            </a:lvl1pPr>
          </a:lstStyle>
          <a:p>
            <a:fld id="{0DBC6424-0649-417B-99EB-986CE19CEA20}" type="slidenum">
              <a:rPr lang="en-US" smtClean="0"/>
              <a:t>‹#›</a:t>
            </a:fld>
            <a:endParaRPr lang="en-US"/>
          </a:p>
        </p:txBody>
      </p:sp>
    </p:spTree>
    <p:extLst>
      <p:ext uri="{BB962C8B-B14F-4D97-AF65-F5344CB8AC3E}">
        <p14:creationId xmlns:p14="http://schemas.microsoft.com/office/powerpoint/2010/main" val="327099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nnoboyz.deviantart.com/art/power-point-background-333791793"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illustrations/thank-you-thanks-official-card-603996/"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artjective.deviantart.com/art/November-PPT-Template-2-124767493"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853D7-0202-4C7B-B98A-B36BB33EE6B8}"/>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F313F013-9016-4EE7-AFCF-6AE8FDAB9AC2}"/>
              </a:ext>
            </a:extLst>
          </p:cNvPr>
          <p:cNvSpPr txBox="1"/>
          <p:nvPr/>
        </p:nvSpPr>
        <p:spPr>
          <a:xfrm>
            <a:off x="4902200" y="3911600"/>
            <a:ext cx="9108263" cy="3157916"/>
          </a:xfrm>
          <a:prstGeom prst="rect">
            <a:avLst/>
          </a:prstGeom>
          <a:noFill/>
        </p:spPr>
        <p:txBody>
          <a:bodyPr vert="horz" wrap="none" lIns="0" tIns="0" rIns="0" bIns="0" rtlCol="0">
            <a:spAutoFit/>
          </a:bodyPr>
          <a:lstStyle/>
          <a:p>
            <a:pPr>
              <a:lnSpc>
                <a:spcPts val="13800"/>
              </a:lnSpc>
            </a:pPr>
            <a:r>
              <a:rPr lang="en-US" sz="11410" b="1" dirty="0">
                <a:solidFill>
                  <a:schemeClr val="accent4">
                    <a:lumMod val="40000"/>
                    <a:lumOff val="60000"/>
                  </a:schemeClr>
                </a:solidFill>
                <a:latin typeface="Arial" panose="020B0604020202020204" pitchFamily="34" charset="0"/>
              </a:rPr>
              <a:t>King County </a:t>
            </a:r>
          </a:p>
          <a:p>
            <a:pPr>
              <a:lnSpc>
                <a:spcPts val="13800"/>
              </a:lnSpc>
            </a:pPr>
            <a:endParaRPr lang="en-US" dirty="0"/>
          </a:p>
        </p:txBody>
      </p:sp>
      <p:sp>
        <p:nvSpPr>
          <p:cNvPr id="5" name="TextBox 4">
            <a:extLst>
              <a:ext uri="{FF2B5EF4-FFF2-40B4-BE49-F238E27FC236}">
                <a16:creationId xmlns:a16="http://schemas.microsoft.com/office/drawing/2014/main" id="{1625509C-6FB1-4C49-927A-4EFBD8C94975}"/>
              </a:ext>
            </a:extLst>
          </p:cNvPr>
          <p:cNvSpPr txBox="1"/>
          <p:nvPr/>
        </p:nvSpPr>
        <p:spPr>
          <a:xfrm>
            <a:off x="2933700" y="5664200"/>
            <a:ext cx="13508506" cy="2664191"/>
          </a:xfrm>
          <a:prstGeom prst="rect">
            <a:avLst/>
          </a:prstGeom>
          <a:noFill/>
        </p:spPr>
        <p:txBody>
          <a:bodyPr vert="horz" wrap="none" lIns="0" tIns="0" rIns="0" bIns="0" rtlCol="0">
            <a:spAutoFit/>
          </a:bodyPr>
          <a:lstStyle/>
          <a:p>
            <a:pPr>
              <a:lnSpc>
                <a:spcPts val="11600"/>
              </a:lnSpc>
            </a:pPr>
            <a:r>
              <a:rPr lang="en-US" sz="11410" b="1" dirty="0">
                <a:solidFill>
                  <a:schemeClr val="accent4">
                    <a:lumMod val="40000"/>
                    <a:lumOff val="60000"/>
                  </a:schemeClr>
                </a:solidFill>
                <a:latin typeface="Arial" panose="020B0604020202020204" pitchFamily="34" charset="0"/>
              </a:rPr>
              <a:t>Houses Sales Data </a:t>
            </a:r>
          </a:p>
          <a:p>
            <a:pPr>
              <a:lnSpc>
                <a:spcPts val="11600"/>
              </a:lnSpc>
            </a:pPr>
            <a:endParaRPr lang="en-US" dirty="0"/>
          </a:p>
        </p:txBody>
      </p:sp>
      <p:sp>
        <p:nvSpPr>
          <p:cNvPr id="7" name="TextBox 6">
            <a:extLst>
              <a:ext uri="{FF2B5EF4-FFF2-40B4-BE49-F238E27FC236}">
                <a16:creationId xmlns:a16="http://schemas.microsoft.com/office/drawing/2014/main" id="{1DF4E892-5A91-4983-9FF3-4113110586A5}"/>
              </a:ext>
            </a:extLst>
          </p:cNvPr>
          <p:cNvSpPr txBox="1"/>
          <p:nvPr/>
        </p:nvSpPr>
        <p:spPr>
          <a:xfrm>
            <a:off x="2294466" y="10274300"/>
            <a:ext cx="13699066" cy="230832"/>
          </a:xfrm>
          <a:prstGeom prst="rect">
            <a:avLst/>
          </a:prstGeom>
          <a:noFill/>
        </p:spPr>
        <p:txBody>
          <a:bodyPr wrap="square" rtlCol="0">
            <a:spAutoFit/>
          </a:bodyPr>
          <a:lstStyle/>
          <a:p>
            <a:r>
              <a:rPr lang="en-US" sz="900">
                <a:hlinkClick r:id="rId3" tooltip="https://sennoboyz.deviantart.com/art/power-point-background-333791793"/>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02618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The">
            <a:extLst>
              <a:ext uri="{FF2B5EF4-FFF2-40B4-BE49-F238E27FC236}">
                <a16:creationId xmlns:a16="http://schemas.microsoft.com/office/drawing/2014/main" id="{DE7FB20D-B2EE-49D7-88B4-0F020E487C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8244"/>
            <a:ext cx="18288000" cy="10452544"/>
          </a:xfrm>
          <a:prstGeom prst="rect">
            <a:avLst/>
          </a:prstGeom>
        </p:spPr>
      </p:pic>
      <p:sp>
        <p:nvSpPr>
          <p:cNvPr id="4" name="TextBox 3">
            <a:extLst>
              <a:ext uri="{FF2B5EF4-FFF2-40B4-BE49-F238E27FC236}">
                <a16:creationId xmlns:a16="http://schemas.microsoft.com/office/drawing/2014/main" id="{A208F8BD-6553-4EA8-AE63-F47567BFC784}"/>
              </a:ext>
            </a:extLst>
          </p:cNvPr>
          <p:cNvSpPr txBox="1"/>
          <p:nvPr/>
        </p:nvSpPr>
        <p:spPr>
          <a:xfrm>
            <a:off x="381000" y="127000"/>
            <a:ext cx="15983881" cy="1250342"/>
          </a:xfrm>
          <a:prstGeom prst="rect">
            <a:avLst/>
          </a:prstGeom>
          <a:noFill/>
        </p:spPr>
        <p:txBody>
          <a:bodyPr vert="horz" wrap="square" lIns="0" tIns="0" rIns="0" bIns="0" rtlCol="0">
            <a:spAutoFit/>
          </a:bodyPr>
          <a:lstStyle/>
          <a:p>
            <a:pPr>
              <a:lnSpc>
                <a:spcPts val="5300"/>
              </a:lnSpc>
            </a:pPr>
            <a:r>
              <a:rPr lang="en-US" sz="5400" b="1" dirty="0">
                <a:solidFill>
                  <a:srgbClr val="000000"/>
                </a:solidFill>
                <a:latin typeface="Arial" panose="020B0604020202020204" pitchFamily="34" charset="0"/>
              </a:rPr>
              <a:t>Region</a:t>
            </a:r>
            <a:endParaRPr lang="en-US" sz="4475" b="1" dirty="0">
              <a:solidFill>
                <a:srgbClr val="000000"/>
              </a:solidFill>
              <a:latin typeface="Arial" panose="020B0604020202020204" pitchFamily="34" charset="0"/>
            </a:endParaRPr>
          </a:p>
          <a:p>
            <a:pPr>
              <a:lnSpc>
                <a:spcPts val="5300"/>
              </a:lnSpc>
            </a:pPr>
            <a:endParaRPr lang="en-US" dirty="0"/>
          </a:p>
        </p:txBody>
      </p:sp>
      <p:sp>
        <p:nvSpPr>
          <p:cNvPr id="15" name="TextBox 14">
            <a:extLst>
              <a:ext uri="{FF2B5EF4-FFF2-40B4-BE49-F238E27FC236}">
                <a16:creationId xmlns:a16="http://schemas.microsoft.com/office/drawing/2014/main" id="{C33D2DC5-0163-47DF-9D5C-59B39AE5BFEA}"/>
              </a:ext>
            </a:extLst>
          </p:cNvPr>
          <p:cNvSpPr txBox="1"/>
          <p:nvPr/>
        </p:nvSpPr>
        <p:spPr>
          <a:xfrm>
            <a:off x="13360400" y="952500"/>
            <a:ext cx="96180" cy="419987"/>
          </a:xfrm>
          <a:prstGeom prst="rect">
            <a:avLst/>
          </a:prstGeom>
          <a:noFill/>
        </p:spPr>
        <p:txBody>
          <a:bodyPr vert="horz" wrap="none" lIns="0" tIns="0" rIns="0" bIns="0" rtlCol="0">
            <a:spAutoFit/>
          </a:bodyPr>
          <a:lstStyle/>
          <a:p>
            <a:pPr>
              <a:lnSpc>
                <a:spcPts val="1600"/>
              </a:lnSpc>
            </a:pPr>
            <a:r>
              <a:rPr lang="en-US" sz="1340" b="1" dirty="0">
                <a:solidFill>
                  <a:srgbClr val="000000"/>
                </a:solidFill>
                <a:latin typeface="Arial" panose="020B0604020202020204" pitchFamily="34" charset="0"/>
              </a:rPr>
              <a:t>4</a:t>
            </a:r>
          </a:p>
          <a:p>
            <a:pPr>
              <a:lnSpc>
                <a:spcPts val="1600"/>
              </a:lnSpc>
            </a:pPr>
            <a:endParaRPr lang="en-US" dirty="0"/>
          </a:p>
        </p:txBody>
      </p:sp>
      <p:sp>
        <p:nvSpPr>
          <p:cNvPr id="34" name="Rectangle 33">
            <a:extLst>
              <a:ext uri="{FF2B5EF4-FFF2-40B4-BE49-F238E27FC236}">
                <a16:creationId xmlns:a16="http://schemas.microsoft.com/office/drawing/2014/main" id="{23E7C6B3-E067-4391-8DED-5563B5F36ED6}"/>
              </a:ext>
            </a:extLst>
          </p:cNvPr>
          <p:cNvSpPr/>
          <p:nvPr/>
        </p:nvSpPr>
        <p:spPr>
          <a:xfrm>
            <a:off x="177800" y="1372487"/>
            <a:ext cx="15392400" cy="954107"/>
          </a:xfrm>
          <a:prstGeom prst="rect">
            <a:avLst/>
          </a:prstGeom>
        </p:spPr>
        <p:txBody>
          <a:bodyPr wrap="square">
            <a:spAutoFit/>
          </a:bodyPr>
          <a:lstStyle/>
          <a:p>
            <a:r>
              <a:rPr lang="en-GB" sz="2800" dirty="0">
                <a:latin typeface="Consolas" panose="020B0609020204030204" pitchFamily="49" charset="0"/>
              </a:rPr>
              <a:t>The leading region in terms of the number of houses sold was the North West region while the South East region was trailing.</a:t>
            </a:r>
            <a:endParaRPr lang="en-GB" b="0" dirty="0">
              <a:solidFill>
                <a:srgbClr val="D4D4D4"/>
              </a:solidFill>
              <a:effectLst/>
              <a:latin typeface="Consolas" panose="020B0609020204030204" pitchFamily="49" charset="0"/>
            </a:endParaRPr>
          </a:p>
        </p:txBody>
      </p:sp>
      <p:pic>
        <p:nvPicPr>
          <p:cNvPr id="2" name="Picture 1">
            <a:extLst>
              <a:ext uri="{FF2B5EF4-FFF2-40B4-BE49-F238E27FC236}">
                <a16:creationId xmlns:a16="http://schemas.microsoft.com/office/drawing/2014/main" id="{1BDD4364-15B2-4903-AA1D-9E62B5C69B3A}"/>
              </a:ext>
            </a:extLst>
          </p:cNvPr>
          <p:cNvPicPr>
            <a:picLocks noChangeAspect="1"/>
          </p:cNvPicPr>
          <p:nvPr/>
        </p:nvPicPr>
        <p:blipFill>
          <a:blip r:embed="rId4"/>
          <a:stretch>
            <a:fillRect/>
          </a:stretch>
        </p:blipFill>
        <p:spPr>
          <a:xfrm>
            <a:off x="508000" y="2768600"/>
            <a:ext cx="9321800" cy="5842000"/>
          </a:xfrm>
          <a:prstGeom prst="rect">
            <a:avLst/>
          </a:prstGeom>
        </p:spPr>
      </p:pic>
    </p:spTree>
    <p:extLst>
      <p:ext uri="{BB962C8B-B14F-4D97-AF65-F5344CB8AC3E}">
        <p14:creationId xmlns:p14="http://schemas.microsoft.com/office/powerpoint/2010/main" val="231355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73668-F050-48A9-85F4-724DADC52F1E}"/>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073145F9-8924-45D6-86F2-3C6F7DE30ACE}"/>
              </a:ext>
            </a:extLst>
          </p:cNvPr>
          <p:cNvSpPr txBox="1"/>
          <p:nvPr/>
        </p:nvSpPr>
        <p:spPr>
          <a:xfrm>
            <a:off x="292100" y="294382"/>
            <a:ext cx="9410700" cy="2080698"/>
          </a:xfrm>
          <a:prstGeom prst="rect">
            <a:avLst/>
          </a:prstGeom>
          <a:noFill/>
        </p:spPr>
        <p:txBody>
          <a:bodyPr vert="horz" wrap="square" lIns="0" tIns="0" rIns="0" bIns="0" rtlCol="0">
            <a:spAutoFit/>
          </a:bodyPr>
          <a:lstStyle/>
          <a:p>
            <a:pPr>
              <a:lnSpc>
                <a:spcPts val="4200"/>
              </a:lnSpc>
            </a:pPr>
            <a:r>
              <a:rPr lang="en-US" sz="3451" b="1" dirty="0">
                <a:latin typeface="Arial" panose="020B0604020202020204" pitchFamily="34" charset="0"/>
              </a:rPr>
              <a:t>MODELLING</a:t>
            </a:r>
          </a:p>
          <a:p>
            <a:pPr>
              <a:lnSpc>
                <a:spcPts val="4200"/>
              </a:lnSpc>
            </a:pPr>
            <a:endParaRPr lang="en-US" sz="3451" b="1" dirty="0">
              <a:solidFill>
                <a:srgbClr val="6BE4E7"/>
              </a:solidFill>
              <a:latin typeface="Arial" panose="020B0604020202020204" pitchFamily="34" charset="0"/>
            </a:endParaRPr>
          </a:p>
          <a:p>
            <a:pPr>
              <a:lnSpc>
                <a:spcPts val="4200"/>
              </a:lnSpc>
            </a:pPr>
            <a:r>
              <a:rPr lang="en-US" sz="3451" b="1" dirty="0">
                <a:latin typeface="Arial" panose="020B0604020202020204" pitchFamily="34" charset="0"/>
              </a:rPr>
              <a:t>Simple Linear Regression</a:t>
            </a:r>
            <a:r>
              <a:rPr lang="en-US" sz="3451" b="1" dirty="0">
                <a:solidFill>
                  <a:srgbClr val="6BE4E7"/>
                </a:solidFill>
                <a:latin typeface="Arial" panose="020B0604020202020204" pitchFamily="34" charset="0"/>
              </a:rPr>
              <a:t> </a:t>
            </a:r>
          </a:p>
          <a:p>
            <a:pPr>
              <a:lnSpc>
                <a:spcPts val="4200"/>
              </a:lnSpc>
            </a:pPr>
            <a:endParaRPr lang="en-US" dirty="0"/>
          </a:p>
        </p:txBody>
      </p:sp>
      <p:sp>
        <p:nvSpPr>
          <p:cNvPr id="5" name="TextBox 4">
            <a:extLst>
              <a:ext uri="{FF2B5EF4-FFF2-40B4-BE49-F238E27FC236}">
                <a16:creationId xmlns:a16="http://schemas.microsoft.com/office/drawing/2014/main" id="{98C77474-0A51-47C3-A66E-E4D0454FBB5D}"/>
              </a:ext>
            </a:extLst>
          </p:cNvPr>
          <p:cNvSpPr txBox="1"/>
          <p:nvPr/>
        </p:nvSpPr>
        <p:spPr>
          <a:xfrm>
            <a:off x="698499" y="2654300"/>
            <a:ext cx="8102601" cy="3198248"/>
          </a:xfrm>
          <a:prstGeom prst="rect">
            <a:avLst/>
          </a:prstGeom>
          <a:noFill/>
        </p:spPr>
        <p:txBody>
          <a:bodyPr vert="horz" wrap="square" lIns="0" tIns="0" rIns="0" bIns="0" rtlCol="0">
            <a:spAutoFit/>
          </a:bodyPr>
          <a:lstStyle/>
          <a:p>
            <a:pPr>
              <a:lnSpc>
                <a:spcPts val="3600"/>
              </a:lnSpc>
            </a:pPr>
            <a:endParaRPr lang="en-GB" sz="2810" dirty="0">
              <a:solidFill>
                <a:srgbClr val="FFFFFF"/>
              </a:solidFill>
              <a:latin typeface="Arial" panose="020B0604020202020204" pitchFamily="34" charset="0"/>
            </a:endParaRPr>
          </a:p>
          <a:p>
            <a:pPr>
              <a:lnSpc>
                <a:spcPts val="3600"/>
              </a:lnSpc>
            </a:pPr>
            <a:r>
              <a:rPr lang="en-GB" sz="2810" dirty="0">
                <a:latin typeface="Arial" panose="020B0604020202020204" pitchFamily="34" charset="0"/>
              </a:rPr>
              <a:t>We created a model to predict price using </a:t>
            </a:r>
            <a:r>
              <a:rPr lang="en-GB" sz="2810" dirty="0" err="1">
                <a:latin typeface="Arial" panose="020B0604020202020204" pitchFamily="34" charset="0"/>
              </a:rPr>
              <a:t>Sqft_living</a:t>
            </a:r>
            <a:r>
              <a:rPr lang="en-GB" sz="2810" dirty="0">
                <a:latin typeface="Arial" panose="020B0604020202020204" pitchFamily="34" charset="0"/>
              </a:rPr>
              <a:t> as the independent variable and price as the dependent</a:t>
            </a:r>
          </a:p>
          <a:p>
            <a:pPr>
              <a:lnSpc>
                <a:spcPts val="3600"/>
              </a:lnSpc>
            </a:pPr>
            <a:endParaRPr lang="en-GB" sz="2810" dirty="0">
              <a:solidFill>
                <a:srgbClr val="FFFFFF"/>
              </a:solidFill>
              <a:latin typeface="Arial" panose="020B0604020202020204" pitchFamily="34" charset="0"/>
            </a:endParaRPr>
          </a:p>
          <a:p>
            <a:pPr>
              <a:lnSpc>
                <a:spcPts val="3600"/>
              </a:lnSpc>
            </a:pPr>
            <a:endParaRPr lang="en-GB" sz="2810" dirty="0">
              <a:solidFill>
                <a:srgbClr val="FFFFFF"/>
              </a:solidFill>
              <a:latin typeface="Arial" panose="020B0604020202020204" pitchFamily="34" charset="0"/>
            </a:endParaRPr>
          </a:p>
          <a:p>
            <a:pPr>
              <a:lnSpc>
                <a:spcPts val="3600"/>
              </a:lnSpc>
            </a:pPr>
            <a:endParaRPr lang="en-US" sz="2810" dirty="0">
              <a:solidFill>
                <a:srgbClr val="FFFFFF"/>
              </a:solidFill>
              <a:latin typeface="Arial" panose="020B0604020202020204" pitchFamily="34" charset="0"/>
            </a:endParaRPr>
          </a:p>
        </p:txBody>
      </p:sp>
      <p:sp>
        <p:nvSpPr>
          <p:cNvPr id="9" name="TextBox 8">
            <a:extLst>
              <a:ext uri="{FF2B5EF4-FFF2-40B4-BE49-F238E27FC236}">
                <a16:creationId xmlns:a16="http://schemas.microsoft.com/office/drawing/2014/main" id="{E29CBEC3-9909-4DD2-AA04-8AFC31A013D0}"/>
              </a:ext>
            </a:extLst>
          </p:cNvPr>
          <p:cNvSpPr txBox="1"/>
          <p:nvPr/>
        </p:nvSpPr>
        <p:spPr>
          <a:xfrm>
            <a:off x="292101" y="4495800"/>
            <a:ext cx="7492999" cy="3157916"/>
          </a:xfrm>
          <a:prstGeom prst="rect">
            <a:avLst/>
          </a:prstGeom>
          <a:noFill/>
        </p:spPr>
        <p:txBody>
          <a:bodyPr vert="horz" wrap="square" lIns="0" tIns="0" rIns="0" bIns="0" rtlCol="0">
            <a:spAutoFit/>
          </a:bodyPr>
          <a:lstStyle/>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endParaRPr lang="en-US" sz="3525" b="1" dirty="0">
              <a:solidFill>
                <a:srgbClr val="6BE4E7"/>
              </a:solidFill>
              <a:latin typeface="Arial" panose="020B0604020202020204" pitchFamily="34" charset="0"/>
            </a:endParaRPr>
          </a:p>
          <a:p>
            <a:pPr>
              <a:lnSpc>
                <a:spcPts val="4200"/>
              </a:lnSpc>
            </a:pPr>
            <a:r>
              <a:rPr lang="en-US" sz="3525" b="1" dirty="0">
                <a:latin typeface="Arial" panose="020B0604020202020204" pitchFamily="34" charset="0"/>
              </a:rPr>
              <a:t>Multiple Linear Regression </a:t>
            </a:r>
          </a:p>
          <a:p>
            <a:pPr>
              <a:lnSpc>
                <a:spcPts val="4200"/>
              </a:lnSpc>
            </a:pPr>
            <a:endParaRPr lang="en-US" dirty="0"/>
          </a:p>
        </p:txBody>
      </p:sp>
      <p:sp>
        <p:nvSpPr>
          <p:cNvPr id="10" name="TextBox 9">
            <a:extLst>
              <a:ext uri="{FF2B5EF4-FFF2-40B4-BE49-F238E27FC236}">
                <a16:creationId xmlns:a16="http://schemas.microsoft.com/office/drawing/2014/main" id="{72C05FBE-F665-4766-BD23-5AE6B13D9DAB}"/>
              </a:ext>
            </a:extLst>
          </p:cNvPr>
          <p:cNvSpPr txBox="1"/>
          <p:nvPr/>
        </p:nvSpPr>
        <p:spPr>
          <a:xfrm>
            <a:off x="114300" y="7378700"/>
            <a:ext cx="15948381" cy="2813206"/>
          </a:xfrm>
          <a:prstGeom prst="rect">
            <a:avLst/>
          </a:prstGeom>
          <a:noFill/>
        </p:spPr>
        <p:txBody>
          <a:bodyPr vert="horz" wrap="square" lIns="0" tIns="0" rIns="0" bIns="0" rtlCol="0">
            <a:spAutoFit/>
          </a:bodyPr>
          <a:lstStyle/>
          <a:p>
            <a:pPr>
              <a:lnSpc>
                <a:spcPts val="3700"/>
              </a:lnSpc>
            </a:pPr>
            <a:endParaRPr lang="en-GB" sz="2909" dirty="0">
              <a:solidFill>
                <a:srgbClr val="FFFFFF"/>
              </a:solidFill>
              <a:latin typeface="Arial" panose="020B0604020202020204" pitchFamily="34" charset="0"/>
            </a:endParaRPr>
          </a:p>
          <a:p>
            <a:pPr>
              <a:lnSpc>
                <a:spcPts val="3700"/>
              </a:lnSpc>
            </a:pPr>
            <a:endParaRPr lang="en-GB" sz="2909" dirty="0">
              <a:solidFill>
                <a:srgbClr val="FFFFFF"/>
              </a:solidFill>
              <a:latin typeface="Arial" panose="020B0604020202020204" pitchFamily="34" charset="0"/>
            </a:endParaRPr>
          </a:p>
          <a:p>
            <a:pPr>
              <a:lnSpc>
                <a:spcPts val="3700"/>
              </a:lnSpc>
            </a:pPr>
            <a:r>
              <a:rPr lang="en-GB" sz="2909" dirty="0">
                <a:latin typeface="Arial" panose="020B0604020202020204" pitchFamily="34" charset="0"/>
              </a:rPr>
              <a:t>We created a model to predict price  using bedrooms + bathrooms + </a:t>
            </a:r>
            <a:r>
              <a:rPr lang="en-GB" sz="2909" dirty="0" err="1">
                <a:latin typeface="Arial" panose="020B0604020202020204" pitchFamily="34" charset="0"/>
              </a:rPr>
              <a:t>sqft_living</a:t>
            </a:r>
            <a:r>
              <a:rPr lang="en-GB" sz="2909" dirty="0">
                <a:latin typeface="Arial" panose="020B0604020202020204" pitchFamily="34" charset="0"/>
              </a:rPr>
              <a:t> + </a:t>
            </a:r>
            <a:r>
              <a:rPr lang="en-GB" sz="2909" dirty="0" err="1">
                <a:latin typeface="Arial" panose="020B0604020202020204" pitchFamily="34" charset="0"/>
              </a:rPr>
              <a:t>sqft_lot</a:t>
            </a:r>
            <a:r>
              <a:rPr lang="en-GB" sz="2909" dirty="0">
                <a:latin typeface="Arial" panose="020B0604020202020204" pitchFamily="34" charset="0"/>
              </a:rPr>
              <a:t> + waterfront +floors +year +conditioning</a:t>
            </a:r>
          </a:p>
          <a:p>
            <a:pPr>
              <a:lnSpc>
                <a:spcPts val="3700"/>
              </a:lnSpc>
            </a:pPr>
            <a:r>
              <a:rPr lang="en-GB" sz="2909" dirty="0">
                <a:solidFill>
                  <a:srgbClr val="FFFFFF"/>
                </a:solidFill>
                <a:latin typeface="Arial" panose="020B0604020202020204" pitchFamily="34" charset="0"/>
              </a:rPr>
              <a:t> </a:t>
            </a:r>
          </a:p>
          <a:p>
            <a:pPr>
              <a:lnSpc>
                <a:spcPts val="3700"/>
              </a:lnSpc>
            </a:pPr>
            <a:endParaRPr lang="en-US" sz="2909" dirty="0">
              <a:solidFill>
                <a:srgbClr val="FFFFFF"/>
              </a:solidFill>
              <a:latin typeface="Arial" panose="020B0604020202020204" pitchFamily="34" charset="0"/>
            </a:endParaRPr>
          </a:p>
        </p:txBody>
      </p:sp>
      <p:sp>
        <p:nvSpPr>
          <p:cNvPr id="12" name="TextBox 11">
            <a:extLst>
              <a:ext uri="{FF2B5EF4-FFF2-40B4-BE49-F238E27FC236}">
                <a16:creationId xmlns:a16="http://schemas.microsoft.com/office/drawing/2014/main" id="{B92A4E93-2805-4F7A-953C-A8A4AF4C59DC}"/>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pic>
        <p:nvPicPr>
          <p:cNvPr id="13" name="Picture 12">
            <a:extLst>
              <a:ext uri="{FF2B5EF4-FFF2-40B4-BE49-F238E27FC236}">
                <a16:creationId xmlns:a16="http://schemas.microsoft.com/office/drawing/2014/main" id="{8622E933-A01E-4195-A0D4-1750A6A9B0A5}"/>
              </a:ext>
            </a:extLst>
          </p:cNvPr>
          <p:cNvPicPr>
            <a:picLocks noChangeAspect="1"/>
          </p:cNvPicPr>
          <p:nvPr/>
        </p:nvPicPr>
        <p:blipFill>
          <a:blip r:embed="rId5"/>
          <a:stretch>
            <a:fillRect/>
          </a:stretch>
        </p:blipFill>
        <p:spPr>
          <a:xfrm>
            <a:off x="8801100" y="966014"/>
            <a:ext cx="8788400" cy="4840734"/>
          </a:xfrm>
          <a:prstGeom prst="rect">
            <a:avLst/>
          </a:prstGeom>
        </p:spPr>
      </p:pic>
    </p:spTree>
    <p:extLst>
      <p:ext uri="{BB962C8B-B14F-4D97-AF65-F5344CB8AC3E}">
        <p14:creationId xmlns:p14="http://schemas.microsoft.com/office/powerpoint/2010/main" val="123898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3774088-37A5-4D28-8391-C8EA168A96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EADE973F-AFAF-4ACB-8826-194ED86222F1}"/>
              </a:ext>
            </a:extLst>
          </p:cNvPr>
          <p:cNvSpPr txBox="1"/>
          <p:nvPr/>
        </p:nvSpPr>
        <p:spPr>
          <a:xfrm>
            <a:off x="1028700" y="952500"/>
            <a:ext cx="8265083" cy="1923604"/>
          </a:xfrm>
          <a:prstGeom prst="rect">
            <a:avLst/>
          </a:prstGeom>
          <a:noFill/>
        </p:spPr>
        <p:txBody>
          <a:bodyPr vert="horz" wrap="none" lIns="0" tIns="0" rIns="0" bIns="0" rtlCol="0">
            <a:spAutoFit/>
          </a:bodyPr>
          <a:lstStyle/>
          <a:p>
            <a:pPr>
              <a:lnSpc>
                <a:spcPts val="8300"/>
              </a:lnSpc>
            </a:pPr>
            <a:r>
              <a:rPr lang="en-US" sz="6706" b="1" dirty="0">
                <a:latin typeface="Arial" panose="020B0604020202020204" pitchFamily="34" charset="0"/>
              </a:rPr>
              <a:t>Regression Results </a:t>
            </a:r>
          </a:p>
          <a:p>
            <a:pPr>
              <a:lnSpc>
                <a:spcPts val="8300"/>
              </a:lnSpc>
            </a:pPr>
            <a:endParaRPr lang="en-US" dirty="0"/>
          </a:p>
        </p:txBody>
      </p:sp>
      <p:sp>
        <p:nvSpPr>
          <p:cNvPr id="5" name="TextBox 4">
            <a:extLst>
              <a:ext uri="{FF2B5EF4-FFF2-40B4-BE49-F238E27FC236}">
                <a16:creationId xmlns:a16="http://schemas.microsoft.com/office/drawing/2014/main" id="{76C02EF2-7A1E-48BA-AD73-450307A9AD74}"/>
              </a:ext>
            </a:extLst>
          </p:cNvPr>
          <p:cNvSpPr txBox="1"/>
          <p:nvPr/>
        </p:nvSpPr>
        <p:spPr>
          <a:xfrm>
            <a:off x="1028700" y="2130761"/>
            <a:ext cx="16052800" cy="3630096"/>
          </a:xfrm>
          <a:prstGeom prst="rect">
            <a:avLst/>
          </a:prstGeom>
          <a:noFill/>
        </p:spPr>
        <p:txBody>
          <a:bodyPr vert="horz" wrap="square" lIns="0" tIns="0" rIns="0" bIns="0" rtlCol="0">
            <a:spAutoFit/>
          </a:bodyPr>
          <a:lstStyle/>
          <a:p>
            <a:pPr>
              <a:lnSpc>
                <a:spcPct val="150000"/>
              </a:lnSpc>
            </a:pPr>
            <a:r>
              <a:rPr lang="en-US" sz="2912" b="1" dirty="0">
                <a:latin typeface="Arial" panose="020B0604020202020204" pitchFamily="34" charset="0"/>
              </a:rPr>
              <a:t>Price vs </a:t>
            </a:r>
            <a:r>
              <a:rPr lang="en-US" sz="2912" b="1" dirty="0" err="1">
                <a:latin typeface="Arial" panose="020B0604020202020204" pitchFamily="34" charset="0"/>
              </a:rPr>
              <a:t>Sqft_Living</a:t>
            </a:r>
            <a:r>
              <a:rPr lang="en-US" sz="2912" b="1" dirty="0">
                <a:latin typeface="Arial" panose="020B0604020202020204" pitchFamily="34" charset="0"/>
              </a:rPr>
              <a:t> </a:t>
            </a:r>
          </a:p>
          <a:p>
            <a:pPr>
              <a:lnSpc>
                <a:spcPct val="150000"/>
              </a:lnSpc>
            </a:pPr>
            <a:r>
              <a:rPr lang="en-US" sz="2800" dirty="0">
                <a:solidFill>
                  <a:srgbClr val="000000"/>
                </a:solidFill>
                <a:latin typeface="Consolas" panose="020B0609020204030204" pitchFamily="49" charset="0"/>
              </a:rPr>
              <a:t>The r-squared value, 0.363, </a:t>
            </a:r>
            <a:r>
              <a:rPr lang="en-GB" sz="2800" dirty="0">
                <a:solidFill>
                  <a:srgbClr val="000000"/>
                </a:solidFill>
                <a:latin typeface="Consolas" panose="020B0609020204030204" pitchFamily="49" charset="0"/>
              </a:rPr>
              <a:t> shows that the model can account for about 36.3% of the  variability of price around its </a:t>
            </a:r>
            <a:br>
              <a:rPr lang="en-GB" sz="2800" dirty="0">
                <a:solidFill>
                  <a:srgbClr val="000000"/>
                </a:solidFill>
                <a:latin typeface="Consolas" panose="020B0609020204030204" pitchFamily="49" charset="0"/>
              </a:rPr>
            </a:br>
            <a:r>
              <a:rPr lang="en-GB" sz="2800" dirty="0">
                <a:solidFill>
                  <a:srgbClr val="000000"/>
                </a:solidFill>
                <a:latin typeface="Consolas" panose="020B0609020204030204" pitchFamily="49" charset="0"/>
              </a:rPr>
              <a:t>mean. All of the p-values round to 0..</a:t>
            </a:r>
            <a:r>
              <a:rPr lang="en-GB" sz="2800" dirty="0">
                <a:latin typeface="Consolas" panose="020B0609020204030204" pitchFamily="49" charset="0"/>
              </a:rPr>
              <a:t> An increase of 1 </a:t>
            </a:r>
            <a:r>
              <a:rPr lang="en-GB" sz="2800" dirty="0" err="1">
                <a:latin typeface="Consolas" panose="020B0609020204030204" pitchFamily="49" charset="0"/>
              </a:rPr>
              <a:t>sq</a:t>
            </a:r>
            <a:r>
              <a:rPr lang="en-GB" sz="2800" dirty="0">
                <a:latin typeface="Consolas" panose="020B0609020204030204" pitchFamily="49" charset="0"/>
              </a:rPr>
              <a:t> foot in </a:t>
            </a:r>
            <a:r>
              <a:rPr lang="en-GB" sz="2800" dirty="0" err="1">
                <a:latin typeface="Consolas" panose="020B0609020204030204" pitchFamily="49" charset="0"/>
              </a:rPr>
              <a:t>sqft_living</a:t>
            </a:r>
            <a:r>
              <a:rPr lang="en-GB" sz="2800" dirty="0">
                <a:latin typeface="Consolas" panose="020B0609020204030204" pitchFamily="49" charset="0"/>
              </a:rPr>
              <a:t> will result in an increase in house price by USD 122100</a:t>
            </a:r>
          </a:p>
          <a:p>
            <a:pPr>
              <a:lnSpc>
                <a:spcPct val="150000"/>
              </a:lnSpc>
            </a:pPr>
            <a:endParaRPr lang="en-US" dirty="0"/>
          </a:p>
        </p:txBody>
      </p:sp>
      <p:sp>
        <p:nvSpPr>
          <p:cNvPr id="19" name="TextBox 18">
            <a:extLst>
              <a:ext uri="{FF2B5EF4-FFF2-40B4-BE49-F238E27FC236}">
                <a16:creationId xmlns:a16="http://schemas.microsoft.com/office/drawing/2014/main" id="{9FC65370-BB0E-4DCC-80EF-6845F3E06F43}"/>
              </a:ext>
            </a:extLst>
          </p:cNvPr>
          <p:cNvSpPr txBox="1"/>
          <p:nvPr/>
        </p:nvSpPr>
        <p:spPr>
          <a:xfrm>
            <a:off x="812800" y="6477000"/>
            <a:ext cx="15773400" cy="3668953"/>
          </a:xfrm>
          <a:prstGeom prst="rect">
            <a:avLst/>
          </a:prstGeom>
          <a:noFill/>
        </p:spPr>
        <p:txBody>
          <a:bodyPr vert="horz" wrap="square" lIns="0" tIns="0" rIns="0" bIns="0" rtlCol="0">
            <a:spAutoFit/>
          </a:bodyPr>
          <a:lstStyle/>
          <a:p>
            <a:pPr>
              <a:lnSpc>
                <a:spcPct val="150000"/>
              </a:lnSpc>
            </a:pPr>
            <a:r>
              <a:rPr lang="en-US" sz="2883" b="1" dirty="0">
                <a:latin typeface="Arial" panose="020B0604020202020204" pitchFamily="34" charset="0"/>
              </a:rPr>
              <a:t>Multiple Linear Regression</a:t>
            </a:r>
            <a:br>
              <a:rPr lang="en-US" sz="2883" b="1" dirty="0">
                <a:solidFill>
                  <a:srgbClr val="00948F"/>
                </a:solidFill>
                <a:latin typeface="Arial" panose="020B0604020202020204" pitchFamily="34" charset="0"/>
              </a:rPr>
            </a:br>
            <a:endParaRPr lang="en-US" sz="2883" b="1" dirty="0">
              <a:latin typeface="Arial" panose="020B0604020202020204" pitchFamily="34" charset="0"/>
            </a:endParaRPr>
          </a:p>
          <a:p>
            <a:pPr>
              <a:lnSpc>
                <a:spcPts val="3700"/>
              </a:lnSpc>
            </a:pPr>
            <a:r>
              <a:rPr lang="en-US" sz="3200" dirty="0">
                <a:latin typeface="Arial" panose="020B0604020202020204" pitchFamily="34" charset="0"/>
              </a:rPr>
              <a:t> </a:t>
            </a:r>
            <a:r>
              <a:rPr lang="en-US" sz="2800" dirty="0">
                <a:solidFill>
                  <a:srgbClr val="000000"/>
                </a:solidFill>
                <a:latin typeface="Consolas" panose="020B0609020204030204" pitchFamily="49" charset="0"/>
              </a:rPr>
              <a:t>The r-squared value, 0.608, </a:t>
            </a:r>
            <a:r>
              <a:rPr lang="en-GB" sz="2800" dirty="0">
                <a:solidFill>
                  <a:srgbClr val="000000"/>
                </a:solidFill>
                <a:latin typeface="Consolas" panose="020B0609020204030204" pitchFamily="49" charset="0"/>
              </a:rPr>
              <a:t> shows that the model can  account for about 60.8% of the  variability of price around its mean with all the p values around 0 which implies that a null hypothesis developed can be rejected</a:t>
            </a:r>
          </a:p>
          <a:p>
            <a:pPr>
              <a:lnSpc>
                <a:spcPts val="3700"/>
              </a:lnSpc>
            </a:pPr>
            <a:endParaRPr lang="en-US" sz="2883" b="1" dirty="0">
              <a:latin typeface="Arial" panose="020B0604020202020204" pitchFamily="34" charset="0"/>
            </a:endParaRPr>
          </a:p>
          <a:p>
            <a:pPr>
              <a:lnSpc>
                <a:spcPts val="3700"/>
              </a:lnSpc>
            </a:pPr>
            <a:endParaRPr lang="en-US" sz="2883" b="1" dirty="0">
              <a:solidFill>
                <a:srgbClr val="00948F"/>
              </a:solidFill>
              <a:latin typeface="Arial" panose="020B0604020202020204" pitchFamily="34" charset="0"/>
            </a:endParaRPr>
          </a:p>
        </p:txBody>
      </p:sp>
      <p:sp>
        <p:nvSpPr>
          <p:cNvPr id="26" name="TextBox 25">
            <a:extLst>
              <a:ext uri="{FF2B5EF4-FFF2-40B4-BE49-F238E27FC236}">
                <a16:creationId xmlns:a16="http://schemas.microsoft.com/office/drawing/2014/main" id="{6D6DCD7E-3E03-4B7A-92A1-6793F4E774C0}"/>
              </a:ext>
            </a:extLst>
          </p:cNvPr>
          <p:cNvSpPr txBox="1"/>
          <p:nvPr/>
        </p:nvSpPr>
        <p:spPr>
          <a:xfrm>
            <a:off x="13222055" y="6728826"/>
            <a:ext cx="3053721" cy="520592"/>
          </a:xfrm>
          <a:prstGeom prst="rect">
            <a:avLst/>
          </a:prstGeom>
          <a:noFill/>
        </p:spPr>
        <p:txBody>
          <a:bodyPr vert="horz" wrap="square" lIns="0" tIns="0" rIns="0" bIns="0" rtlCol="0">
            <a:spAutoFit/>
          </a:bodyPr>
          <a:lstStyle/>
          <a:p>
            <a:pPr>
              <a:lnSpc>
                <a:spcPts val="2100"/>
              </a:lnSpc>
            </a:pPr>
            <a:endParaRPr lang="en-GB" sz="1689" dirty="0">
              <a:solidFill>
                <a:srgbClr val="000000"/>
              </a:solidFill>
              <a:latin typeface="Arial" panose="020B0604020202020204" pitchFamily="34" charset="0"/>
            </a:endParaRPr>
          </a:p>
          <a:p>
            <a:pPr>
              <a:lnSpc>
                <a:spcPts val="2100"/>
              </a:lnSpc>
            </a:pPr>
            <a:endParaRPr lang="en-US" sz="1689" dirty="0">
              <a:solidFill>
                <a:srgbClr val="000000"/>
              </a:solidFill>
              <a:latin typeface="Arial" panose="020B0604020202020204" pitchFamily="34" charset="0"/>
            </a:endParaRPr>
          </a:p>
        </p:txBody>
      </p:sp>
      <p:sp>
        <p:nvSpPr>
          <p:cNvPr id="31" name="TextBox 30">
            <a:extLst>
              <a:ext uri="{FF2B5EF4-FFF2-40B4-BE49-F238E27FC236}">
                <a16:creationId xmlns:a16="http://schemas.microsoft.com/office/drawing/2014/main" id="{A349EB58-4FF4-404A-BEB8-E0E43F9C6B07}"/>
              </a:ext>
            </a:extLst>
          </p:cNvPr>
          <p:cNvSpPr txBox="1"/>
          <p:nvPr/>
        </p:nvSpPr>
        <p:spPr>
          <a:xfrm>
            <a:off x="0" y="8566150"/>
            <a:ext cx="18288000"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3071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2D083-DC6F-4E59-B13C-3CC7EFF1BB0F}"/>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5" name="TextBox 4">
            <a:extLst>
              <a:ext uri="{FF2B5EF4-FFF2-40B4-BE49-F238E27FC236}">
                <a16:creationId xmlns:a16="http://schemas.microsoft.com/office/drawing/2014/main" id="{C4806BE4-6E5F-4D68-9E08-34AB8B3B4EB9}"/>
              </a:ext>
            </a:extLst>
          </p:cNvPr>
          <p:cNvSpPr txBox="1"/>
          <p:nvPr/>
        </p:nvSpPr>
        <p:spPr>
          <a:xfrm>
            <a:off x="711200" y="1778000"/>
            <a:ext cx="15113000" cy="5601533"/>
          </a:xfrm>
          <a:prstGeom prst="rect">
            <a:avLst/>
          </a:prstGeom>
          <a:noFill/>
        </p:spPr>
        <p:txBody>
          <a:bodyPr vert="horz" wrap="square" lIns="0" tIns="0" rIns="0" bIns="0" rtlCol="0">
            <a:spAutoFit/>
          </a:bodyPr>
          <a:lstStyle/>
          <a:p>
            <a:pPr>
              <a:lnSpc>
                <a:spcPct val="200000"/>
              </a:lnSpc>
            </a:pPr>
            <a:r>
              <a:rPr lang="en-GB" sz="2400" dirty="0">
                <a:solidFill>
                  <a:srgbClr val="000000"/>
                </a:solidFill>
                <a:latin typeface="Arial" panose="020B0604020202020204" pitchFamily="34" charset="0"/>
              </a:rPr>
              <a:t>The multiple linear regression model is better than the two simple regression models as it had a higher R-squared value. This shows that categorical variables </a:t>
            </a:r>
            <a:r>
              <a:rPr lang="en-GB" sz="2800" dirty="0">
                <a:solidFill>
                  <a:srgbClr val="000000"/>
                </a:solidFill>
                <a:latin typeface="Arial" panose="020B0604020202020204" pitchFamily="34" charset="0"/>
              </a:rPr>
              <a:t>had</a:t>
            </a:r>
            <a:r>
              <a:rPr lang="en-GB" sz="2400" dirty="0">
                <a:solidFill>
                  <a:srgbClr val="000000"/>
                </a:solidFill>
                <a:latin typeface="Arial" panose="020B0604020202020204" pitchFamily="34" charset="0"/>
              </a:rPr>
              <a:t> a positive effect on the prices as illustrated in the univariate analysis. </a:t>
            </a:r>
          </a:p>
          <a:p>
            <a:pPr>
              <a:lnSpc>
                <a:spcPct val="200000"/>
              </a:lnSpc>
            </a:pPr>
            <a:r>
              <a:rPr lang="en-GB" sz="2400" dirty="0">
                <a:solidFill>
                  <a:srgbClr val="000000"/>
                </a:solidFill>
                <a:latin typeface="Arial" panose="020B0604020202020204" pitchFamily="34" charset="0"/>
              </a:rPr>
              <a:t>The real estate agent should review the </a:t>
            </a:r>
            <a:r>
              <a:rPr lang="en-GB" sz="2400" dirty="0" err="1">
                <a:solidFill>
                  <a:srgbClr val="000000"/>
                </a:solidFill>
                <a:latin typeface="Arial" panose="020B0604020202020204" pitchFamily="34" charset="0"/>
              </a:rPr>
              <a:t>sqft</a:t>
            </a:r>
            <a:r>
              <a:rPr lang="en-GB" sz="2400" dirty="0">
                <a:solidFill>
                  <a:srgbClr val="000000"/>
                </a:solidFill>
                <a:latin typeface="Arial" panose="020B0604020202020204" pitchFamily="34" charset="0"/>
              </a:rPr>
              <a:t> of the living space when setting their house prices as there is a linear relationship between the variables. </a:t>
            </a:r>
          </a:p>
          <a:p>
            <a:pPr>
              <a:lnSpc>
                <a:spcPct val="200000"/>
              </a:lnSpc>
            </a:pPr>
            <a:r>
              <a:rPr lang="en-GB" sz="2400" dirty="0">
                <a:solidFill>
                  <a:srgbClr val="000000"/>
                </a:solidFill>
                <a:latin typeface="Arial" panose="020B0604020202020204" pitchFamily="34" charset="0"/>
              </a:rPr>
              <a:t>Factors such as  bathrooms, bedrooms, waterfront, view, condition , should be looked into as they have a positive effect on the house price</a:t>
            </a:r>
          </a:p>
          <a:p>
            <a:pPr>
              <a:lnSpc>
                <a:spcPts val="2400"/>
              </a:lnSpc>
            </a:pPr>
            <a:endParaRPr lang="en-US" sz="2400"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id="{85BD7823-40DA-4EBD-ACE8-6B02EB514F0F}"/>
              </a:ext>
            </a:extLst>
          </p:cNvPr>
          <p:cNvSpPr txBox="1"/>
          <p:nvPr/>
        </p:nvSpPr>
        <p:spPr>
          <a:xfrm>
            <a:off x="114300" y="304800"/>
            <a:ext cx="6793921" cy="1586973"/>
          </a:xfrm>
          <a:prstGeom prst="rect">
            <a:avLst/>
          </a:prstGeom>
          <a:noFill/>
        </p:spPr>
        <p:txBody>
          <a:bodyPr vert="horz" wrap="square" lIns="0" tIns="0" rIns="0" bIns="0" rtlCol="0">
            <a:spAutoFit/>
          </a:bodyPr>
          <a:lstStyle/>
          <a:p>
            <a:pPr>
              <a:lnSpc>
                <a:spcPts val="6800"/>
              </a:lnSpc>
            </a:pPr>
            <a:r>
              <a:rPr lang="en-US" sz="6850" b="1" dirty="0">
                <a:solidFill>
                  <a:srgbClr val="FFFFFF"/>
                </a:solidFill>
                <a:latin typeface="Arial" panose="020B0604020202020204" pitchFamily="34" charset="0"/>
              </a:rPr>
              <a:t>   Conclusion </a:t>
            </a:r>
          </a:p>
          <a:p>
            <a:pPr>
              <a:lnSpc>
                <a:spcPts val="6800"/>
              </a:lnSpc>
            </a:pPr>
            <a:endParaRPr lang="en-US" dirty="0"/>
          </a:p>
        </p:txBody>
      </p:sp>
      <p:sp>
        <p:nvSpPr>
          <p:cNvPr id="14" name="TextBox 13">
            <a:extLst>
              <a:ext uri="{FF2B5EF4-FFF2-40B4-BE49-F238E27FC236}">
                <a16:creationId xmlns:a16="http://schemas.microsoft.com/office/drawing/2014/main" id="{99AE2DE4-92FD-4C92-9852-B87EE84A21BD}"/>
              </a:ext>
            </a:extLst>
          </p:cNvPr>
          <p:cNvSpPr txBox="1"/>
          <p:nvPr/>
        </p:nvSpPr>
        <p:spPr>
          <a:xfrm>
            <a:off x="2294466"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1258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1F162-9EA3-43E8-82EE-904553B289C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828FCAB6-58A3-4CE9-8B09-BAA2D1C11D21}"/>
              </a:ext>
            </a:extLst>
          </p:cNvPr>
          <p:cNvSpPr txBox="1"/>
          <p:nvPr/>
        </p:nvSpPr>
        <p:spPr>
          <a:xfrm>
            <a:off x="1028700" y="4406900"/>
            <a:ext cx="8216993" cy="3157916"/>
          </a:xfrm>
          <a:prstGeom prst="rect">
            <a:avLst/>
          </a:prstGeom>
          <a:noFill/>
        </p:spPr>
        <p:txBody>
          <a:bodyPr vert="horz" wrap="none" lIns="0" tIns="0" rIns="0" bIns="0" rtlCol="0">
            <a:spAutoFit/>
          </a:bodyPr>
          <a:lstStyle/>
          <a:p>
            <a:pPr>
              <a:lnSpc>
                <a:spcPts val="13800"/>
              </a:lnSpc>
            </a:pPr>
            <a:r>
              <a:rPr lang="en-US" sz="11410" b="1" dirty="0">
                <a:solidFill>
                  <a:srgbClr val="6BE4E7"/>
                </a:solidFill>
                <a:latin typeface="Arial" panose="020B0604020202020204" pitchFamily="34" charset="0"/>
              </a:rPr>
              <a:t>Thank you! </a:t>
            </a:r>
          </a:p>
          <a:p>
            <a:pPr>
              <a:lnSpc>
                <a:spcPts val="13800"/>
              </a:lnSpc>
            </a:pPr>
            <a:endParaRPr lang="en-US" dirty="0"/>
          </a:p>
        </p:txBody>
      </p:sp>
      <p:sp>
        <p:nvSpPr>
          <p:cNvPr id="5" name="TextBox 4">
            <a:extLst>
              <a:ext uri="{FF2B5EF4-FFF2-40B4-BE49-F238E27FC236}">
                <a16:creationId xmlns:a16="http://schemas.microsoft.com/office/drawing/2014/main" id="{50BFAD42-96D4-4839-97F0-F387911E27F0}"/>
              </a:ext>
            </a:extLst>
          </p:cNvPr>
          <p:cNvSpPr txBox="1"/>
          <p:nvPr/>
        </p:nvSpPr>
        <p:spPr>
          <a:xfrm>
            <a:off x="1028700" y="6400800"/>
            <a:ext cx="8045472" cy="734175"/>
          </a:xfrm>
          <a:prstGeom prst="rect">
            <a:avLst/>
          </a:prstGeom>
          <a:noFill/>
        </p:spPr>
        <p:txBody>
          <a:bodyPr vert="horz" wrap="none" lIns="0" tIns="0" rIns="0" bIns="0" rtlCol="0">
            <a:spAutoFit/>
          </a:bodyPr>
          <a:lstStyle/>
          <a:p>
            <a:pPr>
              <a:lnSpc>
                <a:spcPts val="3000"/>
              </a:lnSpc>
            </a:pPr>
            <a:r>
              <a:rPr lang="en-GB" sz="2609">
                <a:solidFill>
                  <a:srgbClr val="FFFFFF"/>
                </a:solidFill>
                <a:latin typeface="Arial" panose="020B0604020202020204" pitchFamily="34" charset="0"/>
              </a:rPr>
              <a:t>Feel free to reach out to us if you have any questions. </a:t>
            </a:r>
          </a:p>
          <a:p>
            <a:pPr>
              <a:lnSpc>
                <a:spcPts val="3000"/>
              </a:lnSpc>
            </a:pPr>
            <a:endParaRPr lang="en-US"/>
          </a:p>
        </p:txBody>
      </p:sp>
    </p:spTree>
    <p:extLst>
      <p:ext uri="{BB962C8B-B14F-4D97-AF65-F5344CB8AC3E}">
        <p14:creationId xmlns:p14="http://schemas.microsoft.com/office/powerpoint/2010/main" val="101582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80B49-8E64-42A9-A1B1-C23251A80D52}"/>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7216"/>
            <a:ext cx="18288000" cy="10274300"/>
          </a:xfrm>
          <a:prstGeom prst="rect">
            <a:avLst/>
          </a:prstGeom>
        </p:spPr>
      </p:pic>
      <p:sp>
        <p:nvSpPr>
          <p:cNvPr id="4" name="TextBox 3">
            <a:extLst>
              <a:ext uri="{FF2B5EF4-FFF2-40B4-BE49-F238E27FC236}">
                <a16:creationId xmlns:a16="http://schemas.microsoft.com/office/drawing/2014/main" id="{B0430C45-F9A9-4F1A-8288-00A5D6852066}"/>
              </a:ext>
            </a:extLst>
          </p:cNvPr>
          <p:cNvSpPr txBox="1"/>
          <p:nvPr/>
        </p:nvSpPr>
        <p:spPr>
          <a:xfrm>
            <a:off x="1028700" y="952500"/>
            <a:ext cx="4050789" cy="1923604"/>
          </a:xfrm>
          <a:prstGeom prst="rect">
            <a:avLst/>
          </a:prstGeom>
          <a:noFill/>
        </p:spPr>
        <p:txBody>
          <a:bodyPr vert="horz" wrap="none" lIns="0" tIns="0" rIns="0" bIns="0" rtlCol="0">
            <a:spAutoFit/>
          </a:bodyPr>
          <a:lstStyle/>
          <a:p>
            <a:pPr>
              <a:lnSpc>
                <a:spcPts val="8300"/>
              </a:lnSpc>
            </a:pPr>
            <a:r>
              <a:rPr lang="en-US" sz="6850" b="1" dirty="0">
                <a:latin typeface="Arial" panose="020B0604020202020204" pitchFamily="34" charset="0"/>
              </a:rPr>
              <a:t>Contents</a:t>
            </a:r>
            <a:r>
              <a:rPr lang="en-US" sz="6850" b="1" dirty="0">
                <a:solidFill>
                  <a:srgbClr val="00948F"/>
                </a:solidFill>
                <a:latin typeface="Arial" panose="020B0604020202020204" pitchFamily="34" charset="0"/>
              </a:rPr>
              <a:t> </a:t>
            </a:r>
          </a:p>
          <a:p>
            <a:pPr>
              <a:lnSpc>
                <a:spcPts val="8300"/>
              </a:lnSpc>
            </a:pPr>
            <a:endParaRPr lang="en-US" dirty="0"/>
          </a:p>
        </p:txBody>
      </p:sp>
      <p:sp>
        <p:nvSpPr>
          <p:cNvPr id="5" name="TextBox 4">
            <a:extLst>
              <a:ext uri="{FF2B5EF4-FFF2-40B4-BE49-F238E27FC236}">
                <a16:creationId xmlns:a16="http://schemas.microsoft.com/office/drawing/2014/main" id="{19C80310-F510-42C3-BC3A-42EE191219A4}"/>
              </a:ext>
            </a:extLst>
          </p:cNvPr>
          <p:cNvSpPr txBox="1"/>
          <p:nvPr/>
        </p:nvSpPr>
        <p:spPr>
          <a:xfrm>
            <a:off x="1028700" y="2159000"/>
            <a:ext cx="99386" cy="779059"/>
          </a:xfrm>
          <a:prstGeom prst="rect">
            <a:avLst/>
          </a:prstGeom>
          <a:noFill/>
        </p:spPr>
        <p:txBody>
          <a:bodyPr vert="horz" wrap="none" lIns="0" tIns="0" rIns="0" bIns="0" rtlCol="0">
            <a:spAutoFit/>
          </a:bodyPr>
          <a:lstStyle/>
          <a:p>
            <a:pPr>
              <a:lnSpc>
                <a:spcPts val="3200"/>
              </a:lnSpc>
            </a:pPr>
            <a:r>
              <a:rPr lang="en-US" sz="2810" dirty="0">
                <a:solidFill>
                  <a:srgbClr val="000000"/>
                </a:solidFill>
                <a:latin typeface="Arial" panose="020B0604020202020204" pitchFamily="34" charset="0"/>
              </a:rPr>
              <a:t> </a:t>
            </a:r>
          </a:p>
          <a:p>
            <a:pPr>
              <a:lnSpc>
                <a:spcPts val="3200"/>
              </a:lnSpc>
            </a:pPr>
            <a:endParaRPr lang="en-US" dirty="0"/>
          </a:p>
        </p:txBody>
      </p:sp>
      <p:sp>
        <p:nvSpPr>
          <p:cNvPr id="6" name="TextBox 5">
            <a:extLst>
              <a:ext uri="{FF2B5EF4-FFF2-40B4-BE49-F238E27FC236}">
                <a16:creationId xmlns:a16="http://schemas.microsoft.com/office/drawing/2014/main" id="{B83D6132-CF37-4A8F-ADA4-DCFF6FB468ED}"/>
              </a:ext>
            </a:extLst>
          </p:cNvPr>
          <p:cNvSpPr txBox="1"/>
          <p:nvPr/>
        </p:nvSpPr>
        <p:spPr>
          <a:xfrm>
            <a:off x="1028700" y="42672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01</a:t>
            </a:r>
          </a:p>
        </p:txBody>
      </p:sp>
      <p:sp>
        <p:nvSpPr>
          <p:cNvPr id="7" name="TextBox 6">
            <a:extLst>
              <a:ext uri="{FF2B5EF4-FFF2-40B4-BE49-F238E27FC236}">
                <a16:creationId xmlns:a16="http://schemas.microsoft.com/office/drawing/2014/main" id="{2D30811E-956F-45CC-B343-B9F5ECD1C2D9}"/>
              </a:ext>
            </a:extLst>
          </p:cNvPr>
          <p:cNvSpPr txBox="1"/>
          <p:nvPr/>
        </p:nvSpPr>
        <p:spPr>
          <a:xfrm>
            <a:off x="1930400" y="4267200"/>
            <a:ext cx="1630254"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Overview</a:t>
            </a:r>
          </a:p>
        </p:txBody>
      </p:sp>
      <p:sp>
        <p:nvSpPr>
          <p:cNvPr id="8" name="TextBox 7">
            <a:extLst>
              <a:ext uri="{FF2B5EF4-FFF2-40B4-BE49-F238E27FC236}">
                <a16:creationId xmlns:a16="http://schemas.microsoft.com/office/drawing/2014/main" id="{7AE29E11-F92E-48BA-B450-5FE0BF6BCEF0}"/>
              </a:ext>
            </a:extLst>
          </p:cNvPr>
          <p:cNvSpPr txBox="1"/>
          <p:nvPr/>
        </p:nvSpPr>
        <p:spPr>
          <a:xfrm>
            <a:off x="9144000" y="42672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04</a:t>
            </a:r>
          </a:p>
        </p:txBody>
      </p:sp>
      <p:sp>
        <p:nvSpPr>
          <p:cNvPr id="9" name="TextBox 8">
            <a:extLst>
              <a:ext uri="{FF2B5EF4-FFF2-40B4-BE49-F238E27FC236}">
                <a16:creationId xmlns:a16="http://schemas.microsoft.com/office/drawing/2014/main" id="{F02761DA-9EA2-4ADC-9863-BEAD18632705}"/>
              </a:ext>
            </a:extLst>
          </p:cNvPr>
          <p:cNvSpPr txBox="1"/>
          <p:nvPr/>
        </p:nvSpPr>
        <p:spPr>
          <a:xfrm>
            <a:off x="10045700" y="4267200"/>
            <a:ext cx="3393558" cy="469359"/>
          </a:xfrm>
          <a:prstGeom prst="rect">
            <a:avLst/>
          </a:prstGeom>
          <a:noFill/>
        </p:spPr>
        <p:txBody>
          <a:bodyPr vert="horz" wrap="none" lIns="0" tIns="0" rIns="0" bIns="0" rtlCol="0">
            <a:spAutoFit/>
          </a:bodyPr>
          <a:lstStyle/>
          <a:p>
            <a:r>
              <a:rPr lang="en-US" sz="3050">
                <a:solidFill>
                  <a:srgbClr val="000000"/>
                </a:solidFill>
                <a:latin typeface="Arial" panose="020B0604020202020204" pitchFamily="34" charset="0"/>
              </a:rPr>
              <a:t>Regression Results</a:t>
            </a:r>
          </a:p>
        </p:txBody>
      </p:sp>
      <p:sp>
        <p:nvSpPr>
          <p:cNvPr id="10" name="TextBox 9">
            <a:extLst>
              <a:ext uri="{FF2B5EF4-FFF2-40B4-BE49-F238E27FC236}">
                <a16:creationId xmlns:a16="http://schemas.microsoft.com/office/drawing/2014/main" id="{597CDB8E-BBE8-4D23-9157-4FDF083EA1D3}"/>
              </a:ext>
            </a:extLst>
          </p:cNvPr>
          <p:cNvSpPr txBox="1"/>
          <p:nvPr/>
        </p:nvSpPr>
        <p:spPr>
          <a:xfrm>
            <a:off x="1028700" y="5219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02</a:t>
            </a:r>
          </a:p>
        </p:txBody>
      </p:sp>
      <p:sp>
        <p:nvSpPr>
          <p:cNvPr id="11" name="TextBox 10">
            <a:extLst>
              <a:ext uri="{FF2B5EF4-FFF2-40B4-BE49-F238E27FC236}">
                <a16:creationId xmlns:a16="http://schemas.microsoft.com/office/drawing/2014/main" id="{2782FBA0-62D4-42E1-985B-8A7092792405}"/>
              </a:ext>
            </a:extLst>
          </p:cNvPr>
          <p:cNvSpPr txBox="1"/>
          <p:nvPr/>
        </p:nvSpPr>
        <p:spPr>
          <a:xfrm>
            <a:off x="1930400" y="5219700"/>
            <a:ext cx="5943935"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Business and Data Understanding</a:t>
            </a:r>
          </a:p>
        </p:txBody>
      </p:sp>
      <p:sp>
        <p:nvSpPr>
          <p:cNvPr id="12" name="TextBox 11">
            <a:extLst>
              <a:ext uri="{FF2B5EF4-FFF2-40B4-BE49-F238E27FC236}">
                <a16:creationId xmlns:a16="http://schemas.microsoft.com/office/drawing/2014/main" id="{3D28F4CE-1EFD-4A91-8939-8EA226D2EFD4}"/>
              </a:ext>
            </a:extLst>
          </p:cNvPr>
          <p:cNvSpPr txBox="1"/>
          <p:nvPr/>
        </p:nvSpPr>
        <p:spPr>
          <a:xfrm>
            <a:off x="9144000" y="5219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05</a:t>
            </a:r>
          </a:p>
        </p:txBody>
      </p:sp>
      <p:sp>
        <p:nvSpPr>
          <p:cNvPr id="13" name="TextBox 12">
            <a:extLst>
              <a:ext uri="{FF2B5EF4-FFF2-40B4-BE49-F238E27FC236}">
                <a16:creationId xmlns:a16="http://schemas.microsoft.com/office/drawing/2014/main" id="{F78BADD1-5A20-4054-993F-2AD706A0726B}"/>
              </a:ext>
            </a:extLst>
          </p:cNvPr>
          <p:cNvSpPr txBox="1"/>
          <p:nvPr/>
        </p:nvSpPr>
        <p:spPr>
          <a:xfrm>
            <a:off x="10045700" y="5219700"/>
            <a:ext cx="1936428" cy="469359"/>
          </a:xfrm>
          <a:prstGeom prst="rect">
            <a:avLst/>
          </a:prstGeom>
          <a:noFill/>
        </p:spPr>
        <p:txBody>
          <a:bodyPr vert="horz" wrap="none" lIns="0" tIns="0" rIns="0" bIns="0" rtlCol="0">
            <a:spAutoFit/>
          </a:bodyPr>
          <a:lstStyle/>
          <a:p>
            <a:r>
              <a:rPr lang="en-US" sz="3050" dirty="0">
                <a:solidFill>
                  <a:srgbClr val="000000"/>
                </a:solidFill>
                <a:latin typeface="Arial" panose="020B0604020202020204" pitchFamily="34" charset="0"/>
              </a:rPr>
              <a:t>Conclusion</a:t>
            </a:r>
          </a:p>
        </p:txBody>
      </p:sp>
      <p:sp>
        <p:nvSpPr>
          <p:cNvPr id="14" name="TextBox 13">
            <a:extLst>
              <a:ext uri="{FF2B5EF4-FFF2-40B4-BE49-F238E27FC236}">
                <a16:creationId xmlns:a16="http://schemas.microsoft.com/office/drawing/2014/main" id="{5DEB6546-80D8-4F98-B898-B45FD432169C}"/>
              </a:ext>
            </a:extLst>
          </p:cNvPr>
          <p:cNvSpPr txBox="1"/>
          <p:nvPr/>
        </p:nvSpPr>
        <p:spPr>
          <a:xfrm>
            <a:off x="1028700" y="6235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03</a:t>
            </a:r>
          </a:p>
        </p:txBody>
      </p:sp>
      <p:sp>
        <p:nvSpPr>
          <p:cNvPr id="15" name="TextBox 14">
            <a:extLst>
              <a:ext uri="{FF2B5EF4-FFF2-40B4-BE49-F238E27FC236}">
                <a16:creationId xmlns:a16="http://schemas.microsoft.com/office/drawing/2014/main" id="{582C1DA6-D464-4770-B0A2-45321F74511A}"/>
              </a:ext>
            </a:extLst>
          </p:cNvPr>
          <p:cNvSpPr txBox="1"/>
          <p:nvPr/>
        </p:nvSpPr>
        <p:spPr>
          <a:xfrm>
            <a:off x="1930400" y="6235700"/>
            <a:ext cx="1675139" cy="469359"/>
          </a:xfrm>
          <a:prstGeom prst="rect">
            <a:avLst/>
          </a:prstGeom>
          <a:noFill/>
        </p:spPr>
        <p:txBody>
          <a:bodyPr vert="horz" wrap="none" lIns="0" tIns="0" rIns="0" bIns="0" rtlCol="0">
            <a:spAutoFit/>
          </a:bodyPr>
          <a:lstStyle/>
          <a:p>
            <a:r>
              <a:rPr lang="en-US" sz="3050">
                <a:solidFill>
                  <a:srgbClr val="000000"/>
                </a:solidFill>
                <a:latin typeface="Arial" panose="020B0604020202020204" pitchFamily="34" charset="0"/>
              </a:rPr>
              <a:t>Modelling</a:t>
            </a:r>
          </a:p>
        </p:txBody>
      </p:sp>
      <p:sp>
        <p:nvSpPr>
          <p:cNvPr id="16" name="TextBox 15">
            <a:extLst>
              <a:ext uri="{FF2B5EF4-FFF2-40B4-BE49-F238E27FC236}">
                <a16:creationId xmlns:a16="http://schemas.microsoft.com/office/drawing/2014/main" id="{4745DAD7-B130-4C7A-B877-9DEA13787AEB}"/>
              </a:ext>
            </a:extLst>
          </p:cNvPr>
          <p:cNvSpPr txBox="1"/>
          <p:nvPr/>
        </p:nvSpPr>
        <p:spPr>
          <a:xfrm>
            <a:off x="9144000" y="6235700"/>
            <a:ext cx="436017" cy="469359"/>
          </a:xfrm>
          <a:prstGeom prst="rect">
            <a:avLst/>
          </a:prstGeom>
          <a:noFill/>
        </p:spPr>
        <p:txBody>
          <a:bodyPr vert="horz" wrap="none" lIns="0" tIns="0" rIns="0" bIns="0" rtlCol="0">
            <a:spAutoFit/>
          </a:bodyPr>
          <a:lstStyle/>
          <a:p>
            <a:r>
              <a:rPr lang="en-US" sz="3050" b="1">
                <a:solidFill>
                  <a:srgbClr val="00948F"/>
                </a:solidFill>
                <a:latin typeface="Arial" panose="020B0604020202020204" pitchFamily="34" charset="0"/>
              </a:rPr>
              <a:t>06</a:t>
            </a:r>
          </a:p>
        </p:txBody>
      </p:sp>
      <p:sp>
        <p:nvSpPr>
          <p:cNvPr id="17" name="TextBox 16">
            <a:extLst>
              <a:ext uri="{FF2B5EF4-FFF2-40B4-BE49-F238E27FC236}">
                <a16:creationId xmlns:a16="http://schemas.microsoft.com/office/drawing/2014/main" id="{47902F05-6912-4DF9-A29F-451E0571A396}"/>
              </a:ext>
            </a:extLst>
          </p:cNvPr>
          <p:cNvSpPr txBox="1"/>
          <p:nvPr/>
        </p:nvSpPr>
        <p:spPr>
          <a:xfrm>
            <a:off x="10045700" y="6235700"/>
            <a:ext cx="1829027" cy="469359"/>
          </a:xfrm>
          <a:prstGeom prst="rect">
            <a:avLst/>
          </a:prstGeom>
          <a:noFill/>
        </p:spPr>
        <p:txBody>
          <a:bodyPr vert="horz" wrap="none" lIns="0" tIns="0" rIns="0" bIns="0" rtlCol="0">
            <a:spAutoFit/>
          </a:bodyPr>
          <a:lstStyle/>
          <a:p>
            <a:r>
              <a:rPr lang="en-US" sz="3050">
                <a:solidFill>
                  <a:srgbClr val="000000"/>
                </a:solidFill>
                <a:latin typeface="Arial" panose="020B0604020202020204" pitchFamily="34" charset="0"/>
              </a:rPr>
              <a:t>Thank you</a:t>
            </a:r>
          </a:p>
        </p:txBody>
      </p:sp>
      <p:sp>
        <p:nvSpPr>
          <p:cNvPr id="19" name="TextBox 18">
            <a:extLst>
              <a:ext uri="{FF2B5EF4-FFF2-40B4-BE49-F238E27FC236}">
                <a16:creationId xmlns:a16="http://schemas.microsoft.com/office/drawing/2014/main" id="{D0F85E95-C3D1-47A7-83C4-4DEBE57D835C}"/>
              </a:ext>
            </a:extLst>
          </p:cNvPr>
          <p:cNvSpPr txBox="1"/>
          <p:nvPr/>
        </p:nvSpPr>
        <p:spPr>
          <a:xfrm>
            <a:off x="2294467" y="10267084"/>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252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C8CA8A-2B2C-41FD-9CB4-82BCC6CC295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03200"/>
            <a:ext cx="18837557" cy="10947400"/>
          </a:xfrm>
          <a:prstGeom prst="rect">
            <a:avLst/>
          </a:prstGeom>
        </p:spPr>
      </p:pic>
      <p:sp>
        <p:nvSpPr>
          <p:cNvPr id="4" name="TextBox 3">
            <a:extLst>
              <a:ext uri="{FF2B5EF4-FFF2-40B4-BE49-F238E27FC236}">
                <a16:creationId xmlns:a16="http://schemas.microsoft.com/office/drawing/2014/main" id="{19C2B5D7-9166-4B5C-A86F-E91FE33CA633}"/>
              </a:ext>
            </a:extLst>
          </p:cNvPr>
          <p:cNvSpPr txBox="1"/>
          <p:nvPr/>
        </p:nvSpPr>
        <p:spPr>
          <a:xfrm>
            <a:off x="3771900" y="1066800"/>
            <a:ext cx="8407400" cy="948978"/>
          </a:xfrm>
          <a:prstGeom prst="rect">
            <a:avLst/>
          </a:prstGeom>
          <a:noFill/>
        </p:spPr>
        <p:txBody>
          <a:bodyPr vert="horz" wrap="square" lIns="0" tIns="0" rIns="0" bIns="0" rtlCol="0">
            <a:spAutoFit/>
          </a:bodyPr>
          <a:lstStyle/>
          <a:p>
            <a:pPr>
              <a:lnSpc>
                <a:spcPts val="3700"/>
              </a:lnSpc>
            </a:pPr>
            <a:r>
              <a:rPr lang="en-US" sz="4800" b="1" dirty="0">
                <a:latin typeface="Arial" panose="020B0604020202020204" pitchFamily="34" charset="0"/>
              </a:rPr>
              <a:t>King County</a:t>
            </a:r>
            <a:r>
              <a:rPr lang="en-US" sz="4800" b="1" dirty="0">
                <a:solidFill>
                  <a:srgbClr val="00948F"/>
                </a:solidFill>
                <a:latin typeface="Arial" panose="020B0604020202020204" pitchFamily="34" charset="0"/>
              </a:rPr>
              <a:t> </a:t>
            </a:r>
          </a:p>
          <a:p>
            <a:pPr>
              <a:lnSpc>
                <a:spcPts val="3700"/>
              </a:lnSpc>
            </a:pPr>
            <a:endParaRPr lang="en-US" sz="3600" dirty="0"/>
          </a:p>
        </p:txBody>
      </p:sp>
      <p:sp>
        <p:nvSpPr>
          <p:cNvPr id="5" name="TextBox 4">
            <a:extLst>
              <a:ext uri="{FF2B5EF4-FFF2-40B4-BE49-F238E27FC236}">
                <a16:creationId xmlns:a16="http://schemas.microsoft.com/office/drawing/2014/main" id="{3F8FD4B8-644D-484F-8A50-7753C46182B2}"/>
              </a:ext>
            </a:extLst>
          </p:cNvPr>
          <p:cNvSpPr txBox="1"/>
          <p:nvPr/>
        </p:nvSpPr>
        <p:spPr>
          <a:xfrm>
            <a:off x="203200" y="2286000"/>
            <a:ext cx="17654529" cy="6744154"/>
          </a:xfrm>
          <a:prstGeom prst="rect">
            <a:avLst/>
          </a:prstGeom>
          <a:noFill/>
        </p:spPr>
        <p:txBody>
          <a:bodyPr vert="horz" wrap="square" lIns="0" tIns="0" rIns="0" bIns="0" rtlCol="0">
            <a:spAutoFit/>
          </a:bodyPr>
          <a:lstStyle/>
          <a:p>
            <a:pPr>
              <a:lnSpc>
                <a:spcPct val="200000"/>
              </a:lnSpc>
            </a:pPr>
            <a:r>
              <a:rPr lang="en-GB" sz="2800" dirty="0"/>
              <a:t>With nearly 2.2 million residents, King County is the largest county in Washington State. Nationally, it is the 13th largest by population and ninth-largest by total employment. Two million of its residents live in one of the 39 cities in the county and the remaining 200,000 in the unincorporated area. Seattle, the largest city in the county, is home to 730,000 residents</a:t>
            </a:r>
          </a:p>
          <a:p>
            <a:pPr>
              <a:lnSpc>
                <a:spcPct val="200000"/>
              </a:lnSpc>
            </a:pPr>
            <a:br>
              <a:rPr lang="en-GB" sz="2800" dirty="0"/>
            </a:br>
            <a:r>
              <a:rPr lang="en-GB" sz="2800" dirty="0"/>
              <a:t>It is home to Seattle, the state's largest city, and is a hub of innovation, technology, and creative industries. The housing market in King County has been one of the fastest-growing in the country, with strong demand and limited supply leading to a highly competitive market</a:t>
            </a:r>
          </a:p>
          <a:p>
            <a:pPr>
              <a:lnSpc>
                <a:spcPts val="2900"/>
              </a:lnSpc>
            </a:pPr>
            <a:endParaRPr lang="en-GB" sz="3200" dirty="0">
              <a:solidFill>
                <a:srgbClr val="000000"/>
              </a:solidFill>
              <a:latin typeface="Arial" panose="020B0604020202020204" pitchFamily="34" charset="0"/>
            </a:endParaRPr>
          </a:p>
          <a:p>
            <a:pPr>
              <a:lnSpc>
                <a:spcPts val="2900"/>
              </a:lnSpc>
            </a:pPr>
            <a:endParaRPr lang="en-US" dirty="0"/>
          </a:p>
        </p:txBody>
      </p:sp>
      <p:sp>
        <p:nvSpPr>
          <p:cNvPr id="7" name="TextBox 6">
            <a:extLst>
              <a:ext uri="{FF2B5EF4-FFF2-40B4-BE49-F238E27FC236}">
                <a16:creationId xmlns:a16="http://schemas.microsoft.com/office/drawing/2014/main" id="{3396B2E0-1F30-463B-B599-F756D83BF418}"/>
              </a:ext>
            </a:extLst>
          </p:cNvPr>
          <p:cNvSpPr txBox="1"/>
          <p:nvPr/>
        </p:nvSpPr>
        <p:spPr>
          <a:xfrm>
            <a:off x="2628900" y="6096000"/>
            <a:ext cx="926536" cy="1923604"/>
          </a:xfrm>
          <a:prstGeom prst="rect">
            <a:avLst/>
          </a:prstGeom>
          <a:noFill/>
        </p:spPr>
        <p:txBody>
          <a:bodyPr vert="horz" wrap="none" lIns="0" tIns="0" rIns="0" bIns="0" rtlCol="0">
            <a:spAutoFit/>
          </a:bodyPr>
          <a:lstStyle/>
          <a:p>
            <a:pPr>
              <a:lnSpc>
                <a:spcPts val="8300"/>
              </a:lnSpc>
            </a:pPr>
            <a:r>
              <a:rPr lang="en-US" sz="6850" b="1">
                <a:solidFill>
                  <a:srgbClr val="FFFFFF"/>
                </a:solidFill>
                <a:latin typeface="Arial" panose="020B0604020202020204" pitchFamily="34" charset="0"/>
              </a:rPr>
              <a:t>O </a:t>
            </a:r>
          </a:p>
          <a:p>
            <a:pPr>
              <a:lnSpc>
                <a:spcPts val="8300"/>
              </a:lnSpc>
            </a:pPr>
            <a:endParaRPr lang="en-US"/>
          </a:p>
        </p:txBody>
      </p:sp>
      <p:sp>
        <p:nvSpPr>
          <p:cNvPr id="9" name="TextBox 8">
            <a:extLst>
              <a:ext uri="{FF2B5EF4-FFF2-40B4-BE49-F238E27FC236}">
                <a16:creationId xmlns:a16="http://schemas.microsoft.com/office/drawing/2014/main" id="{03E3A1A3-7707-4CCF-8221-8A1A566139CA}"/>
              </a:ext>
            </a:extLst>
          </p:cNvPr>
          <p:cNvSpPr txBox="1"/>
          <p:nvPr/>
        </p:nvSpPr>
        <p:spPr>
          <a:xfrm>
            <a:off x="9690100" y="6350000"/>
            <a:ext cx="65" cy="791435"/>
          </a:xfrm>
          <a:prstGeom prst="rect">
            <a:avLst/>
          </a:prstGeom>
          <a:noFill/>
        </p:spPr>
        <p:txBody>
          <a:bodyPr vert="horz" wrap="none" lIns="0" tIns="0" rIns="0" bIns="0" rtlCol="0">
            <a:spAutoFit/>
          </a:bodyPr>
          <a:lstStyle/>
          <a:p>
            <a:pPr>
              <a:lnSpc>
                <a:spcPts val="3200"/>
              </a:lnSpc>
            </a:pPr>
            <a:endParaRPr lang="en-GB" sz="2510" dirty="0">
              <a:solidFill>
                <a:srgbClr val="000000"/>
              </a:solidFill>
              <a:latin typeface="Arial" panose="020B0604020202020204" pitchFamily="34" charset="0"/>
            </a:endParaRPr>
          </a:p>
          <a:p>
            <a:pPr>
              <a:lnSpc>
                <a:spcPts val="3200"/>
              </a:lnSpc>
            </a:pPr>
            <a:endParaRPr lang="en-US" sz="2510" dirty="0">
              <a:solidFill>
                <a:srgbClr val="000000"/>
              </a:solidFill>
              <a:latin typeface="Arial" panose="020B0604020202020204" pitchFamily="34" charset="0"/>
            </a:endParaRPr>
          </a:p>
        </p:txBody>
      </p:sp>
      <p:sp>
        <p:nvSpPr>
          <p:cNvPr id="12" name="TextBox 11">
            <a:extLst>
              <a:ext uri="{FF2B5EF4-FFF2-40B4-BE49-F238E27FC236}">
                <a16:creationId xmlns:a16="http://schemas.microsoft.com/office/drawing/2014/main" id="{7F4F1FEC-2140-4A91-B3C7-363D767E613A}"/>
              </a:ext>
            </a:extLst>
          </p:cNvPr>
          <p:cNvSpPr txBox="1"/>
          <p:nvPr/>
        </p:nvSpPr>
        <p:spPr>
          <a:xfrm>
            <a:off x="-282478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427879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D850B-5251-444D-8BF5-59F5E6E8E630}"/>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20876"/>
            <a:ext cx="18287999" cy="10895176"/>
          </a:xfrm>
          <a:prstGeom prst="rect">
            <a:avLst/>
          </a:prstGeom>
        </p:spPr>
      </p:pic>
      <p:sp>
        <p:nvSpPr>
          <p:cNvPr id="11" name="Rectangle 10">
            <a:extLst>
              <a:ext uri="{FF2B5EF4-FFF2-40B4-BE49-F238E27FC236}">
                <a16:creationId xmlns:a16="http://schemas.microsoft.com/office/drawing/2014/main" id="{F020AF0D-B532-4003-B01B-96449B3AFAAF}"/>
              </a:ext>
            </a:extLst>
          </p:cNvPr>
          <p:cNvSpPr/>
          <p:nvPr/>
        </p:nvSpPr>
        <p:spPr>
          <a:xfrm>
            <a:off x="0" y="4121488"/>
            <a:ext cx="17733818" cy="2783198"/>
          </a:xfrm>
          <a:prstGeom prst="rect">
            <a:avLst/>
          </a:prstGeom>
        </p:spPr>
        <p:txBody>
          <a:bodyPr wrap="square">
            <a:spAutoFit/>
          </a:bodyPr>
          <a:lstStyle/>
          <a:p>
            <a:pPr>
              <a:lnSpc>
                <a:spcPct val="200000"/>
              </a:lnSpc>
            </a:pPr>
            <a:r>
              <a:rPr lang="en-GB" sz="2400" b="0" dirty="0">
                <a:effectLst/>
                <a:latin typeface="Consolas" panose="020B0609020204030204" pitchFamily="49" charset="0"/>
              </a:rPr>
              <a:t>In response to demand for housing by high-earner households, new developers are planning to build new housing </a:t>
            </a:r>
            <a:r>
              <a:rPr lang="en-GB" sz="2400" b="0" dirty="0" err="1">
                <a:effectLst/>
                <a:latin typeface="Consolas" panose="020B0609020204030204" pitchFamily="49" charset="0"/>
              </a:rPr>
              <a:t>facilities.The</a:t>
            </a:r>
            <a:r>
              <a:rPr lang="en-GB" sz="2400" b="0" dirty="0">
                <a:effectLst/>
                <a:latin typeface="Consolas" panose="020B0609020204030204" pitchFamily="49" charset="0"/>
              </a:rPr>
              <a:t> agency is trying to figure out the attributes in homes that will have the greatest effects hence bring </a:t>
            </a:r>
            <a:r>
              <a:rPr lang="en-GB" sz="2400" dirty="0">
                <a:latin typeface="Consolas" panose="020B0609020204030204" pitchFamily="49" charset="0"/>
              </a:rPr>
              <a:t>the greatest </a:t>
            </a:r>
            <a:r>
              <a:rPr lang="en-GB" sz="2400" b="0" dirty="0">
                <a:effectLst/>
                <a:latin typeface="Consolas" panose="020B0609020204030204" pitchFamily="49" charset="0"/>
              </a:rPr>
              <a:t>returns when selling the houses</a:t>
            </a:r>
          </a:p>
          <a:p>
            <a:pPr marL="285750" indent="-285750">
              <a:lnSpc>
                <a:spcPct val="200000"/>
              </a:lnSpc>
              <a:buFont typeface="Wingdings" panose="05000000000000000000" pitchFamily="2" charset="2"/>
              <a:buChar char="§"/>
            </a:pPr>
            <a:r>
              <a:rPr lang="en-GB" dirty="0" err="1">
                <a:solidFill>
                  <a:srgbClr val="D4D4D4"/>
                </a:solidFill>
                <a:latin typeface="Consolas" panose="020B0609020204030204" pitchFamily="49" charset="0"/>
              </a:rPr>
              <a:t>Ax</a:t>
            </a:r>
            <a:endParaRPr lang="en-GB" dirty="0">
              <a:solidFill>
                <a:srgbClr val="D4D4D4"/>
              </a:solidFill>
              <a:latin typeface="Consolas" panose="020B0609020204030204" pitchFamily="49" charset="0"/>
            </a:endParaRPr>
          </a:p>
        </p:txBody>
      </p:sp>
      <p:sp>
        <p:nvSpPr>
          <p:cNvPr id="15" name="Rectangle 14">
            <a:extLst>
              <a:ext uri="{FF2B5EF4-FFF2-40B4-BE49-F238E27FC236}">
                <a16:creationId xmlns:a16="http://schemas.microsoft.com/office/drawing/2014/main" id="{D3FCA346-EDD1-4550-AE4E-BEEC5C5EA5C7}"/>
              </a:ext>
            </a:extLst>
          </p:cNvPr>
          <p:cNvSpPr/>
          <p:nvPr/>
        </p:nvSpPr>
        <p:spPr>
          <a:xfrm>
            <a:off x="469900" y="1670628"/>
            <a:ext cx="17083809" cy="2123658"/>
          </a:xfrm>
          <a:prstGeom prst="rect">
            <a:avLst/>
          </a:prstGeom>
        </p:spPr>
        <p:txBody>
          <a:bodyPr wrap="square">
            <a:spAutoFit/>
          </a:bodyPr>
          <a:lstStyle/>
          <a:p>
            <a:r>
              <a:rPr lang="en-GB" sz="4400" b="0" dirty="0">
                <a:effectLst/>
                <a:latin typeface="Consolas" panose="020B0609020204030204" pitchFamily="49" charset="0"/>
              </a:rPr>
              <a:t>BUSINESS UNDERSTANDING</a:t>
            </a:r>
          </a:p>
          <a:p>
            <a:br>
              <a:rPr lang="en-GB" sz="4400" b="0" dirty="0">
                <a:solidFill>
                  <a:srgbClr val="D4D4D4"/>
                </a:solidFill>
                <a:effectLst/>
                <a:latin typeface="Consolas" panose="020B0609020204030204" pitchFamily="49" charset="0"/>
              </a:rPr>
            </a:br>
            <a:endParaRPr lang="en-GB" sz="4400"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B7AE19F8-6E5C-49FD-B6AB-2A6E1B52B6BD}"/>
              </a:ext>
            </a:extLst>
          </p:cNvPr>
          <p:cNvSpPr txBox="1"/>
          <p:nvPr/>
        </p:nvSpPr>
        <p:spPr>
          <a:xfrm>
            <a:off x="-3809759" y="9653424"/>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31659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BDBA3-CD99-4D5F-B643-D2BD660F3E0D}"/>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14300"/>
            <a:ext cx="18288000" cy="10571460"/>
          </a:xfrm>
          <a:prstGeom prst="rect">
            <a:avLst/>
          </a:prstGeom>
        </p:spPr>
      </p:pic>
      <p:sp>
        <p:nvSpPr>
          <p:cNvPr id="4" name="TextBox 3">
            <a:extLst>
              <a:ext uri="{FF2B5EF4-FFF2-40B4-BE49-F238E27FC236}">
                <a16:creationId xmlns:a16="http://schemas.microsoft.com/office/drawing/2014/main" id="{F22B9347-1AE4-4111-991C-1C1F06E60082}"/>
              </a:ext>
            </a:extLst>
          </p:cNvPr>
          <p:cNvSpPr txBox="1"/>
          <p:nvPr/>
        </p:nvSpPr>
        <p:spPr>
          <a:xfrm>
            <a:off x="1028700" y="660400"/>
            <a:ext cx="8592096" cy="1923604"/>
          </a:xfrm>
          <a:prstGeom prst="rect">
            <a:avLst/>
          </a:prstGeom>
          <a:noFill/>
        </p:spPr>
        <p:txBody>
          <a:bodyPr vert="horz" wrap="none" lIns="0" tIns="0" rIns="0" bIns="0" rtlCol="0">
            <a:spAutoFit/>
          </a:bodyPr>
          <a:lstStyle/>
          <a:p>
            <a:pPr>
              <a:lnSpc>
                <a:spcPts val="8300"/>
              </a:lnSpc>
            </a:pPr>
            <a:r>
              <a:rPr lang="en-US" sz="6850" b="1" dirty="0">
                <a:latin typeface="Arial" panose="020B0604020202020204" pitchFamily="34" charset="0"/>
              </a:rPr>
              <a:t>Data Understanding </a:t>
            </a:r>
          </a:p>
          <a:p>
            <a:pPr>
              <a:lnSpc>
                <a:spcPts val="8300"/>
              </a:lnSpc>
            </a:pPr>
            <a:endParaRPr lang="en-US" dirty="0"/>
          </a:p>
        </p:txBody>
      </p:sp>
      <p:sp>
        <p:nvSpPr>
          <p:cNvPr id="5" name="TextBox 4">
            <a:extLst>
              <a:ext uri="{FF2B5EF4-FFF2-40B4-BE49-F238E27FC236}">
                <a16:creationId xmlns:a16="http://schemas.microsoft.com/office/drawing/2014/main" id="{D37163D7-4203-4A05-A46D-720AC83EC18E}"/>
              </a:ext>
            </a:extLst>
          </p:cNvPr>
          <p:cNvSpPr txBox="1"/>
          <p:nvPr/>
        </p:nvSpPr>
        <p:spPr>
          <a:xfrm>
            <a:off x="1727200" y="3124200"/>
            <a:ext cx="65" cy="416781"/>
          </a:xfrm>
          <a:prstGeom prst="rect">
            <a:avLst/>
          </a:prstGeom>
          <a:noFill/>
        </p:spPr>
        <p:txBody>
          <a:bodyPr vert="horz" wrap="none" lIns="0" tIns="0" rIns="0" bIns="0" rtlCol="0">
            <a:spAutoFit/>
          </a:bodyPr>
          <a:lstStyle/>
          <a:p>
            <a:pPr>
              <a:lnSpc>
                <a:spcPts val="3700"/>
              </a:lnSpc>
            </a:pPr>
            <a:endParaRPr lang="en-US" dirty="0"/>
          </a:p>
        </p:txBody>
      </p:sp>
      <p:sp>
        <p:nvSpPr>
          <p:cNvPr id="6" name="TextBox 5">
            <a:extLst>
              <a:ext uri="{FF2B5EF4-FFF2-40B4-BE49-F238E27FC236}">
                <a16:creationId xmlns:a16="http://schemas.microsoft.com/office/drawing/2014/main" id="{C791A1EF-1CBA-4C28-9CA7-F04008FE247C}"/>
              </a:ext>
            </a:extLst>
          </p:cNvPr>
          <p:cNvSpPr txBox="1"/>
          <p:nvPr/>
        </p:nvSpPr>
        <p:spPr>
          <a:xfrm>
            <a:off x="927100" y="2975434"/>
            <a:ext cx="5321300" cy="378502"/>
          </a:xfrm>
          <a:prstGeom prst="rect">
            <a:avLst/>
          </a:prstGeom>
          <a:noFill/>
        </p:spPr>
        <p:txBody>
          <a:bodyPr vert="horz" wrap="square" lIns="0" tIns="0" rIns="0" bIns="0" rtlCol="0">
            <a:spAutoFit/>
          </a:bodyPr>
          <a:lstStyle/>
          <a:p>
            <a:pPr>
              <a:lnSpc>
                <a:spcPts val="2600"/>
              </a:lnSpc>
            </a:pPr>
            <a:r>
              <a:rPr lang="en-GB" sz="4400" dirty="0">
                <a:latin typeface="Arial" panose="020B0604020202020204" pitchFamily="34" charset="0"/>
              </a:rPr>
              <a:t>Types of Data Used </a:t>
            </a:r>
          </a:p>
        </p:txBody>
      </p:sp>
      <p:sp>
        <p:nvSpPr>
          <p:cNvPr id="7" name="TextBox 6">
            <a:extLst>
              <a:ext uri="{FF2B5EF4-FFF2-40B4-BE49-F238E27FC236}">
                <a16:creationId xmlns:a16="http://schemas.microsoft.com/office/drawing/2014/main" id="{EA9BFF0B-255F-4165-880C-4C0E735038C0}"/>
              </a:ext>
            </a:extLst>
          </p:cNvPr>
          <p:cNvSpPr txBox="1"/>
          <p:nvPr/>
        </p:nvSpPr>
        <p:spPr>
          <a:xfrm>
            <a:off x="927100" y="4140200"/>
            <a:ext cx="13830300" cy="2840008"/>
          </a:xfrm>
          <a:prstGeom prst="rect">
            <a:avLst/>
          </a:prstGeom>
          <a:noFill/>
        </p:spPr>
        <p:txBody>
          <a:bodyPr vert="horz" wrap="square" lIns="0" tIns="0" rIns="0" bIns="0" rtlCol="0">
            <a:spAutoFit/>
          </a:bodyPr>
          <a:lstStyle/>
          <a:p>
            <a:pPr>
              <a:lnSpc>
                <a:spcPct val="200000"/>
              </a:lnSpc>
            </a:pPr>
            <a:r>
              <a:rPr lang="en-GB" sz="2400" dirty="0">
                <a:solidFill>
                  <a:srgbClr val="000000"/>
                </a:solidFill>
                <a:latin typeface="Arial" panose="020B0604020202020204" pitchFamily="34" charset="0"/>
              </a:rPr>
              <a:t>The two main types of data used was numerical data and categorical data. Numerical data was Date, Price, bathrooms, bedrooms, Living space size, Lot size, Floors, House Size, Basement size, Year renovated, Latitude &amp; longitude. The categorical data used was Id, View, Condition, Grade and </a:t>
            </a:r>
            <a:r>
              <a:rPr lang="en-GB" sz="2400" dirty="0" err="1">
                <a:solidFill>
                  <a:srgbClr val="000000"/>
                </a:solidFill>
                <a:latin typeface="Arial" panose="020B0604020202020204" pitchFamily="34" charset="0"/>
              </a:rPr>
              <a:t>Zipcode</a:t>
            </a:r>
            <a:endParaRPr lang="en-US" sz="2400" dirty="0">
              <a:solidFill>
                <a:srgbClr val="000000"/>
              </a:solidFill>
              <a:latin typeface="Arial" panose="020B0604020202020204" pitchFamily="34" charset="0"/>
            </a:endParaRPr>
          </a:p>
        </p:txBody>
      </p:sp>
      <p:sp>
        <p:nvSpPr>
          <p:cNvPr id="24" name="TextBox 23">
            <a:extLst>
              <a:ext uri="{FF2B5EF4-FFF2-40B4-BE49-F238E27FC236}">
                <a16:creationId xmlns:a16="http://schemas.microsoft.com/office/drawing/2014/main" id="{7E0291C2-2ED0-43A0-B4D6-A69523AB2385}"/>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33223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8D23A-FAB6-4459-AF11-782C0812EF2F}"/>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68F13578-3CD3-471F-8B68-1F6C9FE567CD}"/>
              </a:ext>
            </a:extLst>
          </p:cNvPr>
          <p:cNvSpPr txBox="1"/>
          <p:nvPr/>
        </p:nvSpPr>
        <p:spPr>
          <a:xfrm>
            <a:off x="1028700" y="1282700"/>
            <a:ext cx="11472692" cy="1923604"/>
          </a:xfrm>
          <a:prstGeom prst="rect">
            <a:avLst/>
          </a:prstGeom>
          <a:noFill/>
        </p:spPr>
        <p:txBody>
          <a:bodyPr vert="horz" wrap="none" lIns="0" tIns="0" rIns="0" bIns="0" rtlCol="0">
            <a:spAutoFit/>
          </a:bodyPr>
          <a:lstStyle/>
          <a:p>
            <a:pPr>
              <a:lnSpc>
                <a:spcPts val="8300"/>
              </a:lnSpc>
            </a:pPr>
            <a:r>
              <a:rPr lang="en-US" sz="6850" b="1" dirty="0">
                <a:latin typeface="Arial" panose="020B0604020202020204" pitchFamily="34" charset="0"/>
              </a:rPr>
              <a:t>Sale of houses per Quarter </a:t>
            </a:r>
          </a:p>
          <a:p>
            <a:pPr>
              <a:lnSpc>
                <a:spcPts val="8300"/>
              </a:lnSpc>
            </a:pPr>
            <a:endParaRPr lang="en-US" dirty="0"/>
          </a:p>
        </p:txBody>
      </p:sp>
      <p:sp>
        <p:nvSpPr>
          <p:cNvPr id="5" name="TextBox 4">
            <a:extLst>
              <a:ext uri="{FF2B5EF4-FFF2-40B4-BE49-F238E27FC236}">
                <a16:creationId xmlns:a16="http://schemas.microsoft.com/office/drawing/2014/main" id="{B626B119-859A-4538-AD07-048E254B8742}"/>
              </a:ext>
            </a:extLst>
          </p:cNvPr>
          <p:cNvSpPr txBox="1"/>
          <p:nvPr/>
        </p:nvSpPr>
        <p:spPr>
          <a:xfrm>
            <a:off x="1028700" y="2463800"/>
            <a:ext cx="10121900" cy="1189428"/>
          </a:xfrm>
          <a:prstGeom prst="rect">
            <a:avLst/>
          </a:prstGeom>
          <a:noFill/>
        </p:spPr>
        <p:txBody>
          <a:bodyPr vert="horz" wrap="square" lIns="0" tIns="0" rIns="0" bIns="0" rtlCol="0">
            <a:spAutoFit/>
          </a:bodyPr>
          <a:lstStyle/>
          <a:p>
            <a:pPr>
              <a:lnSpc>
                <a:spcPts val="3200"/>
              </a:lnSpc>
            </a:pPr>
            <a:r>
              <a:rPr lang="en-US" sz="2670" dirty="0">
                <a:solidFill>
                  <a:srgbClr val="000000"/>
                </a:solidFill>
                <a:latin typeface="Arial" panose="020B0604020202020204" pitchFamily="34" charset="0"/>
              </a:rPr>
              <a:t>People in the King County region bought houses more in the second quarter of the year </a:t>
            </a:r>
          </a:p>
          <a:p>
            <a:pPr>
              <a:lnSpc>
                <a:spcPts val="3200"/>
              </a:lnSpc>
            </a:pPr>
            <a:endParaRPr lang="en-US" dirty="0"/>
          </a:p>
        </p:txBody>
      </p:sp>
      <p:sp>
        <p:nvSpPr>
          <p:cNvPr id="11" name="TextBox 10">
            <a:extLst>
              <a:ext uri="{FF2B5EF4-FFF2-40B4-BE49-F238E27FC236}">
                <a16:creationId xmlns:a16="http://schemas.microsoft.com/office/drawing/2014/main" id="{30D0EAA5-A0D5-4638-94ED-79843ED48DFF}"/>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pic>
        <p:nvPicPr>
          <p:cNvPr id="12" name="Picture 11">
            <a:extLst>
              <a:ext uri="{FF2B5EF4-FFF2-40B4-BE49-F238E27FC236}">
                <a16:creationId xmlns:a16="http://schemas.microsoft.com/office/drawing/2014/main" id="{3FF53667-EC73-4A52-BAC7-06CD2B2075DF}"/>
              </a:ext>
            </a:extLst>
          </p:cNvPr>
          <p:cNvPicPr>
            <a:picLocks noChangeAspect="1"/>
          </p:cNvPicPr>
          <p:nvPr/>
        </p:nvPicPr>
        <p:blipFill>
          <a:blip r:embed="rId5"/>
          <a:stretch>
            <a:fillRect/>
          </a:stretch>
        </p:blipFill>
        <p:spPr>
          <a:xfrm>
            <a:off x="1905000" y="3832224"/>
            <a:ext cx="9101137" cy="4930775"/>
          </a:xfrm>
          <a:prstGeom prst="rect">
            <a:avLst/>
          </a:prstGeom>
        </p:spPr>
      </p:pic>
    </p:spTree>
    <p:extLst>
      <p:ext uri="{BB962C8B-B14F-4D97-AF65-F5344CB8AC3E}">
        <p14:creationId xmlns:p14="http://schemas.microsoft.com/office/powerpoint/2010/main" val="39005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E35E9-DFD6-459A-8E2B-3F70ADCEC30C}"/>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288000" cy="10274300"/>
          </a:xfrm>
          <a:prstGeom prst="rect">
            <a:avLst/>
          </a:prstGeom>
        </p:spPr>
      </p:pic>
      <p:sp>
        <p:nvSpPr>
          <p:cNvPr id="4" name="TextBox 3">
            <a:extLst>
              <a:ext uri="{FF2B5EF4-FFF2-40B4-BE49-F238E27FC236}">
                <a16:creationId xmlns:a16="http://schemas.microsoft.com/office/drawing/2014/main" id="{42A9BDBB-BAD9-44AB-9734-21B08CD65135}"/>
              </a:ext>
            </a:extLst>
          </p:cNvPr>
          <p:cNvSpPr txBox="1"/>
          <p:nvPr/>
        </p:nvSpPr>
        <p:spPr>
          <a:xfrm>
            <a:off x="1168400" y="622300"/>
            <a:ext cx="11100283" cy="1923604"/>
          </a:xfrm>
          <a:prstGeom prst="rect">
            <a:avLst/>
          </a:prstGeom>
          <a:noFill/>
        </p:spPr>
        <p:txBody>
          <a:bodyPr vert="horz" wrap="none" lIns="0" tIns="0" rIns="0" bIns="0" rtlCol="0">
            <a:spAutoFit/>
          </a:bodyPr>
          <a:lstStyle/>
          <a:p>
            <a:pPr>
              <a:lnSpc>
                <a:spcPts val="8300"/>
              </a:lnSpc>
            </a:pPr>
            <a:r>
              <a:rPr lang="en-US" sz="6850" b="1" dirty="0">
                <a:latin typeface="Arial" panose="020B0604020202020204" pitchFamily="34" charset="0"/>
              </a:rPr>
              <a:t>Exploratory Data Analysis </a:t>
            </a:r>
          </a:p>
          <a:p>
            <a:pPr>
              <a:lnSpc>
                <a:spcPts val="8300"/>
              </a:lnSpc>
            </a:pPr>
            <a:endParaRPr lang="en-US" dirty="0"/>
          </a:p>
        </p:txBody>
      </p:sp>
      <p:sp>
        <p:nvSpPr>
          <p:cNvPr id="5" name="TextBox 4">
            <a:extLst>
              <a:ext uri="{FF2B5EF4-FFF2-40B4-BE49-F238E27FC236}">
                <a16:creationId xmlns:a16="http://schemas.microsoft.com/office/drawing/2014/main" id="{829C503C-F861-40A4-B383-B5CE0F12617C}"/>
              </a:ext>
            </a:extLst>
          </p:cNvPr>
          <p:cNvSpPr txBox="1"/>
          <p:nvPr/>
        </p:nvSpPr>
        <p:spPr>
          <a:xfrm>
            <a:off x="1295400" y="1866900"/>
            <a:ext cx="1707199" cy="1362552"/>
          </a:xfrm>
          <a:prstGeom prst="rect">
            <a:avLst/>
          </a:prstGeom>
          <a:noFill/>
        </p:spPr>
        <p:txBody>
          <a:bodyPr vert="horz" wrap="none" lIns="0" tIns="0" rIns="0" bIns="0" rtlCol="0">
            <a:spAutoFit/>
          </a:bodyPr>
          <a:lstStyle/>
          <a:p>
            <a:pPr>
              <a:lnSpc>
                <a:spcPts val="5800"/>
              </a:lnSpc>
            </a:pPr>
            <a:r>
              <a:rPr lang="en-US" sz="4883" b="1" dirty="0">
                <a:latin typeface="Arial" panose="020B0604020202020204" pitchFamily="34" charset="0"/>
              </a:rPr>
              <a:t>Price</a:t>
            </a:r>
            <a:r>
              <a:rPr lang="en-US" sz="4883" b="1" dirty="0">
                <a:solidFill>
                  <a:srgbClr val="0070C0"/>
                </a:solidFill>
                <a:latin typeface="Arial" panose="020B0604020202020204" pitchFamily="34" charset="0"/>
              </a:rPr>
              <a:t> </a:t>
            </a:r>
          </a:p>
          <a:p>
            <a:pPr>
              <a:lnSpc>
                <a:spcPts val="5800"/>
              </a:lnSpc>
            </a:pPr>
            <a:endParaRPr lang="en-US" dirty="0"/>
          </a:p>
        </p:txBody>
      </p:sp>
      <p:sp>
        <p:nvSpPr>
          <p:cNvPr id="6" name="TextBox 5">
            <a:extLst>
              <a:ext uri="{FF2B5EF4-FFF2-40B4-BE49-F238E27FC236}">
                <a16:creationId xmlns:a16="http://schemas.microsoft.com/office/drawing/2014/main" id="{1740A1B6-FFD5-4388-B503-7DA70AF5A0A7}"/>
              </a:ext>
            </a:extLst>
          </p:cNvPr>
          <p:cNvSpPr txBox="1"/>
          <p:nvPr/>
        </p:nvSpPr>
        <p:spPr>
          <a:xfrm>
            <a:off x="1028700" y="3708400"/>
            <a:ext cx="5342360" cy="1699183"/>
          </a:xfrm>
          <a:prstGeom prst="rect">
            <a:avLst/>
          </a:prstGeom>
          <a:noFill/>
        </p:spPr>
        <p:txBody>
          <a:bodyPr vert="horz" wrap="none" lIns="0" tIns="0" rIns="0" bIns="0" rtlCol="0">
            <a:spAutoFit/>
          </a:bodyPr>
          <a:lstStyle/>
          <a:p>
            <a:pPr>
              <a:lnSpc>
                <a:spcPts val="7300"/>
              </a:lnSpc>
            </a:pPr>
            <a:r>
              <a:rPr lang="en-US" sz="6410" b="1" dirty="0">
                <a:latin typeface="Arial" panose="020B0604020202020204" pitchFamily="34" charset="0"/>
              </a:rPr>
              <a:t>USD 1120000 </a:t>
            </a:r>
          </a:p>
          <a:p>
            <a:pPr>
              <a:lnSpc>
                <a:spcPts val="7300"/>
              </a:lnSpc>
            </a:pPr>
            <a:endParaRPr lang="en-US" dirty="0"/>
          </a:p>
        </p:txBody>
      </p:sp>
      <p:sp>
        <p:nvSpPr>
          <p:cNvPr id="7" name="TextBox 6">
            <a:extLst>
              <a:ext uri="{FF2B5EF4-FFF2-40B4-BE49-F238E27FC236}">
                <a16:creationId xmlns:a16="http://schemas.microsoft.com/office/drawing/2014/main" id="{1EE18494-53F9-4329-84A4-F2D82A74807C}"/>
              </a:ext>
            </a:extLst>
          </p:cNvPr>
          <p:cNvSpPr txBox="1"/>
          <p:nvPr/>
        </p:nvSpPr>
        <p:spPr>
          <a:xfrm>
            <a:off x="1028700" y="4965700"/>
            <a:ext cx="2947923" cy="891270"/>
          </a:xfrm>
          <a:prstGeom prst="rect">
            <a:avLst/>
          </a:prstGeom>
          <a:noFill/>
        </p:spPr>
        <p:txBody>
          <a:bodyPr vert="horz" wrap="none" lIns="0" tIns="0" rIns="0" bIns="0" rtlCol="0">
            <a:spAutoFit/>
          </a:bodyPr>
          <a:lstStyle/>
          <a:p>
            <a:pPr>
              <a:lnSpc>
                <a:spcPts val="3700"/>
              </a:lnSpc>
            </a:pPr>
            <a:r>
              <a:rPr lang="en-US" sz="3209">
                <a:latin typeface="Arial" panose="020B0604020202020204" pitchFamily="34" charset="0"/>
              </a:rPr>
              <a:t>Maximum Price </a:t>
            </a:r>
          </a:p>
          <a:p>
            <a:pPr>
              <a:lnSpc>
                <a:spcPts val="3700"/>
              </a:lnSpc>
            </a:pPr>
            <a:endParaRPr lang="en-US"/>
          </a:p>
        </p:txBody>
      </p:sp>
      <p:sp>
        <p:nvSpPr>
          <p:cNvPr id="8" name="TextBox 7">
            <a:extLst>
              <a:ext uri="{FF2B5EF4-FFF2-40B4-BE49-F238E27FC236}">
                <a16:creationId xmlns:a16="http://schemas.microsoft.com/office/drawing/2014/main" id="{829A9367-9BB4-4408-BFA5-FF181975EFE0}"/>
              </a:ext>
            </a:extLst>
          </p:cNvPr>
          <p:cNvSpPr txBox="1"/>
          <p:nvPr/>
        </p:nvSpPr>
        <p:spPr>
          <a:xfrm>
            <a:off x="1028700" y="6451600"/>
            <a:ext cx="4640694" cy="1612173"/>
          </a:xfrm>
          <a:prstGeom prst="rect">
            <a:avLst/>
          </a:prstGeom>
          <a:noFill/>
        </p:spPr>
        <p:txBody>
          <a:bodyPr vert="horz" wrap="none" lIns="0" tIns="0" rIns="0" bIns="0" rtlCol="0">
            <a:spAutoFit/>
          </a:bodyPr>
          <a:lstStyle/>
          <a:p>
            <a:pPr>
              <a:lnSpc>
                <a:spcPts val="3200"/>
              </a:lnSpc>
            </a:pPr>
            <a:r>
              <a:rPr lang="en-GB" sz="2510" dirty="0">
                <a:latin typeface="Arial" panose="020B0604020202020204" pitchFamily="34" charset="0"/>
              </a:rPr>
              <a:t>From our analysis this was the </a:t>
            </a:r>
            <a:br>
              <a:rPr lang="en-GB" sz="2510" dirty="0">
                <a:latin typeface="Arial" panose="020B0604020202020204" pitchFamily="34" charset="0"/>
              </a:rPr>
            </a:br>
            <a:r>
              <a:rPr lang="en-GB" sz="2510" dirty="0">
                <a:latin typeface="Arial" panose="020B0604020202020204" pitchFamily="34" charset="0"/>
              </a:rPr>
              <a:t>maximum price of the houses in </a:t>
            </a:r>
            <a:br>
              <a:rPr lang="en-GB" sz="2510" dirty="0">
                <a:latin typeface="Arial" panose="020B0604020202020204" pitchFamily="34" charset="0"/>
              </a:rPr>
            </a:br>
            <a:r>
              <a:rPr lang="en-GB" sz="2510" dirty="0">
                <a:latin typeface="Arial" panose="020B0604020202020204" pitchFamily="34" charset="0"/>
              </a:rPr>
              <a:t>King County. </a:t>
            </a:r>
          </a:p>
          <a:p>
            <a:pPr>
              <a:lnSpc>
                <a:spcPts val="3200"/>
              </a:lnSpc>
            </a:pPr>
            <a:endParaRPr lang="en-US" sz="2510" dirty="0">
              <a:solidFill>
                <a:srgbClr val="FFFFFF"/>
              </a:solidFill>
              <a:latin typeface="Arial" panose="020B0604020202020204" pitchFamily="34" charset="0"/>
            </a:endParaRPr>
          </a:p>
        </p:txBody>
      </p:sp>
      <p:sp>
        <p:nvSpPr>
          <p:cNvPr id="9" name="TextBox 8">
            <a:extLst>
              <a:ext uri="{FF2B5EF4-FFF2-40B4-BE49-F238E27FC236}">
                <a16:creationId xmlns:a16="http://schemas.microsoft.com/office/drawing/2014/main" id="{2B883F49-A1FD-4128-88F5-AD1C705EB831}"/>
              </a:ext>
            </a:extLst>
          </p:cNvPr>
          <p:cNvSpPr txBox="1"/>
          <p:nvPr/>
        </p:nvSpPr>
        <p:spPr>
          <a:xfrm>
            <a:off x="6883400" y="3670300"/>
            <a:ext cx="5158463" cy="1699183"/>
          </a:xfrm>
          <a:prstGeom prst="rect">
            <a:avLst/>
          </a:prstGeom>
          <a:noFill/>
        </p:spPr>
        <p:txBody>
          <a:bodyPr vert="horz" wrap="square" lIns="0" tIns="0" rIns="0" bIns="0" rtlCol="0">
            <a:spAutoFit/>
          </a:bodyPr>
          <a:lstStyle/>
          <a:p>
            <a:pPr>
              <a:lnSpc>
                <a:spcPts val="7300"/>
              </a:lnSpc>
            </a:pPr>
            <a:r>
              <a:rPr lang="en-US" sz="6410" b="1" dirty="0">
                <a:latin typeface="Arial" panose="020B0604020202020204" pitchFamily="34" charset="0"/>
              </a:rPr>
              <a:t>$USD 78,000 </a:t>
            </a:r>
          </a:p>
          <a:p>
            <a:pPr>
              <a:lnSpc>
                <a:spcPts val="7300"/>
              </a:lnSpc>
            </a:pPr>
            <a:endParaRPr lang="en-US" dirty="0"/>
          </a:p>
        </p:txBody>
      </p:sp>
      <p:sp>
        <p:nvSpPr>
          <p:cNvPr id="10" name="TextBox 9">
            <a:extLst>
              <a:ext uri="{FF2B5EF4-FFF2-40B4-BE49-F238E27FC236}">
                <a16:creationId xmlns:a16="http://schemas.microsoft.com/office/drawing/2014/main" id="{946A9488-1E3E-4076-8869-E09187D86E7C}"/>
              </a:ext>
            </a:extLst>
          </p:cNvPr>
          <p:cNvSpPr txBox="1"/>
          <p:nvPr/>
        </p:nvSpPr>
        <p:spPr>
          <a:xfrm>
            <a:off x="6858000" y="4940300"/>
            <a:ext cx="2859509" cy="891270"/>
          </a:xfrm>
          <a:prstGeom prst="rect">
            <a:avLst/>
          </a:prstGeom>
          <a:noFill/>
        </p:spPr>
        <p:txBody>
          <a:bodyPr vert="horz" wrap="square" lIns="0" tIns="0" rIns="0" bIns="0" rtlCol="0">
            <a:spAutoFit/>
          </a:bodyPr>
          <a:lstStyle/>
          <a:p>
            <a:pPr>
              <a:lnSpc>
                <a:spcPts val="3700"/>
              </a:lnSpc>
            </a:pPr>
            <a:r>
              <a:rPr lang="en-US" sz="3209" dirty="0">
                <a:latin typeface="Arial" panose="020B0604020202020204" pitchFamily="34" charset="0"/>
              </a:rPr>
              <a:t>Minimum Price </a:t>
            </a:r>
          </a:p>
          <a:p>
            <a:pPr>
              <a:lnSpc>
                <a:spcPts val="3700"/>
              </a:lnSpc>
            </a:pPr>
            <a:endParaRPr lang="en-US" dirty="0"/>
          </a:p>
        </p:txBody>
      </p:sp>
      <p:sp>
        <p:nvSpPr>
          <p:cNvPr id="11" name="TextBox 10">
            <a:extLst>
              <a:ext uri="{FF2B5EF4-FFF2-40B4-BE49-F238E27FC236}">
                <a16:creationId xmlns:a16="http://schemas.microsoft.com/office/drawing/2014/main" id="{8F46E383-72C7-4C3F-95B0-2D46A7C645C1}"/>
              </a:ext>
            </a:extLst>
          </p:cNvPr>
          <p:cNvSpPr txBox="1"/>
          <p:nvPr/>
        </p:nvSpPr>
        <p:spPr>
          <a:xfrm>
            <a:off x="6883400" y="6451600"/>
            <a:ext cx="4552528" cy="1612173"/>
          </a:xfrm>
          <a:prstGeom prst="rect">
            <a:avLst/>
          </a:prstGeom>
          <a:noFill/>
        </p:spPr>
        <p:txBody>
          <a:bodyPr vert="horz" wrap="none" lIns="0" tIns="0" rIns="0" bIns="0" rtlCol="0">
            <a:spAutoFit/>
          </a:bodyPr>
          <a:lstStyle/>
          <a:p>
            <a:pPr>
              <a:lnSpc>
                <a:spcPts val="3200"/>
              </a:lnSpc>
            </a:pPr>
            <a:r>
              <a:rPr lang="en-GB" sz="2510" dirty="0">
                <a:latin typeface="Arial" panose="020B0604020202020204" pitchFamily="34" charset="0"/>
              </a:rPr>
              <a:t>From our analysis this was the </a:t>
            </a:r>
            <a:br>
              <a:rPr lang="en-GB" sz="2510" dirty="0">
                <a:latin typeface="Arial" panose="020B0604020202020204" pitchFamily="34" charset="0"/>
              </a:rPr>
            </a:br>
            <a:r>
              <a:rPr lang="en-GB" sz="2510" dirty="0">
                <a:latin typeface="Arial" panose="020B0604020202020204" pitchFamily="34" charset="0"/>
              </a:rPr>
              <a:t>minimum price of the houses in </a:t>
            </a:r>
            <a:br>
              <a:rPr lang="en-GB" sz="2510" dirty="0">
                <a:latin typeface="Arial" panose="020B0604020202020204" pitchFamily="34" charset="0"/>
              </a:rPr>
            </a:br>
            <a:r>
              <a:rPr lang="en-GB" sz="2510" dirty="0">
                <a:latin typeface="Arial" panose="020B0604020202020204" pitchFamily="34" charset="0"/>
              </a:rPr>
              <a:t>King County. </a:t>
            </a:r>
          </a:p>
          <a:p>
            <a:pPr>
              <a:lnSpc>
                <a:spcPts val="3200"/>
              </a:lnSpc>
            </a:pPr>
            <a:endParaRPr lang="en-US" sz="2510" dirty="0">
              <a:solidFill>
                <a:srgbClr val="FFFFFF"/>
              </a:solidFill>
              <a:latin typeface="Arial" panose="020B0604020202020204" pitchFamily="34" charset="0"/>
            </a:endParaRPr>
          </a:p>
        </p:txBody>
      </p:sp>
      <p:sp>
        <p:nvSpPr>
          <p:cNvPr id="12" name="TextBox 11">
            <a:extLst>
              <a:ext uri="{FF2B5EF4-FFF2-40B4-BE49-F238E27FC236}">
                <a16:creationId xmlns:a16="http://schemas.microsoft.com/office/drawing/2014/main" id="{57449729-3789-4518-9621-2D38A3D6198D}"/>
              </a:ext>
            </a:extLst>
          </p:cNvPr>
          <p:cNvSpPr txBox="1"/>
          <p:nvPr/>
        </p:nvSpPr>
        <p:spPr>
          <a:xfrm>
            <a:off x="14071600" y="3708400"/>
            <a:ext cx="3810000" cy="1699183"/>
          </a:xfrm>
          <a:prstGeom prst="rect">
            <a:avLst/>
          </a:prstGeom>
          <a:noFill/>
        </p:spPr>
        <p:txBody>
          <a:bodyPr vert="horz" wrap="square" lIns="0" tIns="0" rIns="0" bIns="0" rtlCol="0">
            <a:spAutoFit/>
          </a:bodyPr>
          <a:lstStyle/>
          <a:p>
            <a:pPr>
              <a:lnSpc>
                <a:spcPts val="7300"/>
              </a:lnSpc>
            </a:pPr>
            <a:r>
              <a:rPr lang="en-US" sz="6410" b="1" dirty="0">
                <a:latin typeface="Arial" panose="020B0604020202020204" pitchFamily="34" charset="0"/>
              </a:rPr>
              <a:t>$471531 </a:t>
            </a:r>
          </a:p>
          <a:p>
            <a:pPr>
              <a:lnSpc>
                <a:spcPts val="7300"/>
              </a:lnSpc>
            </a:pPr>
            <a:endParaRPr lang="en-US" dirty="0"/>
          </a:p>
        </p:txBody>
      </p:sp>
      <p:sp>
        <p:nvSpPr>
          <p:cNvPr id="13" name="TextBox 12">
            <a:extLst>
              <a:ext uri="{FF2B5EF4-FFF2-40B4-BE49-F238E27FC236}">
                <a16:creationId xmlns:a16="http://schemas.microsoft.com/office/drawing/2014/main" id="{DF9B8D62-162B-4041-813B-6D3D74C544CB}"/>
              </a:ext>
            </a:extLst>
          </p:cNvPr>
          <p:cNvSpPr txBox="1"/>
          <p:nvPr/>
        </p:nvSpPr>
        <p:spPr>
          <a:xfrm>
            <a:off x="14414500" y="4978400"/>
            <a:ext cx="3060700" cy="891270"/>
          </a:xfrm>
          <a:prstGeom prst="rect">
            <a:avLst/>
          </a:prstGeom>
          <a:noFill/>
        </p:spPr>
        <p:txBody>
          <a:bodyPr vert="horz" wrap="square" lIns="0" tIns="0" rIns="0" bIns="0" rtlCol="0">
            <a:spAutoFit/>
          </a:bodyPr>
          <a:lstStyle/>
          <a:p>
            <a:pPr>
              <a:lnSpc>
                <a:spcPts val="3700"/>
              </a:lnSpc>
            </a:pPr>
            <a:r>
              <a:rPr lang="en-US" sz="3050" dirty="0">
                <a:latin typeface="Arial" panose="020B0604020202020204" pitchFamily="34" charset="0"/>
              </a:rPr>
              <a:t>Average Price </a:t>
            </a:r>
          </a:p>
          <a:p>
            <a:pPr>
              <a:lnSpc>
                <a:spcPts val="3700"/>
              </a:lnSpc>
            </a:pPr>
            <a:endParaRPr lang="en-US" dirty="0"/>
          </a:p>
        </p:txBody>
      </p:sp>
      <p:sp>
        <p:nvSpPr>
          <p:cNvPr id="14" name="TextBox 13">
            <a:extLst>
              <a:ext uri="{FF2B5EF4-FFF2-40B4-BE49-F238E27FC236}">
                <a16:creationId xmlns:a16="http://schemas.microsoft.com/office/drawing/2014/main" id="{90AF64C3-ECAC-4E3E-870A-C27CFBD6315E}"/>
              </a:ext>
            </a:extLst>
          </p:cNvPr>
          <p:cNvSpPr txBox="1"/>
          <p:nvPr/>
        </p:nvSpPr>
        <p:spPr>
          <a:xfrm>
            <a:off x="13144500" y="6502400"/>
            <a:ext cx="4737100" cy="1612173"/>
          </a:xfrm>
          <a:prstGeom prst="rect">
            <a:avLst/>
          </a:prstGeom>
          <a:noFill/>
        </p:spPr>
        <p:txBody>
          <a:bodyPr vert="horz" wrap="square" lIns="0" tIns="0" rIns="0" bIns="0" rtlCol="0">
            <a:spAutoFit/>
          </a:bodyPr>
          <a:lstStyle/>
          <a:p>
            <a:pPr>
              <a:lnSpc>
                <a:spcPts val="3200"/>
              </a:lnSpc>
            </a:pPr>
            <a:r>
              <a:rPr lang="en-GB" sz="2510" dirty="0">
                <a:latin typeface="Arial" panose="020B0604020202020204" pitchFamily="34" charset="0"/>
              </a:rPr>
              <a:t>From our analysis this was the </a:t>
            </a:r>
            <a:br>
              <a:rPr lang="en-GB" sz="2510" dirty="0">
                <a:latin typeface="Arial" panose="020B0604020202020204" pitchFamily="34" charset="0"/>
              </a:rPr>
            </a:br>
            <a:r>
              <a:rPr lang="en-GB" sz="2510" dirty="0">
                <a:latin typeface="Arial" panose="020B0604020202020204" pitchFamily="34" charset="0"/>
              </a:rPr>
              <a:t>average price of the houses in </a:t>
            </a:r>
            <a:br>
              <a:rPr lang="en-GB" sz="2510" dirty="0">
                <a:latin typeface="Arial" panose="020B0604020202020204" pitchFamily="34" charset="0"/>
              </a:rPr>
            </a:br>
            <a:r>
              <a:rPr lang="en-GB" sz="2510" dirty="0">
                <a:latin typeface="Arial" panose="020B0604020202020204" pitchFamily="34" charset="0"/>
              </a:rPr>
              <a:t>King County. </a:t>
            </a:r>
          </a:p>
          <a:p>
            <a:pPr>
              <a:lnSpc>
                <a:spcPts val="3200"/>
              </a:lnSpc>
            </a:pPr>
            <a:endParaRPr lang="en-US" sz="2510" dirty="0">
              <a:solidFill>
                <a:srgbClr val="FFFFFF"/>
              </a:solidFill>
              <a:latin typeface="Arial" panose="020B0604020202020204" pitchFamily="34" charset="0"/>
            </a:endParaRPr>
          </a:p>
        </p:txBody>
      </p:sp>
      <p:sp>
        <p:nvSpPr>
          <p:cNvPr id="15" name="TextBox 14">
            <a:extLst>
              <a:ext uri="{FF2B5EF4-FFF2-40B4-BE49-F238E27FC236}">
                <a16:creationId xmlns:a16="http://schemas.microsoft.com/office/drawing/2014/main" id="{6F369B78-0E24-4CCF-83B6-B88476EF1603}"/>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165831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The">
            <a:extLst>
              <a:ext uri="{FF2B5EF4-FFF2-40B4-BE49-F238E27FC236}">
                <a16:creationId xmlns:a16="http://schemas.microsoft.com/office/drawing/2014/main" id="{DE7FB20D-B2EE-49D7-88B4-0F020E487C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8244"/>
            <a:ext cx="18288000" cy="10452544"/>
          </a:xfrm>
          <a:prstGeom prst="rect">
            <a:avLst/>
          </a:prstGeom>
        </p:spPr>
      </p:pic>
      <p:sp>
        <p:nvSpPr>
          <p:cNvPr id="4" name="TextBox 3">
            <a:extLst>
              <a:ext uri="{FF2B5EF4-FFF2-40B4-BE49-F238E27FC236}">
                <a16:creationId xmlns:a16="http://schemas.microsoft.com/office/drawing/2014/main" id="{A208F8BD-6553-4EA8-AE63-F47567BFC784}"/>
              </a:ext>
            </a:extLst>
          </p:cNvPr>
          <p:cNvSpPr txBox="1"/>
          <p:nvPr/>
        </p:nvSpPr>
        <p:spPr>
          <a:xfrm>
            <a:off x="406400" y="127000"/>
            <a:ext cx="15958481" cy="1250342"/>
          </a:xfrm>
          <a:prstGeom prst="rect">
            <a:avLst/>
          </a:prstGeom>
          <a:noFill/>
        </p:spPr>
        <p:txBody>
          <a:bodyPr vert="horz" wrap="square" lIns="0" tIns="0" rIns="0" bIns="0" rtlCol="0">
            <a:spAutoFit/>
          </a:bodyPr>
          <a:lstStyle/>
          <a:p>
            <a:pPr>
              <a:lnSpc>
                <a:spcPts val="5300"/>
              </a:lnSpc>
            </a:pPr>
            <a:r>
              <a:rPr lang="en-US" sz="4475" b="1" dirty="0">
                <a:solidFill>
                  <a:srgbClr val="000000"/>
                </a:solidFill>
                <a:latin typeface="Arial" panose="020B0604020202020204" pitchFamily="34" charset="0"/>
              </a:rPr>
              <a:t>Bedrooms </a:t>
            </a:r>
          </a:p>
          <a:p>
            <a:pPr>
              <a:lnSpc>
                <a:spcPts val="5300"/>
              </a:lnSpc>
            </a:pPr>
            <a:endParaRPr lang="en-US" dirty="0"/>
          </a:p>
        </p:txBody>
      </p:sp>
      <p:sp>
        <p:nvSpPr>
          <p:cNvPr id="15" name="TextBox 14">
            <a:extLst>
              <a:ext uri="{FF2B5EF4-FFF2-40B4-BE49-F238E27FC236}">
                <a16:creationId xmlns:a16="http://schemas.microsoft.com/office/drawing/2014/main" id="{C33D2DC5-0163-47DF-9D5C-59B39AE5BFEA}"/>
              </a:ext>
            </a:extLst>
          </p:cNvPr>
          <p:cNvSpPr txBox="1"/>
          <p:nvPr/>
        </p:nvSpPr>
        <p:spPr>
          <a:xfrm>
            <a:off x="13360400" y="952500"/>
            <a:ext cx="96180" cy="419987"/>
          </a:xfrm>
          <a:prstGeom prst="rect">
            <a:avLst/>
          </a:prstGeom>
          <a:noFill/>
        </p:spPr>
        <p:txBody>
          <a:bodyPr vert="horz" wrap="none" lIns="0" tIns="0" rIns="0" bIns="0" rtlCol="0">
            <a:spAutoFit/>
          </a:bodyPr>
          <a:lstStyle/>
          <a:p>
            <a:pPr>
              <a:lnSpc>
                <a:spcPts val="1600"/>
              </a:lnSpc>
            </a:pPr>
            <a:r>
              <a:rPr lang="en-US" sz="1340" b="1" dirty="0">
                <a:solidFill>
                  <a:srgbClr val="000000"/>
                </a:solidFill>
                <a:latin typeface="Arial" panose="020B0604020202020204" pitchFamily="34" charset="0"/>
              </a:rPr>
              <a:t>4</a:t>
            </a:r>
          </a:p>
          <a:p>
            <a:pPr>
              <a:lnSpc>
                <a:spcPts val="1600"/>
              </a:lnSpc>
            </a:pPr>
            <a:endParaRPr lang="en-US" dirty="0"/>
          </a:p>
        </p:txBody>
      </p:sp>
      <p:pic>
        <p:nvPicPr>
          <p:cNvPr id="30" name="Picture 29">
            <a:extLst>
              <a:ext uri="{FF2B5EF4-FFF2-40B4-BE49-F238E27FC236}">
                <a16:creationId xmlns:a16="http://schemas.microsoft.com/office/drawing/2014/main" id="{8B5D87B9-79A4-4A00-94F3-F10D7090D684}"/>
              </a:ext>
            </a:extLst>
          </p:cNvPr>
          <p:cNvPicPr>
            <a:picLocks noChangeAspect="1"/>
          </p:cNvPicPr>
          <p:nvPr/>
        </p:nvPicPr>
        <p:blipFill>
          <a:blip r:embed="rId4"/>
          <a:stretch>
            <a:fillRect/>
          </a:stretch>
        </p:blipFill>
        <p:spPr>
          <a:xfrm>
            <a:off x="266700" y="2622829"/>
            <a:ext cx="9512300" cy="6755513"/>
          </a:xfrm>
          <a:prstGeom prst="rect">
            <a:avLst/>
          </a:prstGeom>
        </p:spPr>
      </p:pic>
      <p:sp>
        <p:nvSpPr>
          <p:cNvPr id="34" name="Rectangle 33">
            <a:extLst>
              <a:ext uri="{FF2B5EF4-FFF2-40B4-BE49-F238E27FC236}">
                <a16:creationId xmlns:a16="http://schemas.microsoft.com/office/drawing/2014/main" id="{23E7C6B3-E067-4391-8DED-5563B5F36ED6}"/>
              </a:ext>
            </a:extLst>
          </p:cNvPr>
          <p:cNvSpPr/>
          <p:nvPr/>
        </p:nvSpPr>
        <p:spPr>
          <a:xfrm>
            <a:off x="177800" y="1372487"/>
            <a:ext cx="12534900" cy="954107"/>
          </a:xfrm>
          <a:prstGeom prst="rect">
            <a:avLst/>
          </a:prstGeom>
        </p:spPr>
        <p:txBody>
          <a:bodyPr wrap="square">
            <a:spAutoFit/>
          </a:bodyPr>
          <a:lstStyle/>
          <a:p>
            <a:r>
              <a:rPr lang="en-GB" sz="2800" dirty="0">
                <a:latin typeface="Consolas" panose="020B0609020204030204" pitchFamily="49" charset="0"/>
              </a:rPr>
              <a:t>The prices of houses increase as the number of bedrooms increase</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5836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DADE7-2465-4068-A839-57F4790F6CE1}"/>
              </a:ext>
            </a:extLst>
          </p:cNvPr>
          <p:cNvPicPr>
            <a:picLocks/>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8376900" cy="10274300"/>
          </a:xfrm>
          <a:prstGeom prst="rect">
            <a:avLst/>
          </a:prstGeom>
        </p:spPr>
      </p:pic>
      <p:sp>
        <p:nvSpPr>
          <p:cNvPr id="12" name="TextBox 11">
            <a:extLst>
              <a:ext uri="{FF2B5EF4-FFF2-40B4-BE49-F238E27FC236}">
                <a16:creationId xmlns:a16="http://schemas.microsoft.com/office/drawing/2014/main" id="{D7170D0C-F821-4DF4-A3F5-5B43392F59DA}"/>
              </a:ext>
            </a:extLst>
          </p:cNvPr>
          <p:cNvSpPr txBox="1"/>
          <p:nvPr/>
        </p:nvSpPr>
        <p:spPr>
          <a:xfrm>
            <a:off x="381000" y="762000"/>
            <a:ext cx="13296899" cy="1923604"/>
          </a:xfrm>
          <a:prstGeom prst="rect">
            <a:avLst/>
          </a:prstGeom>
          <a:noFill/>
        </p:spPr>
        <p:txBody>
          <a:bodyPr vert="horz" wrap="square" lIns="0" tIns="0" rIns="0" bIns="0" rtlCol="0">
            <a:spAutoFit/>
          </a:bodyPr>
          <a:lstStyle/>
          <a:p>
            <a:pPr>
              <a:lnSpc>
                <a:spcPts val="8300"/>
              </a:lnSpc>
            </a:pPr>
            <a:r>
              <a:rPr lang="en-US" sz="6850" b="1" dirty="0">
                <a:latin typeface="Arial" panose="020B0604020202020204" pitchFamily="34" charset="0"/>
              </a:rPr>
              <a:t>Condition </a:t>
            </a:r>
          </a:p>
          <a:p>
            <a:pPr>
              <a:lnSpc>
                <a:spcPts val="8300"/>
              </a:lnSpc>
            </a:pPr>
            <a:endParaRPr lang="en-US" dirty="0"/>
          </a:p>
        </p:txBody>
      </p:sp>
      <p:sp>
        <p:nvSpPr>
          <p:cNvPr id="16" name="TextBox 15">
            <a:extLst>
              <a:ext uri="{FF2B5EF4-FFF2-40B4-BE49-F238E27FC236}">
                <a16:creationId xmlns:a16="http://schemas.microsoft.com/office/drawing/2014/main" id="{47C2F589-7EC0-4E87-9CFF-5ECCDB9F7CBF}"/>
              </a:ext>
            </a:extLst>
          </p:cNvPr>
          <p:cNvSpPr txBox="1"/>
          <p:nvPr/>
        </p:nvSpPr>
        <p:spPr>
          <a:xfrm>
            <a:off x="2294467" y="10274300"/>
            <a:ext cx="13699066" cy="230832"/>
          </a:xfrm>
          <a:prstGeom prst="rect">
            <a:avLst/>
          </a:prstGeom>
          <a:noFill/>
        </p:spPr>
        <p:txBody>
          <a:bodyPr wrap="square" rtlCol="0">
            <a:spAutoFit/>
          </a:bodyPr>
          <a:lstStyle/>
          <a:p>
            <a:r>
              <a:rPr lang="en-US" sz="900">
                <a:hlinkClick r:id="rId3" tooltip="https://artjective.deviantart.com/art/November-PPT-Template-2-124767493"/>
              </a:rPr>
              <a:t>This Photo</a:t>
            </a:r>
            <a:r>
              <a:rPr lang="en-US" sz="900"/>
              <a:t> by Unknown Author is licensed under </a:t>
            </a:r>
            <a:r>
              <a:rPr lang="en-US" sz="900">
                <a:hlinkClick r:id="rId4" tooltip="https://creativecommons.org/licenses/by-nc-nd/3.0/"/>
              </a:rPr>
              <a:t>CC BY-NC-ND</a:t>
            </a:r>
            <a:endParaRPr lang="en-US" sz="900"/>
          </a:p>
        </p:txBody>
      </p:sp>
      <p:pic>
        <p:nvPicPr>
          <p:cNvPr id="17" name="Picture 16">
            <a:extLst>
              <a:ext uri="{FF2B5EF4-FFF2-40B4-BE49-F238E27FC236}">
                <a16:creationId xmlns:a16="http://schemas.microsoft.com/office/drawing/2014/main" id="{9163C112-9611-4FC6-8724-4802082B4F7E}"/>
              </a:ext>
            </a:extLst>
          </p:cNvPr>
          <p:cNvPicPr>
            <a:picLocks noChangeAspect="1"/>
          </p:cNvPicPr>
          <p:nvPr/>
        </p:nvPicPr>
        <p:blipFill>
          <a:blip r:embed="rId5"/>
          <a:stretch>
            <a:fillRect/>
          </a:stretch>
        </p:blipFill>
        <p:spPr>
          <a:xfrm>
            <a:off x="381001" y="3616579"/>
            <a:ext cx="9309099" cy="5285234"/>
          </a:xfrm>
          <a:prstGeom prst="rect">
            <a:avLst/>
          </a:prstGeom>
        </p:spPr>
      </p:pic>
      <p:sp>
        <p:nvSpPr>
          <p:cNvPr id="18" name="Rectangle 17">
            <a:extLst>
              <a:ext uri="{FF2B5EF4-FFF2-40B4-BE49-F238E27FC236}">
                <a16:creationId xmlns:a16="http://schemas.microsoft.com/office/drawing/2014/main" id="{5A6ABA71-0D59-4088-BDA8-475C61405370}"/>
              </a:ext>
            </a:extLst>
          </p:cNvPr>
          <p:cNvSpPr/>
          <p:nvPr/>
        </p:nvSpPr>
        <p:spPr>
          <a:xfrm>
            <a:off x="177800" y="1372487"/>
            <a:ext cx="12534900" cy="1815882"/>
          </a:xfrm>
          <a:prstGeom prst="rect">
            <a:avLst/>
          </a:prstGeom>
        </p:spPr>
        <p:txBody>
          <a:bodyPr wrap="square">
            <a:spAutoFit/>
          </a:bodyPr>
          <a:lstStyle/>
          <a:p>
            <a:endParaRPr lang="en-GB" sz="2800" dirty="0">
              <a:latin typeface="Consolas" panose="020B0609020204030204" pitchFamily="49" charset="0"/>
            </a:endParaRPr>
          </a:p>
          <a:p>
            <a:endParaRPr lang="en-GB" sz="2800" dirty="0">
              <a:latin typeface="Consolas" panose="020B0609020204030204" pitchFamily="49" charset="0"/>
            </a:endParaRPr>
          </a:p>
          <a:p>
            <a:r>
              <a:rPr lang="en-GB" sz="2800" dirty="0">
                <a:latin typeface="Consolas" panose="020B0609020204030204" pitchFamily="49" charset="0"/>
              </a:rPr>
              <a:t>The prices that have been kept in good conditions are highly priced.</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56976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794</Words>
  <Application>Microsoft Office PowerPoint</Application>
  <PresentationFormat>Custom</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Karumbi</dc:creator>
  <cp:lastModifiedBy>Karumbi</cp:lastModifiedBy>
  <cp:revision>22</cp:revision>
  <dcterms:created xsi:type="dcterms:W3CDTF">2023-04-19T20:42:47Z</dcterms:created>
  <dcterms:modified xsi:type="dcterms:W3CDTF">2023-04-20T00:19:21Z</dcterms:modified>
</cp:coreProperties>
</file>