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ja-JP" sz="1800" spc="-1" strike="noStrike">
                <a:solidFill>
                  <a:srgbClr val="000000"/>
                </a:solidFill>
                <a:latin typeface="游ゴシック"/>
              </a:rPr>
              <a:t>スライドを移動するに</a:t>
            </a:r>
            <a:r>
              <a:rPr b="0" lang="ja-JP" sz="1800" spc="-1" strike="noStrike">
                <a:solidFill>
                  <a:srgbClr val="000000"/>
                </a:solidFill>
                <a:latin typeface="游ゴシック"/>
              </a:rPr>
              <a:t>はクリックします。</a:t>
            </a:r>
            <a:endParaRPr b="0" lang="en-US" sz="1800" spc="-1" strike="noStrike">
              <a:solidFill>
                <a:srgbClr val="000000"/>
              </a:solidFill>
              <a:latin typeface="游ゴシック"/>
            </a:endParaRPr>
          </a:p>
        </p:txBody>
      </p:sp>
      <p:sp>
        <p:nvSpPr>
          <p:cNvPr id="42" name="PlaceHolder 2"/>
          <p:cNvSpPr>
            <a:spLocks noGrp="1"/>
          </p:cNvSpPr>
          <p:nvPr>
            <p:ph type="body"/>
          </p:nvPr>
        </p:nvSpPr>
        <p:spPr>
          <a:xfrm>
            <a:off x="756000" y="5078520"/>
            <a:ext cx="6047640" cy="4811040"/>
          </a:xfrm>
          <a:prstGeom prst="rect">
            <a:avLst/>
          </a:prstGeom>
        </p:spPr>
        <p:txBody>
          <a:bodyPr lIns="0" rIns="0" tIns="0" bIns="0">
            <a:noAutofit/>
          </a:bodyPr>
          <a:p>
            <a:r>
              <a:rPr b="0" lang="ja-JP" sz="2000" spc="-1" strike="noStrike">
                <a:latin typeface="Arial"/>
              </a:rPr>
              <a:t>クリックして</a:t>
            </a:r>
            <a:r>
              <a:rPr b="0" lang="ja-JP" sz="2000" spc="-1" strike="noStrike">
                <a:latin typeface="Arial"/>
              </a:rPr>
              <a:t>ノート書式</a:t>
            </a:r>
            <a:r>
              <a:rPr b="0" lang="ja-JP" sz="2000" spc="-1" strike="noStrike">
                <a:latin typeface="Arial"/>
              </a:rPr>
              <a:t>の編集</a:t>
            </a:r>
            <a:endParaRPr b="0" lang="en-US" sz="2000" spc="-1" strike="noStrike">
              <a:latin typeface="Arial"/>
            </a:endParaRPr>
          </a:p>
        </p:txBody>
      </p:sp>
      <p:sp>
        <p:nvSpPr>
          <p:cNvPr id="43"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&lt;ヘッダー&gt;</a:t>
            </a:r>
            <a:endParaRPr b="0" lang="en-US" sz="1400" spc="-1" strike="noStrike">
              <a:latin typeface="Times New Roman"/>
            </a:endParaRPr>
          </a:p>
        </p:txBody>
      </p:sp>
      <p:sp>
        <p:nvSpPr>
          <p:cNvPr id="44"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&lt;日付/時刻&gt;</a:t>
            </a:r>
            <a:endParaRPr b="0" lang="en-US" sz="1400" spc="-1" strike="noStrike">
              <a:latin typeface="Times New Roman"/>
            </a:endParaRPr>
          </a:p>
        </p:txBody>
      </p:sp>
      <p:sp>
        <p:nvSpPr>
          <p:cNvPr id="45"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&lt;フッター&gt;</a:t>
            </a:r>
            <a:endParaRPr b="0" lang="en-US" sz="1400" spc="-1" strike="noStrike">
              <a:latin typeface="Times New Roman"/>
            </a:endParaRPr>
          </a:p>
        </p:txBody>
      </p:sp>
      <p:sp>
        <p:nvSpPr>
          <p:cNvPr id="4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ABFA840-7829-48B3-9003-266A0A5CF860}" type="slidenum">
              <a:rPr b="0" lang="en-US" sz="1400" spc="-1" strike="noStrike">
                <a:latin typeface="Times New Roman"/>
              </a:rPr>
              <a:t>&lt;番号&gt;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1371600" y="1143000"/>
            <a:ext cx="4114440" cy="3085920"/>
          </a:xfrm>
          <a:prstGeom prst="rect">
            <a:avLst/>
          </a:prstGeom>
        </p:spPr>
      </p:sp>
      <p:sp>
        <p:nvSpPr>
          <p:cNvPr id="17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7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43232AF-3E6F-43D9-A0E6-27D9EE6F7F28}" type="slidenum">
              <a:rPr b="0" lang="en-US" sz="1200" spc="-1" strike="noStrike">
                <a:latin typeface="Times New Roman"/>
              </a:rPr>
              <a:t>&lt;番号&gt;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1371600" y="1143000"/>
            <a:ext cx="4114440" cy="3085920"/>
          </a:xfrm>
          <a:prstGeom prst="rect">
            <a:avLst/>
          </a:prstGeom>
        </p:spPr>
      </p:sp>
      <p:sp>
        <p:nvSpPr>
          <p:cNvPr id="14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4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1AC5A6F-3243-480A-90A6-51500C7A1C79}" type="slidenum">
              <a:rPr b="0" lang="en-US" sz="1200" spc="-1" strike="noStrike">
                <a:latin typeface="Times New Roman"/>
              </a:rPr>
              <a:t>&lt;番号&gt;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1371600" y="1143000"/>
            <a:ext cx="4114440" cy="3085920"/>
          </a:xfrm>
          <a:prstGeom prst="rect">
            <a:avLst/>
          </a:prstGeom>
        </p:spPr>
      </p:sp>
      <p:sp>
        <p:nvSpPr>
          <p:cNvPr id="15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5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3BCFB43-8C9F-4CC7-9E05-211C49E817CE}" type="slidenum">
              <a:rPr b="0" lang="en-US" sz="1200" spc="-1" strike="noStrike">
                <a:latin typeface="Times New Roman"/>
              </a:rPr>
              <a:t>&lt;番号&gt;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1371600" y="1143000"/>
            <a:ext cx="4114440" cy="3085920"/>
          </a:xfrm>
          <a:prstGeom prst="rect">
            <a:avLst/>
          </a:prstGeom>
        </p:spPr>
      </p:sp>
      <p:sp>
        <p:nvSpPr>
          <p:cNvPr id="15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5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82A5399-891C-4EAA-A868-E06766D27727}" type="slidenum">
              <a:rPr b="0" lang="en-US" sz="1200" spc="-1" strike="noStrike">
                <a:latin typeface="Times New Roman"/>
              </a:rPr>
              <a:t>&lt;番号&gt;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1371600" y="1143000"/>
            <a:ext cx="4114440" cy="3085920"/>
          </a:xfrm>
          <a:prstGeom prst="rect">
            <a:avLst/>
          </a:prstGeom>
        </p:spPr>
      </p:sp>
      <p:sp>
        <p:nvSpPr>
          <p:cNvPr id="15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5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B3131F6-8FAF-461E-A3FB-2785191C0009}" type="slidenum">
              <a:rPr b="0" lang="en-US" sz="1200" spc="-1" strike="noStrike">
                <a:latin typeface="Times New Roman"/>
              </a:rPr>
              <a:t>&lt;番号&gt;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1371600" y="1143000"/>
            <a:ext cx="4114440" cy="3085920"/>
          </a:xfrm>
          <a:prstGeom prst="rect">
            <a:avLst/>
          </a:prstGeom>
        </p:spPr>
      </p:sp>
      <p:sp>
        <p:nvSpPr>
          <p:cNvPr id="16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6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1B37177-A946-4638-AB0D-D10D20825B57}" type="slidenum">
              <a:rPr b="0" lang="en-US" sz="1200" spc="-1" strike="noStrike">
                <a:latin typeface="Times New Roman"/>
              </a:rPr>
              <a:t>&lt;番号&gt;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1371600" y="1143000"/>
            <a:ext cx="4114440" cy="3085920"/>
          </a:xfrm>
          <a:prstGeom prst="rect">
            <a:avLst/>
          </a:prstGeom>
        </p:spPr>
      </p:sp>
      <p:sp>
        <p:nvSpPr>
          <p:cNvPr id="16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6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E3C1D12-22C3-48CD-8F61-546C3235391C}" type="slidenum">
              <a:rPr b="0" lang="en-US" sz="1200" spc="-1" strike="noStrike">
                <a:latin typeface="Times New Roman"/>
              </a:rPr>
              <a:t>&lt;番号&gt;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1371600" y="1143000"/>
            <a:ext cx="4114440" cy="3085920"/>
          </a:xfrm>
          <a:prstGeom prst="rect">
            <a:avLst/>
          </a:prstGeom>
        </p:spPr>
      </p:sp>
      <p:sp>
        <p:nvSpPr>
          <p:cNvPr id="16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6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673A7D5-4BAB-4137-97CA-4955AD1DC8C4}" type="slidenum">
              <a:rPr b="0" lang="en-US" sz="1200" spc="-1" strike="noStrike">
                <a:latin typeface="Times New Roman"/>
              </a:rPr>
              <a:t>&lt;番号&gt;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1371600" y="1143000"/>
            <a:ext cx="4114440" cy="3085920"/>
          </a:xfrm>
          <a:prstGeom prst="rect">
            <a:avLst/>
          </a:prstGeom>
        </p:spPr>
      </p:sp>
      <p:sp>
        <p:nvSpPr>
          <p:cNvPr id="16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7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FB3788B-BFA2-417E-A20E-703B9CFC31BD}" type="slidenum">
              <a:rPr b="0" lang="en-US" sz="1200" spc="-1" strike="noStrike">
                <a:latin typeface="Times New Roman"/>
              </a:rPr>
              <a:t>&lt;番号&gt;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43000" y="1122480"/>
            <a:ext cx="6857640" cy="238716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000000"/>
              </a:solidFill>
              <a:latin typeface="游ゴシック"/>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43000" y="1122480"/>
            <a:ext cx="6857640" cy="238716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000000"/>
              </a:solidFill>
              <a:latin typeface="游ゴシック"/>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143000" y="1122480"/>
            <a:ext cx="6857640" cy="238716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100" spc="-1" strike="noStrike">
              <a:solidFill>
                <a:srgbClr val="000000"/>
              </a:solidFill>
              <a:latin typeface="游ゴシック"/>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143000" y="1122480"/>
            <a:ext cx="6857640" cy="238716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143000" y="1122480"/>
            <a:ext cx="6857640" cy="238716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100" spc="-1" strike="noStrike">
              <a:solidFill>
                <a:srgbClr val="000000"/>
              </a:solidFill>
              <a:latin typeface="游ゴシック"/>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43000" y="1122480"/>
            <a:ext cx="6857640" cy="238716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000000"/>
              </a:solidFill>
              <a:latin typeface="游ゴシック"/>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143000" y="1122480"/>
            <a:ext cx="6857640" cy="2387160"/>
          </a:xfrm>
          <a:prstGeom prst="rect">
            <a:avLst/>
          </a:prstGeom>
        </p:spPr>
        <p:txBody>
          <a:bodyPr lIns="0" rIns="0" tIns="0" bIns="0" anchor="ctr">
            <a:noAutofit/>
          </a:bodyPr>
          <a:p>
            <a:endParaRPr b="0" lang="en-US" sz="1800" spc="-1" strike="noStrike">
              <a:solidFill>
                <a:srgbClr val="000000"/>
              </a:solidFill>
              <a:latin typeface="游ゴシック"/>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143000" y="1122480"/>
            <a:ext cx="6857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143000" y="1122480"/>
            <a:ext cx="6857640" cy="238716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100" spc="-1" strike="noStrike">
              <a:solidFill>
                <a:srgbClr val="000000"/>
              </a:solidFill>
              <a:latin typeface="游ゴシック"/>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143000" y="1122480"/>
            <a:ext cx="6857640" cy="238716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100" spc="-1" strike="noStrike">
              <a:solidFill>
                <a:srgbClr val="000000"/>
              </a:solidFill>
              <a:latin typeface="游ゴシック"/>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43000" y="1122480"/>
            <a:ext cx="6857640" cy="2387160"/>
          </a:xfrm>
          <a:prstGeom prst="rect">
            <a:avLst/>
          </a:prstGeom>
        </p:spPr>
        <p:txBody>
          <a:bodyPr lIns="0" rIns="0" tIns="0" bIns="0" anchor="ctr">
            <a:noAutofit/>
          </a:bodyPr>
          <a:p>
            <a:endParaRPr b="0" lang="en-US" sz="1800" spc="-1" strike="noStrike">
              <a:solidFill>
                <a:srgbClr val="000000"/>
              </a:solidFill>
              <a:latin typeface="游ゴシック"/>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100" spc="-1" strike="noStrike">
              <a:solidFill>
                <a:srgbClr val="000000"/>
              </a:solidFill>
              <a:latin typeface="游ゴシック"/>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100" spc="-1" strike="noStrike">
              <a:solidFill>
                <a:srgbClr val="000000"/>
              </a:solidFill>
              <a:latin typeface="游ゴシック"/>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43000" y="1122480"/>
            <a:ext cx="6857640" cy="2387160"/>
          </a:xfrm>
          <a:prstGeom prst="rect">
            <a:avLst/>
          </a:prstGeom>
        </p:spPr>
        <p:txBody>
          <a:bodyPr anchor="b">
            <a:noAutofit/>
          </a:bodyPr>
          <a:p>
            <a:pPr algn="ctr">
              <a:lnSpc>
                <a:spcPct val="90000"/>
              </a:lnSpc>
            </a:pPr>
            <a:r>
              <a:rPr b="0" lang="ja-JP" sz="4500" spc="-1" strike="noStrike">
                <a:solidFill>
                  <a:srgbClr val="000000"/>
                </a:solidFill>
                <a:latin typeface="游ゴシック Light"/>
              </a:rPr>
              <a:t>マス</a:t>
            </a:r>
            <a:r>
              <a:rPr b="0" lang="ja-JP" sz="4500" spc="-1" strike="noStrike">
                <a:solidFill>
                  <a:srgbClr val="000000"/>
                </a:solidFill>
                <a:latin typeface="游ゴシック Light"/>
              </a:rPr>
              <a:t>ター </a:t>
            </a:r>
            <a:r>
              <a:rPr b="0" lang="ja-JP" sz="4500" spc="-1" strike="noStrike">
                <a:solidFill>
                  <a:srgbClr val="000000"/>
                </a:solidFill>
                <a:latin typeface="游ゴシック Light"/>
              </a:rPr>
              <a:t>タイ</a:t>
            </a:r>
            <a:r>
              <a:rPr b="0" lang="ja-JP" sz="4500" spc="-1" strike="noStrike">
                <a:solidFill>
                  <a:srgbClr val="000000"/>
                </a:solidFill>
                <a:latin typeface="游ゴシック Light"/>
              </a:rPr>
              <a:t>トル</a:t>
            </a:r>
            <a:r>
              <a:rPr b="0" lang="ja-JP" sz="4500" spc="-1" strike="noStrike">
                <a:solidFill>
                  <a:srgbClr val="000000"/>
                </a:solidFill>
                <a:latin typeface="游ゴシック Light"/>
              </a:rPr>
              <a:t>の書</a:t>
            </a:r>
            <a:r>
              <a:rPr b="0" lang="ja-JP" sz="4500" spc="-1" strike="noStrike">
                <a:solidFill>
                  <a:srgbClr val="000000"/>
                </a:solidFill>
                <a:latin typeface="游ゴシック Light"/>
              </a:rPr>
              <a:t>式設</a:t>
            </a:r>
            <a:r>
              <a:rPr b="0" lang="ja-JP" sz="4500" spc="-1" strike="noStrike">
                <a:solidFill>
                  <a:srgbClr val="000000"/>
                </a:solidFill>
                <a:latin typeface="游ゴシック Light"/>
              </a:rPr>
              <a:t>定</a:t>
            </a:r>
            <a:endParaRPr b="0" lang="en-US" sz="4500" spc="-1" strike="noStrike">
              <a:solidFill>
                <a:srgbClr val="000000"/>
              </a:solidFill>
              <a:latin typeface="游ゴシック"/>
            </a:endParaRPr>
          </a:p>
        </p:txBody>
      </p:sp>
      <p:sp>
        <p:nvSpPr>
          <p:cNvPr id="1" name="PlaceHolder 2"/>
          <p:cNvSpPr>
            <a:spLocks noGrp="1"/>
          </p:cNvSpPr>
          <p:nvPr>
            <p:ph type="dt"/>
          </p:nvPr>
        </p:nvSpPr>
        <p:spPr>
          <a:xfrm>
            <a:off x="628560" y="6356520"/>
            <a:ext cx="2057040" cy="364680"/>
          </a:xfrm>
          <a:prstGeom prst="rect">
            <a:avLst/>
          </a:prstGeom>
        </p:spPr>
        <p:txBody>
          <a:bodyPr anchor="ctr">
            <a:noAutofit/>
          </a:bodyPr>
          <a:p>
            <a:pPr>
              <a:lnSpc>
                <a:spcPct val="100000"/>
              </a:lnSpc>
            </a:pPr>
            <a:fld id="{124AEA19-5FE1-4AE8-A518-6C957E8E4CEF}" type="datetime1">
              <a:rPr b="0" lang="en-US" sz="900" spc="-1" strike="noStrike">
                <a:solidFill>
                  <a:srgbClr val="8b8b8b"/>
                </a:solidFill>
                <a:latin typeface="游ゴシック"/>
              </a:rPr>
              <a:t>05/20/2021</a:t>
            </a:fld>
            <a:endParaRPr b="0" lang="en-US" sz="900" spc="-1" strike="noStrike">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FB71F0C3-7BE1-4B5F-9BF7-420C4C5DB6EC}" type="slidenum">
              <a:rPr b="0" lang="en-US" sz="900" spc="-1" strike="noStrike">
                <a:solidFill>
                  <a:srgbClr val="8b8b8b"/>
                </a:solidFill>
                <a:latin typeface="游ゴシック"/>
              </a:rPr>
              <a:t>&lt;番号&gt;</a:t>
            </a:fld>
            <a:endParaRPr b="0" lang="en-US" sz="9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100" spc="-1" strike="noStrike">
                <a:solidFill>
                  <a:srgbClr val="000000"/>
                </a:solidFill>
                <a:latin typeface="游ゴシック"/>
              </a:rPr>
              <a:t>アウトラインテキストの書式を編集するにはクリックします。</a:t>
            </a:r>
            <a:endParaRPr b="0" lang="en-US" sz="2100" spc="-1" strike="noStrike">
              <a:solidFill>
                <a:srgbClr val="000000"/>
              </a:solidFill>
              <a:latin typeface="游ゴシック"/>
            </a:endParaRPr>
          </a:p>
          <a:p>
            <a:pPr lvl="1" marL="864000" indent="-324000">
              <a:spcBef>
                <a:spcPts val="1134"/>
              </a:spcBef>
              <a:buClr>
                <a:srgbClr val="000000"/>
              </a:buClr>
              <a:buSzPct val="75000"/>
              <a:buFont typeface="Symbol" charset="2"/>
              <a:buChar char=""/>
            </a:pPr>
            <a:r>
              <a:rPr b="0" lang="en-US" sz="1500" spc="-1" strike="noStrike">
                <a:solidFill>
                  <a:srgbClr val="000000"/>
                </a:solidFill>
                <a:latin typeface="游ゴシック"/>
              </a:rPr>
              <a:t>2</a:t>
            </a:r>
            <a:r>
              <a:rPr b="0" lang="ja-JP" sz="1500" spc="-1" strike="noStrike">
                <a:solidFill>
                  <a:srgbClr val="000000"/>
                </a:solidFill>
                <a:latin typeface="游ゴシック"/>
              </a:rPr>
              <a:t>レベル目のアウトライン</a:t>
            </a:r>
            <a:endParaRPr b="0" lang="en-US" sz="1500" spc="-1" strike="noStrike">
              <a:solidFill>
                <a:srgbClr val="000000"/>
              </a:solidFill>
              <a:latin typeface="游ゴシック"/>
            </a:endParaRPr>
          </a:p>
          <a:p>
            <a:pPr lvl="2" marL="1296000" indent="-288000">
              <a:spcBef>
                <a:spcPts val="850"/>
              </a:spcBef>
              <a:buClr>
                <a:srgbClr val="000000"/>
              </a:buClr>
              <a:buSzPct val="45000"/>
              <a:buFont typeface="Wingdings" charset="2"/>
              <a:buChar char=""/>
            </a:pPr>
            <a:r>
              <a:rPr b="0" lang="en-US" sz="1350" spc="-1" strike="noStrike">
                <a:solidFill>
                  <a:srgbClr val="000000"/>
                </a:solidFill>
                <a:latin typeface="游ゴシック"/>
              </a:rPr>
              <a:t>3</a:t>
            </a:r>
            <a:r>
              <a:rPr b="0" lang="ja-JP" sz="1350" spc="-1" strike="noStrike">
                <a:solidFill>
                  <a:srgbClr val="000000"/>
                </a:solidFill>
                <a:latin typeface="游ゴシック"/>
              </a:rPr>
              <a:t>レベル目のアウトライン</a:t>
            </a:r>
            <a:endParaRPr b="0" lang="en-US" sz="1350" spc="-1" strike="noStrike">
              <a:solidFill>
                <a:srgbClr val="000000"/>
              </a:solidFill>
              <a:latin typeface="游ゴシック"/>
            </a:endParaRPr>
          </a:p>
          <a:p>
            <a:pPr lvl="3" marL="1728000" indent="-216000">
              <a:spcBef>
                <a:spcPts val="567"/>
              </a:spcBef>
              <a:buClr>
                <a:srgbClr val="000000"/>
              </a:buClr>
              <a:buSzPct val="75000"/>
              <a:buFont typeface="Symbol" charset="2"/>
              <a:buChar char=""/>
            </a:pPr>
            <a:r>
              <a:rPr b="0" lang="en-US" sz="1350" spc="-1" strike="noStrike">
                <a:solidFill>
                  <a:srgbClr val="000000"/>
                </a:solidFill>
                <a:latin typeface="游ゴシック"/>
              </a:rPr>
              <a:t>4</a:t>
            </a:r>
            <a:r>
              <a:rPr b="0" lang="ja-JP" sz="1350" spc="-1" strike="noStrike">
                <a:solidFill>
                  <a:srgbClr val="000000"/>
                </a:solidFill>
                <a:latin typeface="游ゴシック"/>
              </a:rPr>
              <a:t>レベル目のアウトライン</a:t>
            </a:r>
            <a:endParaRPr b="0" lang="en-US" sz="1350" spc="-1" strike="noStrike">
              <a:solidFill>
                <a:srgbClr val="000000"/>
              </a:solidFill>
              <a:latin typeface="游ゴシック"/>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游ゴシック"/>
              </a:rPr>
              <a:t>5</a:t>
            </a:r>
            <a:r>
              <a:rPr b="0" lang="ja-JP" sz="2000" spc="-1" strike="noStrike">
                <a:solidFill>
                  <a:srgbClr val="000000"/>
                </a:solidFill>
                <a:latin typeface="游ゴシック"/>
              </a:rPr>
              <a:t>レベル目のアウトライン</a:t>
            </a:r>
            <a:endParaRPr b="0" lang="en-US" sz="2000" spc="-1" strike="noStrike">
              <a:solidFill>
                <a:srgbClr val="000000"/>
              </a:solidFill>
              <a:latin typeface="游ゴシック"/>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游ゴシック"/>
              </a:rPr>
              <a:t>6</a:t>
            </a:r>
            <a:r>
              <a:rPr b="0" lang="ja-JP" sz="2000" spc="-1" strike="noStrike">
                <a:solidFill>
                  <a:srgbClr val="000000"/>
                </a:solidFill>
                <a:latin typeface="游ゴシック"/>
              </a:rPr>
              <a:t>レベル目のアウトライン</a:t>
            </a:r>
            <a:endParaRPr b="0" lang="en-US" sz="2000" spc="-1" strike="noStrike">
              <a:solidFill>
                <a:srgbClr val="000000"/>
              </a:solidFill>
              <a:latin typeface="游ゴシック"/>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游ゴシック"/>
              </a:rPr>
              <a:t>7</a:t>
            </a:r>
            <a:r>
              <a:rPr b="0" lang="ja-JP" sz="2000" spc="-1" strike="noStrike">
                <a:solidFill>
                  <a:srgbClr val="000000"/>
                </a:solidFill>
                <a:latin typeface="游ゴシック"/>
              </a:rPr>
              <a:t>レベル目のアウトライン</a:t>
            </a:r>
            <a:endParaRPr b="0" lang="en-US" sz="2000" spc="-1" strike="noStrike">
              <a:solidFill>
                <a:srgbClr val="000000"/>
              </a:solidFill>
              <a:latin typeface="游ゴシック"/>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raw.githubusercontent.com/rurusasu/paper/master/AI&#25216;&#34899;/AI&#25216;&#34899;&#24540;&#29992;/&#29289;&#20307;&#26908;&#20986;/&#23398;%20et%20al.%20-%202012%20-%20&#20840;&#20572;&#30041;&#28857;&#12398;&#30452;&#25509;&#35336;&#31639;&#12395;&#22522;&#12389;&#12367;&#19968;&#33324;&#12459;&#12513;&#12521;&#12514;&#12487;&#12523;&#12398;PnP&#21839;&#38988;&#12395;&#23550;&#12377;&#12427;&#32113;&#19968;&#30340;&#35299;&#27861;.pdf" TargetMode="External"/><Relationship Id="rId2" Type="http://schemas.openxmlformats.org/officeDocument/2006/relationships/hyperlink" Target="https://raw.githubusercontent.com/rurusasu/paper/master/AI&#25216;&#34899;/AI&#25216;&#34899;&#24540;&#29992;/&#29289;&#20307;&#26908;&#20986;/&#23398;%20et%20al.%20-%202012%20-%20&#20840;&#20572;&#30041;&#28857;&#12398;&#30452;&#25509;&#35336;&#31639;&#12395;&#22522;&#12389;&#12367;&#19968;&#33324;&#12459;&#12513;&#12521;&#12514;&#12487;&#12523;&#12398;PnP&#21839;&#38988;&#12395;&#23550;&#12377;&#12427;&#32113;&#19968;&#30340;&#35299;&#27861;.pdf" TargetMode="External"/><Relationship Id="rId3" Type="http://schemas.openxmlformats.org/officeDocument/2006/relationships/hyperlink" Target="https://raw.githubusercontent.com/rurusasu/paper/master/AI&#25216;&#34899;/AI&#25216;&#34899;&#24540;&#29992;/&#29289;&#20307;&#26908;&#20986;/&#23398;%20et%20al.%20-%202012%20-%20&#20840;&#20572;&#30041;&#28857;&#12398;&#30452;&#25509;&#35336;&#31639;&#12395;&#22522;&#12389;&#12367;&#19968;&#33324;&#12459;&#12513;&#12521;&#12514;&#12487;&#12523;&#12398;PnP&#21839;&#38988;&#12395;&#23550;&#12377;&#12427;&#32113;&#19968;&#30340;&#35299;&#27861;.pdf" TargetMode="External"/><Relationship Id="rId4" Type="http://schemas.openxmlformats.org/officeDocument/2006/relationships/hyperlink" Target="https://raw.githubusercontent.com/rurusasu/paper/master/AI&#25216;&#34899;/AI&#25216;&#34899;&#24540;&#29992;/&#29289;&#20307;&#26908;&#20986;/&#23398;%20et%20al.%20-%202012%20-%20&#20840;&#20572;&#30041;&#28857;&#12398;&#30452;&#25509;&#35336;&#31639;&#12395;&#22522;&#12389;&#12367;&#19968;&#33324;&#12459;&#12513;&#12521;&#12514;&#12487;&#12523;&#12398;PnP&#21839;&#38988;&#12395;&#23550;&#12377;&#12427;&#32113;&#19968;&#30340;&#35299;&#27861;.pdf" TargetMode="External"/><Relationship Id="rId5" Type="http://schemas.openxmlformats.org/officeDocument/2006/relationships/hyperlink" Target="https://raw.githubusercontent.com/rurusasu/paper/master/AI&#25216;&#34899;/AI&#25216;&#34899;&#24540;&#29992;/&#29289;&#20307;&#26908;&#20986;/&#23398;%20et%20al.%20-%202012%20-%20&#20840;&#20572;&#30041;&#28857;&#12398;&#30452;&#25509;&#35336;&#31639;&#12395;&#22522;&#12389;&#12367;&#19968;&#33324;&#12459;&#12513;&#12521;&#12514;&#12487;&#12523;&#12398;PnP&#21839;&#38988;&#12395;&#23550;&#12377;&#12427;&#32113;&#19968;&#30340;&#35299;&#27861;.pdf" TargetMode="External"/><Relationship Id="rId6" Type="http://schemas.openxmlformats.org/officeDocument/2006/relationships/slideLayout" Target="../slideLayouts/slideLayout2.xml"/><Relationship Id="rId7"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github.com/rurusasu/Diary/blob/master/&#22577;&#21578;&#20250;_&#12497;&#12527;&#12509;/20210511/&#21442;&#32771;&#25991;&#29486;/Hough.pdf" TargetMode="External"/><Relationship Id="rId2" Type="http://schemas.openxmlformats.org/officeDocument/2006/relationships/hyperlink" Target="https://github.com/rurusasu/Diary/blob/master/&#22577;&#21578;&#20250;_&#12497;&#12527;&#12509;/20210511/&#21442;&#32771;&#25991;&#29486;/Hough.pdf" TargetMode="External"/><Relationship Id="rId3" Type="http://schemas.openxmlformats.org/officeDocument/2006/relationships/hyperlink" Target="https://github.com/rurusasu/Diary/blob/master/&#22577;&#21578;&#20250;_&#12497;&#12527;&#12509;/20210511/&#21442;&#32771;&#25991;&#29486;/Hough.pdf" TargetMode="Externa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2.xml"/><Relationship Id="rId7"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1143000" y="1097640"/>
            <a:ext cx="6857640" cy="2387160"/>
          </a:xfrm>
          <a:prstGeom prst="rect">
            <a:avLst/>
          </a:prstGeom>
          <a:noFill/>
          <a:ln>
            <a:noFill/>
          </a:ln>
        </p:spPr>
        <p:txBody>
          <a:bodyPr anchor="b">
            <a:normAutofit/>
          </a:bodyPr>
          <a:p>
            <a:pPr algn="ctr">
              <a:lnSpc>
                <a:spcPct val="90000"/>
              </a:lnSpc>
            </a:pPr>
            <a:r>
              <a:rPr b="1" lang="ja-JP" sz="4500" spc="-1" strike="noStrike">
                <a:solidFill>
                  <a:srgbClr val="000000"/>
                </a:solidFill>
                <a:latin typeface="游ゴシック Light"/>
              </a:rPr>
              <a:t>進捗報</a:t>
            </a:r>
            <a:r>
              <a:rPr b="1" lang="ja-JP" sz="4500" spc="-1" strike="noStrike">
                <a:solidFill>
                  <a:srgbClr val="000000"/>
                </a:solidFill>
                <a:latin typeface="游ゴシック Light"/>
              </a:rPr>
              <a:t>告会</a:t>
            </a:r>
            <a:endParaRPr b="0" lang="en-US" sz="4500" spc="-1" strike="noStrike">
              <a:solidFill>
                <a:srgbClr val="000000"/>
              </a:solidFill>
              <a:latin typeface="游ゴシック"/>
            </a:endParaRPr>
          </a:p>
        </p:txBody>
      </p:sp>
      <p:sp>
        <p:nvSpPr>
          <p:cNvPr id="48" name="TextShape 2"/>
          <p:cNvSpPr txBox="1"/>
          <p:nvPr/>
        </p:nvSpPr>
        <p:spPr>
          <a:xfrm>
            <a:off x="5189760" y="3911040"/>
            <a:ext cx="2810880" cy="846000"/>
          </a:xfrm>
          <a:prstGeom prst="rect">
            <a:avLst/>
          </a:prstGeom>
          <a:noFill/>
          <a:ln>
            <a:noFill/>
          </a:ln>
        </p:spPr>
        <p:txBody>
          <a:bodyPr>
            <a:normAutofit fontScale="44000"/>
          </a:bodyPr>
          <a:p>
            <a:pPr>
              <a:lnSpc>
                <a:spcPct val="90000"/>
              </a:lnSpc>
              <a:spcBef>
                <a:spcPts val="751"/>
              </a:spcBef>
              <a:tabLst>
                <a:tab algn="l" pos="0"/>
              </a:tabLst>
            </a:pPr>
            <a:r>
              <a:rPr b="0" lang="ja-JP" sz="2400" spc="-1" strike="noStrike">
                <a:solidFill>
                  <a:srgbClr val="000000"/>
                </a:solidFill>
                <a:latin typeface="游ゴシック"/>
              </a:rPr>
              <a:t>永田研究室</a:t>
            </a:r>
            <a:endParaRPr b="0" lang="en-US" sz="2400" spc="-1" strike="noStrike">
              <a:latin typeface="Arial"/>
            </a:endParaRPr>
          </a:p>
          <a:p>
            <a:pPr algn="r">
              <a:lnSpc>
                <a:spcPct val="90000"/>
              </a:lnSpc>
              <a:spcBef>
                <a:spcPts val="751"/>
              </a:spcBef>
              <a:tabLst>
                <a:tab algn="l" pos="0"/>
              </a:tabLst>
            </a:pPr>
            <a:r>
              <a:rPr b="0" lang="en-US" sz="2400" spc="-1" strike="noStrike">
                <a:solidFill>
                  <a:srgbClr val="000000"/>
                </a:solidFill>
                <a:latin typeface="游ゴシック"/>
              </a:rPr>
              <a:t>F120613  </a:t>
            </a:r>
            <a:r>
              <a:rPr b="0" lang="ja-JP" sz="2400" spc="-1" strike="noStrike">
                <a:solidFill>
                  <a:srgbClr val="000000"/>
                </a:solidFill>
                <a:latin typeface="游ゴシック"/>
              </a:rPr>
              <a:t>三木康平</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458040" y="6356520"/>
            <a:ext cx="2057040" cy="364680"/>
          </a:xfrm>
          <a:prstGeom prst="rect">
            <a:avLst/>
          </a:prstGeom>
          <a:noFill/>
          <a:ln>
            <a:noFill/>
          </a:ln>
        </p:spPr>
        <p:txBody>
          <a:bodyPr anchor="ctr">
            <a:noAutofit/>
          </a:bodyPr>
          <a:p>
            <a:pPr algn="r">
              <a:lnSpc>
                <a:spcPct val="100000"/>
              </a:lnSpc>
            </a:pPr>
            <a:fld id="{035A0996-DE49-410D-9573-8D56D0636B52}" type="slidenum">
              <a:rPr b="0" lang="en-US" sz="1050" spc="-1" strike="noStrike">
                <a:solidFill>
                  <a:srgbClr val="000000"/>
                </a:solidFill>
                <a:latin typeface="游ゴシック"/>
              </a:rPr>
              <a:t>&lt;番号&gt;</a:t>
            </a:fld>
            <a:endParaRPr b="0" lang="en-US" sz="1050" spc="-1" strike="noStrike">
              <a:latin typeface="Times New Roman"/>
            </a:endParaRPr>
          </a:p>
        </p:txBody>
      </p:sp>
      <p:sp>
        <p:nvSpPr>
          <p:cNvPr id="145" name="CustomShape 2"/>
          <p:cNvSpPr/>
          <p:nvPr/>
        </p:nvSpPr>
        <p:spPr>
          <a:xfrm>
            <a:off x="1301760" y="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u="sng">
                <a:solidFill>
                  <a:srgbClr val="0563c1"/>
                </a:solidFill>
                <a:uFillTx/>
                <a:latin typeface="游ゴシック"/>
                <a:hlinkClick r:id="rId1"/>
              </a:rPr>
              <a:t>PnP</a:t>
            </a:r>
            <a:r>
              <a:rPr b="1" lang="ja-JP" sz="2800" spc="-1" strike="noStrike" u="sng">
                <a:solidFill>
                  <a:srgbClr val="0563c1"/>
                </a:solidFill>
                <a:uFillTx/>
                <a:latin typeface="游ゴシック"/>
                <a:hlinkClick r:id="rId2"/>
              </a:rPr>
              <a:t>問題 </a:t>
            </a:r>
            <a:r>
              <a:rPr b="1" lang="en-US" sz="2800" spc="-1" strike="noStrike" u="sng">
                <a:solidFill>
                  <a:srgbClr val="0563c1"/>
                </a:solidFill>
                <a:uFillTx/>
                <a:latin typeface="游ゴシック"/>
                <a:hlinkClick r:id="rId3"/>
              </a:rPr>
              <a:t>(</a:t>
            </a:r>
            <a:r>
              <a:rPr b="1" lang="en-US" sz="2800" spc="-1" strike="noStrike" u="sng">
                <a:solidFill>
                  <a:srgbClr val="0563c1"/>
                </a:solidFill>
                <a:uFillTx/>
                <a:latin typeface="游ゴシック"/>
                <a:hlinkClick r:id="rId4"/>
              </a:rPr>
              <a:t>Prespective</a:t>
            </a:r>
            <a:r>
              <a:rPr b="1" lang="en-US" sz="2800" spc="-1" strike="noStrike" u="sng">
                <a:solidFill>
                  <a:srgbClr val="0563c1"/>
                </a:solidFill>
                <a:uFillTx/>
                <a:latin typeface="游ゴシック"/>
                <a:hlinkClick r:id="rId5"/>
              </a:rPr>
              <a:t>-n-Points)</a:t>
            </a:r>
            <a:endParaRPr b="0" lang="en-US" sz="2800" spc="-1" strike="noStrike">
              <a:latin typeface="Arial"/>
            </a:endParaRPr>
          </a:p>
        </p:txBody>
      </p:sp>
      <p:sp>
        <p:nvSpPr>
          <p:cNvPr id="146" name="CustomShape 3"/>
          <p:cNvSpPr/>
          <p:nvPr/>
        </p:nvSpPr>
        <p:spPr>
          <a:xfrm>
            <a:off x="739800" y="779400"/>
            <a:ext cx="7863480" cy="1156680"/>
          </a:xfrm>
          <a:prstGeom prst="rect">
            <a:avLst/>
          </a:prstGeom>
          <a:noFill/>
          <a:ln>
            <a:noFill/>
          </a:ln>
        </p:spPr>
        <p:style>
          <a:lnRef idx="0"/>
          <a:fillRef idx="0"/>
          <a:effectRef idx="0"/>
          <a:fontRef idx="minor"/>
        </p:style>
        <p:txBody>
          <a:bodyPr lIns="90000" rIns="90000" tIns="45000" bIns="45000">
            <a:spAutoFit/>
          </a:bodyPr>
          <a:p>
            <a:pPr>
              <a:lnSpc>
                <a:spcPts val="2801"/>
              </a:lnSpc>
            </a:pPr>
            <a:r>
              <a:rPr b="0" lang="en-US" sz="1800" spc="-1" strike="noStrike">
                <a:solidFill>
                  <a:srgbClr val="000000"/>
                </a:solidFill>
                <a:latin typeface="Times New Roman"/>
              </a:rPr>
              <a:t>PnP</a:t>
            </a:r>
            <a:r>
              <a:rPr b="0" lang="ja-JP" sz="1800" spc="-1" strike="noStrike">
                <a:solidFill>
                  <a:srgbClr val="000000"/>
                </a:solidFill>
                <a:latin typeface="Courier New"/>
              </a:rPr>
              <a:t>問題（</a:t>
            </a:r>
            <a:r>
              <a:rPr b="0" lang="en-US" sz="1800" spc="-1" strike="noStrike">
                <a:solidFill>
                  <a:srgbClr val="000000"/>
                </a:solidFill>
                <a:latin typeface="Times New Roman"/>
              </a:rPr>
              <a:t>Perspective-n-Points Problem</a:t>
            </a:r>
            <a:r>
              <a:rPr b="0" lang="ja-JP" sz="1800" spc="-1" strike="noStrike">
                <a:solidFill>
                  <a:srgbClr val="000000"/>
                </a:solidFill>
                <a:latin typeface="Courier New"/>
              </a:rPr>
              <a:t>）とは，ワールド座標系における</a:t>
            </a:r>
            <a:r>
              <a:rPr b="0" lang="en-US" sz="1800" spc="-1" strike="noStrike">
                <a:solidFill>
                  <a:srgbClr val="000000"/>
                </a:solidFill>
                <a:latin typeface="Arial"/>
              </a:rPr>
              <a:t>n</a:t>
            </a:r>
            <a:r>
              <a:rPr b="0" lang="ja-JP" sz="1800" spc="-1" strike="noStrike">
                <a:solidFill>
                  <a:srgbClr val="000000"/>
                </a:solidFill>
                <a:latin typeface="Courier New"/>
              </a:rPr>
              <a:t>点の三次元座標とそれらの点が観測された画像座標から，校正済カメラの位置姿勢を推定する問題</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游ゴシック"/>
              </a:rPr>
              <a:t>LineMO</a:t>
            </a:r>
            <a:r>
              <a:rPr b="1" lang="en-US" sz="2800" spc="-1" strike="noStrike">
                <a:solidFill>
                  <a:srgbClr val="ffffff"/>
                </a:solidFill>
                <a:latin typeface="游ゴシック"/>
              </a:rPr>
              <a:t>D</a:t>
            </a:r>
            <a:r>
              <a:rPr b="1" lang="ja-JP" sz="2800" spc="-1" strike="noStrike">
                <a:solidFill>
                  <a:srgbClr val="ffffff"/>
                </a:solidFill>
                <a:latin typeface="游ゴシック"/>
              </a:rPr>
              <a:t>データ</a:t>
            </a:r>
            <a:r>
              <a:rPr b="1" lang="ja-JP" sz="2800" spc="-1" strike="noStrike">
                <a:solidFill>
                  <a:srgbClr val="ffffff"/>
                </a:solidFill>
                <a:latin typeface="游ゴシック"/>
              </a:rPr>
              <a:t>セット</a:t>
            </a:r>
            <a:endParaRPr b="0" lang="en-US" sz="2800" spc="-1" strike="noStrike">
              <a:latin typeface="Arial"/>
            </a:endParaRPr>
          </a:p>
        </p:txBody>
      </p:sp>
      <p:sp>
        <p:nvSpPr>
          <p:cNvPr id="50" name="TextShape 2"/>
          <p:cNvSpPr txBox="1"/>
          <p:nvPr/>
        </p:nvSpPr>
        <p:spPr>
          <a:xfrm>
            <a:off x="6458040" y="6356520"/>
            <a:ext cx="2057040" cy="364680"/>
          </a:xfrm>
          <a:prstGeom prst="rect">
            <a:avLst/>
          </a:prstGeom>
          <a:noFill/>
          <a:ln>
            <a:noFill/>
          </a:ln>
        </p:spPr>
        <p:txBody>
          <a:bodyPr anchor="ctr">
            <a:noAutofit/>
          </a:bodyPr>
          <a:p>
            <a:pPr algn="r">
              <a:lnSpc>
                <a:spcPct val="100000"/>
              </a:lnSpc>
            </a:pPr>
            <a:fld id="{5111F021-673C-47A9-B231-265CC03283EE}" type="slidenum">
              <a:rPr b="0" lang="en-US" sz="1050" spc="-1" strike="noStrike">
                <a:solidFill>
                  <a:srgbClr val="000000"/>
                </a:solidFill>
                <a:latin typeface="游ゴシック"/>
              </a:rPr>
              <a:t>&lt;番号&gt;</a:t>
            </a:fld>
            <a:endParaRPr b="0" lang="en-US" sz="1050" spc="-1" strike="noStrike">
              <a:latin typeface="Times New Roman"/>
            </a:endParaRPr>
          </a:p>
        </p:txBody>
      </p:sp>
      <p:sp>
        <p:nvSpPr>
          <p:cNvPr id="51" name="TextShape 3"/>
          <p:cNvSpPr txBox="1"/>
          <p:nvPr/>
        </p:nvSpPr>
        <p:spPr>
          <a:xfrm>
            <a:off x="144000" y="543240"/>
            <a:ext cx="8856000" cy="8679960"/>
          </a:xfrm>
          <a:prstGeom prst="rect">
            <a:avLst/>
          </a:prstGeom>
          <a:noFill/>
          <a:ln>
            <a:noFill/>
          </a:ln>
        </p:spPr>
        <p:txBody>
          <a:bodyPr lIns="90000" rIns="90000" tIns="45000" bIns="45000">
            <a:noAutofit/>
          </a:bodyPr>
          <a:p>
            <a:r>
              <a:rPr b="0" lang="en-US" sz="1800" spc="-1" strike="noStrike">
                <a:latin typeface="Arial"/>
              </a:rPr>
              <a:t>* 15</a:t>
            </a:r>
            <a:r>
              <a:rPr b="0" lang="ja-JP" sz="1800" spc="-1" strike="noStrike">
                <a:latin typeface="Arial"/>
              </a:rPr>
              <a:t>種類のオブジェクトとグランドトゥルースポーズを含む</a:t>
            </a:r>
            <a:r>
              <a:rPr b="0" lang="en-US" sz="1800" spc="-1" strike="noStrike">
                <a:latin typeface="Arial"/>
              </a:rPr>
              <a:t>18000</a:t>
            </a:r>
            <a:r>
              <a:rPr b="0" lang="ja-JP" sz="1800" spc="-1" strike="noStrike">
                <a:latin typeface="Arial"/>
              </a:rPr>
              <a:t>枚以上の実写画像</a:t>
            </a:r>
            <a:endParaRPr b="0" lang="en-US" sz="1800" spc="-1" strike="noStrike">
              <a:latin typeface="Arial"/>
            </a:endParaRPr>
          </a:p>
          <a:p>
            <a:r>
              <a:rPr b="0" lang="en-US" sz="1800" spc="-1" strike="noStrike">
                <a:latin typeface="Arial"/>
              </a:rPr>
              <a:t>* Creative Commons Attribution 4.0 International License</a:t>
            </a:r>
            <a:endParaRPr b="0" lang="en-US" sz="1800" spc="-1" strike="noStrike">
              <a:latin typeface="Arial"/>
            </a:endParaRPr>
          </a:p>
          <a:p>
            <a:r>
              <a:rPr b="0" lang="ja-JP" sz="1800" spc="-1" strike="noStrike">
                <a:latin typeface="Arial"/>
              </a:rPr>
              <a:t>猿、ベンチバイス、ボウル、缶、猫、カップ、ドリル、アヒル、接着剤、穴あけ器、鉄、ランプ、電話、カム、卵箱</a:t>
            </a:r>
            <a:endParaRPr b="0" lang="en-US" sz="1800" spc="-1" strike="noStrike">
              <a:latin typeface="Arial"/>
            </a:endParaRPr>
          </a:p>
          <a:p>
            <a:r>
              <a:rPr b="0" lang="ja-JP" sz="1800" spc="-1" strike="noStrike">
                <a:latin typeface="Arial"/>
              </a:rPr>
              <a:t>各データセットには，</a:t>
            </a:r>
            <a:r>
              <a:rPr b="0" lang="en-US" sz="1800" spc="-1" strike="noStrike">
                <a:latin typeface="Arial"/>
              </a:rPr>
              <a:t>3D</a:t>
            </a:r>
            <a:r>
              <a:rPr b="0" lang="ja-JP" sz="1800" spc="-1" strike="noStrike">
                <a:latin typeface="Arial"/>
              </a:rPr>
              <a:t>モデルが点群として保存されている（フォーマット：</a:t>
            </a:r>
            <a:r>
              <a:rPr b="0" lang="en-US" sz="1800" spc="-1" strike="noStrike">
                <a:latin typeface="Arial"/>
              </a:rPr>
              <a:t>#of_voxels size: </a:t>
            </a:r>
            <a:r>
              <a:rPr b="0" lang="ja-JP" sz="1800" spc="-1" strike="noStrike">
                <a:latin typeface="Arial"/>
              </a:rPr>
              <a:t>各データセットには，点群として保存された</a:t>
            </a:r>
            <a:r>
              <a:rPr b="0" lang="en-US" sz="1800" spc="-1" strike="noStrike">
                <a:latin typeface="Arial"/>
              </a:rPr>
              <a:t>3D</a:t>
            </a:r>
            <a:r>
              <a:rPr b="0" lang="ja-JP" sz="1800" spc="-1" strike="noStrike">
                <a:latin typeface="Arial"/>
              </a:rPr>
              <a:t>モデル（フォーマット：</a:t>
            </a:r>
            <a:r>
              <a:rPr b="0" lang="en-US" sz="1800" spc="-1" strike="noStrike">
                <a:latin typeface="Arial"/>
              </a:rPr>
              <a:t>#_of_voxels size_of_voxel</a:t>
            </a:r>
            <a:endParaRPr b="0" lang="en-US" sz="1800" spc="-1" strike="noStrike">
              <a:latin typeface="Arial"/>
            </a:endParaRPr>
          </a:p>
          <a:p>
            <a:r>
              <a:rPr b="0" lang="en-US" sz="1800" spc="-1" strike="noStrike">
                <a:latin typeface="Arial"/>
              </a:rPr>
              <a:t>_in_cm x1</a:t>
            </a:r>
            <a:endParaRPr b="0" lang="en-US" sz="1800" spc="-1" strike="noStrike">
              <a:latin typeface="Arial"/>
            </a:endParaRPr>
          </a:p>
          <a:p>
            <a:r>
              <a:rPr b="0" lang="en-US" sz="1800" spc="-1" strike="noStrike">
                <a:latin typeface="Arial"/>
              </a:rPr>
              <a:t>_in_cm y1</a:t>
            </a:r>
            <a:endParaRPr b="0" lang="en-US" sz="1800" spc="-1" strike="noStrike">
              <a:latin typeface="Arial"/>
            </a:endParaRPr>
          </a:p>
          <a:p>
            <a:r>
              <a:rPr b="0" lang="en-US" sz="1800" spc="-1" strike="noStrike">
                <a:latin typeface="Arial"/>
              </a:rPr>
              <a:t>_in_cm z1</a:t>
            </a:r>
            <a:endParaRPr b="0" lang="en-US" sz="1800" spc="-1" strike="noStrike">
              <a:latin typeface="Arial"/>
            </a:endParaRPr>
          </a:p>
          <a:p>
            <a:r>
              <a:rPr b="0" lang="en-US" sz="1800" spc="-1" strike="noStrike">
                <a:latin typeface="Arial"/>
              </a:rPr>
              <a:t>_in_cm normal_x1</a:t>
            </a:r>
            <a:endParaRPr b="0" lang="en-US" sz="1800" spc="-1" strike="noStrike">
              <a:latin typeface="Arial"/>
            </a:endParaRPr>
          </a:p>
          <a:p>
            <a:r>
              <a:rPr b="0" lang="en-US" sz="1800" spc="-1" strike="noStrike">
                <a:latin typeface="Arial"/>
              </a:rPr>
              <a:t>normal_y1</a:t>
            </a:r>
            <a:endParaRPr b="0" lang="en-US" sz="1800" spc="-1" strike="noStrike">
              <a:latin typeface="Arial"/>
            </a:endParaRPr>
          </a:p>
          <a:p>
            <a:r>
              <a:rPr b="0" lang="en-US" sz="1800" spc="-1" strike="noStrike">
                <a:latin typeface="Arial"/>
              </a:rPr>
              <a:t>normal_z1</a:t>
            </a:r>
            <a:endParaRPr b="0" lang="en-US" sz="1800" spc="-1" strike="noStrike">
              <a:latin typeface="Arial"/>
            </a:endParaRPr>
          </a:p>
          <a:p>
            <a:r>
              <a:rPr b="0" lang="en-US" sz="1800" spc="-1" strike="noStrike">
                <a:latin typeface="Arial"/>
              </a:rPr>
              <a:t>color_x1_normalized_to_1</a:t>
            </a:r>
            <a:endParaRPr b="0" lang="en-US" sz="1800" spc="-1" strike="noStrike">
              <a:latin typeface="Arial"/>
            </a:endParaRPr>
          </a:p>
          <a:p>
            <a:r>
              <a:rPr b="0" lang="en-US" sz="1800" spc="-1" strike="noStrike">
                <a:latin typeface="Arial"/>
              </a:rPr>
              <a:t>color_y1_normalized_to_1</a:t>
            </a:r>
            <a:endParaRPr b="0" lang="en-US" sz="1800" spc="-1" strike="noStrike">
              <a:latin typeface="Arial"/>
            </a:endParaRPr>
          </a:p>
          <a:p>
            <a:r>
              <a:rPr b="0" lang="en-US" sz="1800" spc="-1" strike="noStrike">
                <a:latin typeface="Arial"/>
              </a:rPr>
              <a:t>color_z1_normalized_to_1 ...</a:t>
            </a:r>
            <a:r>
              <a:rPr b="0" lang="ja-JP" sz="1800" spc="-1" strike="noStrike">
                <a:latin typeface="Arial"/>
              </a:rPr>
              <a:t>）と，対象物の最大直径（単位：</a:t>
            </a:r>
            <a:r>
              <a:rPr b="0" lang="en-US" sz="1800" spc="-1" strike="noStrike">
                <a:latin typeface="Arial"/>
              </a:rPr>
              <a:t>cm</a:t>
            </a:r>
            <a:r>
              <a:rPr b="0" lang="ja-JP" sz="1800" spc="-1" strike="noStrike">
                <a:latin typeface="Arial"/>
              </a:rPr>
              <a:t>）を記録した</a:t>
            </a:r>
            <a:r>
              <a:rPr b="0" lang="en-US" sz="1800" spc="-1" strike="noStrike">
                <a:latin typeface="Arial"/>
              </a:rPr>
              <a:t>distance.txt</a:t>
            </a:r>
            <a:r>
              <a:rPr b="0" lang="ja-JP" sz="1800" spc="-1" strike="noStrike">
                <a:latin typeface="Arial"/>
              </a:rPr>
              <a:t>というファイルが含まれています。いくつかのデータセットでは、</a:t>
            </a:r>
            <a:r>
              <a:rPr b="0" lang="en-US" sz="1800" spc="-1" strike="noStrike">
                <a:latin typeface="Arial"/>
              </a:rPr>
              <a:t>ply</a:t>
            </a:r>
            <a:r>
              <a:rPr b="0" lang="ja-JP" sz="1800" spc="-1" strike="noStrike">
                <a:latin typeface="Arial"/>
              </a:rPr>
              <a:t>フォーマットの美しいメッシュモデルも提供しています（単位：</a:t>
            </a:r>
            <a:r>
              <a:rPr b="0" lang="en-US" sz="1800" spc="-1" strike="noStrike">
                <a:latin typeface="Arial"/>
              </a:rPr>
              <a:t>mm - </a:t>
            </a:r>
            <a:r>
              <a:rPr b="0" lang="ja-JP" sz="1800" spc="-1" strike="noStrike">
                <a:latin typeface="Arial"/>
              </a:rPr>
              <a:t>より良い法線を持つ）。オリジナルのメッシュは</a:t>
            </a:r>
            <a:r>
              <a:rPr b="0" lang="en-US" sz="1800" spc="-1" strike="noStrike">
                <a:latin typeface="Arial"/>
              </a:rPr>
              <a:t>OLDmesh.ply</a:t>
            </a:r>
            <a:r>
              <a:rPr b="0" lang="ja-JP" sz="1800" spc="-1" strike="noStrike">
                <a:latin typeface="Arial"/>
              </a:rPr>
              <a:t>に含まれています。ほとんどのデータセットでは、この</a:t>
            </a:r>
            <a:r>
              <a:rPr b="0" lang="en-US" sz="1800" spc="-1" strike="noStrike">
                <a:latin typeface="Arial"/>
              </a:rPr>
              <a:t>OLDmesh.ply</a:t>
            </a:r>
            <a:r>
              <a:rPr b="0" lang="ja-JP" sz="1800" spc="-1" strike="noStrike">
                <a:latin typeface="Arial"/>
              </a:rPr>
              <a:t>を、</a:t>
            </a:r>
            <a:r>
              <a:rPr b="0" lang="en-US" sz="1800" spc="-1" strike="noStrike">
                <a:latin typeface="Arial"/>
              </a:rPr>
              <a:t>transform.dat</a:t>
            </a:r>
            <a:r>
              <a:rPr b="0" lang="ja-JP" sz="1800" spc="-1" strike="noStrike">
                <a:latin typeface="Arial"/>
              </a:rPr>
              <a:t>に格納されている変換を用いて点群に登録しました（最初の番号は重要ではなく、その後、各行の最初の番号は廃止されます</a:t>
            </a:r>
            <a:r>
              <a:rPr b="0" lang="en-US" sz="1800" spc="-1" strike="noStrike">
                <a:latin typeface="Arial"/>
              </a:rPr>
              <a:t>-</a:t>
            </a:r>
            <a:r>
              <a:rPr b="0" lang="ja-JP" sz="1800" spc="-1" strike="noStrike">
                <a:latin typeface="Arial"/>
              </a:rPr>
              <a:t>残りの場合：変換行列</a:t>
            </a:r>
            <a:r>
              <a:rPr b="0" lang="en-US" sz="1800" spc="-1" strike="noStrike">
                <a:latin typeface="Arial"/>
              </a:rPr>
              <a:t>[R|T]</a:t>
            </a:r>
            <a:r>
              <a:rPr b="0" lang="ja-JP" sz="1800" spc="-1" strike="noStrike">
                <a:latin typeface="Arial"/>
              </a:rPr>
              <a:t>は行単位（</a:t>
            </a:r>
            <a:r>
              <a:rPr b="0" lang="en-US" sz="1800" spc="-1" strike="noStrike">
                <a:latin typeface="Arial"/>
              </a:rPr>
              <a:t>m</a:t>
            </a:r>
            <a:r>
              <a:rPr b="0" lang="ja-JP" sz="1800" spc="-1" strike="noStrike">
                <a:latin typeface="Arial"/>
              </a:rPr>
              <a:t>）で格納されます）。登録されたメッシュは</a:t>
            </a:r>
            <a:r>
              <a:rPr b="0" lang="en-US" sz="1800" spc="-1" strike="noStrike">
                <a:latin typeface="Arial"/>
              </a:rPr>
              <a:t>mesh.ply</a:t>
            </a:r>
            <a:r>
              <a:rPr b="0" lang="ja-JP" sz="1800" spc="-1" strike="noStrike">
                <a:latin typeface="Arial"/>
              </a:rPr>
              <a:t>に格納されています。フォルダ</a:t>
            </a:r>
            <a:r>
              <a:rPr b="0" lang="en-US" sz="1800" spc="-1" strike="noStrike">
                <a:latin typeface="Arial"/>
              </a:rPr>
              <a:t>data</a:t>
            </a:r>
            <a:r>
              <a:rPr b="0" lang="ja-JP" sz="1800" spc="-1" strike="noStrike">
                <a:latin typeface="Arial"/>
              </a:rPr>
              <a:t>には、カラー画像、アライメントされた深度画像、グランドトゥルースの回転と平行移動（単位は</a:t>
            </a:r>
            <a:r>
              <a:rPr b="0" lang="en-US" sz="1800" spc="-1" strike="noStrike">
                <a:latin typeface="Arial"/>
              </a:rPr>
              <a:t>cm</a:t>
            </a:r>
            <a:r>
              <a:rPr b="0" lang="ja-JP" sz="1800" spc="-1" strike="noStrike">
                <a:latin typeface="Arial"/>
              </a:rPr>
              <a:t>）が格納されています。深度画像を読み取るには、この関数を使用します。</a:t>
            </a:r>
            <a:r>
              <a:rPr b="0" lang="en-US" sz="1800" spc="-1" strike="noStrike">
                <a:latin typeface="Arial"/>
              </a:rPr>
              <a:t>Kinect</a:t>
            </a:r>
            <a:r>
              <a:rPr b="0" lang="ja-JP" sz="1800" spc="-1" strike="noStrike">
                <a:latin typeface="Arial"/>
              </a:rPr>
              <a:t>の内部カメラ行列パラメータは次のとおりです： </a:t>
            </a:r>
            <a:r>
              <a:rPr b="0" lang="en-US" sz="1800" spc="-1" strike="noStrike">
                <a:latin typeface="Arial"/>
              </a:rPr>
              <a:t>fx=572.41140, px=325.26110, fy=573.57043; py=242.04899; </a:t>
            </a:r>
            <a:r>
              <a:rPr b="0" lang="ja-JP" sz="1800" spc="-1" strike="noStrike">
                <a:latin typeface="Arial"/>
              </a:rPr>
              <a:t>カラー画像と深度画像は、</a:t>
            </a:r>
            <a:r>
              <a:rPr b="0" lang="en-US" sz="1800" spc="-1" strike="noStrike">
                <a:latin typeface="Arial"/>
              </a:rPr>
              <a:t>Kinect</a:t>
            </a:r>
            <a:r>
              <a:rPr b="0" lang="ja-JP" sz="1800" spc="-1" strike="noStrike">
                <a:latin typeface="Arial"/>
              </a:rPr>
              <a:t>の内部アラインメント手順によってすでにアラインメントされています。</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游ゴシック"/>
              </a:rPr>
              <a:t>LineMOD</a:t>
            </a:r>
            <a:r>
              <a:rPr b="1" lang="ja-JP" sz="2800" spc="-1" strike="noStrike">
                <a:solidFill>
                  <a:srgbClr val="ffffff"/>
                </a:solidFill>
                <a:latin typeface="游ゴシック"/>
              </a:rPr>
              <a:t>データセット</a:t>
            </a:r>
            <a:endParaRPr b="0" lang="en-US" sz="2800" spc="-1" strike="noStrike">
              <a:latin typeface="Arial"/>
            </a:endParaRPr>
          </a:p>
        </p:txBody>
      </p:sp>
      <p:sp>
        <p:nvSpPr>
          <p:cNvPr id="53" name="TextShape 2"/>
          <p:cNvSpPr txBox="1"/>
          <p:nvPr/>
        </p:nvSpPr>
        <p:spPr>
          <a:xfrm>
            <a:off x="6458040" y="6356520"/>
            <a:ext cx="2057040" cy="364680"/>
          </a:xfrm>
          <a:prstGeom prst="rect">
            <a:avLst/>
          </a:prstGeom>
          <a:noFill/>
          <a:ln>
            <a:noFill/>
          </a:ln>
        </p:spPr>
        <p:txBody>
          <a:bodyPr anchor="ctr">
            <a:noAutofit/>
          </a:bodyPr>
          <a:p>
            <a:pPr algn="r">
              <a:lnSpc>
                <a:spcPct val="100000"/>
              </a:lnSpc>
            </a:pPr>
            <a:fld id="{37879B23-B375-4A90-A9CF-15045C52C286}" type="slidenum">
              <a:rPr b="0" lang="en-US" sz="1050" spc="-1" strike="noStrike">
                <a:solidFill>
                  <a:srgbClr val="000000"/>
                </a:solidFill>
                <a:latin typeface="游ゴシック"/>
              </a:rPr>
              <a:t>&lt;番号&gt;</a:t>
            </a:fld>
            <a:endParaRPr b="0" lang="en-US" sz="1050" spc="-1" strike="noStrike">
              <a:latin typeface="Times New Roman"/>
            </a:endParaRPr>
          </a:p>
        </p:txBody>
      </p:sp>
      <p:sp>
        <p:nvSpPr>
          <p:cNvPr id="54" name="TextShape 3"/>
          <p:cNvSpPr txBox="1"/>
          <p:nvPr/>
        </p:nvSpPr>
        <p:spPr>
          <a:xfrm>
            <a:off x="144000" y="543240"/>
            <a:ext cx="792000" cy="459360"/>
          </a:xfrm>
          <a:prstGeom prst="rect">
            <a:avLst/>
          </a:prstGeom>
          <a:noFill/>
          <a:ln>
            <a:noFill/>
          </a:ln>
        </p:spPr>
        <p:txBody>
          <a:bodyPr lIns="90000" rIns="90000" tIns="45000" bIns="45000">
            <a:noAutofit/>
          </a:bodyPr>
          <a:p>
            <a:r>
              <a:rPr b="0" lang="en-US" sz="2600" spc="-1" strike="noStrike">
                <a:latin typeface="Arial"/>
              </a:rPr>
              <a:t>ape</a:t>
            </a:r>
            <a:endParaRPr b="0" lang="en-US" sz="2600" spc="-1" strike="noStrike">
              <a:latin typeface="Arial"/>
            </a:endParaRPr>
          </a:p>
        </p:txBody>
      </p:sp>
      <p:sp>
        <p:nvSpPr>
          <p:cNvPr id="55" name="Line 4"/>
          <p:cNvSpPr/>
          <p:nvPr/>
        </p:nvSpPr>
        <p:spPr>
          <a:xfrm>
            <a:off x="504000" y="1002600"/>
            <a:ext cx="0" cy="4253400"/>
          </a:xfrm>
          <a:prstGeom prst="line">
            <a:avLst/>
          </a:prstGeom>
          <a:ln>
            <a:solidFill>
              <a:srgbClr val="3465a4"/>
            </a:solidFill>
          </a:ln>
        </p:spPr>
        <p:style>
          <a:lnRef idx="0"/>
          <a:fillRef idx="0"/>
          <a:effectRef idx="0"/>
          <a:fontRef idx="minor"/>
        </p:style>
      </p:sp>
      <p:sp>
        <p:nvSpPr>
          <p:cNvPr id="56" name="Line 5"/>
          <p:cNvSpPr/>
          <p:nvPr/>
        </p:nvSpPr>
        <p:spPr>
          <a:xfrm>
            <a:off x="501480" y="1224000"/>
            <a:ext cx="578520" cy="0"/>
          </a:xfrm>
          <a:prstGeom prst="line">
            <a:avLst/>
          </a:prstGeom>
          <a:ln>
            <a:solidFill>
              <a:srgbClr val="3465a4"/>
            </a:solidFill>
          </a:ln>
        </p:spPr>
        <p:style>
          <a:lnRef idx="0"/>
          <a:fillRef idx="0"/>
          <a:effectRef idx="0"/>
          <a:fontRef idx="minor"/>
        </p:style>
      </p:sp>
      <p:sp>
        <p:nvSpPr>
          <p:cNvPr id="57" name="TextShape 6"/>
          <p:cNvSpPr txBox="1"/>
          <p:nvPr/>
        </p:nvSpPr>
        <p:spPr>
          <a:xfrm>
            <a:off x="1152000" y="1008000"/>
            <a:ext cx="1080000" cy="504000"/>
          </a:xfrm>
          <a:prstGeom prst="rect">
            <a:avLst/>
          </a:prstGeom>
          <a:noFill/>
          <a:ln>
            <a:noFill/>
          </a:ln>
        </p:spPr>
        <p:txBody>
          <a:bodyPr lIns="90000" rIns="90000" tIns="45000" bIns="45000">
            <a:noAutofit/>
          </a:bodyPr>
          <a:p>
            <a:r>
              <a:rPr b="0" lang="en-US" sz="2600" spc="-1" strike="noStrike">
                <a:latin typeface="Arial"/>
              </a:rPr>
              <a:t>data</a:t>
            </a:r>
            <a:endParaRPr b="0" lang="en-US" sz="2600" spc="-1" strike="noStrike">
              <a:latin typeface="Arial"/>
            </a:endParaRPr>
          </a:p>
        </p:txBody>
      </p:sp>
      <p:sp>
        <p:nvSpPr>
          <p:cNvPr id="58" name="Line 7"/>
          <p:cNvSpPr/>
          <p:nvPr/>
        </p:nvSpPr>
        <p:spPr>
          <a:xfrm>
            <a:off x="501480" y="2016000"/>
            <a:ext cx="578520" cy="0"/>
          </a:xfrm>
          <a:prstGeom prst="line">
            <a:avLst/>
          </a:prstGeom>
          <a:ln>
            <a:solidFill>
              <a:srgbClr val="3465a4"/>
            </a:solidFill>
          </a:ln>
        </p:spPr>
        <p:style>
          <a:lnRef idx="0"/>
          <a:fillRef idx="0"/>
          <a:effectRef idx="0"/>
          <a:fontRef idx="minor"/>
        </p:style>
      </p:sp>
      <p:sp>
        <p:nvSpPr>
          <p:cNvPr id="59" name="TextShape 8"/>
          <p:cNvSpPr txBox="1"/>
          <p:nvPr/>
        </p:nvSpPr>
        <p:spPr>
          <a:xfrm>
            <a:off x="1152000" y="1800000"/>
            <a:ext cx="2232000" cy="576000"/>
          </a:xfrm>
          <a:prstGeom prst="rect">
            <a:avLst/>
          </a:prstGeom>
          <a:noFill/>
          <a:ln>
            <a:noFill/>
          </a:ln>
        </p:spPr>
        <p:txBody>
          <a:bodyPr lIns="90000" rIns="90000" tIns="45000" bIns="45000">
            <a:noAutofit/>
          </a:bodyPr>
          <a:p>
            <a:r>
              <a:rPr b="0" lang="en-US" sz="2600" spc="-1" strike="noStrike">
                <a:latin typeface="Arial"/>
              </a:rPr>
              <a:t>OLDmesh.ply</a:t>
            </a:r>
            <a:endParaRPr b="0" lang="en-US" sz="2600" spc="-1" strike="noStrike">
              <a:latin typeface="Arial"/>
            </a:endParaRPr>
          </a:p>
        </p:txBody>
      </p:sp>
      <p:sp>
        <p:nvSpPr>
          <p:cNvPr id="60" name="TextShape 9"/>
          <p:cNvSpPr txBox="1"/>
          <p:nvPr/>
        </p:nvSpPr>
        <p:spPr>
          <a:xfrm>
            <a:off x="3096000" y="888480"/>
            <a:ext cx="6036840" cy="767520"/>
          </a:xfrm>
          <a:prstGeom prst="rect">
            <a:avLst/>
          </a:prstGeom>
          <a:noFill/>
          <a:ln>
            <a:noFill/>
          </a:ln>
        </p:spPr>
        <p:txBody>
          <a:bodyPr lIns="90000" rIns="90000" tIns="45000" bIns="45000">
            <a:noAutofit/>
          </a:bodyPr>
          <a:p>
            <a:r>
              <a:rPr b="0" lang="ja-JP" sz="1800" spc="-1" strike="noStrike">
                <a:latin typeface="Arial"/>
              </a:rPr>
              <a:t>カラー画像</a:t>
            </a:r>
            <a:r>
              <a:rPr b="0" lang="en-US" sz="1800" spc="-1" strike="noStrike">
                <a:latin typeface="Arial"/>
              </a:rPr>
              <a:t>.jpg</a:t>
            </a:r>
            <a:r>
              <a:rPr b="0" lang="ja-JP" sz="1800" spc="-1" strike="noStrike">
                <a:latin typeface="Arial"/>
              </a:rPr>
              <a:t>、アライメントされた深度画像</a:t>
            </a:r>
            <a:r>
              <a:rPr b="0" lang="en-US" sz="1800" spc="-1" strike="noStrike">
                <a:latin typeface="Arial"/>
              </a:rPr>
              <a:t>.dpt</a:t>
            </a:r>
            <a:r>
              <a:rPr b="0" lang="ja-JP" sz="1800" spc="-1" strike="noStrike">
                <a:latin typeface="Arial"/>
              </a:rPr>
              <a:t>、</a:t>
            </a:r>
            <a:endParaRPr b="0" lang="en-US" sz="1800" spc="-1" strike="noStrike">
              <a:latin typeface="Arial"/>
            </a:endParaRPr>
          </a:p>
          <a:p>
            <a:r>
              <a:rPr b="0" lang="ja-JP" sz="1800" spc="-1" strike="noStrike">
                <a:latin typeface="Arial"/>
              </a:rPr>
              <a:t>グランドトゥルースの回転</a:t>
            </a:r>
            <a:r>
              <a:rPr b="0" lang="en-US" sz="1800" spc="-1" strike="noStrike">
                <a:latin typeface="Arial"/>
              </a:rPr>
              <a:t>.rot</a:t>
            </a:r>
            <a:r>
              <a:rPr b="0" lang="ja-JP" sz="1800" spc="-1" strike="noStrike">
                <a:latin typeface="Arial"/>
              </a:rPr>
              <a:t>と平行移動</a:t>
            </a:r>
            <a:r>
              <a:rPr b="0" lang="en-US" sz="1800" spc="-1" strike="noStrike">
                <a:latin typeface="Arial"/>
              </a:rPr>
              <a:t>.tra</a:t>
            </a:r>
            <a:r>
              <a:rPr b="0" lang="ja-JP" sz="1800" spc="-1" strike="noStrike">
                <a:latin typeface="Arial"/>
              </a:rPr>
              <a:t>（単位</a:t>
            </a:r>
            <a:r>
              <a:rPr b="0" lang="en-US" sz="1800" spc="-1" strike="noStrike">
                <a:latin typeface="Arial"/>
              </a:rPr>
              <a:t>cm</a:t>
            </a:r>
            <a:r>
              <a:rPr b="0" lang="ja-JP" sz="1800" spc="-1" strike="noStrike">
                <a:latin typeface="Arial"/>
              </a:rPr>
              <a:t>）</a:t>
            </a:r>
            <a:endParaRPr b="0" lang="en-US" sz="1800" spc="-1" strike="noStrike">
              <a:latin typeface="Arial"/>
            </a:endParaRPr>
          </a:p>
        </p:txBody>
      </p:sp>
      <p:sp>
        <p:nvSpPr>
          <p:cNvPr id="61" name="Line 10"/>
          <p:cNvSpPr/>
          <p:nvPr/>
        </p:nvSpPr>
        <p:spPr>
          <a:xfrm>
            <a:off x="2016000" y="1224000"/>
            <a:ext cx="1008000" cy="0"/>
          </a:xfrm>
          <a:prstGeom prst="line">
            <a:avLst/>
          </a:prstGeom>
          <a:ln>
            <a:solidFill>
              <a:srgbClr val="3465a4"/>
            </a:solidFill>
            <a:tailEnd len="med" type="triangle" w="med"/>
          </a:ln>
        </p:spPr>
        <p:style>
          <a:lnRef idx="0"/>
          <a:fillRef idx="0"/>
          <a:effectRef idx="0"/>
          <a:fontRef idx="minor"/>
        </p:style>
      </p:sp>
      <p:sp>
        <p:nvSpPr>
          <p:cNvPr id="62" name="Line 11"/>
          <p:cNvSpPr/>
          <p:nvPr/>
        </p:nvSpPr>
        <p:spPr>
          <a:xfrm>
            <a:off x="501480" y="2880000"/>
            <a:ext cx="578520" cy="0"/>
          </a:xfrm>
          <a:prstGeom prst="line">
            <a:avLst/>
          </a:prstGeom>
          <a:ln>
            <a:solidFill>
              <a:srgbClr val="3465a4"/>
            </a:solidFill>
          </a:ln>
        </p:spPr>
        <p:style>
          <a:lnRef idx="0"/>
          <a:fillRef idx="0"/>
          <a:effectRef idx="0"/>
          <a:fontRef idx="minor"/>
        </p:style>
      </p:sp>
      <p:sp>
        <p:nvSpPr>
          <p:cNvPr id="63" name="TextShape 12"/>
          <p:cNvSpPr txBox="1"/>
          <p:nvPr/>
        </p:nvSpPr>
        <p:spPr>
          <a:xfrm>
            <a:off x="1152000" y="2664000"/>
            <a:ext cx="2232000" cy="576000"/>
          </a:xfrm>
          <a:prstGeom prst="rect">
            <a:avLst/>
          </a:prstGeom>
          <a:noFill/>
          <a:ln>
            <a:noFill/>
          </a:ln>
        </p:spPr>
        <p:txBody>
          <a:bodyPr lIns="90000" rIns="90000" tIns="45000" bIns="45000">
            <a:noAutofit/>
          </a:bodyPr>
          <a:p>
            <a:r>
              <a:rPr b="0" lang="en-US" sz="2600" spc="-1" strike="noStrike">
                <a:latin typeface="Arial"/>
              </a:rPr>
              <a:t>distance.txt</a:t>
            </a:r>
            <a:endParaRPr b="0" lang="en-US" sz="2600" spc="-1" strike="noStrike">
              <a:latin typeface="Arial"/>
            </a:endParaRPr>
          </a:p>
        </p:txBody>
      </p:sp>
      <p:sp>
        <p:nvSpPr>
          <p:cNvPr id="64" name="Line 13"/>
          <p:cNvSpPr/>
          <p:nvPr/>
        </p:nvSpPr>
        <p:spPr>
          <a:xfrm>
            <a:off x="3024000" y="2880000"/>
            <a:ext cx="648000" cy="0"/>
          </a:xfrm>
          <a:prstGeom prst="line">
            <a:avLst/>
          </a:prstGeom>
          <a:ln>
            <a:solidFill>
              <a:srgbClr val="3465a4"/>
            </a:solidFill>
            <a:tailEnd len="med" type="triangle" w="med"/>
          </a:ln>
        </p:spPr>
        <p:style>
          <a:lnRef idx="0"/>
          <a:fillRef idx="0"/>
          <a:effectRef idx="0"/>
          <a:fontRef idx="minor"/>
        </p:style>
      </p:sp>
      <p:sp>
        <p:nvSpPr>
          <p:cNvPr id="65" name="TextShape 14"/>
          <p:cNvSpPr txBox="1"/>
          <p:nvPr/>
        </p:nvSpPr>
        <p:spPr>
          <a:xfrm>
            <a:off x="3816000" y="2688480"/>
            <a:ext cx="3168000" cy="421200"/>
          </a:xfrm>
          <a:prstGeom prst="rect">
            <a:avLst/>
          </a:prstGeom>
          <a:noFill/>
          <a:ln>
            <a:noFill/>
          </a:ln>
        </p:spPr>
        <p:txBody>
          <a:bodyPr lIns="90000" rIns="90000" tIns="45000" bIns="45000">
            <a:noAutofit/>
          </a:bodyPr>
          <a:p>
            <a:r>
              <a:rPr b="0" lang="ja-JP" sz="1800" spc="-1" strike="noStrike">
                <a:latin typeface="Arial"/>
              </a:rPr>
              <a:t>対象物の最大直径</a:t>
            </a:r>
            <a:r>
              <a:rPr b="0" lang="en-US" sz="1800" spc="-1" strike="noStrike">
                <a:latin typeface="Arial"/>
              </a:rPr>
              <a:t>(</a:t>
            </a:r>
            <a:r>
              <a:rPr b="0" lang="ja-JP" sz="1800" spc="-1" strike="noStrike">
                <a:latin typeface="Arial"/>
              </a:rPr>
              <a:t>単位</a:t>
            </a:r>
            <a:r>
              <a:rPr b="0" lang="en-US" sz="1800" spc="-1" strike="noStrike">
                <a:latin typeface="Arial"/>
              </a:rPr>
              <a:t>: cm)</a:t>
            </a:r>
            <a:endParaRPr b="0" lang="en-US" sz="1800" spc="-1" strike="noStrike">
              <a:latin typeface="Arial"/>
            </a:endParaRPr>
          </a:p>
        </p:txBody>
      </p:sp>
      <p:sp>
        <p:nvSpPr>
          <p:cNvPr id="66" name="Line 15"/>
          <p:cNvSpPr/>
          <p:nvPr/>
        </p:nvSpPr>
        <p:spPr>
          <a:xfrm>
            <a:off x="501480" y="3636000"/>
            <a:ext cx="578520" cy="0"/>
          </a:xfrm>
          <a:prstGeom prst="line">
            <a:avLst/>
          </a:prstGeom>
          <a:ln>
            <a:solidFill>
              <a:srgbClr val="3465a4"/>
            </a:solidFill>
          </a:ln>
        </p:spPr>
        <p:style>
          <a:lnRef idx="0"/>
          <a:fillRef idx="0"/>
          <a:effectRef idx="0"/>
          <a:fontRef idx="minor"/>
        </p:style>
      </p:sp>
      <p:sp>
        <p:nvSpPr>
          <p:cNvPr id="67" name="TextShape 16"/>
          <p:cNvSpPr txBox="1"/>
          <p:nvPr/>
        </p:nvSpPr>
        <p:spPr>
          <a:xfrm>
            <a:off x="1152000" y="3420000"/>
            <a:ext cx="1656000" cy="576000"/>
          </a:xfrm>
          <a:prstGeom prst="rect">
            <a:avLst/>
          </a:prstGeom>
          <a:noFill/>
          <a:ln>
            <a:noFill/>
          </a:ln>
        </p:spPr>
        <p:txBody>
          <a:bodyPr lIns="90000" rIns="90000" tIns="45000" bIns="45000">
            <a:noAutofit/>
          </a:bodyPr>
          <a:p>
            <a:r>
              <a:rPr b="0" lang="en-US" sz="2600" spc="-1" strike="noStrike">
                <a:latin typeface="Arial"/>
              </a:rPr>
              <a:t>mesh.ply</a:t>
            </a:r>
            <a:endParaRPr b="0" lang="en-US" sz="2600" spc="-1" strike="noStrike">
              <a:latin typeface="Arial"/>
            </a:endParaRPr>
          </a:p>
        </p:txBody>
      </p:sp>
      <p:sp>
        <p:nvSpPr>
          <p:cNvPr id="68" name="TextShape 17"/>
          <p:cNvSpPr txBox="1"/>
          <p:nvPr/>
        </p:nvSpPr>
        <p:spPr>
          <a:xfrm>
            <a:off x="3456000" y="3456000"/>
            <a:ext cx="5688000" cy="506880"/>
          </a:xfrm>
          <a:prstGeom prst="rect">
            <a:avLst/>
          </a:prstGeom>
          <a:noFill/>
          <a:ln>
            <a:noFill/>
          </a:ln>
        </p:spPr>
        <p:txBody>
          <a:bodyPr lIns="90000" rIns="90000" tIns="45000" bIns="45000">
            <a:noAutofit/>
          </a:bodyPr>
          <a:p>
            <a:r>
              <a:rPr b="0" lang="en-US" sz="1800" spc="-1" strike="noStrike">
                <a:latin typeface="Arial"/>
              </a:rPr>
              <a:t>ply</a:t>
            </a:r>
            <a:r>
              <a:rPr b="0" lang="ja-JP" sz="1800" spc="-1" strike="noStrike">
                <a:latin typeface="Arial"/>
              </a:rPr>
              <a:t>フォーマットの美しいメッシュモデル</a:t>
            </a:r>
            <a:r>
              <a:rPr b="0" lang="en-US" sz="1800" spc="-1" strike="noStrike">
                <a:latin typeface="Arial"/>
              </a:rPr>
              <a:t>(</a:t>
            </a:r>
            <a:r>
              <a:rPr b="0" lang="ja-JP" sz="1800" spc="-1" strike="noStrike">
                <a:latin typeface="Arial"/>
              </a:rPr>
              <a:t>単位</a:t>
            </a:r>
            <a:r>
              <a:rPr b="0" lang="en-US" sz="1800" spc="-1" strike="noStrike">
                <a:latin typeface="Arial"/>
              </a:rPr>
              <a:t>: mm)</a:t>
            </a:r>
            <a:endParaRPr b="0" lang="en-US" sz="1800" spc="-1" strike="noStrike">
              <a:latin typeface="Arial"/>
            </a:endParaRPr>
          </a:p>
        </p:txBody>
      </p:sp>
      <p:sp>
        <p:nvSpPr>
          <p:cNvPr id="69" name="Line 18"/>
          <p:cNvSpPr/>
          <p:nvPr/>
        </p:nvSpPr>
        <p:spPr>
          <a:xfrm>
            <a:off x="2664000" y="3672000"/>
            <a:ext cx="648000" cy="0"/>
          </a:xfrm>
          <a:prstGeom prst="line">
            <a:avLst/>
          </a:prstGeom>
          <a:ln>
            <a:solidFill>
              <a:srgbClr val="3465a4"/>
            </a:solidFill>
            <a:tailEnd len="med" type="triangle" w="med"/>
          </a:ln>
        </p:spPr>
        <p:style>
          <a:lnRef idx="0"/>
          <a:fillRef idx="0"/>
          <a:effectRef idx="0"/>
          <a:fontRef idx="minor"/>
        </p:style>
      </p:sp>
      <p:sp>
        <p:nvSpPr>
          <p:cNvPr id="70" name="TextShape 19"/>
          <p:cNvSpPr txBox="1"/>
          <p:nvPr/>
        </p:nvSpPr>
        <p:spPr>
          <a:xfrm>
            <a:off x="4056120" y="1802520"/>
            <a:ext cx="2466720" cy="421560"/>
          </a:xfrm>
          <a:prstGeom prst="rect">
            <a:avLst/>
          </a:prstGeom>
          <a:noFill/>
          <a:ln>
            <a:noFill/>
          </a:ln>
        </p:spPr>
        <p:txBody>
          <a:bodyPr lIns="90000" rIns="90000" tIns="45000" bIns="45000">
            <a:noAutofit/>
          </a:bodyPr>
          <a:p>
            <a:r>
              <a:rPr b="0" lang="ja-JP" sz="1800" spc="-1" strike="noStrike">
                <a:latin typeface="Arial"/>
              </a:rPr>
              <a:t>オリジナルのメッシュ</a:t>
            </a:r>
            <a:endParaRPr b="0" lang="en-US" sz="1800" spc="-1" strike="noStrike">
              <a:latin typeface="Arial"/>
            </a:endParaRPr>
          </a:p>
        </p:txBody>
      </p:sp>
      <p:sp>
        <p:nvSpPr>
          <p:cNvPr id="71" name="Line 20"/>
          <p:cNvSpPr/>
          <p:nvPr/>
        </p:nvSpPr>
        <p:spPr>
          <a:xfrm>
            <a:off x="3384000" y="2016000"/>
            <a:ext cx="648000" cy="0"/>
          </a:xfrm>
          <a:prstGeom prst="line">
            <a:avLst/>
          </a:prstGeom>
          <a:ln>
            <a:solidFill>
              <a:srgbClr val="3465a4"/>
            </a:solidFill>
            <a:tailEnd len="med" type="triangle" w="med"/>
          </a:ln>
        </p:spPr>
        <p:style>
          <a:lnRef idx="0"/>
          <a:fillRef idx="0"/>
          <a:effectRef idx="0"/>
          <a:fontRef idx="minor"/>
        </p:style>
      </p:sp>
      <p:sp>
        <p:nvSpPr>
          <p:cNvPr id="72" name="TextShape 21"/>
          <p:cNvSpPr txBox="1"/>
          <p:nvPr/>
        </p:nvSpPr>
        <p:spPr>
          <a:xfrm>
            <a:off x="1152000" y="4248000"/>
            <a:ext cx="2232000" cy="576000"/>
          </a:xfrm>
          <a:prstGeom prst="rect">
            <a:avLst/>
          </a:prstGeom>
          <a:noFill/>
          <a:ln>
            <a:noFill/>
          </a:ln>
        </p:spPr>
        <p:txBody>
          <a:bodyPr lIns="90000" rIns="90000" tIns="45000" bIns="45000">
            <a:noAutofit/>
          </a:bodyPr>
          <a:p>
            <a:r>
              <a:rPr b="0" lang="en-US" sz="2600" spc="-1" strike="noStrike">
                <a:latin typeface="Arial"/>
              </a:rPr>
              <a:t>transform.dat</a:t>
            </a:r>
            <a:endParaRPr b="0" lang="en-US" sz="2600" spc="-1" strike="noStrike">
              <a:latin typeface="Arial"/>
            </a:endParaRPr>
          </a:p>
        </p:txBody>
      </p:sp>
      <p:sp>
        <p:nvSpPr>
          <p:cNvPr id="73" name="Line 22"/>
          <p:cNvSpPr/>
          <p:nvPr/>
        </p:nvSpPr>
        <p:spPr>
          <a:xfrm>
            <a:off x="504000" y="4464000"/>
            <a:ext cx="578520" cy="0"/>
          </a:xfrm>
          <a:prstGeom prst="line">
            <a:avLst/>
          </a:prstGeom>
          <a:ln>
            <a:solidFill>
              <a:srgbClr val="3465a4"/>
            </a:solidFill>
          </a:ln>
        </p:spPr>
        <p:style>
          <a:lnRef idx="0"/>
          <a:fillRef idx="0"/>
          <a:effectRef idx="0"/>
          <a:fontRef idx="minor"/>
        </p:style>
      </p:sp>
      <p:sp>
        <p:nvSpPr>
          <p:cNvPr id="74" name="Line 23"/>
          <p:cNvSpPr/>
          <p:nvPr/>
        </p:nvSpPr>
        <p:spPr>
          <a:xfrm>
            <a:off x="3240000" y="4464000"/>
            <a:ext cx="648000" cy="0"/>
          </a:xfrm>
          <a:prstGeom prst="line">
            <a:avLst/>
          </a:prstGeom>
          <a:ln>
            <a:solidFill>
              <a:srgbClr val="3465a4"/>
            </a:solidFill>
            <a:tailEnd len="med" type="triangle" w="med"/>
          </a:ln>
        </p:spPr>
        <p:style>
          <a:lnRef idx="0"/>
          <a:fillRef idx="0"/>
          <a:effectRef idx="0"/>
          <a:fontRef idx="minor"/>
        </p:style>
      </p:sp>
      <p:sp>
        <p:nvSpPr>
          <p:cNvPr id="75" name="TextShape 24"/>
          <p:cNvSpPr txBox="1"/>
          <p:nvPr/>
        </p:nvSpPr>
        <p:spPr>
          <a:xfrm>
            <a:off x="3888000" y="4071960"/>
            <a:ext cx="5256000" cy="824040"/>
          </a:xfrm>
          <a:prstGeom prst="rect">
            <a:avLst/>
          </a:prstGeom>
          <a:noFill/>
          <a:ln>
            <a:noFill/>
          </a:ln>
        </p:spPr>
        <p:txBody>
          <a:bodyPr lIns="90000" rIns="90000" tIns="45000" bIns="45000">
            <a:noAutofit/>
          </a:bodyPr>
          <a:p>
            <a:r>
              <a:rPr b="0" lang="ja-JP" sz="1800" spc="-1" strike="noStrike">
                <a:latin typeface="Arial"/>
              </a:rPr>
              <a:t>このデータに保存されている</a:t>
            </a:r>
            <a:r>
              <a:rPr b="0" lang="en-US" sz="1800" spc="-1" strike="noStrike">
                <a:latin typeface="Arial"/>
              </a:rPr>
              <a:t>[R|T]</a:t>
            </a:r>
            <a:r>
              <a:rPr b="0" lang="ja-JP" sz="1800" spc="-1" strike="noStrike">
                <a:latin typeface="Arial"/>
              </a:rPr>
              <a:t>を用いて </a:t>
            </a:r>
            <a:r>
              <a:rPr b="0" lang="en-US" sz="1800" spc="-1" strike="noStrike">
                <a:latin typeface="Arial"/>
              </a:rPr>
              <a:t>OLDmesh.ply </a:t>
            </a:r>
            <a:r>
              <a:rPr b="0" lang="ja-JP" sz="1800" spc="-1" strike="noStrike">
                <a:latin typeface="Arial"/>
              </a:rPr>
              <a:t>を </a:t>
            </a:r>
            <a:r>
              <a:rPr b="0" lang="en-US" sz="1800" spc="-1" strike="noStrike">
                <a:latin typeface="Arial"/>
              </a:rPr>
              <a:t>mesh.ply </a:t>
            </a:r>
            <a:r>
              <a:rPr b="0" lang="ja-JP" sz="1800" spc="-1" strike="noStrike">
                <a:latin typeface="Arial"/>
              </a:rPr>
              <a:t>に変換する</a:t>
            </a:r>
            <a:r>
              <a:rPr b="0" lang="en-US" sz="1800" spc="-1" strike="noStrike">
                <a:latin typeface="Arial"/>
              </a:rPr>
              <a:t>(</a:t>
            </a:r>
            <a:r>
              <a:rPr b="0" lang="ja-JP" sz="1800" spc="-1" strike="noStrike">
                <a:latin typeface="Arial"/>
              </a:rPr>
              <a:t>単位</a:t>
            </a:r>
            <a:r>
              <a:rPr b="0" lang="en-US" sz="1800" spc="-1" strike="noStrike">
                <a:latin typeface="Arial"/>
              </a:rPr>
              <a:t>: m)</a:t>
            </a:r>
            <a:r>
              <a:rPr b="0" lang="ja-JP" sz="1800" spc="-1" strike="noStrike">
                <a:latin typeface="Arial"/>
              </a:rPr>
              <a:t>．</a:t>
            </a:r>
            <a:endParaRPr b="0" lang="en-US" sz="1800" spc="-1" strike="noStrike">
              <a:latin typeface="Arial"/>
            </a:endParaRPr>
          </a:p>
        </p:txBody>
      </p:sp>
      <p:sp>
        <p:nvSpPr>
          <p:cNvPr id="76" name="TextShape 25"/>
          <p:cNvSpPr txBox="1"/>
          <p:nvPr/>
        </p:nvSpPr>
        <p:spPr>
          <a:xfrm>
            <a:off x="256680" y="5730480"/>
            <a:ext cx="6367320" cy="677520"/>
          </a:xfrm>
          <a:prstGeom prst="rect">
            <a:avLst/>
          </a:prstGeom>
          <a:noFill/>
          <a:ln>
            <a:noFill/>
          </a:ln>
        </p:spPr>
        <p:txBody>
          <a:bodyPr lIns="90000" rIns="90000" tIns="45000" bIns="45000">
            <a:noAutofit/>
          </a:bodyPr>
          <a:p>
            <a:r>
              <a:rPr b="0" lang="en-US" sz="1800" spc="-1" strike="noStrike">
                <a:latin typeface="Arial"/>
              </a:rPr>
              <a:t>Kinect</a:t>
            </a:r>
            <a:r>
              <a:rPr b="0" lang="ja-JP" sz="1800" spc="-1" strike="noStrike">
                <a:latin typeface="Arial"/>
              </a:rPr>
              <a:t>の内部カメラ行列パラメータは次のとおりです</a:t>
            </a:r>
            <a:endParaRPr b="0" lang="en-US" sz="1800" spc="-1" strike="noStrike">
              <a:latin typeface="Arial"/>
            </a:endParaRPr>
          </a:p>
          <a:p>
            <a:r>
              <a:rPr b="0" lang="en-US" sz="1800" spc="-1" strike="noStrike">
                <a:latin typeface="Arial"/>
              </a:rPr>
              <a:t>fx=572.41140, px=325.26110, fy=573.57043; py=242.04899; </a:t>
            </a:r>
            <a:endParaRPr b="0" lang="en-US" sz="1800" spc="-1" strike="noStrike">
              <a:latin typeface="Arial"/>
            </a:endParaRPr>
          </a:p>
        </p:txBody>
      </p:sp>
      <p:sp>
        <p:nvSpPr>
          <p:cNvPr id="77" name="TextShape 26"/>
          <p:cNvSpPr txBox="1"/>
          <p:nvPr/>
        </p:nvSpPr>
        <p:spPr>
          <a:xfrm>
            <a:off x="1152000" y="5040000"/>
            <a:ext cx="2232000" cy="576000"/>
          </a:xfrm>
          <a:prstGeom prst="rect">
            <a:avLst/>
          </a:prstGeom>
          <a:noFill/>
          <a:ln>
            <a:noFill/>
          </a:ln>
        </p:spPr>
        <p:txBody>
          <a:bodyPr lIns="90000" rIns="90000" tIns="45000" bIns="45000">
            <a:noAutofit/>
          </a:bodyPr>
          <a:p>
            <a:r>
              <a:rPr b="0" lang="en-US" sz="2600" spc="-1" strike="noStrike">
                <a:latin typeface="Arial"/>
              </a:rPr>
              <a:t>object.xyz</a:t>
            </a:r>
            <a:endParaRPr b="0" lang="en-US" sz="2600" spc="-1" strike="noStrike">
              <a:latin typeface="Arial"/>
            </a:endParaRPr>
          </a:p>
        </p:txBody>
      </p:sp>
      <p:sp>
        <p:nvSpPr>
          <p:cNvPr id="78" name="Line 27"/>
          <p:cNvSpPr/>
          <p:nvPr/>
        </p:nvSpPr>
        <p:spPr>
          <a:xfrm>
            <a:off x="504000" y="5256000"/>
            <a:ext cx="578520" cy="0"/>
          </a:xfrm>
          <a:prstGeom prst="line">
            <a:avLst/>
          </a:prstGeom>
          <a:ln>
            <a:solidFill>
              <a:srgbClr val="3465a4"/>
            </a:solidFill>
          </a:ln>
        </p:spPr>
        <p:style>
          <a:lnRef idx="0"/>
          <a:fillRef idx="0"/>
          <a:effectRef idx="0"/>
          <a:fontRef idx="minor"/>
        </p:style>
      </p:sp>
      <p:sp>
        <p:nvSpPr>
          <p:cNvPr id="79" name="Line 28"/>
          <p:cNvSpPr/>
          <p:nvPr/>
        </p:nvSpPr>
        <p:spPr>
          <a:xfrm>
            <a:off x="2811600" y="5255280"/>
            <a:ext cx="648000" cy="0"/>
          </a:xfrm>
          <a:prstGeom prst="line">
            <a:avLst/>
          </a:prstGeom>
          <a:ln>
            <a:solidFill>
              <a:srgbClr val="3465a4"/>
            </a:solidFill>
            <a:tailEnd len="med" type="triangle" w="med"/>
          </a:ln>
        </p:spPr>
        <p:style>
          <a:lnRef idx="0"/>
          <a:fillRef idx="0"/>
          <a:effectRef idx="0"/>
          <a:fontRef idx="minor"/>
        </p:style>
      </p:sp>
      <p:sp>
        <p:nvSpPr>
          <p:cNvPr id="80" name="TextShape 29"/>
          <p:cNvSpPr txBox="1"/>
          <p:nvPr/>
        </p:nvSpPr>
        <p:spPr>
          <a:xfrm>
            <a:off x="3528000" y="5040000"/>
            <a:ext cx="3744000" cy="752040"/>
          </a:xfrm>
          <a:prstGeom prst="rect">
            <a:avLst/>
          </a:prstGeom>
          <a:noFill/>
          <a:ln>
            <a:noFill/>
          </a:ln>
        </p:spPr>
        <p:txBody>
          <a:bodyPr lIns="90000" rIns="90000" tIns="45000" bIns="45000">
            <a:noAutofit/>
          </a:bodyPr>
          <a:p>
            <a:r>
              <a:rPr b="0" lang="ja-JP" sz="1800" spc="-1" strike="noStrike">
                <a:latin typeface="Arial"/>
              </a:rPr>
              <a:t>オブジェクトの</a:t>
            </a:r>
            <a:r>
              <a:rPr b="0" lang="en-US" sz="1800" spc="-1" strike="noStrike">
                <a:latin typeface="Arial"/>
              </a:rPr>
              <a:t>3D</a:t>
            </a:r>
            <a:r>
              <a:rPr b="0" lang="ja-JP" sz="1800" spc="-1" strike="noStrike">
                <a:latin typeface="Arial"/>
              </a:rPr>
              <a:t>モデル</a:t>
            </a:r>
            <a:r>
              <a:rPr b="0" lang="en-US" sz="1800" spc="-1" strike="noStrike">
                <a:latin typeface="Arial"/>
              </a:rPr>
              <a:t>(</a:t>
            </a:r>
            <a:r>
              <a:rPr b="0" lang="ja-JP" sz="1800" spc="-1" strike="noStrike">
                <a:latin typeface="Arial"/>
              </a:rPr>
              <a:t>単位</a:t>
            </a:r>
            <a:r>
              <a:rPr b="0" lang="en-US" sz="1800" spc="-1" strike="noStrike">
                <a:latin typeface="Arial"/>
              </a:rPr>
              <a:t>:cm)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游ゴシック"/>
              </a:rPr>
              <a:t>PoseCNN</a:t>
            </a:r>
            <a:endParaRPr b="0" lang="en-US" sz="2800" spc="-1" strike="noStrike">
              <a:latin typeface="Arial"/>
            </a:endParaRPr>
          </a:p>
        </p:txBody>
      </p:sp>
      <p:sp>
        <p:nvSpPr>
          <p:cNvPr id="82" name="TextShape 2"/>
          <p:cNvSpPr txBox="1"/>
          <p:nvPr/>
        </p:nvSpPr>
        <p:spPr>
          <a:xfrm>
            <a:off x="6458040" y="6356520"/>
            <a:ext cx="2057040" cy="364680"/>
          </a:xfrm>
          <a:prstGeom prst="rect">
            <a:avLst/>
          </a:prstGeom>
          <a:noFill/>
          <a:ln>
            <a:noFill/>
          </a:ln>
        </p:spPr>
        <p:txBody>
          <a:bodyPr anchor="ctr">
            <a:noAutofit/>
          </a:bodyPr>
          <a:p>
            <a:pPr algn="r">
              <a:lnSpc>
                <a:spcPct val="100000"/>
              </a:lnSpc>
            </a:pPr>
            <a:fld id="{542730E1-7A44-4F82-95AD-3B416DAA5134}" type="slidenum">
              <a:rPr b="0" lang="en-US" sz="1050" spc="-1" strike="noStrike">
                <a:solidFill>
                  <a:srgbClr val="000000"/>
                </a:solidFill>
                <a:latin typeface="游ゴシック"/>
              </a:rPr>
              <a:t>&lt;番号&gt;</a:t>
            </a:fld>
            <a:endParaRPr b="0" lang="en-US" sz="1050" spc="-1" strike="noStrike">
              <a:latin typeface="Times New Roman"/>
            </a:endParaRPr>
          </a:p>
        </p:txBody>
      </p:sp>
      <p:pic>
        <p:nvPicPr>
          <p:cNvPr id="83" name="図 3" descr="ダイアグラム, 概略図&#10;&#10;自動的に生成された説明"/>
          <p:cNvPicPr/>
          <p:nvPr/>
        </p:nvPicPr>
        <p:blipFill>
          <a:blip r:embed="rId1"/>
          <a:stretch/>
        </p:blipFill>
        <p:spPr>
          <a:xfrm>
            <a:off x="220320" y="1520640"/>
            <a:ext cx="5883840" cy="3494880"/>
          </a:xfrm>
          <a:prstGeom prst="rect">
            <a:avLst/>
          </a:prstGeom>
          <a:ln>
            <a:noFill/>
          </a:ln>
        </p:spPr>
      </p:pic>
      <p:sp>
        <p:nvSpPr>
          <p:cNvPr id="84" name="CustomShape 3"/>
          <p:cNvSpPr/>
          <p:nvPr/>
        </p:nvSpPr>
        <p:spPr>
          <a:xfrm>
            <a:off x="5824080" y="2068200"/>
            <a:ext cx="1879920" cy="34812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600" spc="-1" strike="noStrike">
                <a:solidFill>
                  <a:srgbClr val="ffffff"/>
                </a:solidFill>
                <a:latin typeface="Arial"/>
              </a:rPr>
              <a:t>Semantic labels</a:t>
            </a:r>
            <a:endParaRPr b="0" lang="en-US" sz="1600" spc="-1" strike="noStrike">
              <a:latin typeface="Arial"/>
            </a:endParaRPr>
          </a:p>
        </p:txBody>
      </p:sp>
      <p:sp>
        <p:nvSpPr>
          <p:cNvPr id="85" name="CustomShape 4"/>
          <p:cNvSpPr/>
          <p:nvPr/>
        </p:nvSpPr>
        <p:spPr>
          <a:xfrm>
            <a:off x="3598560" y="2421720"/>
            <a:ext cx="1879920" cy="48636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ja-JP" sz="1600" spc="-1" strike="noStrike">
                <a:solidFill>
                  <a:srgbClr val="ffffff"/>
                </a:solidFill>
                <a:latin typeface="ＭＳ Ｐゴシック"/>
                <a:ea typeface="ＭＳ Ｐゴシック"/>
              </a:rPr>
              <a:t>物体中心に向かうベクトル場を推定</a:t>
            </a:r>
            <a:endParaRPr b="0" lang="en-US" sz="1600" spc="-1" strike="noStrike">
              <a:latin typeface="Arial"/>
            </a:endParaRPr>
          </a:p>
        </p:txBody>
      </p:sp>
      <p:sp>
        <p:nvSpPr>
          <p:cNvPr id="86" name="CustomShape 5"/>
          <p:cNvSpPr/>
          <p:nvPr/>
        </p:nvSpPr>
        <p:spPr>
          <a:xfrm>
            <a:off x="5974560" y="2964240"/>
            <a:ext cx="910440" cy="34812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ＭＳ Ｐゴシック"/>
                <a:ea typeface="ＭＳ Ｐゴシック"/>
              </a:rPr>
              <a:t>3D</a:t>
            </a:r>
            <a:r>
              <a:rPr b="0" lang="ja-JP" sz="1800" spc="-1" strike="noStrike">
                <a:solidFill>
                  <a:srgbClr val="ffffff"/>
                </a:solidFill>
                <a:latin typeface="ＭＳ Ｐゴシック"/>
                <a:ea typeface="ＭＳ Ｐゴシック"/>
              </a:rPr>
              <a:t>位置</a:t>
            </a:r>
            <a:endParaRPr b="0" lang="en-US" sz="1800" spc="-1" strike="noStrike">
              <a:latin typeface="Arial"/>
            </a:endParaRPr>
          </a:p>
        </p:txBody>
      </p:sp>
      <p:sp>
        <p:nvSpPr>
          <p:cNvPr id="87" name="CustomShape 6"/>
          <p:cNvSpPr/>
          <p:nvPr/>
        </p:nvSpPr>
        <p:spPr>
          <a:xfrm>
            <a:off x="6977160" y="2824200"/>
            <a:ext cx="18799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ja-JP" sz="1800" spc="-1" strike="noStrike">
                <a:solidFill>
                  <a:srgbClr val="000000"/>
                </a:solidFill>
                <a:latin typeface="ＭＳ Ｐゴシック"/>
                <a:ea typeface="ＭＳ Ｐゴシック"/>
              </a:rPr>
              <a:t>物体中心位置に投票</a:t>
            </a:r>
            <a:endParaRPr b="0" lang="en-US" sz="1800" spc="-1" strike="noStrike">
              <a:latin typeface="Arial"/>
            </a:endParaRPr>
          </a:p>
        </p:txBody>
      </p:sp>
      <p:sp>
        <p:nvSpPr>
          <p:cNvPr id="88" name="CustomShape 7"/>
          <p:cNvSpPr/>
          <p:nvPr/>
        </p:nvSpPr>
        <p:spPr>
          <a:xfrm>
            <a:off x="6039720" y="4278960"/>
            <a:ext cx="910440" cy="34812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ＭＳ Ｐゴシック"/>
                <a:ea typeface="ＭＳ Ｐゴシック"/>
              </a:rPr>
              <a:t>3D</a:t>
            </a:r>
            <a:r>
              <a:rPr b="0" lang="ja-JP" sz="1800" spc="-1" strike="noStrike">
                <a:solidFill>
                  <a:srgbClr val="ffffff"/>
                </a:solidFill>
                <a:latin typeface="ＭＳ Ｐゴシック"/>
                <a:ea typeface="ＭＳ Ｐゴシック"/>
              </a:rPr>
              <a:t>姿勢</a:t>
            </a:r>
            <a:endParaRPr b="0" lang="en-US" sz="1800" spc="-1" strike="noStrike">
              <a:latin typeface="Arial"/>
            </a:endParaRPr>
          </a:p>
        </p:txBody>
      </p:sp>
      <p:sp>
        <p:nvSpPr>
          <p:cNvPr id="89" name="CustomShape 8"/>
          <p:cNvSpPr/>
          <p:nvPr/>
        </p:nvSpPr>
        <p:spPr>
          <a:xfrm>
            <a:off x="6977160" y="3936240"/>
            <a:ext cx="187992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ja-JP" sz="1800" spc="-1" strike="noStrike">
                <a:solidFill>
                  <a:srgbClr val="000000"/>
                </a:solidFill>
                <a:latin typeface="ＭＳ Ｐゴシック"/>
                <a:ea typeface="ＭＳ Ｐゴシック"/>
              </a:rPr>
              <a:t>中心位置の推定結果と合わせてクオータニオンを出力</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游ゴシック"/>
              </a:rPr>
              <a:t>PoseCNN</a:t>
            </a:r>
            <a:endParaRPr b="0" lang="en-US" sz="2800" spc="-1" strike="noStrike">
              <a:latin typeface="Arial"/>
            </a:endParaRPr>
          </a:p>
        </p:txBody>
      </p:sp>
      <p:sp>
        <p:nvSpPr>
          <p:cNvPr id="91" name="TextShape 2"/>
          <p:cNvSpPr txBox="1"/>
          <p:nvPr/>
        </p:nvSpPr>
        <p:spPr>
          <a:xfrm>
            <a:off x="6458040" y="6356520"/>
            <a:ext cx="2057040" cy="364680"/>
          </a:xfrm>
          <a:prstGeom prst="rect">
            <a:avLst/>
          </a:prstGeom>
          <a:noFill/>
          <a:ln>
            <a:noFill/>
          </a:ln>
        </p:spPr>
        <p:txBody>
          <a:bodyPr anchor="ctr">
            <a:noAutofit/>
          </a:bodyPr>
          <a:p>
            <a:pPr algn="r">
              <a:lnSpc>
                <a:spcPct val="100000"/>
              </a:lnSpc>
            </a:pPr>
            <a:fld id="{C565ED2B-596E-419A-B139-3B638A01A88B}" type="slidenum">
              <a:rPr b="0" lang="en-US" sz="1050" spc="-1" strike="noStrike">
                <a:solidFill>
                  <a:srgbClr val="000000"/>
                </a:solidFill>
                <a:latin typeface="游ゴシック"/>
              </a:rPr>
              <a:t>&lt;番号&gt;</a:t>
            </a:fld>
            <a:endParaRPr b="0" lang="en-US" sz="1050" spc="-1" strike="noStrike">
              <a:latin typeface="Times New Roman"/>
            </a:endParaRPr>
          </a:p>
        </p:txBody>
      </p:sp>
      <p:pic>
        <p:nvPicPr>
          <p:cNvPr id="92" name="図 2" descr="ダイアグラム&#10;&#10;自動的に生成された説明"/>
          <p:cNvPicPr/>
          <p:nvPr/>
        </p:nvPicPr>
        <p:blipFill>
          <a:blip r:embed="rId1"/>
          <a:stretch/>
        </p:blipFill>
        <p:spPr>
          <a:xfrm>
            <a:off x="269640" y="1922040"/>
            <a:ext cx="4571640" cy="2451240"/>
          </a:xfrm>
          <a:prstGeom prst="rect">
            <a:avLst/>
          </a:prstGeom>
          <a:ln>
            <a:noFill/>
          </a:ln>
        </p:spPr>
      </p:pic>
      <p:sp>
        <p:nvSpPr>
          <p:cNvPr id="93" name="CustomShape 3"/>
          <p:cNvSpPr/>
          <p:nvPr/>
        </p:nvSpPr>
        <p:spPr>
          <a:xfrm>
            <a:off x="5334120" y="483480"/>
            <a:ext cx="2803680" cy="1512360"/>
          </a:xfrm>
          <a:prstGeom prst="rect">
            <a:avLst/>
          </a:prstGeom>
          <a:noFill/>
          <a:ln>
            <a:noFill/>
          </a:ln>
        </p:spPr>
        <p:style>
          <a:lnRef idx="0"/>
          <a:fillRef idx="0"/>
          <a:effectRef idx="0"/>
          <a:fontRef idx="minor"/>
        </p:style>
        <p:txBody>
          <a:bodyPr lIns="90000" rIns="90000" tIns="45000" bIns="45000">
            <a:spAutoFit/>
          </a:bodyPr>
          <a:p>
            <a:pPr>
              <a:lnSpc>
                <a:spcPts val="2801"/>
              </a:lnSpc>
            </a:pPr>
            <a:r>
              <a:rPr b="0" lang="ja-JP" sz="1800" spc="-1" strike="noStrike">
                <a:solidFill>
                  <a:srgbClr val="000000"/>
                </a:solidFill>
                <a:latin typeface="ＭＳ Ｐゴシック"/>
                <a:ea typeface="ＭＳ Ｐゴシック"/>
              </a:rPr>
              <a:t>カメラ座標系におけるオブジェクト原点の座標の並進</a:t>
            </a:r>
            <a:endParaRPr b="0" lang="en-US" sz="1800" spc="-1" strike="noStrike">
              <a:latin typeface="Arial"/>
            </a:endParaRPr>
          </a:p>
          <a:p>
            <a:pPr>
              <a:lnSpc>
                <a:spcPts val="2801"/>
              </a:lnSpc>
            </a:pPr>
            <a:endParaRPr b="0" lang="en-US" sz="1800" spc="-1" strike="noStrike">
              <a:latin typeface="Arial"/>
            </a:endParaRPr>
          </a:p>
        </p:txBody>
      </p:sp>
      <p:sp>
        <p:nvSpPr>
          <p:cNvPr id="94" name="CustomShape 4"/>
          <p:cNvSpPr/>
          <p:nvPr/>
        </p:nvSpPr>
        <p:spPr>
          <a:xfrm>
            <a:off x="5334120" y="1796040"/>
            <a:ext cx="2803680" cy="1156680"/>
          </a:xfrm>
          <a:prstGeom prst="rect">
            <a:avLst/>
          </a:prstGeom>
          <a:noFill/>
          <a:ln>
            <a:noFill/>
          </a:ln>
        </p:spPr>
        <p:style>
          <a:lnRef idx="0"/>
          <a:fillRef idx="0"/>
          <a:effectRef idx="0"/>
          <a:fontRef idx="minor"/>
        </p:style>
        <p:txBody>
          <a:bodyPr lIns="90000" rIns="90000" tIns="45000" bIns="45000">
            <a:spAutoFit/>
          </a:bodyPr>
          <a:p>
            <a:pPr>
              <a:lnSpc>
                <a:spcPts val="2801"/>
              </a:lnSpc>
            </a:pPr>
            <a:r>
              <a:rPr b="0" lang="ja-JP" sz="1800" spc="-1" strike="noStrike">
                <a:solidFill>
                  <a:srgbClr val="000000"/>
                </a:solidFill>
                <a:latin typeface="ＭＳ Ｐゴシック"/>
                <a:ea typeface="ＭＳ Ｐゴシック"/>
              </a:rPr>
              <a:t>画像への </a:t>
            </a:r>
            <a:r>
              <a:rPr b="0" lang="en-US" sz="1800" spc="-1" strike="noStrike">
                <a:solidFill>
                  <a:srgbClr val="000000"/>
                </a:solidFill>
                <a:latin typeface="ＭＳ Ｐゴシック"/>
                <a:ea typeface="ＭＳ Ｐゴシック"/>
              </a:rPr>
              <a:t> の投影が </a:t>
            </a:r>
            <a:endParaRPr b="0" lang="en-US" sz="1800" spc="-1" strike="noStrike">
              <a:latin typeface="Arial"/>
            </a:endParaRPr>
          </a:p>
          <a:p>
            <a:pPr>
              <a:lnSpc>
                <a:spcPts val="2801"/>
              </a:lnSpc>
            </a:pPr>
            <a:endParaRPr b="0" lang="en-US" sz="1800" spc="-1" strike="noStrike">
              <a:latin typeface="Arial"/>
            </a:endParaRPr>
          </a:p>
          <a:p>
            <a:pPr>
              <a:lnSpc>
                <a:spcPts val="2801"/>
              </a:lnSpc>
            </a:pPr>
            <a:r>
              <a:rPr b="0" lang="ja-JP" sz="1800" spc="-1" strike="noStrike">
                <a:solidFill>
                  <a:srgbClr val="000000"/>
                </a:solidFill>
                <a:latin typeface="ＭＳ Ｐゴシック"/>
                <a:ea typeface="ＭＳ Ｐゴシック"/>
              </a:rPr>
              <a:t>であると仮定</a:t>
            </a:r>
            <a:endParaRPr b="0" lang="en-US" sz="1800" spc="-1" strike="noStrike">
              <a:latin typeface="Arial"/>
            </a:endParaRPr>
          </a:p>
        </p:txBody>
      </p:sp>
      <p:sp>
        <p:nvSpPr>
          <p:cNvPr id="95" name="CustomShape 5"/>
          <p:cNvSpPr/>
          <p:nvPr/>
        </p:nvSpPr>
        <p:spPr>
          <a:xfrm>
            <a:off x="5334120" y="3085200"/>
            <a:ext cx="3409200" cy="1156680"/>
          </a:xfrm>
          <a:prstGeom prst="rect">
            <a:avLst/>
          </a:prstGeom>
          <a:noFill/>
          <a:ln>
            <a:noFill/>
          </a:ln>
        </p:spPr>
        <p:style>
          <a:lnRef idx="0"/>
          <a:fillRef idx="0"/>
          <a:effectRef idx="0"/>
          <a:fontRef idx="minor"/>
        </p:style>
        <p:txBody>
          <a:bodyPr lIns="90000" rIns="90000" tIns="45000" bIns="45000">
            <a:spAutoFit/>
          </a:bodyPr>
          <a:p>
            <a:pPr>
              <a:lnSpc>
                <a:spcPts val="2801"/>
              </a:lnSpc>
            </a:pPr>
            <a:r>
              <a:rPr b="0" lang="en-US" sz="1800" spc="-1" strike="noStrike">
                <a:solidFill>
                  <a:srgbClr val="000000"/>
                </a:solidFill>
                <a:latin typeface="ＭＳ Ｐゴシック"/>
                <a:ea typeface="ＭＳ Ｐゴシック"/>
              </a:rPr>
              <a:t> </a:t>
            </a:r>
            <a:r>
              <a:rPr b="0" lang="ja-JP" sz="1800" spc="-1" strike="noStrike">
                <a:solidFill>
                  <a:srgbClr val="000000"/>
                </a:solidFill>
                <a:latin typeface="ＭＳ Ｐゴシック"/>
                <a:ea typeface="ＭＳ Ｐゴシック"/>
              </a:rPr>
              <a:t>と  が推定可能な場合、ピンホールカメラを想定した次の投影方程式に従って  と  を復元</a:t>
            </a:r>
            <a:endParaRPr b="0" lang="en-US" sz="1800" spc="-1" strike="noStrike">
              <a:latin typeface="Arial"/>
            </a:endParaRPr>
          </a:p>
        </p:txBody>
      </p:sp>
      <mc:AlternateContent>
        <mc:Choice xmlns:a14="http://schemas.microsoft.com/office/drawing/2010/main" Requires="a14">
          <p:sp>
            <p:nvSpPr>
              <p:cNvPr id="96" name="Formula 6"/>
              <p:cNvSpPr txBox="1"/>
              <p:nvPr/>
            </p:nvSpPr>
            <p:spPr>
              <a:xfrm>
                <a:off x="4172040" y="4373640"/>
                <a:ext cx="4571640" cy="1267200"/>
              </a:xfrm>
              <a:prstGeom prst="rect">
                <a:avLst/>
              </a:prstGeom>
            </p:spPr>
            <p:txBody>
              <a:bodyPr/>
              <a:p>
                <a14:m>
                  <m:oMath xmlns:m="http://schemas.openxmlformats.org/officeDocument/2006/math">
                    <m:d>
                      <m:dPr>
                        <m:begChr m:val="["/>
                        <m:endChr m:val="]"/>
                      </m:dPr>
                      <m:e>
                        <m:m>
                          <m:mr>
                            <m:e>
                              <m:sSub>
                                <m:e>
                                  <m:r>
                                    <m:t xml:space="preserve">𝑐</m:t>
                                  </m:r>
                                </m:e>
                                <m:sub>
                                  <m:r>
                                    <m:t xml:space="preserve">𝑥</m:t>
                                  </m:r>
                                </m:sub>
                              </m:sSub>
                            </m:e>
                          </m:mr>
                          <m:mr>
                            <m:e>
                              <m:sSub>
                                <m:e>
                                  <m:r>
                                    <m:t xml:space="preserve">𝑐</m:t>
                                  </m:r>
                                </m:e>
                                <m:sub>
                                  <m:r>
                                    <m:t xml:space="preserve">𝑦</m:t>
                                  </m:r>
                                </m:sub>
                              </m:sSub>
                            </m:e>
                          </m:mr>
                        </m:m>
                      </m:e>
                    </m:d>
                    <m:r>
                      <m:t xml:space="preserve">=</m:t>
                    </m:r>
                    <m:d>
                      <m:dPr>
                        <m:begChr m:val="["/>
                        <m:endChr m:val="]"/>
                      </m:dPr>
                      <m:e>
                        <m:m>
                          <m:mr>
                            <m:e>
                              <m:sSub>
                                <m:e>
                                  <m:r>
                                    <m:t xml:space="preserve">𝑓</m:t>
                                  </m:r>
                                </m:e>
                                <m:sub>
                                  <m:r>
                                    <m:t xml:space="preserve">𝑥</m:t>
                                  </m:r>
                                </m:sub>
                              </m:sSub>
                              <m:f>
                                <m:num>
                                  <m:sSub>
                                    <m:e>
                                      <m:r>
                                        <m:t xml:space="preserve">𝑇</m:t>
                                      </m:r>
                                    </m:e>
                                    <m:sub>
                                      <m:r>
                                        <m:t xml:space="preserve">𝑥</m:t>
                                      </m:r>
                                    </m:sub>
                                  </m:sSub>
                                </m:num>
                                <m:den>
                                  <m:sSub>
                                    <m:e>
                                      <m:r>
                                        <m:t xml:space="preserve">𝑇</m:t>
                                      </m:r>
                                    </m:e>
                                    <m:sub>
                                      <m:r>
                                        <m:t xml:space="preserve">𝑧</m:t>
                                      </m:r>
                                    </m:sub>
                                  </m:sSub>
                                </m:den>
                              </m:f>
                              <m:r>
                                <m:t xml:space="preserve">+</m:t>
                              </m:r>
                              <m:sSub>
                                <m:e>
                                  <m:r>
                                    <m:t xml:space="preserve">𝑝</m:t>
                                  </m:r>
                                </m:e>
                                <m:sub>
                                  <m:r>
                                    <m:t xml:space="preserve">𝑥</m:t>
                                  </m:r>
                                </m:sub>
                              </m:sSub>
                            </m:e>
                          </m:mr>
                          <m:mr>
                            <m:e>
                              <m:sSub>
                                <m:e>
                                  <m:r>
                                    <m:t xml:space="preserve">𝑓</m:t>
                                  </m:r>
                                </m:e>
                                <m:sub>
                                  <m:r>
                                    <m:t xml:space="preserve">𝑦</m:t>
                                  </m:r>
                                </m:sub>
                              </m:sSub>
                              <m:f>
                                <m:num>
                                  <m:sSub>
                                    <m:e>
                                      <m:r>
                                        <m:t xml:space="preserve">𝑇</m:t>
                                      </m:r>
                                    </m:e>
                                    <m:sub>
                                      <m:r>
                                        <m:t xml:space="preserve">𝑦</m:t>
                                      </m:r>
                                    </m:sub>
                                  </m:sSub>
                                </m:num>
                                <m:den>
                                  <m:sSub>
                                    <m:e>
                                      <m:r>
                                        <m:t xml:space="preserve">𝑇</m:t>
                                      </m:r>
                                    </m:e>
                                    <m:sub>
                                      <m:r>
                                        <m:t xml:space="preserve">𝑧</m:t>
                                      </m:r>
                                    </m:sub>
                                  </m:sSub>
                                </m:den>
                              </m:f>
                              <m:r>
                                <m:t xml:space="preserve">+</m:t>
                              </m:r>
                              <m:sSub>
                                <m:e>
                                  <m:r>
                                    <m:t xml:space="preserve">𝑝</m:t>
                                  </m:r>
                                </m:e>
                                <m:sub>
                                  <m:r>
                                    <m:t xml:space="preserve">𝑦</m:t>
                                  </m:r>
                                </m:sub>
                              </m:sSub>
                            </m:e>
                          </m:mr>
                        </m:m>
                      </m:e>
                    </m:d>
                  </m:oMath>
                </a14:m>
              </a:p>
            </p:txBody>
          </p:sp>
        </mc:Choice>
        <mc:Fallback/>
      </mc:AlternateContent>
      <p:sp>
        <p:nvSpPr>
          <p:cNvPr id="97" name="CustomShape 7"/>
          <p:cNvSpPr/>
          <p:nvPr/>
        </p:nvSpPr>
        <p:spPr>
          <a:xfrm>
            <a:off x="5093280" y="5653080"/>
            <a:ext cx="3227400" cy="801000"/>
          </a:xfrm>
          <a:prstGeom prst="rect">
            <a:avLst/>
          </a:prstGeom>
          <a:noFill/>
          <a:ln>
            <a:noFill/>
          </a:ln>
        </p:spPr>
        <p:style>
          <a:lnRef idx="0"/>
          <a:fillRef idx="0"/>
          <a:effectRef idx="0"/>
          <a:fontRef idx="minor"/>
        </p:style>
        <p:txBody>
          <a:bodyPr lIns="90000" rIns="90000" tIns="45000" bIns="45000">
            <a:spAutoFit/>
          </a:bodyPr>
          <a:p>
            <a:pPr>
              <a:lnSpc>
                <a:spcPts val="2801"/>
              </a:lnSpc>
            </a:pPr>
            <a:r>
              <a:rPr b="0" lang="ja-JP" sz="1800" spc="-1" strike="noStrike">
                <a:solidFill>
                  <a:srgbClr val="000000"/>
                </a:solidFill>
                <a:latin typeface="ＭＳ Ｐゴシック"/>
                <a:ea typeface="ＭＳ Ｐゴシック"/>
              </a:rPr>
              <a:t>ここで  と  はカメラの焦点距離を表し は主点</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游ゴシック"/>
              </a:rPr>
              <a:t>PoseCNN</a:t>
            </a:r>
            <a:endParaRPr b="0" lang="en-US" sz="2800" spc="-1" strike="noStrike">
              <a:latin typeface="Arial"/>
            </a:endParaRPr>
          </a:p>
        </p:txBody>
      </p:sp>
      <p:sp>
        <p:nvSpPr>
          <p:cNvPr id="99" name="TextShape 2"/>
          <p:cNvSpPr txBox="1"/>
          <p:nvPr/>
        </p:nvSpPr>
        <p:spPr>
          <a:xfrm>
            <a:off x="6458040" y="6356520"/>
            <a:ext cx="2057040" cy="364680"/>
          </a:xfrm>
          <a:prstGeom prst="rect">
            <a:avLst/>
          </a:prstGeom>
          <a:noFill/>
          <a:ln>
            <a:noFill/>
          </a:ln>
        </p:spPr>
        <p:txBody>
          <a:bodyPr anchor="ctr">
            <a:noAutofit/>
          </a:bodyPr>
          <a:p>
            <a:pPr algn="r">
              <a:lnSpc>
                <a:spcPct val="100000"/>
              </a:lnSpc>
            </a:pPr>
            <a:fld id="{3CD5760B-9274-415C-8B0B-70ACBAF58A2B}" type="slidenum">
              <a:rPr b="0" lang="en-US" sz="1050" spc="-1" strike="noStrike">
                <a:solidFill>
                  <a:srgbClr val="000000"/>
                </a:solidFill>
                <a:latin typeface="游ゴシック"/>
              </a:rPr>
              <a:t>&lt;番号&gt;</a:t>
            </a:fld>
            <a:endParaRPr b="0" lang="en-US" sz="1050" spc="-1" strike="noStrike">
              <a:latin typeface="Times New Roman"/>
            </a:endParaRPr>
          </a:p>
        </p:txBody>
      </p:sp>
      <p:sp>
        <p:nvSpPr>
          <p:cNvPr id="100" name="CustomShape 3"/>
          <p:cNvSpPr/>
          <p:nvPr/>
        </p:nvSpPr>
        <p:spPr>
          <a:xfrm>
            <a:off x="355680" y="838080"/>
            <a:ext cx="1175040" cy="34812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000" spc="-1" strike="noStrike">
                <a:solidFill>
                  <a:srgbClr val="ffffff"/>
                </a:solidFill>
                <a:latin typeface="ＭＳ Ｐゴシック"/>
                <a:ea typeface="ＭＳ Ｐゴシック"/>
              </a:rPr>
              <a:t>3D</a:t>
            </a:r>
            <a:r>
              <a:rPr b="0" lang="ja-JP" sz="2000" spc="-1" strike="noStrike">
                <a:solidFill>
                  <a:srgbClr val="ffffff"/>
                </a:solidFill>
                <a:latin typeface="ＭＳ Ｐゴシック"/>
                <a:ea typeface="ＭＳ Ｐゴシック"/>
              </a:rPr>
              <a:t>位置</a:t>
            </a:r>
            <a:endParaRPr b="0" lang="en-US" sz="2000" spc="-1" strike="noStrike">
              <a:latin typeface="Arial"/>
            </a:endParaRPr>
          </a:p>
        </p:txBody>
      </p:sp>
      <p:pic>
        <p:nvPicPr>
          <p:cNvPr id="101" name="図 2" descr="グラフ, 散布図&#10;&#10;自動的に生成された説明"/>
          <p:cNvPicPr/>
          <p:nvPr/>
        </p:nvPicPr>
        <p:blipFill>
          <a:blip r:embed="rId1"/>
          <a:stretch/>
        </p:blipFill>
        <p:spPr>
          <a:xfrm>
            <a:off x="5575680" y="2398680"/>
            <a:ext cx="3206880" cy="2450520"/>
          </a:xfrm>
          <a:prstGeom prst="rect">
            <a:avLst/>
          </a:prstGeom>
          <a:ln>
            <a:noFill/>
          </a:ln>
        </p:spPr>
      </p:pic>
      <p:grpSp>
        <p:nvGrpSpPr>
          <p:cNvPr id="102" name="Group 4"/>
          <p:cNvGrpSpPr/>
          <p:nvPr/>
        </p:nvGrpSpPr>
        <p:grpSpPr>
          <a:xfrm>
            <a:off x="456480" y="2920680"/>
            <a:ext cx="4495320" cy="1705680"/>
            <a:chOff x="456480" y="2920680"/>
            <a:chExt cx="4495320" cy="1705680"/>
          </a:xfrm>
        </p:grpSpPr>
        <p:pic>
          <p:nvPicPr>
            <p:cNvPr id="103" name="図 9" descr="グラフィカル ユーザー インターフェイス&#10;&#10;低い精度で自動的に生成された説明"/>
            <p:cNvPicPr/>
            <p:nvPr/>
          </p:nvPicPr>
          <p:blipFill>
            <a:blip r:embed="rId2"/>
            <a:stretch/>
          </p:blipFill>
          <p:spPr>
            <a:xfrm>
              <a:off x="456480" y="2920680"/>
              <a:ext cx="4495320" cy="1705680"/>
            </a:xfrm>
            <a:prstGeom prst="rect">
              <a:avLst/>
            </a:prstGeom>
            <a:ln>
              <a:noFill/>
            </a:ln>
          </p:spPr>
        </p:pic>
        <p:sp>
          <p:nvSpPr>
            <p:cNvPr id="104" name="CustomShape 5"/>
            <p:cNvSpPr/>
            <p:nvPr/>
          </p:nvSpPr>
          <p:spPr>
            <a:xfrm>
              <a:off x="920160" y="341280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5" name="CustomShape 6"/>
            <p:cNvSpPr/>
            <p:nvPr/>
          </p:nvSpPr>
          <p:spPr>
            <a:xfrm>
              <a:off x="1205640" y="332460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6" name="CustomShape 7"/>
            <p:cNvSpPr/>
            <p:nvPr/>
          </p:nvSpPr>
          <p:spPr>
            <a:xfrm>
              <a:off x="1326240" y="368712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7" name="CustomShape 8"/>
            <p:cNvSpPr/>
            <p:nvPr/>
          </p:nvSpPr>
          <p:spPr>
            <a:xfrm>
              <a:off x="1296000" y="381276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8" name="CustomShape 9"/>
            <p:cNvSpPr/>
            <p:nvPr/>
          </p:nvSpPr>
          <p:spPr>
            <a:xfrm>
              <a:off x="1559160" y="343296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9" name="CustomShape 10"/>
            <p:cNvSpPr/>
            <p:nvPr/>
          </p:nvSpPr>
          <p:spPr>
            <a:xfrm>
              <a:off x="2435400" y="340488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10" name="CustomShape 11"/>
            <p:cNvSpPr/>
            <p:nvPr/>
          </p:nvSpPr>
          <p:spPr>
            <a:xfrm>
              <a:off x="2729880" y="332244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11" name="CustomShape 12"/>
            <p:cNvSpPr/>
            <p:nvPr/>
          </p:nvSpPr>
          <p:spPr>
            <a:xfrm>
              <a:off x="3071160" y="343296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12" name="CustomShape 13"/>
            <p:cNvSpPr/>
            <p:nvPr/>
          </p:nvSpPr>
          <p:spPr>
            <a:xfrm>
              <a:off x="2848680" y="368208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grpSp>
      <p:sp>
        <p:nvSpPr>
          <p:cNvPr id="113" name="CustomShape 14"/>
          <p:cNvSpPr/>
          <p:nvPr/>
        </p:nvSpPr>
        <p:spPr>
          <a:xfrm>
            <a:off x="355680" y="2054880"/>
            <a:ext cx="469656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ＭＳ Ｐゴシック"/>
                <a:ea typeface="ＭＳ Ｐゴシック"/>
              </a:rPr>
              <a:t>Haugh </a:t>
            </a:r>
            <a:r>
              <a:rPr b="0" lang="ja-JP" sz="2000" spc="-1" strike="noStrike">
                <a:solidFill>
                  <a:srgbClr val="000000"/>
                </a:solidFill>
                <a:latin typeface="ＭＳ Ｐゴシック"/>
                <a:ea typeface="ＭＳ Ｐゴシック"/>
              </a:rPr>
              <a:t>変換を使用してオブジェクトの中心座標に投票</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游ゴシック"/>
              </a:rPr>
              <a:t>Hough </a:t>
            </a:r>
            <a:r>
              <a:rPr b="1" lang="ja-JP" sz="2800" spc="-1" strike="noStrike">
                <a:solidFill>
                  <a:srgbClr val="ffffff"/>
                </a:solidFill>
                <a:latin typeface="游ゴシック"/>
              </a:rPr>
              <a:t>変換</a:t>
            </a:r>
            <a:endParaRPr b="0" lang="en-US" sz="2800" spc="-1" strike="noStrike">
              <a:latin typeface="Arial"/>
            </a:endParaRPr>
          </a:p>
        </p:txBody>
      </p:sp>
      <p:sp>
        <p:nvSpPr>
          <p:cNvPr id="115" name="TextShape 2"/>
          <p:cNvSpPr txBox="1"/>
          <p:nvPr/>
        </p:nvSpPr>
        <p:spPr>
          <a:xfrm>
            <a:off x="6458040" y="6356520"/>
            <a:ext cx="2057040" cy="364680"/>
          </a:xfrm>
          <a:prstGeom prst="rect">
            <a:avLst/>
          </a:prstGeom>
          <a:noFill/>
          <a:ln>
            <a:noFill/>
          </a:ln>
        </p:spPr>
        <p:txBody>
          <a:bodyPr anchor="ctr">
            <a:noAutofit/>
          </a:bodyPr>
          <a:p>
            <a:pPr algn="r">
              <a:lnSpc>
                <a:spcPct val="100000"/>
              </a:lnSpc>
            </a:pPr>
            <a:fld id="{B8E913E5-800F-44A1-989D-517058F865D9}" type="slidenum">
              <a:rPr b="0" lang="en-US" sz="1050" spc="-1" strike="noStrike">
                <a:solidFill>
                  <a:srgbClr val="000000"/>
                </a:solidFill>
                <a:latin typeface="游ゴシック"/>
              </a:rPr>
              <a:t>&lt;番号&gt;</a:t>
            </a:fld>
            <a:endParaRPr b="0" lang="en-US" sz="1050" spc="-1" strike="noStrike">
              <a:latin typeface="Times New Roman"/>
            </a:endParaRPr>
          </a:p>
        </p:txBody>
      </p:sp>
      <p:pic>
        <p:nvPicPr>
          <p:cNvPr id="116" name="図 2" descr="グラフ&#10;&#10;自動的に生成された説明"/>
          <p:cNvPicPr/>
          <p:nvPr/>
        </p:nvPicPr>
        <p:blipFill>
          <a:blip r:embed="rId1"/>
          <a:stretch/>
        </p:blipFill>
        <p:spPr>
          <a:xfrm>
            <a:off x="1037520" y="641520"/>
            <a:ext cx="2980440" cy="2988360"/>
          </a:xfrm>
          <a:prstGeom prst="rect">
            <a:avLst/>
          </a:prstGeom>
          <a:ln>
            <a:noFill/>
          </a:ln>
        </p:spPr>
      </p:pic>
      <p:sp>
        <p:nvSpPr>
          <p:cNvPr id="117" name="CustomShape 3"/>
          <p:cNvSpPr/>
          <p:nvPr/>
        </p:nvSpPr>
        <p:spPr>
          <a:xfrm>
            <a:off x="4783320" y="592200"/>
            <a:ext cx="1298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ＭＳ Ｐゴシック"/>
                <a:ea typeface="ＭＳ Ｐゴシック"/>
              </a:rPr>
              <a:t>点 </a:t>
            </a:r>
            <a:r>
              <a:rPr b="1" i="1" lang="en-US" sz="1800" spc="-1" strike="noStrike">
                <a:solidFill>
                  <a:srgbClr val="000000"/>
                </a:solidFill>
                <a:latin typeface="ＭＳ Ｐゴシック"/>
                <a:ea typeface="ＭＳ Ｐゴシック"/>
              </a:rPr>
              <a:t>r </a:t>
            </a:r>
            <a:r>
              <a:rPr b="0" lang="ja-JP" sz="1800" spc="-1" strike="noStrike">
                <a:solidFill>
                  <a:srgbClr val="000000"/>
                </a:solidFill>
                <a:latin typeface="ＭＳ Ｐゴシック"/>
                <a:ea typeface="ＭＳ Ｐゴシック"/>
              </a:rPr>
              <a:t>の座標</a:t>
            </a:r>
            <a:endParaRPr b="0" lang="en-US" sz="1800" spc="-1" strike="noStrike">
              <a:latin typeface="Arial"/>
            </a:endParaRPr>
          </a:p>
        </p:txBody>
      </p:sp>
      <p:sp>
        <p:nvSpPr>
          <p:cNvPr id="118" name="CustomShape 4"/>
          <p:cNvSpPr/>
          <p:nvPr/>
        </p:nvSpPr>
        <p:spPr>
          <a:xfrm>
            <a:off x="4651200" y="1383120"/>
            <a:ext cx="3552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ＭＳ Ｐゴシック"/>
                <a:ea typeface="ＭＳ Ｐゴシック"/>
              </a:rPr>
              <a:t>点 </a:t>
            </a:r>
            <a:r>
              <a:rPr b="1" i="1" lang="en-US" sz="1800" spc="-1" strike="noStrike">
                <a:solidFill>
                  <a:srgbClr val="000000"/>
                </a:solidFill>
                <a:latin typeface="ＭＳ Ｐゴシック"/>
                <a:ea typeface="ＭＳ Ｐゴシック"/>
              </a:rPr>
              <a:t>r </a:t>
            </a:r>
            <a:r>
              <a:rPr b="0" lang="ja-JP" sz="1800" spc="-1" strike="noStrike">
                <a:solidFill>
                  <a:srgbClr val="000000"/>
                </a:solidFill>
                <a:latin typeface="ＭＳ Ｐゴシック"/>
                <a:ea typeface="ＭＳ Ｐゴシック"/>
              </a:rPr>
              <a:t>と同じ向きの単位ベクトル</a:t>
            </a:r>
            <a:r>
              <a:rPr b="1" i="1" lang="en-US" sz="1800" spc="-1" strike="noStrike">
                <a:solidFill>
                  <a:srgbClr val="000000"/>
                </a:solidFill>
                <a:latin typeface="ＭＳ Ｐゴシック"/>
                <a:ea typeface="ＭＳ Ｐゴシック"/>
              </a:rPr>
              <a:t> </a:t>
            </a:r>
            <a:r>
              <a:rPr b="1" i="1" lang="en-US" sz="1800" spc="-1" strike="noStrike">
                <a:solidFill>
                  <a:srgbClr val="000000"/>
                </a:solidFill>
                <a:latin typeface="ＭＳ Ｐゴシック"/>
                <a:ea typeface="ＭＳ Ｐゴシック"/>
              </a:rPr>
              <a:t>n</a:t>
            </a:r>
            <a:endParaRPr b="0" lang="en-US" sz="1800" spc="-1" strike="noStrike">
              <a:latin typeface="Arial"/>
            </a:endParaRPr>
          </a:p>
        </p:txBody>
      </p:sp>
      <mc:AlternateContent>
        <mc:Choice xmlns:a14="http://schemas.microsoft.com/office/drawing/2010/main" Requires="a14">
          <p:sp>
            <p:nvSpPr>
              <p:cNvPr id="119" name="Formula 5"/>
              <p:cNvSpPr txBox="1"/>
              <p:nvPr/>
            </p:nvSpPr>
            <p:spPr>
              <a:xfrm>
                <a:off x="5331240" y="961200"/>
                <a:ext cx="2096280" cy="276480"/>
              </a:xfrm>
              <a:prstGeom prst="rect">
                <a:avLst/>
              </a:prstGeom>
            </p:spPr>
            <p:txBody>
              <a:bodyPr/>
              <a:p>
                <a14:m>
                  <m:oMath xmlns:m="http://schemas.openxmlformats.org/officeDocument/2006/math">
                    <m:r>
                      <m:t xml:space="preserve">𝒓</m:t>
                    </m:r>
                    <m:r>
                      <m:t xml:space="preserve">=</m:t>
                    </m:r>
                    <m:r>
                      <m:t xml:space="preserve">𝜌</m:t>
                    </m:r>
                    <m:d>
                      <m:dPr>
                        <m:begChr m:val="["/>
                        <m:endChr m:val="]"/>
                      </m:dPr>
                      <m:e>
                        <m:m>
                          <m:mr>
                            <m:e>
                              <m:r>
                                <m:t xml:space="preserve">c</m:t>
                              </m:r>
                              <m:r>
                                <m:t xml:space="preserve">os</m:t>
                              </m:r>
                              <m:r>
                                <m:t xml:space="preserve">𝜃</m:t>
                              </m:r>
                            </m:e>
                            <m:e>
                              <m:r>
                                <m:t xml:space="preserve">sin</m:t>
                              </m:r>
                              <m:r>
                                <m:t xml:space="preserve">𝜃</m:t>
                              </m:r>
                            </m:e>
                          </m:mr>
                        </m:m>
                      </m:e>
                    </m:d>
                  </m:oMath>
                </a14:m>
              </a:p>
            </p:txBody>
          </p:sp>
        </mc:Choice>
        <mc:Fallback/>
      </mc:AlternateContent>
      <mc:AlternateContent>
        <mc:Choice xmlns:a14="http://schemas.microsoft.com/office/drawing/2010/main" Requires="a14">
          <p:sp>
            <p:nvSpPr>
              <p:cNvPr id="120" name="Formula 6"/>
              <p:cNvSpPr txBox="1"/>
              <p:nvPr/>
            </p:nvSpPr>
            <p:spPr>
              <a:xfrm>
                <a:off x="5331240" y="1897200"/>
                <a:ext cx="1911600" cy="276480"/>
              </a:xfrm>
              <a:prstGeom prst="rect">
                <a:avLst/>
              </a:prstGeom>
            </p:spPr>
            <p:txBody>
              <a:bodyPr/>
              <a:p>
                <a14:m>
                  <m:oMath xmlns:m="http://schemas.openxmlformats.org/officeDocument/2006/math">
                    <m:r>
                      <m:t xml:space="preserve">𝒏</m:t>
                    </m:r>
                    <m:r>
                      <m:t xml:space="preserve">=</m:t>
                    </m:r>
                    <m:d>
                      <m:dPr>
                        <m:begChr m:val="["/>
                        <m:endChr m:val="]"/>
                      </m:dPr>
                      <m:e>
                        <m:m>
                          <m:mr>
                            <m:e>
                              <m:r>
                                <m:t xml:space="preserve">c</m:t>
                              </m:r>
                              <m:r>
                                <m:t xml:space="preserve">os</m:t>
                              </m:r>
                              <m:r>
                                <m:t xml:space="preserve">𝜃</m:t>
                              </m:r>
                            </m:e>
                            <m:e>
                              <m:r>
                                <m:t xml:space="preserve">sin</m:t>
                              </m:r>
                              <m:r>
                                <m:t xml:space="preserve">𝜃</m:t>
                              </m:r>
                            </m:e>
                          </m:mr>
                        </m:m>
                      </m:e>
                    </m:d>
                  </m:oMath>
                </a14:m>
              </a:p>
            </p:txBody>
          </p:sp>
        </mc:Choice>
        <mc:Fallback/>
      </mc:AlternateContent>
      <p:sp>
        <p:nvSpPr>
          <p:cNvPr id="121" name="CustomShape 7"/>
          <p:cNvSpPr/>
          <p:nvPr/>
        </p:nvSpPr>
        <p:spPr>
          <a:xfrm>
            <a:off x="4791240" y="2252880"/>
            <a:ext cx="1932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ＭＳ Ｐゴシック"/>
                <a:ea typeface="ＭＳ Ｐゴシック"/>
              </a:rPr>
              <a:t>と直線</a:t>
            </a:r>
            <a:r>
              <a:rPr b="0" lang="en-US" sz="1800" spc="-1" strike="noStrike">
                <a:solidFill>
                  <a:srgbClr val="000000"/>
                </a:solidFill>
                <a:latin typeface="ＭＳ Ｐゴシック"/>
                <a:ea typeface="ＭＳ Ｐゴシック"/>
              </a:rPr>
              <a:t>L </a:t>
            </a:r>
            <a:r>
              <a:rPr b="0" lang="ja-JP" sz="1800" spc="-1" strike="noStrike">
                <a:solidFill>
                  <a:srgbClr val="000000"/>
                </a:solidFill>
                <a:latin typeface="ＭＳ Ｐゴシック"/>
                <a:ea typeface="ＭＳ Ｐゴシック"/>
              </a:rPr>
              <a:t>上の点</a:t>
            </a:r>
            <a:r>
              <a:rPr b="1" i="1" lang="en-US" sz="1800" spc="-1" strike="noStrike">
                <a:solidFill>
                  <a:srgbClr val="000000"/>
                </a:solidFill>
                <a:latin typeface="ＭＳ Ｐゴシック"/>
                <a:ea typeface="ＭＳ Ｐゴシック"/>
              </a:rPr>
              <a:t> </a:t>
            </a:r>
            <a:r>
              <a:rPr b="1" i="1" lang="en-US" sz="1800" spc="-1" strike="noStrike">
                <a:solidFill>
                  <a:srgbClr val="000000"/>
                </a:solidFill>
                <a:latin typeface="ＭＳ Ｐゴシック"/>
                <a:ea typeface="ＭＳ Ｐゴシック"/>
              </a:rPr>
              <a:t>P</a:t>
            </a:r>
            <a:endParaRPr b="0" lang="en-US" sz="1800" spc="-1" strike="noStrike">
              <a:latin typeface="Arial"/>
            </a:endParaRPr>
          </a:p>
        </p:txBody>
      </p:sp>
      <mc:AlternateContent>
        <mc:Choice xmlns:a14="http://schemas.microsoft.com/office/drawing/2010/main" Requires="a14">
          <p:sp>
            <p:nvSpPr>
              <p:cNvPr id="122" name="Formula 8"/>
              <p:cNvSpPr txBox="1"/>
              <p:nvPr/>
            </p:nvSpPr>
            <p:spPr>
              <a:xfrm>
                <a:off x="5331240" y="2755440"/>
                <a:ext cx="1238040" cy="276480"/>
              </a:xfrm>
              <a:prstGeom prst="rect">
                <a:avLst/>
              </a:prstGeom>
            </p:spPr>
            <p:txBody>
              <a:bodyPr/>
              <a:p>
                <a14:m>
                  <m:oMath xmlns:m="http://schemas.openxmlformats.org/officeDocument/2006/math">
                    <m:r>
                      <m:t xml:space="preserve">𝑷</m:t>
                    </m:r>
                    <m:r>
                      <m:t xml:space="preserve">=</m:t>
                    </m:r>
                    <m:d>
                      <m:dPr>
                        <m:begChr m:val="["/>
                        <m:endChr m:val="]"/>
                      </m:dPr>
                      <m:e>
                        <m:m>
                          <m:mr>
                            <m:e>
                              <m:r>
                                <m:t xml:space="preserve">𝑥</m:t>
                              </m:r>
                            </m:e>
                            <m:e>
                              <m:r>
                                <m:t xml:space="preserve">𝑦</m:t>
                              </m:r>
                            </m:e>
                          </m:mr>
                        </m:m>
                      </m:e>
                    </m:d>
                  </m:oMath>
                </a14:m>
              </a:p>
            </p:txBody>
          </p:sp>
        </mc:Choice>
        <mc:Fallback/>
      </mc:AlternateContent>
      <p:sp>
        <p:nvSpPr>
          <p:cNvPr id="123" name="CustomShape 9"/>
          <p:cNvSpPr/>
          <p:nvPr/>
        </p:nvSpPr>
        <p:spPr>
          <a:xfrm>
            <a:off x="4788720" y="3187800"/>
            <a:ext cx="3381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ＭＳ Ｐゴシック"/>
                <a:ea typeface="ＭＳ Ｐゴシック"/>
              </a:rPr>
              <a:t>の間には以下の関係が成り立つ</a:t>
            </a:r>
            <a:endParaRPr b="0" lang="en-US" sz="1800" spc="-1" strike="noStrike">
              <a:latin typeface="Arial"/>
            </a:endParaRPr>
          </a:p>
        </p:txBody>
      </p:sp>
      <mc:AlternateContent>
        <mc:Choice xmlns:a14="http://schemas.microsoft.com/office/drawing/2010/main" Requires="a14">
          <p:sp>
            <p:nvSpPr>
              <p:cNvPr id="124" name="Formula 10"/>
              <p:cNvSpPr txBox="1"/>
              <p:nvPr/>
            </p:nvSpPr>
            <p:spPr>
              <a:xfrm>
                <a:off x="5331240" y="3563280"/>
                <a:ext cx="1560240" cy="276480"/>
              </a:xfrm>
              <a:prstGeom prst="rect">
                <a:avLst/>
              </a:prstGeom>
            </p:spPr>
            <p:txBody>
              <a:bodyPr/>
              <a:p>
                <a14:m>
                  <m:oMath xmlns:m="http://schemas.openxmlformats.org/officeDocument/2006/math">
                    <m:r>
                      <m:t xml:space="preserve">𝒏</m:t>
                    </m:r>
                    <m:r>
                      <m:t xml:space="preserve">∙</m:t>
                    </m:r>
                    <m:d>
                      <m:dPr>
                        <m:begChr m:val="("/>
                        <m:endChr m:val=")"/>
                      </m:dPr>
                      <m:e>
                        <m:r>
                          <m:t xml:space="preserve">𝒑</m:t>
                        </m:r>
                        <m:r>
                          <m:t xml:space="preserve">−</m:t>
                        </m:r>
                        <m:r>
                          <m:t xml:space="preserve">𝒓</m:t>
                        </m:r>
                      </m:e>
                    </m:d>
                    <m:r>
                      <m:t xml:space="preserve">=</m:t>
                    </m:r>
                    <m:r>
                      <m:t xml:space="preserve">𝟎</m:t>
                    </m:r>
                  </m:oMath>
                </a14:m>
              </a:p>
            </p:txBody>
          </p:sp>
        </mc:Choice>
        <mc:Fallback/>
      </mc:AlternateContent>
      <p:sp>
        <p:nvSpPr>
          <p:cNvPr id="125" name="CustomShape 11"/>
          <p:cNvSpPr/>
          <p:nvPr/>
        </p:nvSpPr>
        <p:spPr>
          <a:xfrm>
            <a:off x="7684920" y="961200"/>
            <a:ext cx="461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ＭＳ Ｐゴシック"/>
                <a:ea typeface="ＭＳ Ｐゴシック"/>
              </a:rPr>
              <a:t>(1)</a:t>
            </a:r>
            <a:endParaRPr b="0" lang="en-US" sz="1800" spc="-1" strike="noStrike">
              <a:latin typeface="Arial"/>
            </a:endParaRPr>
          </a:p>
        </p:txBody>
      </p:sp>
      <p:sp>
        <p:nvSpPr>
          <p:cNvPr id="126" name="CustomShape 12"/>
          <p:cNvSpPr/>
          <p:nvPr/>
        </p:nvSpPr>
        <p:spPr>
          <a:xfrm>
            <a:off x="7684920" y="1895760"/>
            <a:ext cx="461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ＭＳ Ｐゴシック"/>
                <a:ea typeface="ＭＳ Ｐゴシック"/>
              </a:rPr>
              <a:t>(2)</a:t>
            </a:r>
            <a:endParaRPr b="0" lang="en-US" sz="1800" spc="-1" strike="noStrike">
              <a:latin typeface="Arial"/>
            </a:endParaRPr>
          </a:p>
        </p:txBody>
      </p:sp>
      <p:sp>
        <p:nvSpPr>
          <p:cNvPr id="127" name="CustomShape 13"/>
          <p:cNvSpPr/>
          <p:nvPr/>
        </p:nvSpPr>
        <p:spPr>
          <a:xfrm>
            <a:off x="7684560" y="2765880"/>
            <a:ext cx="461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ＭＳ Ｐゴシック"/>
                <a:ea typeface="ＭＳ Ｐゴシック"/>
              </a:rPr>
              <a:t>(3)</a:t>
            </a:r>
            <a:endParaRPr b="0" lang="en-US" sz="1800" spc="-1" strike="noStrike">
              <a:latin typeface="Arial"/>
            </a:endParaRPr>
          </a:p>
        </p:txBody>
      </p:sp>
      <p:sp>
        <p:nvSpPr>
          <p:cNvPr id="128" name="CustomShape 14"/>
          <p:cNvSpPr/>
          <p:nvPr/>
        </p:nvSpPr>
        <p:spPr>
          <a:xfrm>
            <a:off x="7684560" y="3580200"/>
            <a:ext cx="461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ＭＳ Ｐゴシック"/>
                <a:ea typeface="ＭＳ Ｐゴシック"/>
              </a:rPr>
              <a:t>(4)</a:t>
            </a:r>
            <a:endParaRPr b="0" lang="en-US" sz="1800" spc="-1" strike="noStrike">
              <a:latin typeface="Arial"/>
            </a:endParaRPr>
          </a:p>
        </p:txBody>
      </p:sp>
      <p:sp>
        <p:nvSpPr>
          <p:cNvPr id="129" name="CustomShape 15"/>
          <p:cNvSpPr/>
          <p:nvPr/>
        </p:nvSpPr>
        <p:spPr>
          <a:xfrm>
            <a:off x="219600" y="3979080"/>
            <a:ext cx="3294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ＭＳ Ｐゴシック"/>
                <a:ea typeface="ＭＳ Ｐゴシック"/>
              </a:rPr>
              <a:t>(4) </a:t>
            </a:r>
            <a:r>
              <a:rPr b="0" lang="ja-JP" sz="1800" spc="-1" strike="noStrike">
                <a:solidFill>
                  <a:srgbClr val="000000"/>
                </a:solidFill>
                <a:latin typeface="ＭＳ Ｐゴシック"/>
                <a:ea typeface="ＭＳ Ｐゴシック"/>
              </a:rPr>
              <a:t>に </a:t>
            </a:r>
            <a:r>
              <a:rPr b="0" lang="en-US" sz="1800" spc="-1" strike="noStrike">
                <a:solidFill>
                  <a:srgbClr val="000000"/>
                </a:solidFill>
                <a:latin typeface="ＭＳ Ｐゴシック"/>
                <a:ea typeface="ＭＳ Ｐゴシック"/>
              </a:rPr>
              <a:t>(1), (2), (3) </a:t>
            </a:r>
            <a:r>
              <a:rPr b="0" lang="ja-JP" sz="1800" spc="-1" strike="noStrike">
                <a:solidFill>
                  <a:srgbClr val="000000"/>
                </a:solidFill>
                <a:latin typeface="ＭＳ Ｐゴシック"/>
                <a:ea typeface="ＭＳ Ｐゴシック"/>
              </a:rPr>
              <a:t>を代入すると</a:t>
            </a:r>
            <a:endParaRPr b="0" lang="en-US" sz="1800" spc="-1" strike="noStrike">
              <a:latin typeface="Arial"/>
            </a:endParaRPr>
          </a:p>
        </p:txBody>
      </p:sp>
      <p:sp>
        <p:nvSpPr>
          <p:cNvPr id="130" name="CustomShape 16"/>
          <p:cNvSpPr/>
          <p:nvPr/>
        </p:nvSpPr>
        <p:spPr>
          <a:xfrm>
            <a:off x="992520" y="4296240"/>
            <a:ext cx="7194600" cy="1778760"/>
          </a:xfrm>
          <a:prstGeom prst="rect">
            <a:avLst/>
          </a:prstGeom>
          <a:noFill/>
          <a:ln>
            <a:noFill/>
          </a:ln>
        </p:spPr>
        <p:style>
          <a:lnRef idx="0"/>
          <a:fillRef idx="0"/>
          <a:effectRef idx="0"/>
          <a:fontRef idx="minor"/>
        </p:style>
        <p:txBody>
          <a:bodyPr lIns="0" rIns="0" tIns="0" bIns="0">
            <a:spAutoFit/>
          </a:bodyPr>
          <a:p>
            <a:pPr>
              <a:lnSpc>
                <a:spcPts val="2801"/>
              </a:lnSpc>
            </a:pPr>
            <a:endParaRPr b="0" lang="en-US" sz="1800" spc="-1" strike="noStrike">
              <a:latin typeface="Arial"/>
            </a:endParaRPr>
          </a:p>
          <a:p>
            <a:pPr>
              <a:lnSpc>
                <a:spcPts val="2801"/>
              </a:lnSpc>
            </a:pPr>
            <a:endParaRPr b="0" lang="en-US" sz="1800" spc="-1" strike="noStrike">
              <a:latin typeface="Arial"/>
            </a:endParaRPr>
          </a:p>
          <a:p>
            <a:pPr>
              <a:lnSpc>
                <a:spcPts val="2801"/>
              </a:lnSpc>
            </a:pPr>
            <a:endParaRPr b="0" lang="en-US" sz="1800" spc="-1" strike="noStrike">
              <a:latin typeface="Arial"/>
            </a:endParaRPr>
          </a:p>
          <a:p>
            <a:pPr>
              <a:lnSpc>
                <a:spcPts val="2801"/>
              </a:lnSpc>
            </a:pPr>
            <a:endParaRPr b="0" lang="en-US" sz="1800" spc="-1" strike="noStrike">
              <a:latin typeface="Arial"/>
            </a:endParaRPr>
          </a:p>
          <a:p>
            <a:pPr>
              <a:lnSpc>
                <a:spcPts val="2801"/>
              </a:lnSpc>
            </a:pPr>
            <a:endParaRPr b="0" lang="en-US" sz="1800" spc="-1" strike="noStrike">
              <a:latin typeface="Arial"/>
            </a:endParaRPr>
          </a:p>
        </p:txBody>
      </p:sp>
      <p:sp>
        <p:nvSpPr>
          <p:cNvPr id="131" name="CustomShape 17"/>
          <p:cNvSpPr/>
          <p:nvPr/>
        </p:nvSpPr>
        <p:spPr>
          <a:xfrm>
            <a:off x="3146040" y="6120000"/>
            <a:ext cx="1472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ＭＳ Ｐゴシック"/>
                <a:ea typeface="ＭＳ Ｐゴシック"/>
              </a:rPr>
              <a:t>よって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游ゴシック"/>
              </a:rPr>
              <a:t>Hough </a:t>
            </a:r>
            <a:r>
              <a:rPr b="1" lang="ja-JP" sz="2800" spc="-1" strike="noStrike">
                <a:solidFill>
                  <a:srgbClr val="ffffff"/>
                </a:solidFill>
                <a:latin typeface="游ゴシック"/>
              </a:rPr>
              <a:t>変換</a:t>
            </a:r>
            <a:endParaRPr b="0" lang="en-US" sz="2800" spc="-1" strike="noStrike">
              <a:latin typeface="Arial"/>
            </a:endParaRPr>
          </a:p>
        </p:txBody>
      </p:sp>
      <p:sp>
        <p:nvSpPr>
          <p:cNvPr id="133" name="TextShape 2"/>
          <p:cNvSpPr txBox="1"/>
          <p:nvPr/>
        </p:nvSpPr>
        <p:spPr>
          <a:xfrm>
            <a:off x="6458040" y="6356520"/>
            <a:ext cx="2057040" cy="364680"/>
          </a:xfrm>
          <a:prstGeom prst="rect">
            <a:avLst/>
          </a:prstGeom>
          <a:noFill/>
          <a:ln>
            <a:noFill/>
          </a:ln>
        </p:spPr>
        <p:txBody>
          <a:bodyPr anchor="ctr">
            <a:noAutofit/>
          </a:bodyPr>
          <a:p>
            <a:pPr algn="r">
              <a:lnSpc>
                <a:spcPct val="100000"/>
              </a:lnSpc>
            </a:pPr>
            <a:fld id="{AF2E87B1-2349-4316-9B5D-510A3497D19C}" type="slidenum">
              <a:rPr b="0" lang="en-US" sz="1050" spc="-1" strike="noStrike">
                <a:solidFill>
                  <a:srgbClr val="000000"/>
                </a:solidFill>
                <a:latin typeface="游ゴシック"/>
              </a:rPr>
              <a:t>&lt;番号&gt;</a:t>
            </a:fld>
            <a:endParaRPr b="0" lang="en-US" sz="1050" spc="-1" strike="noStrike">
              <a:latin typeface="Times New Roman"/>
            </a:endParaRPr>
          </a:p>
        </p:txBody>
      </p:sp>
      <p:sp>
        <p:nvSpPr>
          <p:cNvPr id="134" name="CustomShape 3"/>
          <p:cNvSpPr/>
          <p:nvPr/>
        </p:nvSpPr>
        <p:spPr>
          <a:xfrm>
            <a:off x="1724760" y="4217760"/>
            <a:ext cx="1095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ja-JP" sz="1800" spc="-1" strike="noStrike">
                <a:solidFill>
                  <a:srgbClr val="000000"/>
                </a:solidFill>
                <a:latin typeface="ＭＳ Ｐゴシック"/>
                <a:ea typeface="ＭＳ Ｐゴシック"/>
              </a:rPr>
              <a:t>検出対象</a:t>
            </a:r>
            <a:endParaRPr b="0" lang="en-US" sz="1800" spc="-1" strike="noStrike">
              <a:latin typeface="Arial"/>
            </a:endParaRPr>
          </a:p>
        </p:txBody>
      </p:sp>
      <p:pic>
        <p:nvPicPr>
          <p:cNvPr id="135" name="図 3" descr="図形 が含まれている画像&#10;&#10;自動的に生成された説明"/>
          <p:cNvPicPr/>
          <p:nvPr/>
        </p:nvPicPr>
        <p:blipFill>
          <a:blip r:embed="rId1"/>
          <a:stretch/>
        </p:blipFill>
        <p:spPr>
          <a:xfrm>
            <a:off x="499320" y="1253160"/>
            <a:ext cx="3545640" cy="2600640"/>
          </a:xfrm>
          <a:prstGeom prst="rect">
            <a:avLst/>
          </a:prstGeom>
          <a:ln>
            <a:noFill/>
          </a:ln>
        </p:spPr>
      </p:pic>
      <mc:AlternateContent>
        <mc:Choice xmlns:a14="http://schemas.microsoft.com/office/drawing/2010/main" Requires="a14">
          <p:sp>
            <p:nvSpPr>
              <p:cNvPr id="136" name="Formula 4"/>
              <p:cNvSpPr txBox="1"/>
              <p:nvPr/>
            </p:nvSpPr>
            <p:spPr>
              <a:xfrm>
                <a:off x="5714280" y="5408640"/>
                <a:ext cx="2285640" cy="369000"/>
              </a:xfrm>
              <a:prstGeom prst="rect">
                <a:avLst/>
              </a:prstGeom>
            </p:spPr>
            <p:txBody>
              <a:bodyPr/>
              <a:p>
                <a14:m>
                  <m:oMath xmlns:m="http://schemas.openxmlformats.org/officeDocument/2006/math">
                    <m:r>
                      <m:t xml:space="preserve">𝑥</m:t>
                    </m:r>
                    <m:r>
                      <m:t xml:space="preserve">cos</m:t>
                    </m:r>
                    <m:r>
                      <m:t xml:space="preserve">𝜃</m:t>
                    </m:r>
                    <m:r>
                      <m:t xml:space="preserve">+</m:t>
                    </m:r>
                    <m:r>
                      <m:t xml:space="preserve">𝑦</m:t>
                    </m:r>
                    <m:r>
                      <m:t xml:space="preserve">sin</m:t>
                    </m:r>
                    <m:r>
                      <m:t xml:space="preserve">𝜃</m:t>
                    </m:r>
                    <m:r>
                      <m:t xml:space="preserve">=</m:t>
                    </m:r>
                    <m:r>
                      <m:t xml:space="preserve">𝜌</m:t>
                    </m:r>
                  </m:oMath>
                </a14:m>
              </a:p>
            </p:txBody>
          </p:sp>
        </mc:Choice>
        <mc:Fallback/>
      </mc:AlternateContent>
      <p:pic>
        <p:nvPicPr>
          <p:cNvPr id="137" name="図 15" descr="グラフ&#10;&#10;自動的に生成された説明"/>
          <p:cNvPicPr/>
          <p:nvPr/>
        </p:nvPicPr>
        <p:blipFill>
          <a:blip r:embed="rId2"/>
          <a:stretch/>
        </p:blipFill>
        <p:spPr>
          <a:xfrm>
            <a:off x="5671440" y="1253160"/>
            <a:ext cx="2371680" cy="39816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ja-JP" sz="2800" spc="-1" strike="noStrike" u="sng">
                <a:solidFill>
                  <a:srgbClr val="0563c1"/>
                </a:solidFill>
                <a:uFillTx/>
                <a:latin typeface="游ゴシック"/>
                <a:hlinkClick r:id="rId1"/>
              </a:rPr>
              <a:t>逆</a:t>
            </a:r>
            <a:r>
              <a:rPr b="1" lang="en-US" sz="2800" spc="-1" strike="noStrike" u="sng">
                <a:solidFill>
                  <a:srgbClr val="0563c1"/>
                </a:solidFill>
                <a:uFillTx/>
                <a:latin typeface="游ゴシック"/>
                <a:hlinkClick r:id="rId2"/>
              </a:rPr>
              <a:t> Hough </a:t>
            </a:r>
            <a:r>
              <a:rPr b="1" lang="ja-JP" sz="2800" spc="-1" strike="noStrike" u="sng">
                <a:solidFill>
                  <a:srgbClr val="0563c1"/>
                </a:solidFill>
                <a:uFillTx/>
                <a:latin typeface="游ゴシック"/>
                <a:hlinkClick r:id="rId3"/>
              </a:rPr>
              <a:t>変換</a:t>
            </a:r>
            <a:endParaRPr b="0" lang="en-US" sz="2800" spc="-1" strike="noStrike">
              <a:latin typeface="Arial"/>
            </a:endParaRPr>
          </a:p>
        </p:txBody>
      </p:sp>
      <p:sp>
        <p:nvSpPr>
          <p:cNvPr id="139" name="TextShape 2"/>
          <p:cNvSpPr txBox="1"/>
          <p:nvPr/>
        </p:nvSpPr>
        <p:spPr>
          <a:xfrm>
            <a:off x="6458040" y="6356520"/>
            <a:ext cx="2057040" cy="364680"/>
          </a:xfrm>
          <a:prstGeom prst="rect">
            <a:avLst/>
          </a:prstGeom>
          <a:noFill/>
          <a:ln>
            <a:noFill/>
          </a:ln>
        </p:spPr>
        <p:txBody>
          <a:bodyPr anchor="ctr">
            <a:noAutofit/>
          </a:bodyPr>
          <a:p>
            <a:pPr algn="r">
              <a:lnSpc>
                <a:spcPct val="100000"/>
              </a:lnSpc>
            </a:pPr>
            <a:fld id="{2A56F4E7-46BA-4F79-B0A3-76612B49969E}" type="slidenum">
              <a:rPr b="0" lang="en-US" sz="1050" spc="-1" strike="noStrike">
                <a:solidFill>
                  <a:srgbClr val="000000"/>
                </a:solidFill>
                <a:latin typeface="游ゴシック"/>
              </a:rPr>
              <a:t>&lt;番号&gt;</a:t>
            </a:fld>
            <a:endParaRPr b="0" lang="en-US" sz="1050" spc="-1" strike="noStrike">
              <a:latin typeface="Times New Roman"/>
            </a:endParaRPr>
          </a:p>
        </p:txBody>
      </p:sp>
      <p:sp>
        <p:nvSpPr>
          <p:cNvPr id="140" name="CustomShape 3"/>
          <p:cNvSpPr/>
          <p:nvPr/>
        </p:nvSpPr>
        <p:spPr>
          <a:xfrm>
            <a:off x="89640" y="1203480"/>
            <a:ext cx="4319640" cy="4358520"/>
          </a:xfrm>
          <a:prstGeom prst="rect">
            <a:avLst/>
          </a:prstGeom>
          <a:noFill/>
          <a:ln>
            <a:noFill/>
          </a:ln>
        </p:spPr>
        <p:style>
          <a:lnRef idx="0"/>
          <a:fillRef idx="0"/>
          <a:effectRef idx="0"/>
          <a:fontRef idx="minor"/>
        </p:style>
        <p:txBody>
          <a:bodyPr lIns="90000" rIns="90000" tIns="45000" bIns="45000">
            <a:spAutoFit/>
          </a:bodyPr>
          <a:p>
            <a:pPr marL="343080" indent="-342720">
              <a:lnSpc>
                <a:spcPts val="2801"/>
              </a:lnSpc>
              <a:buClr>
                <a:srgbClr val="000000"/>
              </a:buClr>
              <a:buFont typeface="游ゴシック Light"/>
              <a:buAutoNum type="arabicPeriod"/>
            </a:pPr>
            <a:r>
              <a:rPr b="0" lang="ja-JP" sz="1800" spc="-1" strike="noStrike">
                <a:solidFill>
                  <a:srgbClr val="000000"/>
                </a:solidFill>
                <a:latin typeface="ＭＳ Ｐゴシック"/>
                <a:ea typeface="ＭＳ Ｐゴシック"/>
              </a:rPr>
              <a:t>得られたサインカーブのうち，閾値以上の点数が重なった交点を求める</a:t>
            </a:r>
            <a:endParaRPr b="0" lang="en-US" sz="1800" spc="-1" strike="noStrike">
              <a:latin typeface="Arial"/>
            </a:endParaRPr>
          </a:p>
          <a:p>
            <a:pPr marL="343080" indent="-342720">
              <a:lnSpc>
                <a:spcPts val="2801"/>
              </a:lnSpc>
              <a:buClr>
                <a:srgbClr val="000000"/>
              </a:buClr>
              <a:buFont typeface="游ゴシック Light"/>
              <a:buAutoNum type="arabicPeriod"/>
            </a:pPr>
            <a:r>
              <a:rPr b="0" lang="en-US" sz="1800" spc="-1" strike="noStrike">
                <a:solidFill>
                  <a:srgbClr val="000000"/>
                </a:solidFill>
                <a:latin typeface="ＭＳ Ｐゴシック"/>
                <a:ea typeface="ＭＳ Ｐゴシック"/>
              </a:rPr>
              <a:t>Voting </a:t>
            </a:r>
            <a:r>
              <a:rPr b="0" lang="ja-JP" sz="1800" spc="-1" strike="noStrike">
                <a:solidFill>
                  <a:srgbClr val="000000"/>
                </a:solidFill>
                <a:latin typeface="ＭＳ Ｐゴシック"/>
                <a:ea typeface="ＭＳ Ｐゴシック"/>
              </a:rPr>
              <a:t>から得られる について，</a:t>
            </a:r>
            <a:r>
              <a:rPr b="0" lang="en-US" sz="1800" spc="-1" strike="noStrike">
                <a:solidFill>
                  <a:srgbClr val="000000"/>
                </a:solidFill>
                <a:latin typeface="ＭＳ Ｐゴシック"/>
                <a:ea typeface="ＭＳ Ｐゴシック"/>
              </a:rPr>
              <a:t>x-y</a:t>
            </a:r>
            <a:r>
              <a:rPr b="0" lang="ja-JP" sz="1800" spc="-1" strike="noStrike">
                <a:solidFill>
                  <a:srgbClr val="000000"/>
                </a:solidFill>
                <a:latin typeface="ＭＳ Ｐゴシック"/>
                <a:ea typeface="ＭＳ Ｐゴシック"/>
              </a:rPr>
              <a:t>平面へ逆変換</a:t>
            </a:r>
            <a:endParaRPr b="0" lang="en-US" sz="1800" spc="-1" strike="noStrike">
              <a:latin typeface="Arial"/>
            </a:endParaRPr>
          </a:p>
          <a:p>
            <a:pPr>
              <a:lnSpc>
                <a:spcPts val="2801"/>
              </a:lnSpc>
            </a:pPr>
            <a:endParaRPr b="0" lang="en-US" sz="1800" spc="-1" strike="noStrike">
              <a:latin typeface="Arial"/>
            </a:endParaRPr>
          </a:p>
          <a:p>
            <a:pPr>
              <a:lnSpc>
                <a:spcPts val="2801"/>
              </a:lnSpc>
            </a:pPr>
            <a:r>
              <a:rPr b="0" lang="ja-JP" sz="1800" spc="-1" strike="noStrike">
                <a:solidFill>
                  <a:srgbClr val="000000"/>
                </a:solidFill>
                <a:latin typeface="ＭＳ Ｐゴシック"/>
                <a:ea typeface="ＭＳ Ｐゴシック"/>
              </a:rPr>
              <a:t>または</a:t>
            </a:r>
            <a:endParaRPr b="0" lang="en-US" sz="1800" spc="-1" strike="noStrike">
              <a:latin typeface="Arial"/>
            </a:endParaRPr>
          </a:p>
          <a:p>
            <a:pPr>
              <a:lnSpc>
                <a:spcPts val="2801"/>
              </a:lnSpc>
            </a:pPr>
            <a:endParaRPr b="0" lang="en-US" sz="1800" spc="-1" strike="noStrike">
              <a:latin typeface="Arial"/>
            </a:endParaRPr>
          </a:p>
          <a:p>
            <a:pPr>
              <a:lnSpc>
                <a:spcPts val="2801"/>
              </a:lnSpc>
            </a:pPr>
            <a:r>
              <a:rPr b="0" lang="ja-JP" sz="1800" spc="-1" strike="noStrike">
                <a:solidFill>
                  <a:srgbClr val="000000"/>
                </a:solidFill>
                <a:latin typeface="ＭＳ Ｐゴシック"/>
                <a:ea typeface="ＭＳ Ｐゴシック"/>
              </a:rPr>
              <a:t>このとき分母がゼロにならないように，２つの式を適当に使い分ける．</a:t>
            </a:r>
            <a:endParaRPr b="0" lang="en-US" sz="1800" spc="-1" strike="noStrike">
              <a:latin typeface="Arial"/>
            </a:endParaRPr>
          </a:p>
          <a:p>
            <a:pPr>
              <a:lnSpc>
                <a:spcPts val="2801"/>
              </a:lnSpc>
            </a:pPr>
            <a:endParaRPr b="0" lang="en-US" sz="1800" spc="-1" strike="noStrike">
              <a:latin typeface="Arial"/>
            </a:endParaRPr>
          </a:p>
          <a:p>
            <a:pPr>
              <a:lnSpc>
                <a:spcPts val="2801"/>
              </a:lnSpc>
            </a:pPr>
            <a:r>
              <a:rPr b="0" lang="ja-JP" sz="1800" spc="-1" strike="noStrike">
                <a:solidFill>
                  <a:srgbClr val="000000"/>
                </a:solidFill>
                <a:latin typeface="ＭＳ Ｐゴシック"/>
                <a:ea typeface="ＭＳ Ｐゴシック"/>
              </a:rPr>
              <a:t>前者は，水平に近い直線抽出に最適</a:t>
            </a:r>
            <a:endParaRPr b="0" lang="en-US" sz="1800" spc="-1" strike="noStrike">
              <a:latin typeface="Arial"/>
            </a:endParaRPr>
          </a:p>
          <a:p>
            <a:pPr>
              <a:lnSpc>
                <a:spcPts val="2801"/>
              </a:lnSpc>
            </a:pPr>
            <a:r>
              <a:rPr b="0" lang="ja-JP" sz="1800" spc="-1" strike="noStrike">
                <a:solidFill>
                  <a:srgbClr val="000000"/>
                </a:solidFill>
                <a:latin typeface="ＭＳ Ｐゴシック"/>
                <a:ea typeface="ＭＳ Ｐゴシック"/>
              </a:rPr>
              <a:t>後者は，垂直に近い直線抽出に最適</a:t>
            </a:r>
            <a:endParaRPr b="0" lang="en-US" sz="1800" spc="-1" strike="noStrike">
              <a:latin typeface="Arial"/>
            </a:endParaRPr>
          </a:p>
        </p:txBody>
      </p:sp>
      <p:pic>
        <p:nvPicPr>
          <p:cNvPr id="141" name="図 6" descr="グラフ, 棒グラフ&#10;&#10;自動的に生成された説明"/>
          <p:cNvPicPr/>
          <p:nvPr/>
        </p:nvPicPr>
        <p:blipFill>
          <a:blip r:embed="rId4"/>
          <a:stretch/>
        </p:blipFill>
        <p:spPr>
          <a:xfrm>
            <a:off x="4409640" y="1142640"/>
            <a:ext cx="2476440" cy="4572360"/>
          </a:xfrm>
          <a:prstGeom prst="rect">
            <a:avLst/>
          </a:prstGeom>
          <a:ln>
            <a:noFill/>
          </a:ln>
        </p:spPr>
      </p:pic>
      <p:sp>
        <p:nvSpPr>
          <p:cNvPr id="142" name="CustomShape 4"/>
          <p:cNvSpPr/>
          <p:nvPr/>
        </p:nvSpPr>
        <p:spPr>
          <a:xfrm rot="705600">
            <a:off x="5715000" y="3261960"/>
            <a:ext cx="180720" cy="333000"/>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p:style>
      </p:sp>
      <p:pic>
        <p:nvPicPr>
          <p:cNvPr id="143" name="図 12" descr="グラフ&#10;&#10;自動的に生成された説明"/>
          <p:cNvPicPr/>
          <p:nvPr/>
        </p:nvPicPr>
        <p:blipFill>
          <a:blip r:embed="rId5"/>
          <a:stretch/>
        </p:blipFill>
        <p:spPr>
          <a:xfrm>
            <a:off x="6482520" y="2487240"/>
            <a:ext cx="2636640" cy="18831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8467</TotalTime>
  <Application>LibreOffice/6.4.7.2$Linux_X86_64 LibreOffice_project/40$Build-2</Application>
  <Words>418</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2019-11-07T22:06:24Z</dcterms:created>
  <dc:creator>f116056</dc:creator>
  <dc:description/>
  <dc:language>ja-JP</dc:language>
  <cp:lastModifiedBy/>
  <dcterms:modified xsi:type="dcterms:W3CDTF">2021-05-20T23:27:35Z</dcterms:modified>
  <cp:revision>531</cp:revision>
  <dc:subject/>
  <dc:title>進捗報告</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画面に合わせる (4:3)</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