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99" r:id="rId3"/>
    <p:sldId id="279" r:id="rId4"/>
    <p:sldId id="300" r:id="rId5"/>
    <p:sldId id="301" r:id="rId6"/>
    <p:sldId id="283" r:id="rId7"/>
    <p:sldId id="302" r:id="rId8"/>
    <p:sldId id="292" r:id="rId9"/>
    <p:sldId id="28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76" d="100"/>
          <a:sy n="76" d="100"/>
        </p:scale>
        <p:origin x="15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2020/9/28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3</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4</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5</a:t>
            </a:fld>
            <a:endParaRPr kumimoji="1" lang="ja-JP" altLang="en-US"/>
          </a:p>
        </p:txBody>
      </p:sp>
    </p:spTree>
    <p:extLst>
      <p:ext uri="{BB962C8B-B14F-4D97-AF65-F5344CB8AC3E}">
        <p14:creationId xmlns:p14="http://schemas.microsoft.com/office/powerpoint/2010/main" val="415085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6</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7</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11" Type="http://schemas.openxmlformats.org/officeDocument/2006/relationships/image" Target="../media/image25.png"/><Relationship Id="rId5" Type="http://schemas.openxmlformats.org/officeDocument/2006/relationships/image" Target="../media/image7.emf"/><Relationship Id="rId10" Type="http://schemas.openxmlformats.org/officeDocument/2006/relationships/image" Target="../media/image2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5.1.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5.2.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ニューラルネットワークとは</a:t>
            </a:r>
            <a:r>
              <a:rPr kumimoji="1" lang="en-US" altLang="ja-JP" sz="24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grpSp>
        <p:nvGrpSpPr>
          <p:cNvPr id="14" name="グループ化 13">
            <a:extLst>
              <a:ext uri="{FF2B5EF4-FFF2-40B4-BE49-F238E27FC236}">
                <a16:creationId xmlns:a16="http://schemas.microsoft.com/office/drawing/2014/main" id="{DEA6D2DC-B931-44C5-9346-4A3B9D2E5A48}"/>
              </a:ext>
            </a:extLst>
          </p:cNvPr>
          <p:cNvGrpSpPr/>
          <p:nvPr/>
        </p:nvGrpSpPr>
        <p:grpSpPr>
          <a:xfrm>
            <a:off x="389420" y="1996076"/>
            <a:ext cx="8281122" cy="1785985"/>
            <a:chOff x="323598" y="2185587"/>
            <a:chExt cx="8281122" cy="1785985"/>
          </a:xfrm>
        </p:grpSpPr>
        <p:sp>
          <p:nvSpPr>
            <p:cNvPr id="11" name="正方形/長方形 10">
              <a:extLst>
                <a:ext uri="{FF2B5EF4-FFF2-40B4-BE49-F238E27FC236}">
                  <a16:creationId xmlns:a16="http://schemas.microsoft.com/office/drawing/2014/main" id="{E69A8410-0469-4078-B605-63FAEE40362F}"/>
                </a:ext>
              </a:extLst>
            </p:cNvPr>
            <p:cNvSpPr/>
            <p:nvPr/>
          </p:nvSpPr>
          <p:spPr>
            <a:xfrm>
              <a:off x="323598" y="2227044"/>
              <a:ext cx="8281122" cy="1744528"/>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89" y="2617478"/>
                  <a:ext cx="7736431" cy="1323439"/>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9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89" y="2617478"/>
                  <a:ext cx="7736431" cy="1323439"/>
                </a:xfrm>
                <a:prstGeom prst="rect">
                  <a:avLst/>
                </a:prstGeom>
                <a:blipFill>
                  <a:blip r:embed="rId4"/>
                  <a:stretch>
                    <a:fillRect l="-788" t="-2304" r="-709" b="-6912"/>
                  </a:stretch>
                </a:blipFill>
              </p:spPr>
              <p:txBody>
                <a:bodyPr/>
                <a:lstStyle/>
                <a:p>
                  <a:r>
                    <a:rPr lang="ja-JP" altLang="en-US">
                      <a:noFill/>
                    </a:rPr>
                    <a:t> </a:t>
                  </a:r>
                </a:p>
              </p:txBody>
            </p:sp>
          </mc:Fallback>
        </mc:AlternateContent>
      </p:grpSp>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xmlns="">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xmlns="">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xmlns="">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no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5.3.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7A47C639-40A9-49FF-86E6-D584899CFA4B}"/>
                  </a:ext>
                </a:extLst>
              </p:cNvPr>
              <p:cNvSpPr txBox="1"/>
              <p:nvPr/>
            </p:nvSpPr>
            <p:spPr>
              <a:xfrm>
                <a:off x="261253" y="2708897"/>
                <a:ext cx="4292523" cy="3811300"/>
              </a:xfrm>
              <a:prstGeom prst="rect">
                <a:avLst/>
              </a:prstGeom>
              <a:noFill/>
            </p:spPr>
            <p:txBody>
              <a:bodyPr wrap="square">
                <a:spAutoFit/>
              </a:bodyPr>
              <a:lstStyle/>
              <a:p>
                <a:pPr>
                  <a:lnSpc>
                    <a:spcPts val="3000"/>
                  </a:lnSpc>
                </a:pP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14:m>
                  <m:oMathPara xmlns:m="http://schemas.openxmlformats.org/officeDocument/2006/math">
                    <m:oMathParaPr>
                      <m:jc m:val="centerGroup"/>
                    </m:oMathParaPr>
                    <m:oMath xmlns:m="http://schemas.openxmlformats.org/officeDocument/2006/math">
                      <m:r>
                        <a:rPr kumimoji="1" lang="en-US" altLang="ja-JP" i="1">
                          <a:solidFill>
                            <a:schemeClr val="tx1">
                              <a:lumMod val="95000"/>
                            </a:schemeClr>
                          </a:solidFill>
                          <a:latin typeface="Cambria Math" panose="02040503050406030204" pitchFamily="18" charset="0"/>
                        </a:rPr>
                        <m:t>𝑠</m:t>
                      </m:r>
                      <m:r>
                        <a:rPr kumimoji="1" lang="en-US" altLang="ja-JP" i="1">
                          <a:solidFill>
                            <a:schemeClr val="tx1">
                              <a:lumMod val="95000"/>
                            </a:schemeClr>
                          </a:solidFill>
                          <a:latin typeface="Cambria Math" panose="02040503050406030204" pitchFamily="18" charset="0"/>
                        </a:rPr>
                        <m:t>=</m:t>
                      </m:r>
                      <m:nary>
                        <m:naryPr>
                          <m:chr m:val="∑"/>
                          <m:ctrlPr>
                            <a:rPr kumimoji="1" lang="en-US" altLang="ja-JP" i="1">
                              <a:solidFill>
                                <a:schemeClr val="tx1">
                                  <a:lumMod val="95000"/>
                                </a:schemeClr>
                              </a:solidFill>
                              <a:latin typeface="Cambria Math" panose="02040503050406030204" pitchFamily="18" charset="0"/>
                            </a:rPr>
                          </m:ctrlPr>
                        </m:naryPr>
                        <m:sub>
                          <m:r>
                            <m:rPr>
                              <m:brk m:alnAt="23"/>
                            </m:rPr>
                            <a:rPr kumimoji="1" lang="en-US" altLang="ja-JP" i="1">
                              <a:solidFill>
                                <a:schemeClr val="tx1">
                                  <a:lumMod val="95000"/>
                                </a:schemeClr>
                              </a:solidFill>
                              <a:latin typeface="Cambria Math" panose="02040503050406030204" pitchFamily="18" charset="0"/>
                            </a:rPr>
                            <m:t>𝑖</m:t>
                          </m:r>
                          <m:r>
                            <a:rPr kumimoji="1" lang="en-US" altLang="ja-JP" i="1">
                              <a:solidFill>
                                <a:schemeClr val="tx1">
                                  <a:lumMod val="95000"/>
                                </a:schemeClr>
                              </a:solidFill>
                              <a:latin typeface="Cambria Math" panose="02040503050406030204" pitchFamily="18" charset="0"/>
                            </a:rPr>
                            <m:t>=0</m:t>
                          </m:r>
                        </m:sub>
                        <m:sup>
                          <m:r>
                            <a:rPr kumimoji="1" lang="en-US" altLang="ja-JP" i="1">
                              <a:solidFill>
                                <a:schemeClr val="tx1">
                                  <a:lumMod val="95000"/>
                                </a:schemeClr>
                              </a:solidFill>
                              <a:latin typeface="Cambria Math" panose="02040503050406030204" pitchFamily="18" charset="0"/>
                            </a:rPr>
                            <m:t>𝑛</m:t>
                          </m:r>
                        </m:sup>
                        <m:e>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𝑤</m:t>
                              </m:r>
                            </m:e>
                            <m:sub>
                              <m:r>
                                <a:rPr kumimoji="1" lang="en-US" altLang="ja-JP" i="1">
                                  <a:solidFill>
                                    <a:schemeClr val="tx1">
                                      <a:lumMod val="95000"/>
                                    </a:schemeClr>
                                  </a:solidFill>
                                  <a:latin typeface="Cambria Math" panose="02040503050406030204" pitchFamily="18" charset="0"/>
                                </a:rPr>
                                <m:t>𝑖</m:t>
                              </m:r>
                            </m:sub>
                          </m:sSub>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𝑥</m:t>
                              </m:r>
                            </m:e>
                            <m:sub>
                              <m:r>
                                <a:rPr kumimoji="1" lang="en-US" altLang="ja-JP" i="1">
                                  <a:solidFill>
                                    <a:schemeClr val="tx1">
                                      <a:lumMod val="95000"/>
                                    </a:schemeClr>
                                  </a:solidFill>
                                  <a:latin typeface="Cambria Math" panose="02040503050406030204" pitchFamily="18" charset="0"/>
                                </a:rPr>
                                <m:t>𝑖</m:t>
                              </m:r>
                            </m:sub>
                          </m:sSub>
                        </m:e>
                      </m:nary>
                    </m:oMath>
                  </m:oMathPara>
                </a14:m>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i="1" dirty="0">
                  <a:solidFill>
                    <a:schemeClr val="tx1">
                      <a:lumMod val="95000"/>
                    </a:schemeClr>
                  </a:solidFill>
                  <a:latin typeface="Cambria Math" panose="02040503050406030204" pitchFamily="18" charset="0"/>
                </a:endParaRPr>
              </a:p>
              <a:p>
                <a:pPr>
                  <a:lnSpc>
                    <a:spcPts val="3000"/>
                  </a:lnSpc>
                </a:pPr>
                <a14:m>
                  <m:oMath xmlns:m="http://schemas.openxmlformats.org/officeDocument/2006/math">
                    <m:sSub>
                      <m:sSubPr>
                        <m:ctrlPr>
                          <a:rPr kumimoji="1" lang="en-US" altLang="ja-JP" i="1" smtClean="0">
                            <a:solidFill>
                              <a:schemeClr val="tx1">
                                <a:lumMod val="95000"/>
                              </a:schemeClr>
                            </a:solidFill>
                            <a:latin typeface="Cambria Math" panose="02040503050406030204" pitchFamily="18" charset="0"/>
                          </a:rPr>
                        </m:ctrlPr>
                      </m:sSubPr>
                      <m:e>
                        <m:r>
                          <a:rPr kumimoji="1" lang="en-US" altLang="ja-JP" b="0" i="1" smtClean="0">
                            <a:solidFill>
                              <a:schemeClr val="tx1">
                                <a:lumMod val="95000"/>
                              </a:schemeClr>
                            </a:solidFill>
                            <a:latin typeface="Cambria Math" panose="02040503050406030204" pitchFamily="18" charset="0"/>
                          </a:rPr>
                          <m:t>𝑤</m:t>
                        </m:r>
                      </m:e>
                      <m:sub>
                        <m:r>
                          <a:rPr kumimoji="1" lang="en-US" altLang="ja-JP" b="0" i="1" smtClean="0">
                            <a:solidFill>
                              <a:schemeClr val="tx1">
                                <a:lumMod val="95000"/>
                              </a:schemeClr>
                            </a:solidFill>
                            <a:latin typeface="Cambria Math" panose="02040503050406030204" pitchFamily="18" charset="0"/>
                          </a:rPr>
                          <m:t>0</m:t>
                        </m:r>
                      </m:sub>
                    </m:sSub>
                  </m:oMath>
                </a14:m>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 を特に、バイアスと呼ぶ。</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14:m>
                  <m:oMath xmlns:m="http://schemas.openxmlformats.org/officeDocument/2006/math">
                    <m:r>
                      <a:rPr kumimoji="1" lang="en-US" altLang="ja-JP" i="1">
                        <a:solidFill>
                          <a:schemeClr val="tx1">
                            <a:lumMod val="95000"/>
                          </a:schemeClr>
                        </a:solidFill>
                        <a:latin typeface="Cambria Math" panose="02040503050406030204" pitchFamily="18" charset="0"/>
                      </a:rPr>
                      <m:t>𝑠</m:t>
                    </m:r>
                  </m:oMath>
                </a14:m>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 が、閾値 </a:t>
                </a:r>
                <a14:m>
                  <m:oMath xmlns:m="http://schemas.openxmlformats.org/officeDocument/2006/math">
                    <m:r>
                      <a:rPr kumimoji="1" lang="en-US" altLang="ja-JP" b="0" i="1" smtClean="0">
                        <a:solidFill>
                          <a:schemeClr val="tx1">
                            <a:lumMod val="95000"/>
                          </a:schemeClr>
                        </a:solidFill>
                        <a:latin typeface="Cambria Math" panose="02040503050406030204" pitchFamily="18" charset="0"/>
                        <a:ea typeface="ＭＳ Ｐゴシック" panose="020B0600070205080204" pitchFamily="50" charset="-128"/>
                      </a:rPr>
                      <m:t>𝑎</m:t>
                    </m:r>
                  </m:oMath>
                </a14:m>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 より大きければ</a:t>
                </a:r>
                <a:r>
                  <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を、それ以下であれば</a:t>
                </a:r>
                <a:r>
                  <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rPr>
                  <a:t>0</a:t>
                </a:r>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を出力する。</a:t>
                </a:r>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5000"/>
                  </a:lnSpc>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95000"/>
                            </a:schemeClr>
                          </a:solidFill>
                          <a:latin typeface="Cambria Math" panose="02040503050406030204" pitchFamily="18" charset="0"/>
                        </a:rPr>
                        <m:t>𝑦</m:t>
                      </m:r>
                      <m:d>
                        <m:dPr>
                          <m:begChr m:val="{"/>
                          <m:endChr m:val=""/>
                          <m:ctrlPr>
                            <a:rPr kumimoji="1" lang="en-US" altLang="ja-JP" i="1" smtClean="0">
                              <a:solidFill>
                                <a:schemeClr val="tx1">
                                  <a:lumMod val="95000"/>
                                </a:schemeClr>
                              </a:solidFill>
                              <a:latin typeface="Cambria Math" panose="02040503050406030204" pitchFamily="18" charset="0"/>
                            </a:rPr>
                          </m:ctrlPr>
                        </m:dPr>
                        <m:e>
                          <m:eqArr>
                            <m:eqArrPr>
                              <m:ctrlPr>
                                <a:rPr kumimoji="1" lang="en-US" altLang="ja-JP" i="1" smtClean="0">
                                  <a:solidFill>
                                    <a:schemeClr val="tx1">
                                      <a:lumMod val="95000"/>
                                    </a:schemeClr>
                                  </a:solidFill>
                                  <a:latin typeface="Cambria Math" panose="02040503050406030204" pitchFamily="18" charset="0"/>
                                </a:rPr>
                              </m:ctrlPr>
                            </m:eqArrPr>
                            <m:e>
                              <m:r>
                                <a:rPr kumimoji="1" lang="en-US" altLang="ja-JP" b="0" i="1" smtClean="0">
                                  <a:solidFill>
                                    <a:schemeClr val="tx1">
                                      <a:lumMod val="95000"/>
                                    </a:schemeClr>
                                  </a:solidFill>
                                  <a:latin typeface="Cambria Math" panose="02040503050406030204" pitchFamily="18" charset="0"/>
                                </a:rPr>
                                <m:t>1      </m:t>
                              </m:r>
                              <m:r>
                                <a:rPr kumimoji="1" lang="en-US" altLang="ja-JP" b="0" i="1" smtClean="0">
                                  <a:solidFill>
                                    <a:schemeClr val="tx1">
                                      <a:lumMod val="95000"/>
                                    </a:schemeClr>
                                  </a:solidFill>
                                  <a:latin typeface="Cambria Math" panose="02040503050406030204" pitchFamily="18" charset="0"/>
                                </a:rPr>
                                <m:t>𝑠</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&gt;</m:t>
                              </m:r>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𝑎</m:t>
                              </m:r>
                            </m:e>
                            <m:e>
                              <m:r>
                                <a:rPr kumimoji="1" lang="en-US" altLang="ja-JP" b="0" i="1" smtClean="0">
                                  <a:solidFill>
                                    <a:schemeClr val="tx1">
                                      <a:lumMod val="95000"/>
                                    </a:schemeClr>
                                  </a:solidFill>
                                  <a:latin typeface="Cambria Math" panose="02040503050406030204" pitchFamily="18" charset="0"/>
                                </a:rPr>
                                <m:t>0      </m:t>
                              </m:r>
                              <m:r>
                                <a:rPr kumimoji="1" lang="en-US" altLang="ja-JP" b="0" i="1" smtClean="0">
                                  <a:solidFill>
                                    <a:schemeClr val="tx1">
                                      <a:lumMod val="95000"/>
                                    </a:schemeClr>
                                  </a:solidFill>
                                  <a:latin typeface="Cambria Math" panose="02040503050406030204" pitchFamily="18" charset="0"/>
                                </a:rPr>
                                <m:t>𝑠</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𝑎</m:t>
                              </m:r>
                            </m:e>
                          </m:eqArr>
                        </m:e>
                      </m:d>
                    </m:oMath>
                  </m:oMathPara>
                </a14:m>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53" name="テキスト ボックス 52">
                <a:extLst>
                  <a:ext uri="{FF2B5EF4-FFF2-40B4-BE49-F238E27FC236}">
                    <a16:creationId xmlns:a16="http://schemas.microsoft.com/office/drawing/2014/main" id="{7A47C639-40A9-49FF-86E6-D584899CFA4B}"/>
                  </a:ext>
                </a:extLst>
              </p:cNvPr>
              <p:cNvSpPr txBox="1">
                <a:spLocks noRot="1" noChangeAspect="1" noMove="1" noResize="1" noEditPoints="1" noAdjustHandles="1" noChangeArrowheads="1" noChangeShapeType="1" noTextEdit="1"/>
              </p:cNvSpPr>
              <p:nvPr/>
            </p:nvSpPr>
            <p:spPr>
              <a:xfrm>
                <a:off x="261253" y="2708897"/>
                <a:ext cx="4292523" cy="3811300"/>
              </a:xfrm>
              <a:prstGeom prst="rect">
                <a:avLst/>
              </a:prstGeom>
              <a:blipFill>
                <a:blip r:embed="rId3"/>
                <a:stretch>
                  <a:fillRect l="-1278" t="-10383" r="-284"/>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6075829" y="6019444"/>
            <a:ext cx="2636654"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ニューロンの数理モデル</a:t>
            </a:r>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4D77F10-A37F-4EB5-92BC-A1E48CB96740}"/>
                  </a:ext>
                </a:extLst>
              </p:cNvPr>
              <p:cNvSpPr txBox="1"/>
              <p:nvPr/>
            </p:nvSpPr>
            <p:spPr>
              <a:xfrm>
                <a:off x="6933752" y="5706552"/>
                <a:ext cx="76386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solidFill>
                          <a:schemeClr val="tx1">
                            <a:lumMod val="95000"/>
                          </a:schemeClr>
                        </a:solidFill>
                        <a:latin typeface="Cambria Math" panose="02040503050406030204" pitchFamily="18" charset="0"/>
                      </a:rPr>
                      <m:t>𝑎</m:t>
                    </m:r>
                  </m:oMath>
                </a14:m>
                <a:r>
                  <a:rPr kumimoji="1" lang="ja-JP" altLang="en-US" dirty="0">
                    <a:solidFill>
                      <a:schemeClr val="tx1">
                        <a:lumMod val="95000"/>
                      </a:schemeClr>
                    </a:solidFill>
                  </a:rPr>
                  <a:t> </a:t>
                </a:r>
                <a:r>
                  <a:rPr kumimoji="1" lang="en-US" altLang="ja-JP" dirty="0">
                    <a:solidFill>
                      <a:schemeClr val="tx1">
                        <a:lumMod val="95000"/>
                      </a:schemeClr>
                    </a:solidFill>
                  </a:rPr>
                  <a:t>: </a:t>
                </a:r>
                <a:r>
                  <a:rPr kumimoji="1" lang="ja-JP" altLang="en-US" dirty="0">
                    <a:solidFill>
                      <a:schemeClr val="tx1">
                        <a:lumMod val="95000"/>
                      </a:schemeClr>
                    </a:solidFill>
                  </a:rPr>
                  <a:t>閾値</a:t>
                </a:r>
              </a:p>
            </p:txBody>
          </p:sp>
        </mc:Choice>
        <mc:Fallback>
          <p:sp>
            <p:nvSpPr>
              <p:cNvPr id="16" name="テキスト ボックス 15">
                <a:extLst>
                  <a:ext uri="{FF2B5EF4-FFF2-40B4-BE49-F238E27FC236}">
                    <a16:creationId xmlns:a16="http://schemas.microsoft.com/office/drawing/2014/main" id="{34D77F10-A37F-4EB5-92BC-A1E48CB96740}"/>
                  </a:ext>
                </a:extLst>
              </p:cNvPr>
              <p:cNvSpPr txBox="1">
                <a:spLocks noRot="1" noChangeAspect="1" noMove="1" noResize="1" noEditPoints="1" noAdjustHandles="1" noChangeArrowheads="1" noChangeShapeType="1" noTextEdit="1"/>
              </p:cNvSpPr>
              <p:nvPr/>
            </p:nvSpPr>
            <p:spPr>
              <a:xfrm>
                <a:off x="6933752" y="5706552"/>
                <a:ext cx="763863" cy="276999"/>
              </a:xfrm>
              <a:prstGeom prst="rect">
                <a:avLst/>
              </a:prstGeom>
              <a:blipFill>
                <a:blip r:embed="rId4"/>
                <a:stretch>
                  <a:fillRect l="-7937" t="-28261" r="-18254" b="-52174"/>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A9E7B95-8D5C-421C-9ED0-D2A206CDB4DB}"/>
              </a:ext>
            </a:extLst>
          </p:cNvPr>
          <p:cNvGrpSpPr/>
          <p:nvPr/>
        </p:nvGrpSpPr>
        <p:grpSpPr>
          <a:xfrm>
            <a:off x="4354040" y="2557091"/>
            <a:ext cx="4570337" cy="3715264"/>
            <a:chOff x="4388891" y="1991288"/>
            <a:chExt cx="4570337" cy="3715264"/>
          </a:xfrm>
        </p:grpSpPr>
        <p:pic>
          <p:nvPicPr>
            <p:cNvPr id="5" name="図 4">
              <a:extLst>
                <a:ext uri="{FF2B5EF4-FFF2-40B4-BE49-F238E27FC236}">
                  <a16:creationId xmlns:a16="http://schemas.microsoft.com/office/drawing/2014/main" id="{FEA19CFE-84E2-4730-A92A-4E0915521BE5}"/>
                </a:ext>
              </a:extLst>
            </p:cNvPr>
            <p:cNvPicPr>
              <a:picLocks noChangeAspect="1"/>
            </p:cNvPicPr>
            <p:nvPr/>
          </p:nvPicPr>
          <p:blipFill>
            <a:blip r:embed="rId5"/>
            <a:stretch>
              <a:fillRect/>
            </a:stretch>
          </p:blipFill>
          <p:spPr>
            <a:xfrm>
              <a:off x="4388891" y="2143094"/>
              <a:ext cx="4182879" cy="3563458"/>
            </a:xfrm>
            <a:prstGeom prst="rect">
              <a:avLst/>
            </a:prstGeom>
          </p:spPr>
        </p:pic>
        <p:sp>
          <p:nvSpPr>
            <p:cNvPr id="14" name="テキスト ボックス 13">
              <a:extLst>
                <a:ext uri="{FF2B5EF4-FFF2-40B4-BE49-F238E27FC236}">
                  <a16:creationId xmlns:a16="http://schemas.microsoft.com/office/drawing/2014/main" id="{E006959A-5A0E-4307-9F74-F4811D7EAD89}"/>
                </a:ext>
              </a:extLst>
            </p:cNvPr>
            <p:cNvSpPr txBox="1"/>
            <p:nvPr/>
          </p:nvSpPr>
          <p:spPr>
            <a:xfrm>
              <a:off x="4968941" y="1991288"/>
              <a:ext cx="697627" cy="400110"/>
            </a:xfrm>
            <a:prstGeom prst="rect">
              <a:avLst/>
            </a:prstGeom>
            <a:noFill/>
          </p:spPr>
          <p:txBody>
            <a:bodyPr wrap="none" rtlCol="0">
              <a:spAutoFit/>
            </a:bodyPr>
            <a:lstStyle/>
            <a:p>
              <a:r>
                <a:rPr kumimoji="1" lang="ja-JP" altLang="en-US" sz="2000" b="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入力</a:t>
              </a:r>
            </a:p>
          </p:txBody>
        </p:sp>
        <p:sp>
          <p:nvSpPr>
            <p:cNvPr id="19" name="テキスト ボックス 18">
              <a:extLst>
                <a:ext uri="{FF2B5EF4-FFF2-40B4-BE49-F238E27FC236}">
                  <a16:creationId xmlns:a16="http://schemas.microsoft.com/office/drawing/2014/main" id="{36EF16FF-F905-4A52-80FB-07FA59F2EC7D}"/>
                </a:ext>
              </a:extLst>
            </p:cNvPr>
            <p:cNvSpPr txBox="1"/>
            <p:nvPr/>
          </p:nvSpPr>
          <p:spPr>
            <a:xfrm>
              <a:off x="5891737" y="2391398"/>
              <a:ext cx="697627" cy="400110"/>
            </a:xfrm>
            <a:prstGeom prst="rect">
              <a:avLst/>
            </a:prstGeom>
            <a:noFill/>
          </p:spPr>
          <p:txBody>
            <a:bodyPr wrap="none" rtlCol="0">
              <a:spAutoFit/>
            </a:bodyPr>
            <a:lstStyle/>
            <a:p>
              <a:r>
                <a:rPr kumimoji="1" lang="ja-JP" altLang="en-US" sz="2000" b="1" dirty="0">
                  <a:solidFill>
                    <a:schemeClr val="accent2"/>
                  </a:solidFill>
                  <a:latin typeface="ＭＳ Ｐゴシック" panose="020B0600070205080204" pitchFamily="50" charset="-128"/>
                  <a:ea typeface="ＭＳ Ｐゴシック" panose="020B0600070205080204" pitchFamily="50" charset="-128"/>
                </a:rPr>
                <a:t>重み</a:t>
              </a:r>
            </a:p>
          </p:txBody>
        </p:sp>
        <p:grpSp>
          <p:nvGrpSpPr>
            <p:cNvPr id="6" name="グループ化 5">
              <a:extLst>
                <a:ext uri="{FF2B5EF4-FFF2-40B4-BE49-F238E27FC236}">
                  <a16:creationId xmlns:a16="http://schemas.microsoft.com/office/drawing/2014/main" id="{4B2B1A43-920C-49D9-83BC-644C2C74F223}"/>
                </a:ext>
              </a:extLst>
            </p:cNvPr>
            <p:cNvGrpSpPr/>
            <p:nvPr/>
          </p:nvGrpSpPr>
          <p:grpSpPr>
            <a:xfrm>
              <a:off x="6817488" y="2896647"/>
              <a:ext cx="2141740" cy="1696117"/>
              <a:chOff x="6677788" y="2896647"/>
              <a:chExt cx="2141740" cy="1696117"/>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912526" y="2896647"/>
                <a:ext cx="697627" cy="400110"/>
              </a:xfrm>
              <a:prstGeom prst="rect">
                <a:avLst/>
              </a:prstGeom>
              <a:noFill/>
            </p:spPr>
            <p:txBody>
              <a:bodyPr wrap="none" rtlCol="0">
                <a:spAutoFit/>
              </a:bodyPr>
              <a:lstStyle/>
              <a:p>
                <a:r>
                  <a:rPr kumimoji="1" lang="ja-JP" altLang="en-US" sz="2000" b="1" dirty="0">
                    <a:solidFill>
                      <a:schemeClr val="accent4">
                        <a:lumMod val="60000"/>
                        <a:lumOff val="40000"/>
                      </a:schemeClr>
                    </a:solidFill>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06028" y="3266691"/>
                    <a:ext cx="1885260" cy="400110"/>
                  </a:xfrm>
                  <a:prstGeom prst="rect">
                    <a:avLst/>
                  </a:prstGeom>
                  <a:noFill/>
                </p:spPr>
                <p:txBody>
                  <a:bodyPr wrap="none" rtlCol="0">
                    <a:spAutoFit/>
                  </a:bodyPr>
                  <a:lstStyle/>
                  <a:p>
                    <a:r>
                      <a:rPr lang="ja-JP" altLang="en-US" sz="2000" dirty="0">
                        <a:solidFill>
                          <a:schemeClr val="tx1">
                            <a:lumMod val="95000"/>
                          </a:schemeClr>
                        </a:solidFill>
                      </a:rPr>
                      <a:t>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𝑠</m:t>
                            </m:r>
                            <m:r>
                              <a:rPr lang="en-US" altLang="ja-JP" sz="2000" b="0" i="1" smtClean="0">
                                <a:solidFill>
                                  <a:schemeClr val="tx1">
                                    <a:lumMod val="95000"/>
                                  </a:schemeClr>
                                </a:solidFill>
                                <a:latin typeface="Cambria Math" panose="02040503050406030204" pitchFamily="18" charset="0"/>
                              </a:rPr>
                              <m:t>&gt;</m:t>
                            </m:r>
                            <m:r>
                              <a:rPr lang="en-US" altLang="ja-JP" sz="2000" b="0" i="1" smtClean="0">
                                <a:solidFill>
                                  <a:schemeClr val="tx1">
                                    <a:lumMod val="95000"/>
                                  </a:schemeClr>
                                </a:solidFill>
                                <a:latin typeface="Cambria Math" panose="02040503050406030204" pitchFamily="18" charset="0"/>
                              </a:rPr>
                              <m:t>𝑎</m:t>
                            </m:r>
                          </m:e>
                        </m:d>
                      </m:oMath>
                    </a14:m>
                    <a:endParaRPr kumimoji="1" lang="ja-JP" altLang="en-US" sz="2000" dirty="0">
                      <a:solidFill>
                        <a:schemeClr val="tx1">
                          <a:lumMod val="95000"/>
                        </a:schemeClr>
                      </a:solidFill>
                    </a:endParaRPr>
                  </a:p>
                </p:txBody>
              </p:sp>
            </mc:Choice>
            <mc:Fallback xmlns="">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06028" y="3266691"/>
                    <a:ext cx="1885260" cy="400110"/>
                  </a:xfrm>
                  <a:prstGeom prst="rect">
                    <a:avLst/>
                  </a:prstGeom>
                  <a:blipFill>
                    <a:blip r:embed="rId10"/>
                    <a:stretch>
                      <a:fillRect l="-3226"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677788" y="4192654"/>
                    <a:ext cx="2141740" cy="400110"/>
                  </a:xfrm>
                  <a:prstGeom prst="rect">
                    <a:avLst/>
                  </a:prstGeom>
                  <a:noFill/>
                </p:spPr>
                <p:txBody>
                  <a:bodyPr wrap="none" rtlCol="0">
                    <a:spAutoFit/>
                  </a:bodyPr>
                  <a:lstStyle/>
                  <a:p>
                    <a:r>
                      <a:rPr lang="ja-JP" altLang="en-US" sz="2000" dirty="0">
                        <a:solidFill>
                          <a:schemeClr val="tx1">
                            <a:lumMod val="95000"/>
                          </a:schemeClr>
                        </a:solidFill>
                      </a:rPr>
                      <a:t>非発火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0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𝑠</m:t>
                            </m:r>
                            <m:r>
                              <a:rPr lang="en-US" altLang="ja-JP" sz="2000" i="1">
                                <a:solidFill>
                                  <a:schemeClr val="tx1">
                                    <a:lumMod val="95000"/>
                                  </a:schemeClr>
                                </a:solidFill>
                                <a:latin typeface="Cambria Math" panose="02040503050406030204" pitchFamily="18" charset="0"/>
                                <a:ea typeface="Cambria Math" panose="02040503050406030204" pitchFamily="18" charset="0"/>
                              </a:rPr>
                              <m:t>≤</m:t>
                            </m:r>
                            <m:r>
                              <a:rPr lang="en-US" altLang="ja-JP" sz="2000" b="0" i="1" smtClean="0">
                                <a:solidFill>
                                  <a:schemeClr val="tx1">
                                    <a:lumMod val="95000"/>
                                  </a:schemeClr>
                                </a:solidFill>
                                <a:latin typeface="Cambria Math" panose="02040503050406030204" pitchFamily="18" charset="0"/>
                              </a:rPr>
                              <m:t>𝑎</m:t>
                            </m:r>
                          </m:e>
                        </m:d>
                      </m:oMath>
                    </a14:m>
                    <a:endParaRPr kumimoji="1" lang="ja-JP" altLang="en-US" sz="2000" dirty="0">
                      <a:solidFill>
                        <a:schemeClr val="tx1">
                          <a:lumMod val="95000"/>
                        </a:schemeClr>
                      </a:solidFill>
                    </a:endParaRPr>
                  </a:p>
                </p:txBody>
              </p:sp>
            </mc:Choice>
            <mc:Fallback xmlns="">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677788" y="4192654"/>
                    <a:ext cx="2141740" cy="400110"/>
                  </a:xfrm>
                  <a:prstGeom prst="rect">
                    <a:avLst/>
                  </a:prstGeom>
                  <a:blipFill>
                    <a:blip r:embed="rId11"/>
                    <a:stretch>
                      <a:fillRect l="-2841" t="-7692" b="-29231"/>
                    </a:stretch>
                  </a:blipFill>
                </p:spPr>
                <p:txBody>
                  <a:bodyPr/>
                  <a:lstStyle/>
                  <a:p>
                    <a:r>
                      <a:rPr lang="ja-JP" altLang="en-US">
                        <a:noFill/>
                      </a:rPr>
                      <a:t> </a:t>
                    </a:r>
                  </a:p>
                </p:txBody>
              </p:sp>
            </mc:Fallback>
          </mc:AlternateContent>
        </p:grpSp>
      </p:grpSp>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5.4.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p:grpSp>
        <p:nvGrpSpPr>
          <p:cNvPr id="33" name="グループ化 32">
            <a:extLst>
              <a:ext uri="{FF2B5EF4-FFF2-40B4-BE49-F238E27FC236}">
                <a16:creationId xmlns:a16="http://schemas.microsoft.com/office/drawing/2014/main" id="{7D2DE6A6-3F42-4AD9-B2CE-5C0F5873EF56}"/>
              </a:ext>
            </a:extLst>
          </p:cNvPr>
          <p:cNvGrpSpPr/>
          <p:nvPr/>
        </p:nvGrpSpPr>
        <p:grpSpPr>
          <a:xfrm>
            <a:off x="431361" y="712046"/>
            <a:ext cx="8281122" cy="1785985"/>
            <a:chOff x="323598" y="2185587"/>
            <a:chExt cx="8281122" cy="1785985"/>
          </a:xfrm>
        </p:grpSpPr>
        <p:sp>
          <p:nvSpPr>
            <p:cNvPr id="35" name="正方形/長方形 34">
              <a:extLst>
                <a:ext uri="{FF2B5EF4-FFF2-40B4-BE49-F238E27FC236}">
                  <a16:creationId xmlns:a16="http://schemas.microsoft.com/office/drawing/2014/main" id="{372EDCA9-BE5B-43CE-BD0F-36DA5F57E77C}"/>
                </a:ext>
              </a:extLst>
            </p:cNvPr>
            <p:cNvSpPr/>
            <p:nvPr/>
          </p:nvSpPr>
          <p:spPr>
            <a:xfrm>
              <a:off x="323598" y="2227044"/>
              <a:ext cx="8281122" cy="1744528"/>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C8F29C4-53A8-4321-B846-DEC5D7328B5B}"/>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777E9FEA-5315-493B-B4C1-9FB0F4181D65}"/>
                    </a:ext>
                  </a:extLst>
                </p:cNvPr>
                <p:cNvSpPr txBox="1"/>
                <p:nvPr/>
              </p:nvSpPr>
              <p:spPr>
                <a:xfrm>
                  <a:off x="868289" y="2617478"/>
                  <a:ext cx="7736431" cy="1323439"/>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9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p:sp>
              <p:nvSpPr>
                <p:cNvPr id="40" name="テキスト ボックス 39">
                  <a:extLst>
                    <a:ext uri="{FF2B5EF4-FFF2-40B4-BE49-F238E27FC236}">
                      <a16:creationId xmlns:a16="http://schemas.microsoft.com/office/drawing/2014/main" id="{777E9FEA-5315-493B-B4C1-9FB0F4181D65}"/>
                    </a:ext>
                  </a:extLst>
                </p:cNvPr>
                <p:cNvSpPr txBox="1">
                  <a:spLocks noRot="1" noChangeAspect="1" noMove="1" noResize="1" noEditPoints="1" noAdjustHandles="1" noChangeArrowheads="1" noChangeShapeType="1" noTextEdit="1"/>
                </p:cNvSpPr>
                <p:nvPr/>
              </p:nvSpPr>
              <p:spPr>
                <a:xfrm>
                  <a:off x="868289" y="2617478"/>
                  <a:ext cx="7736431" cy="1323439"/>
                </a:xfrm>
                <a:prstGeom prst="rect">
                  <a:avLst/>
                </a:prstGeom>
                <a:blipFill>
                  <a:blip r:embed="rId12"/>
                  <a:stretch>
                    <a:fillRect l="-788" t="-2765" r="-709" b="-6452"/>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7722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7600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前のニューロンからの入力に対して、必ず正しい出力が存在する。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シナプス結合強度は、モデルからの出力値と正しい出力値との差によって変化する。</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33C0DE70-A038-483C-A8AB-3E4751F53A52}"/>
              </a:ext>
            </a:extLst>
          </p:cNvPr>
          <p:cNvSpPr txBox="1"/>
          <p:nvPr/>
        </p:nvSpPr>
        <p:spPr>
          <a:xfrm>
            <a:off x="262920" y="5466308"/>
            <a:ext cx="4325021"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シナプス結合強度を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自動で調節</a:t>
            </a:r>
            <a:r>
              <a:rPr kumimoji="1" lang="ja-JP" altLang="en-US" sz="2000" dirty="0">
                <a:latin typeface="ＭＳ Ｐゴシック" panose="020B0600070205080204" pitchFamily="50" charset="-128"/>
                <a:ea typeface="ＭＳ Ｐゴシック" panose="020B0600070205080204" pitchFamily="50" charset="-128"/>
              </a:rPr>
              <a:t>できるよう改良したニューロン</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196402" y="2595654"/>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86300" y="3802617"/>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093751" y="5466308"/>
            <a:ext cx="4050249" cy="707886"/>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n</a:t>
            </a:r>
            <a:r>
              <a:rPr kumimoji="1" lang="ja-JP" altLang="en-US" sz="2000" dirty="0">
                <a:latin typeface="ＭＳ Ｐゴシック" panose="020B0600070205080204" pitchFamily="50" charset="-128"/>
                <a:ea typeface="ＭＳ Ｐゴシック" panose="020B0600070205080204" pitchFamily="50" charset="-128"/>
              </a:rPr>
              <a:t>個のクラスを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a:t>
            </a:r>
            <a:r>
              <a:rPr kumimoji="1" lang="ja-JP" altLang="en-US" sz="2000" dirty="0">
                <a:latin typeface="ＭＳ Ｐゴシック" panose="020B0600070205080204" pitchFamily="50" charset="-128"/>
                <a:ea typeface="ＭＳ Ｐゴシック" panose="020B0600070205080204" pitchFamily="50" charset="-128"/>
              </a:rPr>
              <a:t>直線で</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latin typeface="ＭＳ Ｐゴシック" panose="020B0600070205080204" pitchFamily="50" charset="-128"/>
                <a:ea typeface="ＭＳ Ｐゴシック" panose="020B0600070205080204" pitchFamily="50" charset="-128"/>
              </a:rPr>
              <a:t>することが可能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F41CC908-E13E-42F2-A609-D0B80BD0391D}"/>
              </a:ext>
            </a:extLst>
          </p:cNvPr>
          <p:cNvPicPr>
            <a:picLocks noChangeAspect="1"/>
          </p:cNvPicPr>
          <p:nvPr/>
        </p:nvPicPr>
        <p:blipFill>
          <a:blip r:embed="rId4"/>
          <a:stretch>
            <a:fillRect/>
          </a:stretch>
        </p:blipFill>
        <p:spPr>
          <a:xfrm>
            <a:off x="262920" y="2419105"/>
            <a:ext cx="4372255" cy="3033724"/>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C951ABD-DD57-4097-9F6C-B0C30C3DBFCF}"/>
              </a:ext>
            </a:extLst>
          </p:cNvPr>
          <p:cNvSpPr/>
          <p:nvPr/>
        </p:nvSpPr>
        <p:spPr>
          <a:xfrm>
            <a:off x="1372782" y="2082800"/>
            <a:ext cx="6398436" cy="2070100"/>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sp>
        <p:nvSpPr>
          <p:cNvPr id="4" name="テキスト ボックス 3">
            <a:extLst>
              <a:ext uri="{FF2B5EF4-FFF2-40B4-BE49-F238E27FC236}">
                <a16:creationId xmlns:a16="http://schemas.microsoft.com/office/drawing/2014/main" id="{5AA91430-4936-4263-8B01-88DD6D9F0FBC}"/>
              </a:ext>
            </a:extLst>
          </p:cNvPr>
          <p:cNvSpPr txBox="1"/>
          <p:nvPr/>
        </p:nvSpPr>
        <p:spPr>
          <a:xfrm>
            <a:off x="773823" y="861697"/>
            <a:ext cx="7596354" cy="763992"/>
          </a:xfrm>
          <a:prstGeom prst="rect">
            <a:avLst/>
          </a:prstGeom>
          <a:noFill/>
        </p:spPr>
        <p:txBody>
          <a:bodyPr wrap="square" rtlCol="0">
            <a:spAutoFit/>
          </a:bodyPr>
          <a:lstStyle/>
          <a:p>
            <a:pPr>
              <a:lnSpc>
                <a:spcPts val="2800"/>
              </a:lnSpc>
            </a:pPr>
            <a:r>
              <a:rPr kumimoji="1" lang="en-US" altLang="ja-JP" sz="2000" dirty="0">
                <a:latin typeface="ＭＳ Ｐゴシック" panose="020B0600070205080204" pitchFamily="50" charset="-128"/>
                <a:ea typeface="ＭＳ Ｐゴシック" panose="020B0600070205080204" pitchFamily="50" charset="-128"/>
              </a:rPr>
              <a:t>F.</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Rosenblatt</a:t>
            </a:r>
            <a:r>
              <a:rPr kumimoji="1" lang="ja-JP" altLang="en-US" sz="2000" dirty="0">
                <a:latin typeface="ＭＳ Ｐゴシック" panose="020B0600070205080204" pitchFamily="50" charset="-128"/>
                <a:ea typeface="ＭＳ Ｐゴシック" panose="020B0600070205080204" pitchFamily="50" charset="-128"/>
              </a:rPr>
              <a:t> は、</a:t>
            </a:r>
            <a:r>
              <a:rPr kumimoji="1" lang="en-US" altLang="ja-JP" sz="2000" dirty="0">
                <a:latin typeface="ＭＳ Ｐゴシック" panose="020B0600070205080204" pitchFamily="50" charset="-128"/>
                <a:ea typeface="ＭＳ Ｐゴシック" panose="020B0600070205080204" pitchFamily="50" charset="-128"/>
              </a:rPr>
              <a:t>1957</a:t>
            </a:r>
            <a:r>
              <a:rPr kumimoji="1" lang="ja-JP" altLang="en-US" sz="2000" dirty="0">
                <a:latin typeface="ＭＳ Ｐゴシック" panose="020B0600070205080204" pitchFamily="50" charset="-128"/>
                <a:ea typeface="ＭＳ Ｐゴシック" panose="020B0600070205080204" pitchFamily="50" charset="-128"/>
              </a:rPr>
              <a:t>年に</a:t>
            </a:r>
            <a:r>
              <a:rPr kumimoji="1" lang="en-US" altLang="ja-JP" sz="2000" dirty="0">
                <a:latin typeface="ＭＳ Ｐゴシック" panose="020B0600070205080204" pitchFamily="50" charset="-128"/>
                <a:ea typeface="ＭＳ Ｐゴシック" panose="020B0600070205080204" pitchFamily="50" charset="-128"/>
              </a:rPr>
              <a:t>MCP</a:t>
            </a:r>
            <a:r>
              <a:rPr kumimoji="1" lang="ja-JP" altLang="en-US" sz="2000" dirty="0">
                <a:latin typeface="ＭＳ Ｐゴシック" panose="020B0600070205080204" pitchFamily="50" charset="-128"/>
                <a:ea typeface="ＭＳ Ｐゴシック" panose="020B0600070205080204" pitchFamily="50" charset="-128"/>
              </a:rPr>
              <a:t>ニューロンモデルに基づくパーセプトロンという学習可能なシステムを発表した。</a:t>
            </a:r>
            <a:endParaRPr kumimoji="1"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70AB4A-5F25-4A5A-8CDD-F475B883844D}"/>
                  </a:ext>
                </a:extLst>
              </p:cNvPr>
              <p:cNvSpPr txBox="1"/>
              <p:nvPr/>
            </p:nvSpPr>
            <p:spPr>
              <a:xfrm>
                <a:off x="1372782" y="2173103"/>
                <a:ext cx="6398436" cy="1841210"/>
              </a:xfrm>
              <a:prstGeom prst="rect">
                <a:avLst/>
              </a:prstGeom>
              <a:noFill/>
            </p:spPr>
            <p:txBody>
              <a:bodyPr wrap="square" rtlCol="0">
                <a:spAutoFit/>
              </a:bodyPr>
              <a:lstStyle/>
              <a:p>
                <a:pPr>
                  <a:lnSpc>
                    <a:spcPts val="28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出力値</a:t>
                </a:r>
                <a14:m>
                  <m:oMath xmlns:m="http://schemas.openxmlformats.org/officeDocument/2006/math">
                    <m:acc>
                      <m:accPr>
                        <m:chr m:val="̂"/>
                        <m:ctrlPr>
                          <a:rPr kumimoji="1" lang="ja-JP" altLang="en-US"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xmlns="">
          <p:sp>
            <p:nvSpPr>
              <p:cNvPr id="5" name="テキスト ボックス 4">
                <a:extLst>
                  <a:ext uri="{FF2B5EF4-FFF2-40B4-BE49-F238E27FC236}">
                    <a16:creationId xmlns:a16="http://schemas.microsoft.com/office/drawing/2014/main" id="{4570AB4A-5F25-4A5A-8CDD-F475B883844D}"/>
                  </a:ext>
                </a:extLst>
              </p:cNvPr>
              <p:cNvSpPr txBox="1">
                <a:spLocks noRot="1" noChangeAspect="1" noMove="1" noResize="1" noEditPoints="1" noAdjustHandles="1" noChangeArrowheads="1" noChangeShapeType="1" noTextEdit="1"/>
              </p:cNvSpPr>
              <p:nvPr/>
            </p:nvSpPr>
            <p:spPr>
              <a:xfrm>
                <a:off x="1372782" y="2173103"/>
                <a:ext cx="6398436" cy="1841210"/>
              </a:xfrm>
              <a:prstGeom prst="rect">
                <a:avLst/>
              </a:prstGeom>
              <a:blipFill>
                <a:blip r:embed="rId3"/>
                <a:stretch>
                  <a:fillRect l="-952" t="-1320" r="-190" b="-4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015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6320</TotalTime>
  <Words>708</Words>
  <Application>Microsoft Office PowerPoint</Application>
  <PresentationFormat>画面に合わせる (4:3)</PresentationFormat>
  <Paragraphs>118</Paragraphs>
  <Slides>9</Slides>
  <Notes>6</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游ゴシック</vt:lpstr>
      <vt:lpstr>Arial</vt:lpstr>
      <vt:lpstr>Calibri</vt:lpstr>
      <vt:lpstr>Calibri Light</vt:lpstr>
      <vt:lpstr>Cambria Math</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PC-2020-3</cp:lastModifiedBy>
  <cp:revision>193</cp:revision>
  <dcterms:created xsi:type="dcterms:W3CDTF">2020-07-16T12:26:29Z</dcterms:created>
  <dcterms:modified xsi:type="dcterms:W3CDTF">2020-09-28T02:27:15Z</dcterms:modified>
</cp:coreProperties>
</file>