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84" r:id="rId4"/>
    <p:sldId id="285" r:id="rId5"/>
    <p:sldId id="286" r:id="rId6"/>
    <p:sldId id="276" r:id="rId7"/>
    <p:sldId id="277" r:id="rId8"/>
    <p:sldId id="278" r:id="rId9"/>
    <p:sldId id="293" r:id="rId10"/>
    <p:sldId id="280" r:id="rId11"/>
    <p:sldId id="281" r:id="rId12"/>
    <p:sldId id="282" r:id="rId13"/>
    <p:sldId id="294" r:id="rId14"/>
    <p:sldId id="295" r:id="rId15"/>
    <p:sldId id="296" r:id="rId16"/>
    <p:sldId id="287" r:id="rId17"/>
    <p:sldId id="297" r:id="rId18"/>
    <p:sldId id="290" r:id="rId19"/>
    <p:sldId id="291" r:id="rId20"/>
    <p:sldId id="299" r:id="rId21"/>
    <p:sldId id="279" r:id="rId22"/>
    <p:sldId id="300" r:id="rId23"/>
    <p:sldId id="301" r:id="rId24"/>
    <p:sldId id="283" r:id="rId25"/>
    <p:sldId id="302" r:id="rId26"/>
    <p:sldId id="292" r:id="rId27"/>
    <p:sldId id="28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三木 康平" initials="三木" lastIdx="1" clrIdx="0">
    <p:extLst>
      <p:ext uri="{19B8F6BF-5375-455C-9EA6-DF929625EA0E}">
        <p15:presenceInfo xmlns:p15="http://schemas.microsoft.com/office/powerpoint/2012/main" userId="eeb392e7d082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3399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76" d="100"/>
          <a:sy n="76" d="100"/>
        </p:scale>
        <p:origin x="15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9963A-ACFA-4D71-BFA2-78ABD357489A}" type="datetimeFigureOut">
              <a:rPr kumimoji="1" lang="ja-JP" altLang="en-US" smtClean="0"/>
              <a:t>2020/9/28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D484-E5F1-4BEC-BCFA-18D3C9E25C57}" type="slidenum">
              <a:rPr kumimoji="1" lang="ja-JP" altLang="en-US" smtClean="0"/>
              <a:t>‹#›</a:t>
            </a:fld>
            <a:endParaRPr kumimoji="1" lang="ja-JP" altLang="en-US"/>
          </a:p>
        </p:txBody>
      </p:sp>
    </p:spTree>
    <p:extLst>
      <p:ext uri="{BB962C8B-B14F-4D97-AF65-F5344CB8AC3E}">
        <p14:creationId xmlns:p14="http://schemas.microsoft.com/office/powerpoint/2010/main" val="31460320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20</a:t>
            </a:fld>
            <a:endParaRPr kumimoji="1" lang="ja-JP" altLang="en-US"/>
          </a:p>
        </p:txBody>
      </p:sp>
    </p:spTree>
    <p:extLst>
      <p:ext uri="{BB962C8B-B14F-4D97-AF65-F5344CB8AC3E}">
        <p14:creationId xmlns:p14="http://schemas.microsoft.com/office/powerpoint/2010/main" val="359361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21</a:t>
            </a:fld>
            <a:endParaRPr kumimoji="1" lang="ja-JP" altLang="en-US"/>
          </a:p>
        </p:txBody>
      </p:sp>
    </p:spTree>
    <p:extLst>
      <p:ext uri="{BB962C8B-B14F-4D97-AF65-F5344CB8AC3E}">
        <p14:creationId xmlns:p14="http://schemas.microsoft.com/office/powerpoint/2010/main" val="270179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22</a:t>
            </a:fld>
            <a:endParaRPr kumimoji="1" lang="ja-JP" altLang="en-US"/>
          </a:p>
        </p:txBody>
      </p:sp>
    </p:spTree>
    <p:extLst>
      <p:ext uri="{BB962C8B-B14F-4D97-AF65-F5344CB8AC3E}">
        <p14:creationId xmlns:p14="http://schemas.microsoft.com/office/powerpoint/2010/main" val="422684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23</a:t>
            </a:fld>
            <a:endParaRPr kumimoji="1" lang="ja-JP" altLang="en-US"/>
          </a:p>
        </p:txBody>
      </p:sp>
    </p:spTree>
    <p:extLst>
      <p:ext uri="{BB962C8B-B14F-4D97-AF65-F5344CB8AC3E}">
        <p14:creationId xmlns:p14="http://schemas.microsoft.com/office/powerpoint/2010/main" val="415085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24</a:t>
            </a:fld>
            <a:endParaRPr kumimoji="1" lang="ja-JP" altLang="en-US"/>
          </a:p>
        </p:txBody>
      </p:sp>
    </p:spTree>
    <p:extLst>
      <p:ext uri="{BB962C8B-B14F-4D97-AF65-F5344CB8AC3E}">
        <p14:creationId xmlns:p14="http://schemas.microsoft.com/office/powerpoint/2010/main" val="401059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25</a:t>
            </a:fld>
            <a:endParaRPr kumimoji="1" lang="ja-JP" altLang="en-US"/>
          </a:p>
        </p:txBody>
      </p:sp>
    </p:spTree>
    <p:extLst>
      <p:ext uri="{BB962C8B-B14F-4D97-AF65-F5344CB8AC3E}">
        <p14:creationId xmlns:p14="http://schemas.microsoft.com/office/powerpoint/2010/main" val="50588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2020/9/28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2020/9/28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15.emf"/><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NULL"/><Relationship Id="rId1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jp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四角形: 角を丸くする 38">
            <a:extLst>
              <a:ext uri="{FF2B5EF4-FFF2-40B4-BE49-F238E27FC236}">
                <a16:creationId xmlns:a16="http://schemas.microsoft.com/office/drawing/2014/main" id="{C943AB49-C624-4DF3-9C7E-7E399AD7ECF1}"/>
              </a:ext>
            </a:extLst>
          </p:cNvPr>
          <p:cNvSpPr/>
          <p:nvPr/>
        </p:nvSpPr>
        <p:spPr>
          <a:xfrm>
            <a:off x="5069219" y="3489430"/>
            <a:ext cx="4045225" cy="3302000"/>
          </a:xfrm>
          <a:prstGeom prst="roundRect">
            <a:avLst>
              <a:gd name="adj" fmla="val 4359"/>
            </a:avLst>
          </a:prstGeom>
          <a:solidFill>
            <a:schemeClr val="bg2">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7" name="四角形: 角を丸くする 6">
            <a:extLst>
              <a:ext uri="{FF2B5EF4-FFF2-40B4-BE49-F238E27FC236}">
                <a16:creationId xmlns:a16="http://schemas.microsoft.com/office/drawing/2014/main" id="{2B7C237F-B46F-4F13-ACE2-1AD0EE3FD0F3}"/>
              </a:ext>
            </a:extLst>
          </p:cNvPr>
          <p:cNvSpPr/>
          <p:nvPr/>
        </p:nvSpPr>
        <p:spPr>
          <a:xfrm>
            <a:off x="79937" y="3494831"/>
            <a:ext cx="4917266" cy="3302000"/>
          </a:xfrm>
          <a:prstGeom prst="roundRect">
            <a:avLst>
              <a:gd name="adj" fmla="val 4359"/>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3" name="テキスト ボックス 2">
            <a:extLst>
              <a:ext uri="{FF2B5EF4-FFF2-40B4-BE49-F238E27FC236}">
                <a16:creationId xmlns:a16="http://schemas.microsoft.com/office/drawing/2014/main" id="{CD8881B8-2C45-450D-9A85-CAFE175A8DFA}"/>
              </a:ext>
            </a:extLst>
          </p:cNvPr>
          <p:cNvSpPr txBox="1"/>
          <p:nvPr/>
        </p:nvSpPr>
        <p:spPr>
          <a:xfrm>
            <a:off x="234166" y="494781"/>
            <a:ext cx="7649901" cy="1107996"/>
          </a:xfrm>
          <a:prstGeom prst="rect">
            <a:avLst/>
          </a:prstGeom>
          <a:noFill/>
        </p:spPr>
        <p:txBody>
          <a:bodyPr wrap="square" rtlCol="0">
            <a:spAutoFit/>
          </a:bodyPr>
          <a:lstStyle/>
          <a:p>
            <a:r>
              <a:rPr kumimoji="1" lang="ja-JP" altLang="en-US" sz="2400" b="1" dirty="0">
                <a:solidFill>
                  <a:schemeClr val="tx1">
                    <a:lumMod val="95000"/>
                  </a:schemeClr>
                </a:solidFill>
              </a:rPr>
              <a:t>コンピュータを用いた探索や推論</a:t>
            </a:r>
            <a:endParaRPr kumimoji="1" lang="en-US" altLang="ja-JP" sz="2400" b="1" dirty="0">
              <a:solidFill>
                <a:schemeClr val="tx1">
                  <a:lumMod val="95000"/>
                </a:schemeClr>
              </a:solidFill>
            </a:endParaRPr>
          </a:p>
          <a:p>
            <a:r>
              <a:rPr kumimoji="1" lang="en-US" altLang="ja-JP" sz="2400" dirty="0">
                <a:solidFill>
                  <a:schemeClr val="tx1">
                    <a:lumMod val="75000"/>
                  </a:schemeClr>
                </a:solidFill>
              </a:rPr>
              <a:t>	</a:t>
            </a:r>
            <a:r>
              <a:rPr kumimoji="1" lang="ja-JP" altLang="en-US" dirty="0">
                <a:solidFill>
                  <a:schemeClr val="tx1">
                    <a:lumMod val="95000"/>
                  </a:schemeClr>
                </a:solidFill>
              </a:rPr>
              <a:t>ルールとゴールが決められた問題に対して，ゴールにたどり着ける</a:t>
            </a:r>
            <a:endParaRPr kumimoji="1" lang="en-US" altLang="ja-JP" dirty="0">
              <a:solidFill>
                <a:schemeClr val="tx1">
                  <a:lumMod val="95000"/>
                </a:schemeClr>
              </a:solidFill>
            </a:endParaRPr>
          </a:p>
          <a:p>
            <a:r>
              <a:rPr kumimoji="1" lang="en-US" altLang="ja-JP" dirty="0">
                <a:solidFill>
                  <a:schemeClr val="tx1">
                    <a:lumMod val="95000"/>
                  </a:schemeClr>
                </a:solidFill>
              </a:rPr>
              <a:t>	</a:t>
            </a:r>
            <a:r>
              <a:rPr kumimoji="1" lang="ja-JP" altLang="en-US" dirty="0">
                <a:solidFill>
                  <a:schemeClr val="tx1">
                    <a:lumMod val="95000"/>
                  </a:schemeClr>
                </a:solidFill>
              </a:rPr>
              <a:t>ような選択しを選んでいくもの</a:t>
            </a:r>
            <a:r>
              <a:rPr kumimoji="1" lang="ja-JP" altLang="en-US" dirty="0">
                <a:solidFill>
                  <a:schemeClr val="tx1">
                    <a:lumMod val="75000"/>
                  </a:schemeClr>
                </a:solidFill>
              </a:rPr>
              <a:t>（</a:t>
            </a:r>
            <a:r>
              <a:rPr kumimoji="1" lang="ja-JP" altLang="en-US" b="1" dirty="0">
                <a:solidFill>
                  <a:srgbClr val="FF6600"/>
                </a:solidFill>
              </a:rPr>
              <a:t>トイ・プロブレム</a:t>
            </a:r>
            <a:r>
              <a:rPr kumimoji="1" lang="ja-JP" altLang="en-US" dirty="0">
                <a:solidFill>
                  <a:schemeClr val="tx1">
                    <a:lumMod val="75000"/>
                  </a:schemeClr>
                </a:solidFill>
              </a:rPr>
              <a:t>）</a:t>
            </a:r>
          </a:p>
        </p:txBody>
      </p:sp>
      <p:pic>
        <p:nvPicPr>
          <p:cNvPr id="9" name="図 8">
            <a:extLst>
              <a:ext uri="{FF2B5EF4-FFF2-40B4-BE49-F238E27FC236}">
                <a16:creationId xmlns:a16="http://schemas.microsoft.com/office/drawing/2014/main" id="{D9C01B37-BE51-4892-A1E5-E583C5B77207}"/>
              </a:ext>
            </a:extLst>
          </p:cNvPr>
          <p:cNvPicPr>
            <a:picLocks noChangeAspect="1"/>
          </p:cNvPicPr>
          <p:nvPr/>
        </p:nvPicPr>
        <p:blipFill>
          <a:blip r:embed="rId2"/>
          <a:stretch>
            <a:fillRect/>
          </a:stretch>
        </p:blipFill>
        <p:spPr>
          <a:xfrm>
            <a:off x="273307" y="4396355"/>
            <a:ext cx="1583803" cy="1583803"/>
          </a:xfrm>
          <a:prstGeom prst="rect">
            <a:avLst/>
          </a:prstGeom>
        </p:spPr>
      </p:pic>
      <p:sp>
        <p:nvSpPr>
          <p:cNvPr id="10" name="テキスト ボックス 9">
            <a:extLst>
              <a:ext uri="{FF2B5EF4-FFF2-40B4-BE49-F238E27FC236}">
                <a16:creationId xmlns:a16="http://schemas.microsoft.com/office/drawing/2014/main" id="{BE894113-2469-4A65-9E82-576A8D29F9CB}"/>
              </a:ext>
            </a:extLst>
          </p:cNvPr>
          <p:cNvSpPr txBox="1"/>
          <p:nvPr/>
        </p:nvSpPr>
        <p:spPr>
          <a:xfrm>
            <a:off x="128563" y="5980158"/>
            <a:ext cx="2031321" cy="461665"/>
          </a:xfrm>
          <a:prstGeom prst="rect">
            <a:avLst/>
          </a:prstGeom>
          <a:noFill/>
        </p:spPr>
        <p:txBody>
          <a:bodyPr wrap="square" rtlCol="0">
            <a:spAutoFit/>
          </a:bodyPr>
          <a:lstStyle/>
          <a:p>
            <a:r>
              <a:rPr kumimoji="1" lang="en-US" altLang="ja-JP" sz="1200" dirty="0">
                <a:solidFill>
                  <a:schemeClr val="tx1">
                    <a:lumMod val="95000"/>
                  </a:schemeClr>
                </a:solidFill>
              </a:rPr>
              <a:t>https://www.irasutoya.com/2014/10/blogpost_766.html</a:t>
            </a:r>
            <a:endParaRPr kumimoji="1" lang="ja-JP" altLang="en-US" sz="1200" dirty="0">
              <a:solidFill>
                <a:schemeClr val="tx1">
                  <a:lumMod val="95000"/>
                </a:schemeClr>
              </a:solidFill>
            </a:endParaRPr>
          </a:p>
        </p:txBody>
      </p:sp>
      <p:sp>
        <p:nvSpPr>
          <p:cNvPr id="11" name="テキスト ボックス 10">
            <a:extLst>
              <a:ext uri="{FF2B5EF4-FFF2-40B4-BE49-F238E27FC236}">
                <a16:creationId xmlns:a16="http://schemas.microsoft.com/office/drawing/2014/main" id="{B0FD5C3D-4650-4600-AF34-FC08AD4BB815}"/>
              </a:ext>
            </a:extLst>
          </p:cNvPr>
          <p:cNvSpPr txBox="1"/>
          <p:nvPr/>
        </p:nvSpPr>
        <p:spPr>
          <a:xfrm>
            <a:off x="80915" y="3656906"/>
            <a:ext cx="2031325" cy="646331"/>
          </a:xfrm>
          <a:prstGeom prst="rect">
            <a:avLst/>
          </a:prstGeom>
          <a:noFill/>
        </p:spPr>
        <p:txBody>
          <a:bodyPr wrap="none" rtlCol="0">
            <a:spAutoFit/>
          </a:bodyPr>
          <a:lstStyle/>
          <a:p>
            <a:r>
              <a:rPr kumimoji="1" lang="ja-JP" altLang="en-US" dirty="0">
                <a:solidFill>
                  <a:schemeClr val="tx1">
                    <a:lumMod val="95000"/>
                  </a:schemeClr>
                </a:solidFill>
              </a:rPr>
              <a:t>例：</a:t>
            </a:r>
            <a:endParaRPr kumimoji="1" lang="en-US" altLang="ja-JP" dirty="0">
              <a:solidFill>
                <a:schemeClr val="tx1">
                  <a:lumMod val="95000"/>
                </a:schemeClr>
              </a:solidFill>
            </a:endParaRPr>
          </a:p>
          <a:p>
            <a:r>
              <a:rPr kumimoji="1" lang="ja-JP" altLang="en-US" dirty="0">
                <a:solidFill>
                  <a:schemeClr val="tx1">
                    <a:lumMod val="95000"/>
                  </a:schemeClr>
                </a:solidFill>
              </a:rPr>
              <a:t>これは何でしょう</a:t>
            </a:r>
          </a:p>
        </p:txBody>
      </p:sp>
      <p:grpSp>
        <p:nvGrpSpPr>
          <p:cNvPr id="37" name="グループ化 36">
            <a:extLst>
              <a:ext uri="{FF2B5EF4-FFF2-40B4-BE49-F238E27FC236}">
                <a16:creationId xmlns:a16="http://schemas.microsoft.com/office/drawing/2014/main" id="{05D88DB0-AAC7-42E1-8115-A5485AE1915F}"/>
              </a:ext>
            </a:extLst>
          </p:cNvPr>
          <p:cNvGrpSpPr/>
          <p:nvPr/>
        </p:nvGrpSpPr>
        <p:grpSpPr>
          <a:xfrm>
            <a:off x="1992803" y="3867364"/>
            <a:ext cx="3005378" cy="2921200"/>
            <a:chOff x="3646962" y="2378840"/>
            <a:chExt cx="4130111" cy="4014431"/>
          </a:xfrm>
        </p:grpSpPr>
        <p:sp>
          <p:nvSpPr>
            <p:cNvPr id="4" name="楕円 3">
              <a:extLst>
                <a:ext uri="{FF2B5EF4-FFF2-40B4-BE49-F238E27FC236}">
                  <a16:creationId xmlns:a16="http://schemas.microsoft.com/office/drawing/2014/main" id="{C2A6CF87-36BE-4C3E-B4E7-91F2F859B708}"/>
                </a:ext>
              </a:extLst>
            </p:cNvPr>
            <p:cNvSpPr/>
            <p:nvPr/>
          </p:nvSpPr>
          <p:spPr>
            <a:xfrm>
              <a:off x="6019046" y="2538213"/>
              <a:ext cx="439838" cy="439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5" name="テキスト ボックス 4">
              <a:extLst>
                <a:ext uri="{FF2B5EF4-FFF2-40B4-BE49-F238E27FC236}">
                  <a16:creationId xmlns:a16="http://schemas.microsoft.com/office/drawing/2014/main" id="{09324661-0D3A-4B42-AB39-0B37580BD83D}"/>
                </a:ext>
              </a:extLst>
            </p:cNvPr>
            <p:cNvSpPr txBox="1"/>
            <p:nvPr/>
          </p:nvSpPr>
          <p:spPr>
            <a:xfrm>
              <a:off x="6373501" y="2378840"/>
              <a:ext cx="1403572" cy="507551"/>
            </a:xfrm>
            <a:prstGeom prst="rect">
              <a:avLst/>
            </a:prstGeom>
            <a:noFill/>
          </p:spPr>
          <p:txBody>
            <a:bodyPr wrap="square" rtlCol="0">
              <a:spAutoFit/>
            </a:bodyPr>
            <a:lstStyle/>
            <a:p>
              <a:r>
                <a:rPr kumimoji="1" lang="ja-JP" altLang="en-US" dirty="0">
                  <a:solidFill>
                    <a:schemeClr val="tx1">
                      <a:lumMod val="95000"/>
                    </a:schemeClr>
                  </a:solidFill>
                </a:rPr>
                <a:t>赤色か</a:t>
              </a:r>
              <a:r>
                <a:rPr kumimoji="1" lang="en-US" altLang="ja-JP" dirty="0">
                  <a:solidFill>
                    <a:schemeClr val="tx1">
                      <a:lumMod val="95000"/>
                    </a:schemeClr>
                  </a:solidFill>
                </a:rPr>
                <a:t>?</a:t>
              </a:r>
            </a:p>
          </p:txBody>
        </p:sp>
        <p:sp>
          <p:nvSpPr>
            <p:cNvPr id="12" name="楕円 11">
              <a:extLst>
                <a:ext uri="{FF2B5EF4-FFF2-40B4-BE49-F238E27FC236}">
                  <a16:creationId xmlns:a16="http://schemas.microsoft.com/office/drawing/2014/main" id="{7B5E51F9-3249-4F61-A808-24FBE8316B1D}"/>
                </a:ext>
              </a:extLst>
            </p:cNvPr>
            <p:cNvSpPr/>
            <p:nvPr/>
          </p:nvSpPr>
          <p:spPr>
            <a:xfrm>
              <a:off x="5023623"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 name="楕円 12">
              <a:extLst>
                <a:ext uri="{FF2B5EF4-FFF2-40B4-BE49-F238E27FC236}">
                  <a16:creationId xmlns:a16="http://schemas.microsoft.com/office/drawing/2014/main" id="{2A27D827-9090-492E-B466-F9404928635E}"/>
                </a:ext>
              </a:extLst>
            </p:cNvPr>
            <p:cNvSpPr/>
            <p:nvPr/>
          </p:nvSpPr>
          <p:spPr>
            <a:xfrm>
              <a:off x="6905415"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15" name="直線矢印コネクタ 14">
              <a:extLst>
                <a:ext uri="{FF2B5EF4-FFF2-40B4-BE49-F238E27FC236}">
                  <a16:creationId xmlns:a16="http://schemas.microsoft.com/office/drawing/2014/main" id="{FFE00DCC-26A1-497D-9AF5-C6D58134A9BD}"/>
                </a:ext>
              </a:extLst>
            </p:cNvPr>
            <p:cNvCxnSpPr>
              <a:stCxn id="4" idx="3"/>
              <a:endCxn id="12" idx="7"/>
            </p:cNvCxnSpPr>
            <p:nvPr/>
          </p:nvCxnSpPr>
          <p:spPr>
            <a:xfrm flipH="1">
              <a:off x="5399048" y="2913638"/>
              <a:ext cx="684411"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A77E785-4B40-42CB-B36B-B90CCD041C65}"/>
                </a:ext>
              </a:extLst>
            </p:cNvPr>
            <p:cNvCxnSpPr>
              <a:cxnSpLocks/>
              <a:stCxn id="4" idx="5"/>
              <a:endCxn id="13" idx="1"/>
            </p:cNvCxnSpPr>
            <p:nvPr/>
          </p:nvCxnSpPr>
          <p:spPr>
            <a:xfrm>
              <a:off x="6394471" y="2913638"/>
              <a:ext cx="575357"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7EA7A56-47B4-42B7-A0E9-885CDB756B9C}"/>
                </a:ext>
              </a:extLst>
            </p:cNvPr>
            <p:cNvSpPr txBox="1"/>
            <p:nvPr/>
          </p:nvSpPr>
          <p:spPr>
            <a:xfrm>
              <a:off x="5165543" y="2758131"/>
              <a:ext cx="684411"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20" name="テキスト ボックス 19">
              <a:extLst>
                <a:ext uri="{FF2B5EF4-FFF2-40B4-BE49-F238E27FC236}">
                  <a16:creationId xmlns:a16="http://schemas.microsoft.com/office/drawing/2014/main" id="{B6A0575D-626E-4DA5-8A4F-9034F1079915}"/>
                </a:ext>
              </a:extLst>
            </p:cNvPr>
            <p:cNvSpPr txBox="1"/>
            <p:nvPr/>
          </p:nvSpPr>
          <p:spPr>
            <a:xfrm>
              <a:off x="6708922" y="3005223"/>
              <a:ext cx="812838"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sp>
          <p:nvSpPr>
            <p:cNvPr id="21" name="テキスト ボックス 20">
              <a:extLst>
                <a:ext uri="{FF2B5EF4-FFF2-40B4-BE49-F238E27FC236}">
                  <a16:creationId xmlns:a16="http://schemas.microsoft.com/office/drawing/2014/main" id="{F188079D-7EC3-4F12-B8C9-8686123F0590}"/>
                </a:ext>
              </a:extLst>
            </p:cNvPr>
            <p:cNvSpPr txBox="1"/>
            <p:nvPr/>
          </p:nvSpPr>
          <p:spPr>
            <a:xfrm>
              <a:off x="5392361" y="3681255"/>
              <a:ext cx="1073212" cy="507551"/>
            </a:xfrm>
            <a:prstGeom prst="rect">
              <a:avLst/>
            </a:prstGeom>
            <a:noFill/>
          </p:spPr>
          <p:txBody>
            <a:bodyPr wrap="square" rtlCol="0">
              <a:spAutoFit/>
            </a:bodyPr>
            <a:lstStyle/>
            <a:p>
              <a:r>
                <a:rPr kumimoji="1" lang="ja-JP" altLang="en-US" dirty="0">
                  <a:solidFill>
                    <a:schemeClr val="tx1">
                      <a:lumMod val="95000"/>
                    </a:schemeClr>
                  </a:solidFill>
                </a:rPr>
                <a:t>丸い</a:t>
              </a:r>
              <a:r>
                <a:rPr kumimoji="1" lang="en-US" altLang="ja-JP" dirty="0">
                  <a:solidFill>
                    <a:schemeClr val="tx1">
                      <a:lumMod val="95000"/>
                    </a:schemeClr>
                  </a:solidFill>
                </a:rPr>
                <a:t>?</a:t>
              </a:r>
            </a:p>
          </p:txBody>
        </p:sp>
        <p:sp>
          <p:nvSpPr>
            <p:cNvPr id="22" name="楕円 21">
              <a:extLst>
                <a:ext uri="{FF2B5EF4-FFF2-40B4-BE49-F238E27FC236}">
                  <a16:creationId xmlns:a16="http://schemas.microsoft.com/office/drawing/2014/main" id="{A1AA841C-D022-4546-A4A2-DF116ABE9CB8}"/>
                </a:ext>
              </a:extLst>
            </p:cNvPr>
            <p:cNvSpPr/>
            <p:nvPr/>
          </p:nvSpPr>
          <p:spPr>
            <a:xfrm>
              <a:off x="4029760" y="4849370"/>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23" name="楕円 22">
              <a:extLst>
                <a:ext uri="{FF2B5EF4-FFF2-40B4-BE49-F238E27FC236}">
                  <a16:creationId xmlns:a16="http://schemas.microsoft.com/office/drawing/2014/main" id="{78E9E9A4-ADEB-474D-9C23-791F874A83BB}"/>
                </a:ext>
              </a:extLst>
            </p:cNvPr>
            <p:cNvSpPr/>
            <p:nvPr/>
          </p:nvSpPr>
          <p:spPr>
            <a:xfrm>
              <a:off x="5849954" y="4845785"/>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24" name="直線矢印コネクタ 23">
              <a:extLst>
                <a:ext uri="{FF2B5EF4-FFF2-40B4-BE49-F238E27FC236}">
                  <a16:creationId xmlns:a16="http://schemas.microsoft.com/office/drawing/2014/main" id="{35DFC9A2-86A6-468F-BE9B-D992B06BA8C9}"/>
                </a:ext>
              </a:extLst>
            </p:cNvPr>
            <p:cNvCxnSpPr>
              <a:cxnSpLocks/>
              <a:stCxn id="12" idx="3"/>
              <a:endCxn id="22" idx="7"/>
            </p:cNvCxnSpPr>
            <p:nvPr/>
          </p:nvCxnSpPr>
          <p:spPr>
            <a:xfrm flipH="1">
              <a:off x="4405185" y="4031388"/>
              <a:ext cx="682851" cy="8823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14D91B2-67B9-4999-B2E0-099D02062DAF}"/>
                </a:ext>
              </a:extLst>
            </p:cNvPr>
            <p:cNvCxnSpPr>
              <a:cxnSpLocks/>
              <a:stCxn id="12" idx="5"/>
              <a:endCxn id="23" idx="1"/>
            </p:cNvCxnSpPr>
            <p:nvPr/>
          </p:nvCxnSpPr>
          <p:spPr>
            <a:xfrm>
              <a:off x="5399048" y="4031388"/>
              <a:ext cx="515319" cy="87881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83FB671-9A11-4FA6-A5FA-4DD5028DD6EF}"/>
                </a:ext>
              </a:extLst>
            </p:cNvPr>
            <p:cNvSpPr txBox="1"/>
            <p:nvPr/>
          </p:nvSpPr>
          <p:spPr>
            <a:xfrm>
              <a:off x="3646962" y="5885720"/>
              <a:ext cx="1205433" cy="507551"/>
            </a:xfrm>
            <a:prstGeom prst="rect">
              <a:avLst/>
            </a:prstGeom>
            <a:noFill/>
          </p:spPr>
          <p:txBody>
            <a:bodyPr wrap="none" rtlCol="0">
              <a:spAutoFit/>
            </a:bodyPr>
            <a:lstStyle/>
            <a:p>
              <a:r>
                <a:rPr kumimoji="1" lang="ja-JP" altLang="en-US" dirty="0">
                  <a:solidFill>
                    <a:schemeClr val="tx1">
                      <a:lumMod val="95000"/>
                    </a:schemeClr>
                  </a:solidFill>
                </a:rPr>
                <a:t>リンゴ</a:t>
              </a:r>
              <a:endParaRPr kumimoji="1" lang="en-US" altLang="ja-JP" dirty="0">
                <a:solidFill>
                  <a:schemeClr val="tx1">
                    <a:lumMod val="95000"/>
                  </a:schemeClr>
                </a:solidFill>
              </a:endParaRPr>
            </a:p>
          </p:txBody>
        </p:sp>
        <p:sp>
          <p:nvSpPr>
            <p:cNvPr id="32" name="テキスト ボックス 31">
              <a:extLst>
                <a:ext uri="{FF2B5EF4-FFF2-40B4-BE49-F238E27FC236}">
                  <a16:creationId xmlns:a16="http://schemas.microsoft.com/office/drawing/2014/main" id="{A7D89D60-896D-41D4-A52F-DF63C5F1B245}"/>
                </a:ext>
              </a:extLst>
            </p:cNvPr>
            <p:cNvSpPr txBox="1"/>
            <p:nvPr/>
          </p:nvSpPr>
          <p:spPr>
            <a:xfrm>
              <a:off x="4197386" y="3823974"/>
              <a:ext cx="750662"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33" name="テキスト ボックス 32">
              <a:extLst>
                <a:ext uri="{FF2B5EF4-FFF2-40B4-BE49-F238E27FC236}">
                  <a16:creationId xmlns:a16="http://schemas.microsoft.com/office/drawing/2014/main" id="{4EA15AE7-8FB8-4902-B054-301B955B64D2}"/>
                </a:ext>
              </a:extLst>
            </p:cNvPr>
            <p:cNvSpPr txBox="1"/>
            <p:nvPr/>
          </p:nvSpPr>
          <p:spPr>
            <a:xfrm>
              <a:off x="5656707" y="4216053"/>
              <a:ext cx="633085"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cxnSp>
          <p:nvCxnSpPr>
            <p:cNvPr id="34" name="直線矢印コネクタ 33">
              <a:extLst>
                <a:ext uri="{FF2B5EF4-FFF2-40B4-BE49-F238E27FC236}">
                  <a16:creationId xmlns:a16="http://schemas.microsoft.com/office/drawing/2014/main" id="{4F2662C4-99BE-47AA-8F09-C7DAC720201F}"/>
                </a:ext>
              </a:extLst>
            </p:cNvPr>
            <p:cNvCxnSpPr>
              <a:cxnSpLocks/>
              <a:stCxn id="22" idx="4"/>
              <a:endCxn id="31" idx="0"/>
            </p:cNvCxnSpPr>
            <p:nvPr/>
          </p:nvCxnSpPr>
          <p:spPr>
            <a:xfrm>
              <a:off x="4249679" y="5289208"/>
              <a:ext cx="0" cy="59651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C9CC0385-0A63-48C8-9675-C806DEA03707}"/>
              </a:ext>
            </a:extLst>
          </p:cNvPr>
          <p:cNvSpPr/>
          <p:nvPr/>
        </p:nvSpPr>
        <p:spPr>
          <a:xfrm>
            <a:off x="234166" y="1749258"/>
            <a:ext cx="8635697" cy="1599092"/>
          </a:xfrm>
          <a:prstGeom prst="rect">
            <a:avLst/>
          </a:prstGeom>
        </p:spPr>
        <p:txBody>
          <a:bodyPr wrap="none">
            <a:spAutoFit/>
          </a:bodyPr>
          <a:lstStyle/>
          <a:p>
            <a:pPr marL="285750" indent="-285750">
              <a:lnSpc>
                <a:spcPts val="3000"/>
              </a:lnSpc>
              <a:buFont typeface="Arial" panose="020B0604020202020204" pitchFamily="34" charset="0"/>
              <a:buChar char="•"/>
            </a:pPr>
            <a:r>
              <a:rPr kumimoji="1" lang="ja-JP" altLang="en-US" sz="2000" b="1" dirty="0">
                <a:solidFill>
                  <a:srgbClr val="3399FF"/>
                </a:solidFill>
              </a:rPr>
              <a:t>探索</a:t>
            </a:r>
            <a:endParaRPr kumimoji="1" lang="en-US" altLang="ja-JP" sz="2000" b="1" dirty="0">
              <a:solidFill>
                <a:srgbClr val="3399FF"/>
              </a:solidFill>
            </a:endParaRPr>
          </a:p>
          <a:p>
            <a:pPr>
              <a:lnSpc>
                <a:spcPts val="3000"/>
              </a:lnSpc>
            </a:pPr>
            <a:r>
              <a:rPr kumimoji="1" lang="en-US" altLang="ja-JP" dirty="0">
                <a:solidFill>
                  <a:schemeClr val="tx1">
                    <a:lumMod val="95000"/>
                  </a:schemeClr>
                </a:solidFill>
              </a:rPr>
              <a:t>	</a:t>
            </a:r>
            <a:r>
              <a:rPr kumimoji="1" lang="ja-JP" altLang="en-US" dirty="0">
                <a:solidFill>
                  <a:schemeClr val="tx1">
                    <a:lumMod val="95000"/>
                  </a:schemeClr>
                </a:solidFill>
              </a:rPr>
              <a:t>人間の思考過程を、記号を使って表現する試み</a:t>
            </a:r>
            <a:endParaRPr kumimoji="1" lang="en-US" altLang="ja-JP" dirty="0">
              <a:solidFill>
                <a:schemeClr val="tx1">
                  <a:lumMod val="95000"/>
                </a:schemeClr>
              </a:solidFill>
            </a:endParaRPr>
          </a:p>
          <a:p>
            <a:pPr marL="285750" indent="-285750">
              <a:lnSpc>
                <a:spcPts val="3000"/>
              </a:lnSpc>
              <a:buFont typeface="Arial" panose="020B0604020202020204" pitchFamily="34" charset="0"/>
              <a:buChar char="•"/>
            </a:pPr>
            <a:r>
              <a:rPr kumimoji="1" lang="ja-JP" altLang="en-US" sz="2000" b="1" dirty="0">
                <a:solidFill>
                  <a:srgbClr val="3399FF"/>
                </a:solidFill>
              </a:rPr>
              <a:t>推論</a:t>
            </a:r>
            <a:endParaRPr kumimoji="1" lang="en-US" altLang="ja-JP" sz="2000" b="1" dirty="0">
              <a:solidFill>
                <a:srgbClr val="3399FF"/>
              </a:solidFill>
            </a:endParaRPr>
          </a:p>
          <a:p>
            <a:pPr lvl="1">
              <a:lnSpc>
                <a:spcPts val="3000"/>
              </a:lnSpc>
            </a:pPr>
            <a:r>
              <a:rPr kumimoji="1" lang="ja-JP" altLang="en-US" dirty="0">
                <a:solidFill>
                  <a:schemeClr val="tx1">
                    <a:lumMod val="95000"/>
                  </a:schemeClr>
                </a:solidFill>
              </a:rPr>
              <a:t>解き方のパターンを場合分けしていき、目的となる条件</a:t>
            </a:r>
            <a:r>
              <a:rPr kumimoji="1" lang="en-US" altLang="ja-JP" dirty="0">
                <a:solidFill>
                  <a:schemeClr val="tx1">
                    <a:lumMod val="95000"/>
                  </a:schemeClr>
                </a:solidFill>
              </a:rPr>
              <a:t>(</a:t>
            </a:r>
            <a:r>
              <a:rPr kumimoji="1" lang="ja-JP" altLang="en-US" dirty="0">
                <a:solidFill>
                  <a:schemeClr val="tx1">
                    <a:lumMod val="95000"/>
                  </a:schemeClr>
                </a:solidFill>
              </a:rPr>
              <a:t>答え</a:t>
            </a:r>
            <a:r>
              <a:rPr kumimoji="1" lang="en-US" altLang="ja-JP" dirty="0">
                <a:solidFill>
                  <a:schemeClr val="tx1">
                    <a:lumMod val="95000"/>
                  </a:schemeClr>
                </a:solidFill>
              </a:rPr>
              <a:t>)</a:t>
            </a:r>
            <a:r>
              <a:rPr kumimoji="1" lang="ja-JP" altLang="en-US" dirty="0">
                <a:solidFill>
                  <a:schemeClr val="tx1">
                    <a:lumMod val="95000"/>
                  </a:schemeClr>
                </a:solidFill>
              </a:rPr>
              <a:t>を探すプロセス</a:t>
            </a:r>
            <a:endParaRPr kumimoji="1" lang="en-US" altLang="ja-JP" dirty="0">
              <a:solidFill>
                <a:schemeClr val="tx1">
                  <a:lumMod val="95000"/>
                </a:schemeClr>
              </a:solidFill>
            </a:endParaRPr>
          </a:p>
        </p:txBody>
      </p:sp>
      <p:sp>
        <p:nvSpPr>
          <p:cNvPr id="28" name="テキスト ボックス 27">
            <a:extLst>
              <a:ext uri="{FF2B5EF4-FFF2-40B4-BE49-F238E27FC236}">
                <a16:creationId xmlns:a16="http://schemas.microsoft.com/office/drawing/2014/main" id="{0D184F7B-1FF4-474A-824A-96757A3380FF}"/>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1</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a:t>
            </a:r>
          </a:p>
        </p:txBody>
      </p:sp>
      <p:sp>
        <p:nvSpPr>
          <p:cNvPr id="8" name="矢印: 右 7">
            <a:extLst>
              <a:ext uri="{FF2B5EF4-FFF2-40B4-BE49-F238E27FC236}">
                <a16:creationId xmlns:a16="http://schemas.microsoft.com/office/drawing/2014/main" id="{509593B3-C7DD-4EA7-98CF-5A06786513F0}"/>
              </a:ext>
            </a:extLst>
          </p:cNvPr>
          <p:cNvSpPr/>
          <p:nvPr/>
        </p:nvSpPr>
        <p:spPr>
          <a:xfrm rot="5400000">
            <a:off x="6154080" y="4678536"/>
            <a:ext cx="1317066" cy="510936"/>
          </a:xfrm>
          <a:prstGeom prst="rightArrow">
            <a:avLst/>
          </a:prstGeom>
          <a:solidFill>
            <a:schemeClr val="accent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95000"/>
                </a:schemeClr>
              </a:solidFill>
            </a:endParaRPr>
          </a:p>
        </p:txBody>
      </p:sp>
      <p:sp>
        <p:nvSpPr>
          <p:cNvPr id="14" name="テキスト ボックス 13">
            <a:extLst>
              <a:ext uri="{FF2B5EF4-FFF2-40B4-BE49-F238E27FC236}">
                <a16:creationId xmlns:a16="http://schemas.microsoft.com/office/drawing/2014/main" id="{A926E100-2780-49C4-8E4D-D9EE36EB376D}"/>
              </a:ext>
            </a:extLst>
          </p:cNvPr>
          <p:cNvSpPr txBox="1"/>
          <p:nvPr/>
        </p:nvSpPr>
        <p:spPr>
          <a:xfrm>
            <a:off x="5250888" y="3559575"/>
            <a:ext cx="3808870" cy="707886"/>
          </a:xfrm>
          <a:prstGeom prst="rect">
            <a:avLst/>
          </a:prstGeom>
          <a:noFill/>
        </p:spPr>
        <p:txBody>
          <a:bodyPr wrap="square" rtlCol="0">
            <a:spAutoFit/>
          </a:bodyPr>
          <a:lstStyle/>
          <a:p>
            <a:r>
              <a:rPr kumimoji="1" lang="ja-JP" altLang="en-US" sz="2000" dirty="0">
                <a:solidFill>
                  <a:schemeClr val="tx1">
                    <a:lumMod val="95000"/>
                  </a:schemeClr>
                </a:solidFill>
              </a:rPr>
              <a:t>決められたルールの中で，高速に次の一手を探すことはできる</a:t>
            </a:r>
          </a:p>
        </p:txBody>
      </p:sp>
      <p:sp>
        <p:nvSpPr>
          <p:cNvPr id="35" name="テキスト ボックス 34">
            <a:extLst>
              <a:ext uri="{FF2B5EF4-FFF2-40B4-BE49-F238E27FC236}">
                <a16:creationId xmlns:a16="http://schemas.microsoft.com/office/drawing/2014/main" id="{42BB6339-AC31-4274-810E-B7C21B410588}"/>
              </a:ext>
            </a:extLst>
          </p:cNvPr>
          <p:cNvSpPr txBox="1"/>
          <p:nvPr/>
        </p:nvSpPr>
        <p:spPr>
          <a:xfrm>
            <a:off x="7016561" y="4544914"/>
            <a:ext cx="1998876" cy="707886"/>
          </a:xfrm>
          <a:prstGeom prst="rect">
            <a:avLst/>
          </a:prstGeom>
          <a:noFill/>
        </p:spPr>
        <p:txBody>
          <a:bodyPr wrap="square" rtlCol="0">
            <a:spAutoFit/>
          </a:bodyPr>
          <a:lstStyle/>
          <a:p>
            <a:r>
              <a:rPr kumimoji="1" lang="ja-JP" altLang="en-US" sz="2000" dirty="0">
                <a:solidFill>
                  <a:schemeClr val="tx1">
                    <a:lumMod val="95000"/>
                  </a:schemeClr>
                </a:solidFill>
              </a:rPr>
              <a:t>現実の課題は、</a:t>
            </a:r>
            <a:endParaRPr kumimoji="1" lang="en-US" altLang="ja-JP" sz="2000" dirty="0">
              <a:solidFill>
                <a:schemeClr val="tx1">
                  <a:lumMod val="95000"/>
                </a:schemeClr>
              </a:solidFill>
            </a:endParaRPr>
          </a:p>
          <a:p>
            <a:r>
              <a:rPr kumimoji="1" lang="ja-JP" altLang="en-US" sz="2000" dirty="0">
                <a:solidFill>
                  <a:schemeClr val="tx1">
                    <a:lumMod val="95000"/>
                  </a:schemeClr>
                </a:solidFill>
              </a:rPr>
              <a:t>もっと複雑だ</a:t>
            </a:r>
            <a:r>
              <a:rPr kumimoji="1" lang="en-US" altLang="ja-JP" sz="2000" dirty="0">
                <a:solidFill>
                  <a:schemeClr val="tx1">
                    <a:lumMod val="95000"/>
                  </a:schemeClr>
                </a:solidFill>
              </a:rPr>
              <a:t>…</a:t>
            </a:r>
            <a:endParaRPr kumimoji="1" lang="ja-JP" altLang="en-US" sz="2000" dirty="0">
              <a:solidFill>
                <a:schemeClr val="tx1">
                  <a:lumMod val="95000"/>
                </a:schemeClr>
              </a:solidFill>
            </a:endParaRPr>
          </a:p>
        </p:txBody>
      </p:sp>
      <p:sp>
        <p:nvSpPr>
          <p:cNvPr id="38" name="テキスト ボックス 37">
            <a:extLst>
              <a:ext uri="{FF2B5EF4-FFF2-40B4-BE49-F238E27FC236}">
                <a16:creationId xmlns:a16="http://schemas.microsoft.com/office/drawing/2014/main" id="{076BE0C2-A9FA-4772-8C5C-3BE0BECCB460}"/>
              </a:ext>
            </a:extLst>
          </p:cNvPr>
          <p:cNvSpPr txBox="1"/>
          <p:nvPr/>
        </p:nvSpPr>
        <p:spPr>
          <a:xfrm>
            <a:off x="5157232" y="5600548"/>
            <a:ext cx="3858205" cy="1015663"/>
          </a:xfrm>
          <a:prstGeom prst="rect">
            <a:avLst/>
          </a:prstGeom>
          <a:noFill/>
        </p:spPr>
        <p:txBody>
          <a:bodyPr wrap="square" rtlCol="0">
            <a:spAutoFit/>
          </a:bodyPr>
          <a:lstStyle/>
          <a:p>
            <a:r>
              <a:rPr kumimoji="1" lang="ja-JP" altLang="en-US" sz="2000" dirty="0">
                <a:solidFill>
                  <a:schemeClr val="tx1">
                    <a:lumMod val="95000"/>
                  </a:schemeClr>
                </a:solidFill>
              </a:rPr>
              <a:t>現実の課題に対応できないのではないかという失望感が広がり、研究は冬の時代へ</a:t>
            </a:r>
          </a:p>
        </p:txBody>
      </p:sp>
    </p:spTree>
    <p:extLst>
      <p:ext uri="{BB962C8B-B14F-4D97-AF65-F5344CB8AC3E}">
        <p14:creationId xmlns:p14="http://schemas.microsoft.com/office/powerpoint/2010/main" val="41569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926BCC3-3756-41E0-91DE-3EC9DE6BD617}"/>
              </a:ext>
            </a:extLst>
          </p:cNvPr>
          <p:cNvSpPr txBox="1"/>
          <p:nvPr/>
        </p:nvSpPr>
        <p:spPr>
          <a:xfrm>
            <a:off x="400073" y="1644360"/>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solidFill>
                  <a:schemeClr val="tx1">
                    <a:lumMod val="95000"/>
                  </a:schemeClr>
                </a:solidFill>
              </a:rPr>
              <a:t>推論を行い，</a:t>
            </a:r>
            <a:r>
              <a:rPr kumimoji="1" lang="ja-JP" altLang="en-US" sz="2000" dirty="0">
                <a:solidFill>
                  <a:schemeClr val="accent1">
                    <a:lumMod val="60000"/>
                    <a:lumOff val="40000"/>
                  </a:schemeClr>
                </a:solidFill>
              </a:rPr>
              <a:t>専門的に高度な問題の解決</a:t>
            </a:r>
            <a:r>
              <a:rPr kumimoji="1" lang="ja-JP" altLang="en-US" sz="2000" dirty="0">
                <a:solidFill>
                  <a:schemeClr val="tx1">
                    <a:lumMod val="95000"/>
                  </a:schemeClr>
                </a:solidFill>
              </a:rPr>
              <a:t>に関して，</a:t>
            </a:r>
            <a:r>
              <a:rPr kumimoji="1" lang="ja-JP" altLang="en-US" sz="2000" dirty="0">
                <a:solidFill>
                  <a:srgbClr val="FF3399"/>
                </a:solidFill>
              </a:rPr>
              <a:t>専門家と同等の能力を持つ</a:t>
            </a:r>
            <a:r>
              <a:rPr kumimoji="1" lang="en-US" altLang="ja-JP" sz="2000" dirty="0">
                <a:solidFill>
                  <a:schemeClr val="tx1">
                    <a:lumMod val="95000"/>
                  </a:schemeClr>
                </a:solidFill>
              </a:rPr>
              <a:t>(</a:t>
            </a:r>
            <a:r>
              <a:rPr kumimoji="1" lang="ja-JP" altLang="en-US" sz="2000" dirty="0">
                <a:solidFill>
                  <a:schemeClr val="tx1">
                    <a:lumMod val="95000"/>
                  </a:schemeClr>
                </a:solidFill>
              </a:rPr>
              <a:t>ことを目標とする</a:t>
            </a:r>
            <a:r>
              <a:rPr kumimoji="1" lang="en-US" altLang="ja-JP" sz="2000" dirty="0">
                <a:solidFill>
                  <a:schemeClr val="tx1">
                    <a:lumMod val="95000"/>
                  </a:schemeClr>
                </a:solidFill>
              </a:rPr>
              <a:t>)</a:t>
            </a:r>
            <a:r>
              <a:rPr kumimoji="1" lang="ja-JP" altLang="en-US" sz="2000" dirty="0">
                <a:solidFill>
                  <a:schemeClr val="tx1">
                    <a:lumMod val="95000"/>
                  </a:schemeClr>
                </a:solidFill>
              </a:rPr>
              <a:t>知的問題解決システム</a:t>
            </a:r>
          </a:p>
        </p:txBody>
      </p:sp>
      <p:sp>
        <p:nvSpPr>
          <p:cNvPr id="7" name="楕円 6">
            <a:extLst>
              <a:ext uri="{FF2B5EF4-FFF2-40B4-BE49-F238E27FC236}">
                <a16:creationId xmlns:a16="http://schemas.microsoft.com/office/drawing/2014/main" id="{1CE3A5B9-FDFE-41D6-8F60-4AAFE0685D30}"/>
              </a:ext>
            </a:extLst>
          </p:cNvPr>
          <p:cNvSpPr/>
          <p:nvPr/>
        </p:nvSpPr>
        <p:spPr>
          <a:xfrm>
            <a:off x="1630964" y="4070379"/>
            <a:ext cx="1349828" cy="13958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Times New Roman" panose="02020603050405020304" pitchFamily="18" charset="0"/>
                <a:cs typeface="Times New Roman" panose="02020603050405020304" pitchFamily="18" charset="0"/>
              </a:rPr>
              <a:t>専門家</a:t>
            </a:r>
          </a:p>
        </p:txBody>
      </p:sp>
      <p:sp>
        <p:nvSpPr>
          <p:cNvPr id="14" name="四角形: 角を丸くする 13">
            <a:extLst>
              <a:ext uri="{FF2B5EF4-FFF2-40B4-BE49-F238E27FC236}">
                <a16:creationId xmlns:a16="http://schemas.microsoft.com/office/drawing/2014/main" id="{2B518D98-6475-4DF9-BB16-D30BC11D99A1}"/>
              </a:ext>
            </a:extLst>
          </p:cNvPr>
          <p:cNvSpPr/>
          <p:nvPr/>
        </p:nvSpPr>
        <p:spPr>
          <a:xfrm>
            <a:off x="139700" y="3330216"/>
            <a:ext cx="1562100" cy="523220"/>
          </a:xfrm>
          <a:prstGeom prst="roundRect">
            <a:avLst>
              <a:gd name="adj" fmla="val 11119"/>
            </a:avLst>
          </a:prstGeom>
          <a:solidFill>
            <a:schemeClr val="accent6">
              <a:lumMod val="60000"/>
              <a:lumOff val="4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専門知識</a:t>
            </a:r>
          </a:p>
        </p:txBody>
      </p:sp>
      <p:sp>
        <p:nvSpPr>
          <p:cNvPr id="28" name="四角形: 角を丸くする 27">
            <a:extLst>
              <a:ext uri="{FF2B5EF4-FFF2-40B4-BE49-F238E27FC236}">
                <a16:creationId xmlns:a16="http://schemas.microsoft.com/office/drawing/2014/main" id="{7192AFBE-D87B-4331-AB18-E05DD47B97D0}"/>
              </a:ext>
            </a:extLst>
          </p:cNvPr>
          <p:cNvSpPr/>
          <p:nvPr/>
        </p:nvSpPr>
        <p:spPr>
          <a:xfrm>
            <a:off x="139700" y="5566621"/>
            <a:ext cx="1562100" cy="523220"/>
          </a:xfrm>
          <a:prstGeom prst="roundRect">
            <a:avLst>
              <a:gd name="adj" fmla="val 11119"/>
            </a:avLst>
          </a:prstGeom>
          <a:solidFill>
            <a:schemeClr val="accent2">
              <a:lumMod val="60000"/>
              <a:lumOff val="4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経験則</a:t>
            </a:r>
          </a:p>
        </p:txBody>
      </p:sp>
      <p:cxnSp>
        <p:nvCxnSpPr>
          <p:cNvPr id="18" name="直線矢印コネクタ 17">
            <a:extLst>
              <a:ext uri="{FF2B5EF4-FFF2-40B4-BE49-F238E27FC236}">
                <a16:creationId xmlns:a16="http://schemas.microsoft.com/office/drawing/2014/main" id="{AE84364B-3647-4C46-9D2D-F3EEEE61A049}"/>
              </a:ext>
            </a:extLst>
          </p:cNvPr>
          <p:cNvCxnSpPr>
            <a:cxnSpLocks/>
            <a:stCxn id="14" idx="2"/>
            <a:endCxn id="7" idx="1"/>
          </p:cNvCxnSpPr>
          <p:nvPr/>
        </p:nvCxnSpPr>
        <p:spPr>
          <a:xfrm>
            <a:off x="920750" y="3853436"/>
            <a:ext cx="907892" cy="421360"/>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9CAF7C-E73F-400E-B83B-7C27CFAFC9D1}"/>
              </a:ext>
            </a:extLst>
          </p:cNvPr>
          <p:cNvCxnSpPr>
            <a:cxnSpLocks/>
            <a:stCxn id="28" idx="0"/>
            <a:endCxn id="7" idx="3"/>
          </p:cNvCxnSpPr>
          <p:nvPr/>
        </p:nvCxnSpPr>
        <p:spPr>
          <a:xfrm flipV="1">
            <a:off x="920750" y="5261807"/>
            <a:ext cx="907892" cy="304814"/>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B6314-2D47-4A41-B2E0-9324A6BEB870}"/>
              </a:ext>
            </a:extLst>
          </p:cNvPr>
          <p:cNvSpPr txBox="1"/>
          <p:nvPr/>
        </p:nvSpPr>
        <p:spPr>
          <a:xfrm>
            <a:off x="3111340" y="3265807"/>
            <a:ext cx="5892960" cy="2448812"/>
          </a:xfrm>
          <a:prstGeom prst="rect">
            <a:avLst/>
          </a:prstGeom>
          <a:noFill/>
        </p:spPr>
        <p:txBody>
          <a:bodyPr wrap="none" rtlCol="0">
            <a:spAutoFit/>
          </a:bodyPr>
          <a:lstStyle/>
          <a:p>
            <a:pPr algn="ctr">
              <a:lnSpc>
                <a:spcPct val="150000"/>
              </a:lnSpc>
            </a:pPr>
            <a:r>
              <a:rPr kumimoji="1" lang="ja-JP" altLang="en-US" sz="2400" dirty="0">
                <a:solidFill>
                  <a:schemeClr val="tx1">
                    <a:lumMod val="95000"/>
                  </a:schemeClr>
                </a:solidFill>
              </a:rPr>
              <a:t>～エキスパートシステムの支援対象～</a:t>
            </a:r>
            <a:endParaRPr kumimoji="1" lang="en-US" altLang="ja-JP" sz="2400" dirty="0">
              <a:solidFill>
                <a:schemeClr val="tx1">
                  <a:lumMod val="95000"/>
                </a:schemeClr>
              </a:solidFill>
            </a:endParaRPr>
          </a:p>
          <a:p>
            <a:pPr marL="342900" indent="-342900">
              <a:lnSpc>
                <a:spcPct val="150000"/>
              </a:lnSpc>
              <a:buFont typeface="Arial" panose="020B0604020202020204" pitchFamily="34" charset="0"/>
              <a:buChar char="•"/>
            </a:pPr>
            <a:r>
              <a:rPr kumimoji="1" lang="ja-JP" altLang="en-US" sz="2000" dirty="0">
                <a:solidFill>
                  <a:schemeClr val="tx1">
                    <a:lumMod val="95000"/>
                  </a:schemeClr>
                </a:solidFill>
              </a:rPr>
              <a:t>非専門家の仕事を支援　→　能力を補う</a:t>
            </a:r>
            <a:endParaRPr kumimoji="1" lang="en-US" altLang="ja-JP" sz="2000" dirty="0">
              <a:solidFill>
                <a:schemeClr val="tx1">
                  <a:lumMod val="95000"/>
                </a:schemeClr>
              </a:solidFill>
            </a:endParaRPr>
          </a:p>
          <a:p>
            <a:pPr>
              <a:lnSpc>
                <a:spcPct val="150000"/>
              </a:lnSpc>
            </a:pPr>
            <a:r>
              <a:rPr kumimoji="1" lang="en-US" altLang="ja-JP" sz="2000" dirty="0">
                <a:solidFill>
                  <a:schemeClr val="tx1">
                    <a:lumMod val="95000"/>
                  </a:schemeClr>
                </a:solidFill>
              </a:rPr>
              <a:t>	</a:t>
            </a:r>
            <a:r>
              <a:rPr kumimoji="1" lang="ja-JP" altLang="en-US" sz="2000" dirty="0">
                <a:solidFill>
                  <a:schemeClr val="tx1">
                    <a:lumMod val="95000"/>
                  </a:schemeClr>
                </a:solidFill>
              </a:rPr>
              <a:t>例：医療診断支援システム</a:t>
            </a:r>
            <a:endParaRPr kumimoji="1" lang="en-US" altLang="ja-JP" sz="2000" dirty="0">
              <a:solidFill>
                <a:schemeClr val="tx1">
                  <a:lumMod val="95000"/>
                </a:schemeClr>
              </a:solidFill>
            </a:endParaRPr>
          </a:p>
          <a:p>
            <a:pPr marL="342900" indent="-342900">
              <a:lnSpc>
                <a:spcPct val="150000"/>
              </a:lnSpc>
              <a:buFont typeface="Arial" panose="020B0604020202020204" pitchFamily="34" charset="0"/>
              <a:buChar char="•"/>
            </a:pPr>
            <a:r>
              <a:rPr kumimoji="1" lang="ja-JP" altLang="en-US" sz="2000" dirty="0">
                <a:solidFill>
                  <a:schemeClr val="tx1">
                    <a:lumMod val="95000"/>
                  </a:schemeClr>
                </a:solidFill>
              </a:rPr>
              <a:t>専門家の仕事を支援　　→　生産性・品質向上</a:t>
            </a:r>
            <a:endParaRPr kumimoji="1" lang="en-US" altLang="ja-JP" sz="2000" dirty="0">
              <a:solidFill>
                <a:schemeClr val="tx1">
                  <a:lumMod val="95000"/>
                </a:schemeClr>
              </a:solidFill>
            </a:endParaRPr>
          </a:p>
          <a:p>
            <a:pPr>
              <a:lnSpc>
                <a:spcPct val="150000"/>
              </a:lnSpc>
            </a:pPr>
            <a:r>
              <a:rPr kumimoji="1" lang="en-US" altLang="ja-JP" sz="2000" dirty="0">
                <a:solidFill>
                  <a:schemeClr val="tx1">
                    <a:lumMod val="95000"/>
                  </a:schemeClr>
                </a:solidFill>
              </a:rPr>
              <a:t>	</a:t>
            </a:r>
            <a:r>
              <a:rPr kumimoji="1" lang="ja-JP" altLang="en-US" sz="2000" dirty="0">
                <a:solidFill>
                  <a:schemeClr val="tx1">
                    <a:lumMod val="95000"/>
                  </a:schemeClr>
                </a:solidFill>
              </a:rPr>
              <a:t>例：機器・システム設計支援</a:t>
            </a:r>
          </a:p>
        </p:txBody>
      </p:sp>
      <p:sp>
        <p:nvSpPr>
          <p:cNvPr id="3" name="テキスト ボックス 2">
            <a:extLst>
              <a:ext uri="{FF2B5EF4-FFF2-40B4-BE49-F238E27FC236}">
                <a16:creationId xmlns:a16="http://schemas.microsoft.com/office/drawing/2014/main" id="{63DAEC03-2DC0-4501-8E92-5C5FC686B5D7}"/>
              </a:ext>
            </a:extLst>
          </p:cNvPr>
          <p:cNvSpPr txBox="1"/>
          <p:nvPr/>
        </p:nvSpPr>
        <p:spPr>
          <a:xfrm>
            <a:off x="541488" y="747878"/>
            <a:ext cx="2868625" cy="707886"/>
          </a:xfrm>
          <a:prstGeom prst="rect">
            <a:avLst/>
          </a:prstGeom>
          <a:noFill/>
        </p:spPr>
        <p:txBody>
          <a:bodyPr wrap="square" rtlCol="0">
            <a:spAutoFit/>
          </a:bodyPr>
          <a:lstStyle/>
          <a:p>
            <a:r>
              <a:rPr kumimoji="1" lang="ja-JP" altLang="en-US" sz="2000" dirty="0">
                <a:solidFill>
                  <a:schemeClr val="tx1">
                    <a:lumMod val="95000"/>
                  </a:schemeClr>
                </a:solidFill>
              </a:rPr>
              <a:t>ルールが決められ問題しか解けない</a:t>
            </a:r>
          </a:p>
        </p:txBody>
      </p:sp>
      <p:sp>
        <p:nvSpPr>
          <p:cNvPr id="4" name="矢印: 右 3">
            <a:extLst>
              <a:ext uri="{FF2B5EF4-FFF2-40B4-BE49-F238E27FC236}">
                <a16:creationId xmlns:a16="http://schemas.microsoft.com/office/drawing/2014/main" id="{E621F4B9-4D41-4B73-9673-AB2547F66BA8}"/>
              </a:ext>
            </a:extLst>
          </p:cNvPr>
          <p:cNvSpPr/>
          <p:nvPr/>
        </p:nvSpPr>
        <p:spPr>
          <a:xfrm>
            <a:off x="3410113" y="865293"/>
            <a:ext cx="685800" cy="382228"/>
          </a:xfrm>
          <a:prstGeom prst="rightArrow">
            <a:avLst/>
          </a:prstGeom>
          <a:solidFill>
            <a:schemeClr val="bg1">
              <a:lumMod val="50000"/>
              <a:lumOff val="50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12" name="テキスト ボックス 11">
            <a:extLst>
              <a:ext uri="{FF2B5EF4-FFF2-40B4-BE49-F238E27FC236}">
                <a16:creationId xmlns:a16="http://schemas.microsoft.com/office/drawing/2014/main" id="{4DDF79CA-C529-4D87-85F4-18EDC71D953F}"/>
              </a:ext>
            </a:extLst>
          </p:cNvPr>
          <p:cNvSpPr txBox="1"/>
          <p:nvPr/>
        </p:nvSpPr>
        <p:spPr>
          <a:xfrm>
            <a:off x="4095913" y="702464"/>
            <a:ext cx="4276065" cy="707886"/>
          </a:xfrm>
          <a:prstGeom prst="rect">
            <a:avLst/>
          </a:prstGeom>
          <a:noFill/>
        </p:spPr>
        <p:txBody>
          <a:bodyPr wrap="square" rtlCol="0">
            <a:spAutoFit/>
          </a:bodyPr>
          <a:lstStyle/>
          <a:p>
            <a:r>
              <a:rPr kumimoji="1" lang="ja-JP" altLang="en-US" sz="2000" dirty="0">
                <a:solidFill>
                  <a:schemeClr val="tx1">
                    <a:lumMod val="95000"/>
                  </a:schemeClr>
                </a:solidFill>
              </a:rPr>
              <a:t>解けるよう、知識を与えてあげればいいじゃない！</a:t>
            </a:r>
            <a:r>
              <a:rPr kumimoji="1" lang="en-US" altLang="ja-JP" sz="2000" dirty="0">
                <a:solidFill>
                  <a:schemeClr val="tx1">
                    <a:lumMod val="95000"/>
                  </a:schemeClr>
                </a:solidFill>
              </a:rPr>
              <a:t>(</a:t>
            </a:r>
            <a:r>
              <a:rPr kumimoji="1" lang="ja-JP" altLang="en-US" sz="2000" dirty="0">
                <a:solidFill>
                  <a:schemeClr val="tx1">
                    <a:lumMod val="95000"/>
                  </a:schemeClr>
                </a:solidFill>
              </a:rPr>
              <a:t>知識工学</a:t>
            </a:r>
            <a:r>
              <a:rPr kumimoji="1" lang="en-US" altLang="ja-JP" sz="2000" dirty="0">
                <a:solidFill>
                  <a:schemeClr val="tx1">
                    <a:lumMod val="95000"/>
                  </a:schemeClr>
                </a:solidFill>
              </a:rPr>
              <a:t>)</a:t>
            </a:r>
            <a:endParaRPr kumimoji="1" lang="ja-JP" altLang="en-US" sz="2000" dirty="0">
              <a:solidFill>
                <a:schemeClr val="tx1">
                  <a:lumMod val="95000"/>
                </a:schemeClr>
              </a:solidFill>
            </a:endParaRPr>
          </a:p>
        </p:txBody>
      </p:sp>
      <p:sp>
        <p:nvSpPr>
          <p:cNvPr id="13" name="テキスト ボックス 12">
            <a:extLst>
              <a:ext uri="{FF2B5EF4-FFF2-40B4-BE49-F238E27FC236}">
                <a16:creationId xmlns:a16="http://schemas.microsoft.com/office/drawing/2014/main" id="{E755AFA1-5F05-4767-9A26-4685C1DDBC10}"/>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183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矢印コネクタ 80">
            <a:extLst>
              <a:ext uri="{FF2B5EF4-FFF2-40B4-BE49-F238E27FC236}">
                <a16:creationId xmlns:a16="http://schemas.microsoft.com/office/drawing/2014/main" id="{75DDC33C-4889-48B9-9DE9-896E8B8F13EC}"/>
              </a:ext>
            </a:extLst>
          </p:cNvPr>
          <p:cNvCxnSpPr>
            <a:cxnSpLocks/>
            <a:stCxn id="27" idx="3"/>
          </p:cNvCxnSpPr>
          <p:nvPr/>
        </p:nvCxnSpPr>
        <p:spPr>
          <a:xfrm flipV="1">
            <a:off x="3620266" y="4681646"/>
            <a:ext cx="1933385" cy="133267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DA717D0-2596-4CB1-8BEC-18E2CCCB695E}"/>
              </a:ext>
            </a:extLst>
          </p:cNvPr>
          <p:cNvSpPr txBox="1"/>
          <p:nvPr/>
        </p:nvSpPr>
        <p:spPr>
          <a:xfrm>
            <a:off x="137560" y="2272691"/>
            <a:ext cx="2852063" cy="584775"/>
          </a:xfrm>
          <a:prstGeom prst="rect">
            <a:avLst/>
          </a:prstGeom>
          <a:noFill/>
          <a:ln>
            <a:solidFill>
              <a:schemeClr val="tx2">
                <a:lumMod val="75000"/>
              </a:schemeClr>
            </a:solidFill>
          </a:ln>
        </p:spPr>
        <p:txBody>
          <a:bodyPr wrap="none" rtlCol="0">
            <a:spAutoFit/>
          </a:bodyPr>
          <a:lstStyle/>
          <a:p>
            <a:r>
              <a:rPr kumimoji="1" lang="ja-JP" altLang="en-US" sz="1600" dirty="0"/>
              <a:t>専門知識を表現し，</a:t>
            </a:r>
            <a:endParaRPr kumimoji="1" lang="en-US" altLang="ja-JP" sz="1600" dirty="0"/>
          </a:p>
          <a:p>
            <a:r>
              <a:rPr kumimoji="1" lang="ja-JP" altLang="en-US" sz="1600" dirty="0"/>
              <a:t>それを統合的に管理する機構</a:t>
            </a:r>
          </a:p>
        </p:txBody>
      </p:sp>
      <p:sp>
        <p:nvSpPr>
          <p:cNvPr id="10" name="テキスト ボックス 9">
            <a:extLst>
              <a:ext uri="{FF2B5EF4-FFF2-40B4-BE49-F238E27FC236}">
                <a16:creationId xmlns:a16="http://schemas.microsoft.com/office/drawing/2014/main" id="{AC019AC2-C556-4444-80C0-5B226F2E0CAF}"/>
              </a:ext>
            </a:extLst>
          </p:cNvPr>
          <p:cNvSpPr txBox="1"/>
          <p:nvPr/>
        </p:nvSpPr>
        <p:spPr>
          <a:xfrm>
            <a:off x="137560" y="3081319"/>
            <a:ext cx="3166566" cy="584775"/>
          </a:xfrm>
          <a:prstGeom prst="rect">
            <a:avLst/>
          </a:prstGeom>
          <a:noFill/>
          <a:ln>
            <a:solidFill>
              <a:schemeClr val="tx2">
                <a:lumMod val="75000"/>
              </a:schemeClr>
            </a:solidFill>
          </a:ln>
        </p:spPr>
        <p:txBody>
          <a:bodyPr wrap="square" rtlCol="0">
            <a:spAutoFit/>
          </a:bodyPr>
          <a:lstStyle/>
          <a:p>
            <a:r>
              <a:rPr kumimoji="1" lang="ja-JP" altLang="en-US" sz="1600" dirty="0"/>
              <a:t>知識ベース内の知識を利用して，</a:t>
            </a:r>
            <a:endParaRPr kumimoji="1" lang="en-US" altLang="ja-JP" sz="1600" dirty="0"/>
          </a:p>
          <a:p>
            <a:r>
              <a:rPr kumimoji="1" lang="ja-JP" altLang="en-US" sz="1600" dirty="0"/>
              <a:t>推論を実行するための機構</a:t>
            </a:r>
          </a:p>
        </p:txBody>
      </p:sp>
      <p:cxnSp>
        <p:nvCxnSpPr>
          <p:cNvPr id="12" name="直線矢印コネクタ 11">
            <a:extLst>
              <a:ext uri="{FF2B5EF4-FFF2-40B4-BE49-F238E27FC236}">
                <a16:creationId xmlns:a16="http://schemas.microsoft.com/office/drawing/2014/main" id="{E89EE353-A553-4A69-B3D6-C440182109F4}"/>
              </a:ext>
            </a:extLst>
          </p:cNvPr>
          <p:cNvCxnSpPr>
            <a:cxnSpLocks/>
            <a:stCxn id="9" idx="3"/>
          </p:cNvCxnSpPr>
          <p:nvPr/>
        </p:nvCxnSpPr>
        <p:spPr>
          <a:xfrm>
            <a:off x="2989623" y="2565079"/>
            <a:ext cx="1186820" cy="49574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C0BC80-8AE4-46BA-A883-3B05FE5273F5}"/>
              </a:ext>
            </a:extLst>
          </p:cNvPr>
          <p:cNvCxnSpPr>
            <a:cxnSpLocks/>
            <a:stCxn id="10" idx="3"/>
          </p:cNvCxnSpPr>
          <p:nvPr/>
        </p:nvCxnSpPr>
        <p:spPr>
          <a:xfrm>
            <a:off x="3304126" y="3373707"/>
            <a:ext cx="840085" cy="6501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A3A1B28-D1B1-4D66-9726-7B4D428E1F0C}"/>
              </a:ext>
            </a:extLst>
          </p:cNvPr>
          <p:cNvSpPr txBox="1"/>
          <p:nvPr/>
        </p:nvSpPr>
        <p:spPr>
          <a:xfrm>
            <a:off x="137560" y="4807542"/>
            <a:ext cx="3303626" cy="584775"/>
          </a:xfrm>
          <a:prstGeom prst="rect">
            <a:avLst/>
          </a:prstGeom>
          <a:noFill/>
          <a:ln>
            <a:solidFill>
              <a:schemeClr val="tx2">
                <a:lumMod val="75000"/>
              </a:schemeClr>
            </a:solidFill>
          </a:ln>
        </p:spPr>
        <p:txBody>
          <a:bodyPr wrap="square" rtlCol="0">
            <a:spAutoFit/>
          </a:bodyPr>
          <a:lstStyle/>
          <a:p>
            <a:r>
              <a:rPr kumimoji="1" lang="ja-JP" altLang="en-US" sz="1600" dirty="0"/>
              <a:t>ユーザとの応答をスムーズに行うためのユーザインタフェース</a:t>
            </a:r>
          </a:p>
        </p:txBody>
      </p:sp>
      <p:cxnSp>
        <p:nvCxnSpPr>
          <p:cNvPr id="22" name="直線矢印コネクタ 21">
            <a:extLst>
              <a:ext uri="{FF2B5EF4-FFF2-40B4-BE49-F238E27FC236}">
                <a16:creationId xmlns:a16="http://schemas.microsoft.com/office/drawing/2014/main" id="{4654DED6-A7F6-4ABD-938F-388BFD683EEF}"/>
              </a:ext>
            </a:extLst>
          </p:cNvPr>
          <p:cNvCxnSpPr>
            <a:cxnSpLocks/>
            <a:stCxn id="18" idx="3"/>
            <a:endCxn id="32" idx="0"/>
          </p:cNvCxnSpPr>
          <p:nvPr/>
        </p:nvCxnSpPr>
        <p:spPr>
          <a:xfrm>
            <a:off x="3441186" y="5099930"/>
            <a:ext cx="726179" cy="17250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679B44E-8BAC-4FE2-A2B9-9C85462118A1}"/>
              </a:ext>
            </a:extLst>
          </p:cNvPr>
          <p:cNvSpPr txBox="1"/>
          <p:nvPr/>
        </p:nvSpPr>
        <p:spPr>
          <a:xfrm>
            <a:off x="4547113" y="1977611"/>
            <a:ext cx="4513772" cy="584775"/>
          </a:xfrm>
          <a:prstGeom prst="rect">
            <a:avLst/>
          </a:prstGeom>
          <a:noFill/>
          <a:ln>
            <a:solidFill>
              <a:schemeClr val="tx2">
                <a:lumMod val="75000"/>
              </a:schemeClr>
            </a:solidFill>
          </a:ln>
        </p:spPr>
        <p:txBody>
          <a:bodyPr wrap="square" rtlCol="0">
            <a:spAutoFit/>
          </a:bodyPr>
          <a:lstStyle/>
          <a:p>
            <a:r>
              <a:rPr kumimoji="1" lang="ja-JP" altLang="en-US" sz="1600" dirty="0"/>
              <a:t>エキスパートから専門知識を獲得し知識ベースを構築する作業を支援する</a:t>
            </a:r>
          </a:p>
        </p:txBody>
      </p:sp>
      <p:sp>
        <p:nvSpPr>
          <p:cNvPr id="27" name="テキスト ボックス 26">
            <a:extLst>
              <a:ext uri="{FF2B5EF4-FFF2-40B4-BE49-F238E27FC236}">
                <a16:creationId xmlns:a16="http://schemas.microsoft.com/office/drawing/2014/main" id="{632784EA-B978-422E-8848-3B3931BE50C5}"/>
              </a:ext>
            </a:extLst>
          </p:cNvPr>
          <p:cNvSpPr txBox="1"/>
          <p:nvPr/>
        </p:nvSpPr>
        <p:spPr>
          <a:xfrm>
            <a:off x="137560" y="5721931"/>
            <a:ext cx="3482706" cy="584775"/>
          </a:xfrm>
          <a:prstGeom prst="rect">
            <a:avLst/>
          </a:prstGeom>
          <a:noFill/>
          <a:ln>
            <a:solidFill>
              <a:schemeClr val="tx2">
                <a:lumMod val="75000"/>
              </a:schemeClr>
            </a:solidFill>
          </a:ln>
        </p:spPr>
        <p:txBody>
          <a:bodyPr wrap="square" rtlCol="0">
            <a:spAutoFit/>
          </a:bodyPr>
          <a:lstStyle/>
          <a:p>
            <a:r>
              <a:rPr kumimoji="1" lang="ja-JP" altLang="en-US" sz="1600" dirty="0"/>
              <a:t>ユーザの要求に応じて，</a:t>
            </a:r>
            <a:endParaRPr kumimoji="1" lang="en-US" altLang="ja-JP" sz="1600" dirty="0"/>
          </a:p>
          <a:p>
            <a:r>
              <a:rPr kumimoji="1" lang="ja-JP" altLang="en-US" sz="1600" dirty="0"/>
              <a:t>推論で導いた結論の根拠を説明する</a:t>
            </a:r>
          </a:p>
        </p:txBody>
      </p:sp>
      <p:sp>
        <p:nvSpPr>
          <p:cNvPr id="28" name="正方形/長方形 27">
            <a:extLst>
              <a:ext uri="{FF2B5EF4-FFF2-40B4-BE49-F238E27FC236}">
                <a16:creationId xmlns:a16="http://schemas.microsoft.com/office/drawing/2014/main" id="{B57B51F7-0828-4E23-9E71-3FE9818B3B25}"/>
              </a:ext>
            </a:extLst>
          </p:cNvPr>
          <p:cNvSpPr/>
          <p:nvPr/>
        </p:nvSpPr>
        <p:spPr>
          <a:xfrm>
            <a:off x="4137790" y="2924505"/>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知識ベース</a:t>
            </a:r>
          </a:p>
        </p:txBody>
      </p:sp>
      <p:sp>
        <p:nvSpPr>
          <p:cNvPr id="29" name="正方形/長方形 28">
            <a:extLst>
              <a:ext uri="{FF2B5EF4-FFF2-40B4-BE49-F238E27FC236}">
                <a16:creationId xmlns:a16="http://schemas.microsoft.com/office/drawing/2014/main" id="{35A31510-6AE5-490D-BD5C-E1A680070F37}"/>
              </a:ext>
            </a:extLst>
          </p:cNvPr>
          <p:cNvSpPr/>
          <p:nvPr/>
        </p:nvSpPr>
        <p:spPr>
          <a:xfrm>
            <a:off x="4144211" y="4023856"/>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推論機構</a:t>
            </a:r>
          </a:p>
        </p:txBody>
      </p:sp>
      <p:sp>
        <p:nvSpPr>
          <p:cNvPr id="30" name="正方形/長方形 29">
            <a:extLst>
              <a:ext uri="{FF2B5EF4-FFF2-40B4-BE49-F238E27FC236}">
                <a16:creationId xmlns:a16="http://schemas.microsoft.com/office/drawing/2014/main" id="{6062B34A-3DC7-415D-99BB-E31953BE1CF2}"/>
              </a:ext>
            </a:extLst>
          </p:cNvPr>
          <p:cNvSpPr/>
          <p:nvPr/>
        </p:nvSpPr>
        <p:spPr>
          <a:xfrm>
            <a:off x="5553651" y="4006299"/>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推論過程</a:t>
            </a:r>
            <a:endParaRPr kumimoji="1" lang="en-US" altLang="ja-JP" sz="1200" dirty="0"/>
          </a:p>
          <a:p>
            <a:pPr algn="ctr"/>
            <a:r>
              <a:rPr kumimoji="1" lang="ja-JP" altLang="en-US" sz="1200" dirty="0"/>
              <a:t>説明モジュール</a:t>
            </a:r>
          </a:p>
        </p:txBody>
      </p:sp>
      <p:sp>
        <p:nvSpPr>
          <p:cNvPr id="31" name="正方形/長方形 30">
            <a:extLst>
              <a:ext uri="{FF2B5EF4-FFF2-40B4-BE49-F238E27FC236}">
                <a16:creationId xmlns:a16="http://schemas.microsoft.com/office/drawing/2014/main" id="{A2C423C8-5358-4F5F-B3F6-6F047194CD87}"/>
              </a:ext>
            </a:extLst>
          </p:cNvPr>
          <p:cNvSpPr/>
          <p:nvPr/>
        </p:nvSpPr>
        <p:spPr>
          <a:xfrm>
            <a:off x="5553651" y="2919427"/>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知識獲得</a:t>
            </a:r>
            <a:endParaRPr kumimoji="1" lang="en-US" altLang="ja-JP" sz="1200" dirty="0"/>
          </a:p>
          <a:p>
            <a:pPr algn="ctr"/>
            <a:r>
              <a:rPr kumimoji="1" lang="ja-JP" altLang="en-US" sz="1200" dirty="0"/>
              <a:t>支援モジュール</a:t>
            </a:r>
          </a:p>
        </p:txBody>
      </p:sp>
      <p:sp>
        <p:nvSpPr>
          <p:cNvPr id="32" name="L 字 31">
            <a:extLst>
              <a:ext uri="{FF2B5EF4-FFF2-40B4-BE49-F238E27FC236}">
                <a16:creationId xmlns:a16="http://schemas.microsoft.com/office/drawing/2014/main" id="{3CA14747-23D9-443F-AE9F-90D5A5B75A14}"/>
              </a:ext>
            </a:extLst>
          </p:cNvPr>
          <p:cNvSpPr/>
          <p:nvPr/>
        </p:nvSpPr>
        <p:spPr>
          <a:xfrm flipH="1">
            <a:off x="4167365" y="2919427"/>
            <a:ext cx="3348641" cy="2532275"/>
          </a:xfrm>
          <a:prstGeom prst="corner">
            <a:avLst>
              <a:gd name="adj1" fmla="val 14159"/>
              <a:gd name="adj2" fmla="val 13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ユーザ・インタフェース・モジュール</a:t>
            </a:r>
          </a:p>
        </p:txBody>
      </p:sp>
      <p:sp>
        <p:nvSpPr>
          <p:cNvPr id="33" name="テキスト ボックス 32">
            <a:extLst>
              <a:ext uri="{FF2B5EF4-FFF2-40B4-BE49-F238E27FC236}">
                <a16:creationId xmlns:a16="http://schemas.microsoft.com/office/drawing/2014/main" id="{7DCE2BC1-EDFD-41B1-9C01-BD86514AC884}"/>
              </a:ext>
            </a:extLst>
          </p:cNvPr>
          <p:cNvSpPr txBox="1"/>
          <p:nvPr/>
        </p:nvSpPr>
        <p:spPr>
          <a:xfrm>
            <a:off x="4176443" y="5775000"/>
            <a:ext cx="954107" cy="276999"/>
          </a:xfrm>
          <a:prstGeom prst="rect">
            <a:avLst/>
          </a:prstGeom>
          <a:noFill/>
        </p:spPr>
        <p:txBody>
          <a:bodyPr wrap="none" rtlCol="0">
            <a:spAutoFit/>
          </a:bodyPr>
          <a:lstStyle/>
          <a:p>
            <a:r>
              <a:rPr kumimoji="1" lang="ja-JP" altLang="en-US" sz="1200" dirty="0"/>
              <a:t>データ入力</a:t>
            </a:r>
            <a:endParaRPr kumimoji="1" lang="ja-JP" altLang="en-US" dirty="0"/>
          </a:p>
        </p:txBody>
      </p:sp>
      <p:cxnSp>
        <p:nvCxnSpPr>
          <p:cNvPr id="35" name="直線矢印コネクタ 34">
            <a:extLst>
              <a:ext uri="{FF2B5EF4-FFF2-40B4-BE49-F238E27FC236}">
                <a16:creationId xmlns:a16="http://schemas.microsoft.com/office/drawing/2014/main" id="{C7638C7E-5B77-4798-BF58-41BAD6857F64}"/>
              </a:ext>
            </a:extLst>
          </p:cNvPr>
          <p:cNvCxnSpPr>
            <a:cxnSpLocks/>
            <a:stCxn id="29" idx="2"/>
          </p:cNvCxnSpPr>
          <p:nvPr/>
        </p:nvCxnSpPr>
        <p:spPr>
          <a:xfrm>
            <a:off x="4653498" y="4689651"/>
            <a:ext cx="0" cy="39799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AE48E72-6CAE-493A-B89E-5F1ECE9BE6BB}"/>
              </a:ext>
            </a:extLst>
          </p:cNvPr>
          <p:cNvCxnSpPr>
            <a:cxnSpLocks/>
            <a:stCxn id="28" idx="2"/>
            <a:endCxn id="29" idx="0"/>
          </p:cNvCxnSpPr>
          <p:nvPr/>
        </p:nvCxnSpPr>
        <p:spPr>
          <a:xfrm>
            <a:off x="4647077" y="3590300"/>
            <a:ext cx="6421" cy="433556"/>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FDCCEDB-4CD4-4DB6-B322-541ED7B64E7C}"/>
              </a:ext>
            </a:extLst>
          </p:cNvPr>
          <p:cNvCxnSpPr>
            <a:cxnSpLocks/>
            <a:stCxn id="30" idx="2"/>
          </p:cNvCxnSpPr>
          <p:nvPr/>
        </p:nvCxnSpPr>
        <p:spPr>
          <a:xfrm>
            <a:off x="6178825" y="4672094"/>
            <a:ext cx="0" cy="42107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681B4E2-F851-4642-9950-8937AADA05A2}"/>
              </a:ext>
            </a:extLst>
          </p:cNvPr>
          <p:cNvCxnSpPr>
            <a:cxnSpLocks/>
            <a:stCxn id="29" idx="3"/>
            <a:endCxn id="30" idx="1"/>
          </p:cNvCxnSpPr>
          <p:nvPr/>
        </p:nvCxnSpPr>
        <p:spPr>
          <a:xfrm flipV="1">
            <a:off x="5162784" y="4339197"/>
            <a:ext cx="390867" cy="1755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B058857-2B35-41BE-812E-0BD2E26A057C}"/>
              </a:ext>
            </a:extLst>
          </p:cNvPr>
          <p:cNvCxnSpPr>
            <a:cxnSpLocks/>
            <a:stCxn id="28" idx="3"/>
            <a:endCxn id="31" idx="1"/>
          </p:cNvCxnSpPr>
          <p:nvPr/>
        </p:nvCxnSpPr>
        <p:spPr>
          <a:xfrm flipV="1">
            <a:off x="5156363" y="3252325"/>
            <a:ext cx="397288" cy="50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01CC2C1-1789-48E7-828F-52249DCF718A}"/>
              </a:ext>
            </a:extLst>
          </p:cNvPr>
          <p:cNvCxnSpPr>
            <a:cxnSpLocks/>
            <a:stCxn id="31" idx="3"/>
          </p:cNvCxnSpPr>
          <p:nvPr/>
        </p:nvCxnSpPr>
        <p:spPr>
          <a:xfrm flipV="1">
            <a:off x="6803999" y="3243547"/>
            <a:ext cx="387238" cy="87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EA6262C-5D36-4919-AF1B-327ADD329196}"/>
              </a:ext>
            </a:extLst>
          </p:cNvPr>
          <p:cNvCxnSpPr>
            <a:stCxn id="33" idx="0"/>
          </p:cNvCxnSpPr>
          <p:nvPr/>
        </p:nvCxnSpPr>
        <p:spPr>
          <a:xfrm flipV="1">
            <a:off x="4653497" y="5459578"/>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6731C932-D47D-4952-97B4-CC96DDF70791}"/>
              </a:ext>
            </a:extLst>
          </p:cNvPr>
          <p:cNvSpPr txBox="1"/>
          <p:nvPr/>
        </p:nvSpPr>
        <p:spPr>
          <a:xfrm>
            <a:off x="5542428" y="5775000"/>
            <a:ext cx="1434322" cy="276999"/>
          </a:xfrm>
          <a:prstGeom prst="rect">
            <a:avLst/>
          </a:prstGeom>
          <a:noFill/>
        </p:spPr>
        <p:txBody>
          <a:bodyPr wrap="square" rtlCol="0">
            <a:spAutoFit/>
          </a:bodyPr>
          <a:lstStyle/>
          <a:p>
            <a:r>
              <a:rPr kumimoji="1" lang="ja-JP" altLang="en-US" sz="1200" dirty="0"/>
              <a:t>結論・助言・説明</a:t>
            </a:r>
            <a:endParaRPr kumimoji="1" lang="ja-JP" altLang="en-US" dirty="0"/>
          </a:p>
        </p:txBody>
      </p:sp>
      <p:sp>
        <p:nvSpPr>
          <p:cNvPr id="60" name="フローチャート: 端子 59">
            <a:extLst>
              <a:ext uri="{FF2B5EF4-FFF2-40B4-BE49-F238E27FC236}">
                <a16:creationId xmlns:a16="http://schemas.microsoft.com/office/drawing/2014/main" id="{498BF339-884B-4147-B753-CEB6801B0040}"/>
              </a:ext>
            </a:extLst>
          </p:cNvPr>
          <p:cNvSpPr/>
          <p:nvPr/>
        </p:nvSpPr>
        <p:spPr>
          <a:xfrm>
            <a:off x="4454761" y="6153783"/>
            <a:ext cx="238768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ユーザ</a:t>
            </a:r>
            <a:r>
              <a:rPr kumimoji="1" lang="en-US" altLang="ja-JP" sz="1400" dirty="0"/>
              <a:t>(</a:t>
            </a:r>
            <a:r>
              <a:rPr kumimoji="1" lang="ja-JP" altLang="en-US" sz="1400" dirty="0"/>
              <a:t>非エキスパート</a:t>
            </a:r>
            <a:r>
              <a:rPr kumimoji="1" lang="en-US" altLang="ja-JP" sz="1400" dirty="0"/>
              <a:t>)</a:t>
            </a:r>
            <a:endParaRPr kumimoji="1" lang="ja-JP" altLang="en-US" sz="1400" dirty="0"/>
          </a:p>
        </p:txBody>
      </p:sp>
      <p:cxnSp>
        <p:nvCxnSpPr>
          <p:cNvPr id="61" name="直線矢印コネクタ 60">
            <a:extLst>
              <a:ext uri="{FF2B5EF4-FFF2-40B4-BE49-F238E27FC236}">
                <a16:creationId xmlns:a16="http://schemas.microsoft.com/office/drawing/2014/main" id="{85A29E8B-E6D6-4180-96A3-308C81669B84}"/>
              </a:ext>
            </a:extLst>
          </p:cNvPr>
          <p:cNvCxnSpPr>
            <a:cxnSpLocks/>
          </p:cNvCxnSpPr>
          <p:nvPr/>
        </p:nvCxnSpPr>
        <p:spPr>
          <a:xfrm>
            <a:off x="6178825" y="5457699"/>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3828CCE-7B47-4689-9EEE-C16F580BE71D}"/>
              </a:ext>
            </a:extLst>
          </p:cNvPr>
          <p:cNvSpPr txBox="1"/>
          <p:nvPr/>
        </p:nvSpPr>
        <p:spPr>
          <a:xfrm>
            <a:off x="7753360" y="2974194"/>
            <a:ext cx="835773" cy="830997"/>
          </a:xfrm>
          <a:prstGeom prst="rect">
            <a:avLst/>
          </a:prstGeom>
          <a:noFill/>
        </p:spPr>
        <p:txBody>
          <a:bodyPr wrap="square" rtlCol="0">
            <a:spAutoFit/>
          </a:bodyPr>
          <a:lstStyle/>
          <a:p>
            <a:r>
              <a:rPr kumimoji="1" lang="ja-JP" altLang="en-US" sz="1200" dirty="0"/>
              <a:t>結論の</a:t>
            </a:r>
            <a:endParaRPr kumimoji="1" lang="en-US" altLang="ja-JP" sz="1200" dirty="0"/>
          </a:p>
          <a:p>
            <a:r>
              <a:rPr kumimoji="1" lang="ja-JP" altLang="en-US" sz="1200" dirty="0"/>
              <a:t>定義確認</a:t>
            </a:r>
            <a:endParaRPr kumimoji="1" lang="en-US" altLang="ja-JP" sz="1200" dirty="0"/>
          </a:p>
          <a:p>
            <a:r>
              <a:rPr kumimoji="1" lang="ja-JP" altLang="en-US" sz="1200" dirty="0"/>
              <a:t>変更</a:t>
            </a:r>
            <a:endParaRPr kumimoji="1" lang="en-US" altLang="ja-JP" sz="1200" dirty="0"/>
          </a:p>
          <a:p>
            <a:r>
              <a:rPr kumimoji="1" lang="ja-JP" altLang="en-US" sz="1200" dirty="0"/>
              <a:t>追加</a:t>
            </a:r>
            <a:endParaRPr kumimoji="1" lang="ja-JP" altLang="en-US" dirty="0"/>
          </a:p>
        </p:txBody>
      </p:sp>
      <p:sp>
        <p:nvSpPr>
          <p:cNvPr id="69" name="フローチャート: 端子 68">
            <a:extLst>
              <a:ext uri="{FF2B5EF4-FFF2-40B4-BE49-F238E27FC236}">
                <a16:creationId xmlns:a16="http://schemas.microsoft.com/office/drawing/2014/main" id="{91442B55-F688-42C6-91B5-806CDFCC6A5F}"/>
              </a:ext>
            </a:extLst>
          </p:cNvPr>
          <p:cNvSpPr/>
          <p:nvPr/>
        </p:nvSpPr>
        <p:spPr>
          <a:xfrm rot="16200000">
            <a:off x="8100700" y="3390645"/>
            <a:ext cx="151610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エキスパート</a:t>
            </a:r>
          </a:p>
        </p:txBody>
      </p:sp>
      <p:cxnSp>
        <p:nvCxnSpPr>
          <p:cNvPr id="70" name="直線矢印コネクタ 69">
            <a:extLst>
              <a:ext uri="{FF2B5EF4-FFF2-40B4-BE49-F238E27FC236}">
                <a16:creationId xmlns:a16="http://schemas.microsoft.com/office/drawing/2014/main" id="{3500FDB5-2488-440F-8D1D-3AF923C40A87}"/>
              </a:ext>
            </a:extLst>
          </p:cNvPr>
          <p:cNvCxnSpPr>
            <a:cxnSpLocks/>
          </p:cNvCxnSpPr>
          <p:nvPr/>
        </p:nvCxnSpPr>
        <p:spPr>
          <a:xfrm rot="16200000">
            <a:off x="7659066" y="3085836"/>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円柱 72">
            <a:extLst>
              <a:ext uri="{FF2B5EF4-FFF2-40B4-BE49-F238E27FC236}">
                <a16:creationId xmlns:a16="http://schemas.microsoft.com/office/drawing/2014/main" id="{F04DC354-825A-4F98-93AA-D864EBE03804}"/>
              </a:ext>
            </a:extLst>
          </p:cNvPr>
          <p:cNvSpPr/>
          <p:nvPr/>
        </p:nvSpPr>
        <p:spPr>
          <a:xfrm>
            <a:off x="2551479" y="3977713"/>
            <a:ext cx="1197203" cy="7770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データベース</a:t>
            </a:r>
            <a:endParaRPr kumimoji="1" lang="ja-JP" altLang="en-US" dirty="0"/>
          </a:p>
        </p:txBody>
      </p:sp>
      <p:cxnSp>
        <p:nvCxnSpPr>
          <p:cNvPr id="74" name="直線矢印コネクタ 73">
            <a:extLst>
              <a:ext uri="{FF2B5EF4-FFF2-40B4-BE49-F238E27FC236}">
                <a16:creationId xmlns:a16="http://schemas.microsoft.com/office/drawing/2014/main" id="{404C095C-0F29-41E4-B58C-5F1ED135D131}"/>
              </a:ext>
            </a:extLst>
          </p:cNvPr>
          <p:cNvCxnSpPr>
            <a:cxnSpLocks/>
            <a:stCxn id="73" idx="4"/>
            <a:endCxn id="29" idx="1"/>
          </p:cNvCxnSpPr>
          <p:nvPr/>
        </p:nvCxnSpPr>
        <p:spPr>
          <a:xfrm flipV="1">
            <a:off x="3748682" y="4356754"/>
            <a:ext cx="395529" cy="9470"/>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54812034-1344-452F-A808-012855AB4716}"/>
              </a:ext>
            </a:extLst>
          </p:cNvPr>
          <p:cNvCxnSpPr>
            <a:cxnSpLocks/>
            <a:stCxn id="25" idx="2"/>
          </p:cNvCxnSpPr>
          <p:nvPr/>
        </p:nvCxnSpPr>
        <p:spPr>
          <a:xfrm flipH="1">
            <a:off x="6685031" y="2562386"/>
            <a:ext cx="118968" cy="41180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E6E62B07-5984-44F9-AC94-3C334D7569E3}"/>
              </a:ext>
            </a:extLst>
          </p:cNvPr>
          <p:cNvSpPr txBox="1"/>
          <p:nvPr/>
        </p:nvSpPr>
        <p:spPr>
          <a:xfrm>
            <a:off x="6414007" y="6615327"/>
            <a:ext cx="2646878" cy="276999"/>
          </a:xfrm>
          <a:prstGeom prst="rect">
            <a:avLst/>
          </a:prstGeom>
          <a:noFill/>
        </p:spPr>
        <p:txBody>
          <a:bodyPr wrap="none" rtlCol="0">
            <a:spAutoFit/>
          </a:bodyPr>
          <a:lstStyle/>
          <a:p>
            <a:r>
              <a:rPr kumimoji="1" lang="ja-JP" altLang="en-US" sz="1200" dirty="0">
                <a:solidFill>
                  <a:schemeClr val="bg1">
                    <a:lumMod val="50000"/>
                    <a:lumOff val="50000"/>
                  </a:schemeClr>
                </a:solidFill>
              </a:rPr>
              <a:t>「エキスパートシステム概論」より</a:t>
            </a: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Tree>
    <p:extLst>
      <p:ext uri="{BB962C8B-B14F-4D97-AF65-F5344CB8AC3E}">
        <p14:creationId xmlns:p14="http://schemas.microsoft.com/office/powerpoint/2010/main" val="34071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2B9AA11-2623-4943-B91C-933D7D321C75}"/>
              </a:ext>
            </a:extLst>
          </p:cNvPr>
          <p:cNvSpPr/>
          <p:nvPr/>
        </p:nvSpPr>
        <p:spPr>
          <a:xfrm>
            <a:off x="395818" y="3067291"/>
            <a:ext cx="8406715" cy="25762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5" name="正方形/長方形 4">
            <a:extLst>
              <a:ext uri="{FF2B5EF4-FFF2-40B4-BE49-F238E27FC236}">
                <a16:creationId xmlns:a16="http://schemas.microsoft.com/office/drawing/2014/main" id="{990A82EA-F7AC-4B22-9D91-2E378427AA26}"/>
              </a:ext>
            </a:extLst>
          </p:cNvPr>
          <p:cNvSpPr/>
          <p:nvPr/>
        </p:nvSpPr>
        <p:spPr>
          <a:xfrm>
            <a:off x="139700" y="2350387"/>
            <a:ext cx="8888553" cy="484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もし「</a:t>
            </a:r>
            <a:r>
              <a:rPr kumimoji="1" lang="en-US" altLang="ja-JP" sz="2000" dirty="0"/>
              <a:t>XXX</a:t>
            </a:r>
            <a:r>
              <a:rPr kumimoji="1" lang="ja-JP" altLang="en-US" sz="2000" dirty="0"/>
              <a:t>」という条件が揃ったら、「</a:t>
            </a:r>
            <a:r>
              <a:rPr kumimoji="1" lang="en-US" altLang="ja-JP" sz="2000" dirty="0"/>
              <a:t>YYY</a:t>
            </a:r>
            <a:r>
              <a:rPr kumimoji="1" lang="ja-JP" altLang="en-US" sz="2000" dirty="0"/>
              <a:t>」という答えを返すプログラム。</a:t>
            </a:r>
          </a:p>
        </p:txBody>
      </p:sp>
      <p:sp>
        <p:nvSpPr>
          <p:cNvPr id="2" name="矢印: 下 1">
            <a:extLst>
              <a:ext uri="{FF2B5EF4-FFF2-40B4-BE49-F238E27FC236}">
                <a16:creationId xmlns:a16="http://schemas.microsoft.com/office/drawing/2014/main" id="{CC40AF62-B7B4-467D-90A8-C4F5B767961F}"/>
              </a:ext>
            </a:extLst>
          </p:cNvPr>
          <p:cNvSpPr/>
          <p:nvPr/>
        </p:nvSpPr>
        <p:spPr>
          <a:xfrm>
            <a:off x="4317357" y="1849013"/>
            <a:ext cx="439838" cy="484600"/>
          </a:xfrm>
          <a:prstGeom prst="downArrow">
            <a:avLst/>
          </a:prstGeom>
          <a:solidFill>
            <a:schemeClr val="tx1">
              <a:lumMod val="7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B338D3B-B59E-4B68-8EFA-60AAD3262A1C}"/>
              </a:ext>
            </a:extLst>
          </p:cNvPr>
          <p:cNvSpPr txBox="1"/>
          <p:nvPr/>
        </p:nvSpPr>
        <p:spPr>
          <a:xfrm>
            <a:off x="395818" y="2963215"/>
            <a:ext cx="8493539" cy="2680286"/>
          </a:xfrm>
          <a:prstGeom prst="rect">
            <a:avLst/>
          </a:prstGeom>
          <a:noFill/>
        </p:spPr>
        <p:txBody>
          <a:bodyPr wrap="square" rtlCol="0">
            <a:spAutoFit/>
          </a:bodyPr>
          <a:lstStyle/>
          <a:p>
            <a:pPr>
              <a:lnSpc>
                <a:spcPts val="3000"/>
              </a:lnSpc>
            </a:pPr>
            <a:r>
              <a:rPr kumimoji="1" lang="ja-JP" altLang="en-US" sz="2000" dirty="0"/>
              <a:t>エキスパートシステムの問題点</a:t>
            </a:r>
            <a:endParaRPr kumimoji="1" lang="en-US" altLang="ja-JP" sz="2000" dirty="0"/>
          </a:p>
          <a:p>
            <a:pPr marL="342900" indent="-342900">
              <a:lnSpc>
                <a:spcPts val="3500"/>
              </a:lnSpc>
              <a:buFont typeface="Arial" panose="020B0604020202020204" pitchFamily="34" charset="0"/>
              <a:buChar char="•"/>
            </a:pPr>
            <a:r>
              <a:rPr kumimoji="1" lang="ja-JP" altLang="en-US" sz="2000" dirty="0"/>
              <a:t>ルール増えると、互いに矛盾や一貫性の無さが現れる。</a:t>
            </a:r>
            <a:endParaRPr kumimoji="1" lang="en-US" altLang="ja-JP" sz="2000" dirty="0"/>
          </a:p>
          <a:p>
            <a:pPr marL="342900" indent="-342900">
              <a:lnSpc>
                <a:spcPts val="3500"/>
              </a:lnSpc>
              <a:buFont typeface="Arial" panose="020B0604020202020204" pitchFamily="34" charset="0"/>
              <a:buChar char="•"/>
            </a:pPr>
            <a:r>
              <a:rPr kumimoji="1" lang="ja-JP" altLang="en-US" sz="2000" dirty="0"/>
              <a:t>曖昧な事例に対して判断させることが難しい。</a:t>
            </a:r>
            <a:endParaRPr kumimoji="1" lang="en-US" altLang="ja-JP" sz="2000" dirty="0"/>
          </a:p>
          <a:p>
            <a:pPr>
              <a:lnSpc>
                <a:spcPts val="3500"/>
              </a:lnSpc>
            </a:pPr>
            <a:r>
              <a:rPr kumimoji="1" lang="en-US" altLang="ja-JP" sz="2000" dirty="0"/>
              <a:t>		</a:t>
            </a:r>
            <a:r>
              <a:rPr kumimoji="1" lang="ja-JP" altLang="en-US" sz="2000" dirty="0"/>
              <a:t>病気の症状での例：「だるい」「頭が痛い」など</a:t>
            </a:r>
            <a:endParaRPr kumimoji="1" lang="en-US" altLang="ja-JP" sz="2000" dirty="0"/>
          </a:p>
          <a:p>
            <a:pPr marL="342900" indent="-342900">
              <a:lnSpc>
                <a:spcPts val="3500"/>
              </a:lnSpc>
              <a:buFont typeface="Arial" panose="020B0604020202020204" pitchFamily="34" charset="0"/>
              <a:buChar char="•"/>
            </a:pPr>
            <a:r>
              <a:rPr kumimoji="1" lang="ja-JP" altLang="en-US" sz="2000" dirty="0"/>
              <a:t>「常識レベルの知識」をコンピュータに理解させるのが、思いのほか難題であることが判明</a:t>
            </a:r>
          </a:p>
        </p:txBody>
      </p:sp>
      <p:sp>
        <p:nvSpPr>
          <p:cNvPr id="6" name="テキスト ボックス 5">
            <a:extLst>
              <a:ext uri="{FF2B5EF4-FFF2-40B4-BE49-F238E27FC236}">
                <a16:creationId xmlns:a16="http://schemas.microsoft.com/office/drawing/2014/main" id="{3CA715F3-F96D-4B5D-8B40-46751E7ACE7F}"/>
              </a:ext>
            </a:extLst>
          </p:cNvPr>
          <p:cNvSpPr txBox="1"/>
          <p:nvPr/>
        </p:nvSpPr>
        <p:spPr>
          <a:xfrm>
            <a:off x="711857" y="5771730"/>
            <a:ext cx="8090676" cy="923330"/>
          </a:xfrm>
          <a:prstGeom prst="rect">
            <a:avLst/>
          </a:prstGeom>
          <a:noFill/>
        </p:spPr>
        <p:txBody>
          <a:bodyPr wrap="none" rtlCol="0">
            <a:spAutoFit/>
          </a:bodyPr>
          <a:lstStyle/>
          <a:p>
            <a:r>
              <a:rPr kumimoji="1" lang="en-US" altLang="ja-JP" dirty="0"/>
              <a:t>Cyc</a:t>
            </a:r>
            <a:r>
              <a:rPr kumimoji="1" lang="ja-JP" altLang="en-US" dirty="0"/>
              <a:t>プロジェクト</a:t>
            </a:r>
            <a:r>
              <a:rPr kumimoji="1" lang="en-US" altLang="ja-JP" dirty="0"/>
              <a:t>[</a:t>
            </a:r>
            <a:r>
              <a:rPr kumimoji="1" lang="ja-JP" altLang="en-US" dirty="0"/>
              <a:t>アメリカ </a:t>
            </a:r>
            <a:r>
              <a:rPr kumimoji="1" lang="en-US" altLang="ja-JP" dirty="0"/>
              <a:t>1984</a:t>
            </a:r>
            <a:r>
              <a:rPr kumimoji="1" lang="ja-JP" altLang="en-US" dirty="0"/>
              <a:t>年</a:t>
            </a:r>
            <a:r>
              <a:rPr kumimoji="1" lang="en-US" altLang="ja-JP" dirty="0"/>
              <a:t>]</a:t>
            </a:r>
          </a:p>
          <a:p>
            <a:pPr marL="742950" lvl="1" indent="-285750">
              <a:buFont typeface="Arial" panose="020B0604020202020204" pitchFamily="34" charset="0"/>
              <a:buChar char="•"/>
            </a:pPr>
            <a:r>
              <a:rPr kumimoji="1" lang="ja-JP" altLang="en-US" dirty="0"/>
              <a:t>人間の一般常識を全てコンピュータに入力しようというプロジェクト</a:t>
            </a:r>
            <a:endParaRPr kumimoji="1" lang="en-US" altLang="ja-JP" dirty="0"/>
          </a:p>
          <a:p>
            <a:pPr marL="742950" lvl="1" indent="-285750">
              <a:buFont typeface="Arial" panose="020B0604020202020204" pitchFamily="34" charset="0"/>
              <a:buChar char="•"/>
            </a:pPr>
            <a:r>
              <a:rPr kumimoji="1" lang="en-US" altLang="ja-JP" dirty="0"/>
              <a:t>40</a:t>
            </a:r>
            <a:r>
              <a:rPr kumimoji="1" lang="ja-JP" altLang="en-US" dirty="0"/>
              <a:t>年近く経った現在でも継続中</a:t>
            </a:r>
          </a:p>
        </p:txBody>
      </p:sp>
    </p:spTree>
    <p:extLst>
      <p:ext uri="{BB962C8B-B14F-4D97-AF65-F5344CB8AC3E}">
        <p14:creationId xmlns:p14="http://schemas.microsoft.com/office/powerpoint/2010/main" val="25874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0113E086-0D69-47DD-9890-D426341A394D}"/>
              </a:ext>
            </a:extLst>
          </p:cNvPr>
          <p:cNvSpPr/>
          <p:nvPr/>
        </p:nvSpPr>
        <p:spPr>
          <a:xfrm>
            <a:off x="139700" y="2701855"/>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3.3.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機械学習の発展</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85864"/>
            <a:ext cx="8608482" cy="1692771"/>
          </a:xfrm>
          <a:prstGeom prst="rect">
            <a:avLst/>
          </a:prstGeom>
          <a:noFill/>
        </p:spPr>
        <p:txBody>
          <a:bodyPr wrap="square" rtlCol="0">
            <a:spAutoFit/>
          </a:bodyPr>
          <a:lstStyle/>
          <a:p>
            <a:r>
              <a:rPr kumimoji="1" lang="ja-JP" altLang="en-US" sz="2400" b="1" dirty="0">
                <a:solidFill>
                  <a:srgbClr val="FF6600"/>
                </a:solidFill>
              </a:rPr>
              <a:t>機械学習</a:t>
            </a:r>
            <a:r>
              <a:rPr kumimoji="1" lang="en-US" altLang="ja-JP" sz="2400" b="1" dirty="0">
                <a:solidFill>
                  <a:srgbClr val="FF6600"/>
                </a:solidFill>
              </a:rPr>
              <a:t>(Machine Learning)</a:t>
            </a:r>
          </a:p>
          <a:p>
            <a:pPr lvl="1"/>
            <a:r>
              <a:rPr kumimoji="1" lang="ja-JP" altLang="en-US" sz="2000" dirty="0">
                <a:solidFill>
                  <a:schemeClr val="accent6">
                    <a:lumMod val="60000"/>
                    <a:lumOff val="40000"/>
                  </a:schemeClr>
                </a:solidFill>
              </a:rPr>
              <a:t>データの背後に潜む規則性や特異性を発見する</a:t>
            </a:r>
            <a:r>
              <a:rPr kumimoji="1" lang="ja-JP" altLang="en-US" sz="2000" dirty="0"/>
              <a:t>ことにより、人間と同程度あるいはそれ以上の学習能力をコンピュータで実現しようとする技術である。</a:t>
            </a:r>
            <a:r>
              <a:rPr kumimoji="1" lang="en-US" altLang="ja-JP" sz="2000" dirty="0"/>
              <a:t> </a:t>
            </a:r>
          </a:p>
          <a:p>
            <a:pPr lvl="1"/>
            <a:r>
              <a:rPr kumimoji="1" lang="en-US" altLang="ja-JP" sz="2000" dirty="0"/>
              <a:t>				</a:t>
            </a:r>
            <a:r>
              <a:rPr kumimoji="1" lang="ja-JP" altLang="en-US" sz="2000" dirty="0"/>
              <a:t>　</a:t>
            </a:r>
            <a:r>
              <a:rPr kumimoji="1" lang="ja-JP" altLang="en-US" sz="1600" dirty="0"/>
              <a:t>－研究開発の俯瞰報告書</a:t>
            </a:r>
            <a:r>
              <a:rPr kumimoji="1" lang="en-US" altLang="ja-JP" sz="1600" dirty="0"/>
              <a:t> </a:t>
            </a:r>
            <a:r>
              <a:rPr kumimoji="1" lang="ja-JP" altLang="en-US" sz="1600" dirty="0"/>
              <a:t>システム・情報科学技術分野</a:t>
            </a:r>
            <a:r>
              <a:rPr kumimoji="1" lang="en-US" altLang="ja-JP" sz="1600" dirty="0"/>
              <a:t>(2019)</a:t>
            </a:r>
            <a:r>
              <a:rPr kumimoji="1" lang="ja-JP" altLang="en-US" sz="1600" dirty="0"/>
              <a:t>より</a:t>
            </a:r>
            <a:endParaRPr kumimoji="1" lang="ja-JP" altLang="en-US" sz="2000" dirty="0"/>
          </a:p>
        </p:txBody>
      </p:sp>
      <p:sp>
        <p:nvSpPr>
          <p:cNvPr id="3" name="テキスト ボックス 2">
            <a:extLst>
              <a:ext uri="{FF2B5EF4-FFF2-40B4-BE49-F238E27FC236}">
                <a16:creationId xmlns:a16="http://schemas.microsoft.com/office/drawing/2014/main" id="{7D055529-6FB8-4751-BDC3-AFC7DCC70B6B}"/>
              </a:ext>
            </a:extLst>
          </p:cNvPr>
          <p:cNvSpPr txBox="1"/>
          <p:nvPr/>
        </p:nvSpPr>
        <p:spPr>
          <a:xfrm>
            <a:off x="207360" y="2922948"/>
            <a:ext cx="6345007" cy="400110"/>
          </a:xfrm>
          <a:prstGeom prst="rect">
            <a:avLst/>
          </a:prstGeom>
          <a:noFill/>
          <a:ln>
            <a:noFill/>
          </a:ln>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「お腹」や「だるい」などの一般的な常識は、人間側が定義</a:t>
            </a:r>
          </a:p>
        </p:txBody>
      </p:sp>
      <p:sp>
        <p:nvSpPr>
          <p:cNvPr id="4" name="矢印: 下 3">
            <a:extLst>
              <a:ext uri="{FF2B5EF4-FFF2-40B4-BE49-F238E27FC236}">
                <a16:creationId xmlns:a16="http://schemas.microsoft.com/office/drawing/2014/main" id="{AF269F4B-86E8-426D-93B5-5EFF17CB9BB1}"/>
              </a:ext>
            </a:extLst>
          </p:cNvPr>
          <p:cNvSpPr/>
          <p:nvPr/>
        </p:nvSpPr>
        <p:spPr>
          <a:xfrm>
            <a:off x="2952821" y="3374703"/>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9" name="正方形/長方形 8">
            <a:extLst>
              <a:ext uri="{FF2B5EF4-FFF2-40B4-BE49-F238E27FC236}">
                <a16:creationId xmlns:a16="http://schemas.microsoft.com/office/drawing/2014/main" id="{1D929F9C-D4D9-4650-B7A3-ACDEA9695E3A}"/>
              </a:ext>
            </a:extLst>
          </p:cNvPr>
          <p:cNvSpPr/>
          <p:nvPr/>
        </p:nvSpPr>
        <p:spPr>
          <a:xfrm>
            <a:off x="751463" y="3885885"/>
            <a:ext cx="4853404" cy="400110"/>
          </a:xfrm>
          <a:prstGeom prst="rect">
            <a:avLst/>
          </a:prstGeom>
          <a:ln>
            <a:noFill/>
          </a:ln>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記述する知識量が膨大かつ言語化が困難</a:t>
            </a:r>
          </a:p>
        </p:txBody>
      </p:sp>
      <p:sp>
        <p:nvSpPr>
          <p:cNvPr id="12" name="正方形/長方形 11">
            <a:extLst>
              <a:ext uri="{FF2B5EF4-FFF2-40B4-BE49-F238E27FC236}">
                <a16:creationId xmlns:a16="http://schemas.microsoft.com/office/drawing/2014/main" id="{9CC176C6-9445-4187-A3D5-12D72C29DC2E}"/>
              </a:ext>
            </a:extLst>
          </p:cNvPr>
          <p:cNvSpPr/>
          <p:nvPr/>
        </p:nvSpPr>
        <p:spPr>
          <a:xfrm>
            <a:off x="139699" y="2414208"/>
            <a:ext cx="2185336"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A</a:t>
            </a:r>
            <a:r>
              <a:rPr kumimoji="1" lang="ja-JP" altLang="en-US" sz="2400" dirty="0">
                <a:latin typeface="ＭＳ Ｐゴシック" panose="020B0600070205080204" pitchFamily="50" charset="-128"/>
                <a:ea typeface="ＭＳ Ｐゴシック" panose="020B0600070205080204" pitchFamily="50" charset="-128"/>
              </a:rPr>
              <a:t>研究の課題</a:t>
            </a:r>
          </a:p>
        </p:txBody>
      </p:sp>
      <p:sp>
        <p:nvSpPr>
          <p:cNvPr id="17" name="四角形: 角を丸くする 16">
            <a:extLst>
              <a:ext uri="{FF2B5EF4-FFF2-40B4-BE49-F238E27FC236}">
                <a16:creationId xmlns:a16="http://schemas.microsoft.com/office/drawing/2014/main" id="{1AC8E9F3-58C7-4DC1-B72B-2042E6B5CBB8}"/>
              </a:ext>
            </a:extLst>
          </p:cNvPr>
          <p:cNvSpPr/>
          <p:nvPr/>
        </p:nvSpPr>
        <p:spPr>
          <a:xfrm>
            <a:off x="139699" y="4917846"/>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下 18">
            <a:extLst>
              <a:ext uri="{FF2B5EF4-FFF2-40B4-BE49-F238E27FC236}">
                <a16:creationId xmlns:a16="http://schemas.microsoft.com/office/drawing/2014/main" id="{E11B4E98-0298-4887-83E4-1EF6974151D4}"/>
              </a:ext>
            </a:extLst>
          </p:cNvPr>
          <p:cNvSpPr/>
          <p:nvPr/>
        </p:nvSpPr>
        <p:spPr>
          <a:xfrm>
            <a:off x="2952820" y="5590694"/>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1" name="正方形/長方形 20">
            <a:extLst>
              <a:ext uri="{FF2B5EF4-FFF2-40B4-BE49-F238E27FC236}">
                <a16:creationId xmlns:a16="http://schemas.microsoft.com/office/drawing/2014/main" id="{3892856B-3CD6-45A7-9274-D575DF882EB9}"/>
              </a:ext>
            </a:extLst>
          </p:cNvPr>
          <p:cNvSpPr/>
          <p:nvPr/>
        </p:nvSpPr>
        <p:spPr>
          <a:xfrm>
            <a:off x="139698" y="4630199"/>
            <a:ext cx="2499548"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機械学習の課題</a:t>
            </a:r>
          </a:p>
        </p:txBody>
      </p:sp>
      <p:sp>
        <p:nvSpPr>
          <p:cNvPr id="15" name="正方形/長方形 14">
            <a:extLst>
              <a:ext uri="{FF2B5EF4-FFF2-40B4-BE49-F238E27FC236}">
                <a16:creationId xmlns:a16="http://schemas.microsoft.com/office/drawing/2014/main" id="{D28423E2-A512-4E41-AFA2-8A3D38129EC2}"/>
              </a:ext>
            </a:extLst>
          </p:cNvPr>
          <p:cNvSpPr/>
          <p:nvPr/>
        </p:nvSpPr>
        <p:spPr>
          <a:xfrm>
            <a:off x="1769034" y="5153419"/>
            <a:ext cx="2818261"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特徴量を人間側が指定</a:t>
            </a:r>
            <a:endParaRPr lang="ja-JP" altLang="en-US" sz="2000" dirty="0"/>
          </a:p>
        </p:txBody>
      </p:sp>
      <p:sp>
        <p:nvSpPr>
          <p:cNvPr id="23" name="正方形/長方形 22">
            <a:extLst>
              <a:ext uri="{FF2B5EF4-FFF2-40B4-BE49-F238E27FC236}">
                <a16:creationId xmlns:a16="http://schemas.microsoft.com/office/drawing/2014/main" id="{8C497845-3B4D-4E53-960F-13141B5DC679}"/>
              </a:ext>
            </a:extLst>
          </p:cNvPr>
          <p:cNvSpPr/>
          <p:nvPr/>
        </p:nvSpPr>
        <p:spPr>
          <a:xfrm>
            <a:off x="329378" y="6137394"/>
            <a:ext cx="6100969"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何を特徴量とするかによって、分類精度が大きく異なる</a:t>
            </a:r>
            <a:endParaRPr lang="ja-JP" altLang="en-US" sz="2000" dirty="0"/>
          </a:p>
        </p:txBody>
      </p:sp>
      <p:sp>
        <p:nvSpPr>
          <p:cNvPr id="25" name="テキスト ボックス 24">
            <a:extLst>
              <a:ext uri="{FF2B5EF4-FFF2-40B4-BE49-F238E27FC236}">
                <a16:creationId xmlns:a16="http://schemas.microsoft.com/office/drawing/2014/main" id="{F3536E0F-88D5-4DA2-9967-06D84495A642}"/>
              </a:ext>
            </a:extLst>
          </p:cNvPr>
          <p:cNvSpPr txBox="1"/>
          <p:nvPr/>
        </p:nvSpPr>
        <p:spPr>
          <a:xfrm>
            <a:off x="6620027" y="2652863"/>
            <a:ext cx="2451934" cy="646331"/>
          </a:xfrm>
          <a:prstGeom prst="rect">
            <a:avLst/>
          </a:prstGeom>
          <a:noFill/>
          <a:ln>
            <a:solidFill>
              <a:schemeClr val="accent1">
                <a:lumMod val="60000"/>
                <a:lumOff val="40000"/>
              </a:schemeClr>
            </a:solidFill>
          </a:ln>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エキスパートシステムも機械学習の一つ</a:t>
            </a:r>
          </a:p>
        </p:txBody>
      </p:sp>
      <p:cxnSp>
        <p:nvCxnSpPr>
          <p:cNvPr id="24" name="直線矢印コネクタ 23">
            <a:extLst>
              <a:ext uri="{FF2B5EF4-FFF2-40B4-BE49-F238E27FC236}">
                <a16:creationId xmlns:a16="http://schemas.microsoft.com/office/drawing/2014/main" id="{FD1AAB83-54FE-4407-B69B-629AED359CE6}"/>
              </a:ext>
            </a:extLst>
          </p:cNvPr>
          <p:cNvCxnSpPr>
            <a:stCxn id="25" idx="0"/>
          </p:cNvCxnSpPr>
          <p:nvPr/>
        </p:nvCxnSpPr>
        <p:spPr>
          <a:xfrm flipH="1" flipV="1">
            <a:off x="7141561" y="2154771"/>
            <a:ext cx="704433" cy="498092"/>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23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5AFA022-72E3-466B-9CB3-FB88A65251F1}"/>
              </a:ext>
            </a:extLst>
          </p:cNvPr>
          <p:cNvSpPr txBox="1"/>
          <p:nvPr/>
        </p:nvSpPr>
        <p:spPr>
          <a:xfrm>
            <a:off x="57943" y="720019"/>
            <a:ext cx="4185761" cy="461665"/>
          </a:xfrm>
          <a:prstGeom prst="rect">
            <a:avLst/>
          </a:prstGeom>
          <a:noFill/>
        </p:spPr>
        <p:txBody>
          <a:bodyPr wrap="none" rtlCol="0">
            <a:spAutoFit/>
          </a:bodyPr>
          <a:lstStyle/>
          <a:p>
            <a:r>
              <a:rPr kumimoji="1" lang="ja-JP" altLang="en-US" sz="2400" u="sng" dirty="0">
                <a:solidFill>
                  <a:schemeClr val="tx1">
                    <a:lumMod val="75000"/>
                  </a:schemeClr>
                </a:solidFill>
              </a:rPr>
              <a:t>人工知能研究の一分野として</a:t>
            </a:r>
          </a:p>
        </p:txBody>
      </p:sp>
      <p:sp>
        <p:nvSpPr>
          <p:cNvPr id="6" name="テキスト ボックス 5">
            <a:extLst>
              <a:ext uri="{FF2B5EF4-FFF2-40B4-BE49-F238E27FC236}">
                <a16:creationId xmlns:a16="http://schemas.microsoft.com/office/drawing/2014/main" id="{A5389926-9C12-41CC-A9CF-50237EF1954B}"/>
              </a:ext>
            </a:extLst>
          </p:cNvPr>
          <p:cNvSpPr txBox="1"/>
          <p:nvPr/>
        </p:nvSpPr>
        <p:spPr>
          <a:xfrm>
            <a:off x="1473200" y="1452024"/>
            <a:ext cx="7670800"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field of study that gives computers the ability to learn without being explicitly programing</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 A.</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L. Samuel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[1959]</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明示的にプログラミングすることなく，コンピュータに学ぶ能力を与えようとする研究分野</a:t>
            </a:r>
          </a:p>
        </p:txBody>
      </p:sp>
      <p:pic>
        <p:nvPicPr>
          <p:cNvPr id="10" name="図 9" descr="メガネをかけた男性の顔&#10;&#10;自動的に生成された説明">
            <a:extLst>
              <a:ext uri="{FF2B5EF4-FFF2-40B4-BE49-F238E27FC236}">
                <a16:creationId xmlns:a16="http://schemas.microsoft.com/office/drawing/2014/main" id="{B25B8273-1221-4921-8B4E-2875D21B8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 y="1226436"/>
            <a:ext cx="1415257" cy="1960721"/>
          </a:xfrm>
          <a:prstGeom prst="rect">
            <a:avLst/>
          </a:prstGeom>
        </p:spPr>
      </p:pic>
      <p:sp>
        <p:nvSpPr>
          <p:cNvPr id="11" name="テキスト ボックス 10">
            <a:extLst>
              <a:ext uri="{FF2B5EF4-FFF2-40B4-BE49-F238E27FC236}">
                <a16:creationId xmlns:a16="http://schemas.microsoft.com/office/drawing/2014/main" id="{8E0C11F1-9484-41A0-A708-634A29F2DDE5}"/>
              </a:ext>
            </a:extLst>
          </p:cNvPr>
          <p:cNvSpPr txBox="1"/>
          <p:nvPr/>
        </p:nvSpPr>
        <p:spPr>
          <a:xfrm>
            <a:off x="4165600" y="6596390"/>
            <a:ext cx="4978400" cy="261610"/>
          </a:xfrm>
          <a:prstGeom prst="rect">
            <a:avLst/>
          </a:prstGeom>
          <a:noFill/>
        </p:spPr>
        <p:txBody>
          <a:bodyPr wrap="square" rtlCol="0">
            <a:spAutoFit/>
          </a:bodyPr>
          <a:lstStyle/>
          <a:p>
            <a:r>
              <a:rPr kumimoji="1" lang="en-US" altLang="ja-JP" sz="1100" dirty="0">
                <a:solidFill>
                  <a:schemeClr val="tx1">
                    <a:lumMod val="75000"/>
                  </a:schemeClr>
                </a:solidFill>
              </a:rPr>
              <a:t>Samuel</a:t>
            </a:r>
            <a:r>
              <a:rPr kumimoji="1" lang="ja-JP" altLang="en-US" sz="1100" dirty="0">
                <a:solidFill>
                  <a:schemeClr val="tx1">
                    <a:lumMod val="75000"/>
                  </a:schemeClr>
                </a:solidFill>
              </a:rPr>
              <a:t>画像</a:t>
            </a:r>
            <a:r>
              <a:rPr kumimoji="1" lang="en-US" altLang="ja-JP" sz="1100" dirty="0">
                <a:solidFill>
                  <a:schemeClr val="tx1">
                    <a:lumMod val="75000"/>
                  </a:schemeClr>
                </a:solidFill>
              </a:rPr>
              <a:t>: https://hackernoon.com/machines-that-play-checkers-10f7d4038956</a:t>
            </a:r>
            <a:endParaRPr kumimoji="1" lang="ja-JP" altLang="en-US" sz="1100" dirty="0">
              <a:solidFill>
                <a:schemeClr val="tx1">
                  <a:lumMod val="75000"/>
                </a:schemeClr>
              </a:solidFill>
            </a:endParaRPr>
          </a:p>
        </p:txBody>
      </p:sp>
      <p:sp>
        <p:nvSpPr>
          <p:cNvPr id="12" name="テキスト ボックス 11">
            <a:extLst>
              <a:ext uri="{FF2B5EF4-FFF2-40B4-BE49-F238E27FC236}">
                <a16:creationId xmlns:a16="http://schemas.microsoft.com/office/drawing/2014/main" id="{DD46BE4D-74A4-426C-BFCE-E7F8CCE79363}"/>
              </a:ext>
            </a:extLst>
          </p:cNvPr>
          <p:cNvSpPr txBox="1"/>
          <p:nvPr/>
        </p:nvSpPr>
        <p:spPr>
          <a:xfrm>
            <a:off x="57943" y="4392208"/>
            <a:ext cx="3877985" cy="461665"/>
          </a:xfrm>
          <a:prstGeom prst="rect">
            <a:avLst/>
          </a:prstGeom>
          <a:noFill/>
        </p:spPr>
        <p:txBody>
          <a:bodyPr wrap="none" rtlCol="0">
            <a:spAutoFit/>
          </a:bodyPr>
          <a:lstStyle/>
          <a:p>
            <a:r>
              <a:rPr kumimoji="1" lang="ja-JP" altLang="en-US" sz="2400" u="sng" dirty="0">
                <a:solidFill>
                  <a:schemeClr val="tx1">
                    <a:lumMod val="75000"/>
                  </a:schemeClr>
                </a:solidFill>
              </a:rPr>
              <a:t>データ科学の一分野として</a:t>
            </a:r>
          </a:p>
        </p:txBody>
      </p:sp>
      <p:sp>
        <p:nvSpPr>
          <p:cNvPr id="13" name="テキスト ボックス 12">
            <a:extLst>
              <a:ext uri="{FF2B5EF4-FFF2-40B4-BE49-F238E27FC236}">
                <a16:creationId xmlns:a16="http://schemas.microsoft.com/office/drawing/2014/main" id="{48D9BF25-4F41-4154-B5B4-7BA6372099BA}"/>
              </a:ext>
            </a:extLst>
          </p:cNvPr>
          <p:cNvSpPr txBox="1"/>
          <p:nvPr/>
        </p:nvSpPr>
        <p:spPr>
          <a:xfrm>
            <a:off x="57944" y="3299655"/>
            <a:ext cx="1488916" cy="584775"/>
          </a:xfrm>
          <a:prstGeom prst="rect">
            <a:avLst/>
          </a:prstGeom>
          <a:noFill/>
        </p:spPr>
        <p:txBody>
          <a:bodyPr wrap="square" rtlCol="0">
            <a:spAutoFit/>
          </a:bodyPr>
          <a:lstStyle/>
          <a:p>
            <a:pPr marL="342900" indent="-342900">
              <a:buAutoNum type="alphaUcPeriod"/>
            </a:pPr>
            <a:r>
              <a:rPr kumimoji="1" lang="en-US" altLang="ja-JP" sz="1600" dirty="0">
                <a:solidFill>
                  <a:schemeClr val="tx1">
                    <a:lumMod val="75000"/>
                  </a:schemeClr>
                </a:solidFill>
              </a:rPr>
              <a:t>L. Samuel </a:t>
            </a:r>
          </a:p>
          <a:p>
            <a:r>
              <a:rPr kumimoji="1" lang="en-US" altLang="ja-JP" sz="1600" dirty="0">
                <a:solidFill>
                  <a:schemeClr val="tx1">
                    <a:lumMod val="75000"/>
                  </a:schemeClr>
                </a:solidFill>
              </a:rPr>
              <a:t>(1901 - 1990)</a:t>
            </a:r>
            <a:endParaRPr kumimoji="1" lang="ja-JP" altLang="en-US" sz="1600" dirty="0">
              <a:solidFill>
                <a:schemeClr val="tx1">
                  <a:lumMod val="75000"/>
                </a:schemeClr>
              </a:solidFill>
            </a:endParaRPr>
          </a:p>
        </p:txBody>
      </p:sp>
      <p:sp>
        <p:nvSpPr>
          <p:cNvPr id="14" name="テキスト ボックス 13">
            <a:extLst>
              <a:ext uri="{FF2B5EF4-FFF2-40B4-BE49-F238E27FC236}">
                <a16:creationId xmlns:a16="http://schemas.microsoft.com/office/drawing/2014/main" id="{578C9A90-AF7B-4401-B32A-0BFDE20840C0}"/>
              </a:ext>
            </a:extLst>
          </p:cNvPr>
          <p:cNvSpPr txBox="1"/>
          <p:nvPr/>
        </p:nvSpPr>
        <p:spPr>
          <a:xfrm>
            <a:off x="266700" y="4717917"/>
            <a:ext cx="8819357"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term machine learning refers to the automated detection of meaningful patterns in data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Shalev-</a:t>
            </a:r>
            <a:r>
              <a:rPr kumimoji="1" lang="en-US" altLang="ja-JP" sz="2400" i="1" dirty="0" err="1">
                <a:solidFill>
                  <a:schemeClr val="tx1">
                    <a:lumMod val="75000"/>
                  </a:schemeClr>
                </a:solidFill>
                <a:latin typeface="ＭＳ Ｐゴシック" panose="020B0600070205080204" pitchFamily="50" charset="-128"/>
                <a:ea typeface="ＭＳ Ｐゴシック" panose="020B0600070205080204" pitchFamily="50" charset="-128"/>
              </a:rPr>
              <a:t>Shwartz</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&amp; Ben-David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[2014]]</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機械学習という用語は、データから意味のあるパターンを自動的に検出することを指します。</a:t>
            </a:r>
          </a:p>
        </p:txBody>
      </p:sp>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4.1.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機械学習とは</a:t>
            </a:r>
          </a:p>
        </p:txBody>
      </p:sp>
    </p:spTree>
    <p:extLst>
      <p:ext uri="{BB962C8B-B14F-4D97-AF65-F5344CB8AC3E}">
        <p14:creationId xmlns:p14="http://schemas.microsoft.com/office/powerpoint/2010/main" val="204112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4.2.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機械学習の分類</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 name="四角形: 角を丸くする 3">
            <a:extLst>
              <a:ext uri="{FF2B5EF4-FFF2-40B4-BE49-F238E27FC236}">
                <a16:creationId xmlns:a16="http://schemas.microsoft.com/office/drawing/2014/main" id="{2E9DB7B0-CA32-42FE-A2A4-7EEF20E70239}"/>
              </a:ext>
            </a:extLst>
          </p:cNvPr>
          <p:cNvSpPr/>
          <p:nvPr/>
        </p:nvSpPr>
        <p:spPr>
          <a:xfrm>
            <a:off x="520861" y="1040624"/>
            <a:ext cx="8102278" cy="4183449"/>
          </a:xfrm>
          <a:prstGeom prst="roundRect">
            <a:avLst>
              <a:gd name="adj" fmla="val 480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6" name="四角形: 角を丸くする 15">
            <a:extLst>
              <a:ext uri="{FF2B5EF4-FFF2-40B4-BE49-F238E27FC236}">
                <a16:creationId xmlns:a16="http://schemas.microsoft.com/office/drawing/2014/main" id="{CCB5A32F-0453-4FE2-BD73-7421A10C1EBA}"/>
              </a:ext>
            </a:extLst>
          </p:cNvPr>
          <p:cNvSpPr/>
          <p:nvPr/>
        </p:nvSpPr>
        <p:spPr>
          <a:xfrm>
            <a:off x="671330" y="1696868"/>
            <a:ext cx="3332401" cy="3376942"/>
          </a:xfrm>
          <a:prstGeom prst="roundRect">
            <a:avLst>
              <a:gd name="adj" fmla="val 480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7" name="四角形: 角を丸くする 16">
            <a:extLst>
              <a:ext uri="{FF2B5EF4-FFF2-40B4-BE49-F238E27FC236}">
                <a16:creationId xmlns:a16="http://schemas.microsoft.com/office/drawing/2014/main" id="{0BF0D802-1037-47EF-9352-555354981B74}"/>
              </a:ext>
            </a:extLst>
          </p:cNvPr>
          <p:cNvSpPr/>
          <p:nvPr/>
        </p:nvSpPr>
        <p:spPr>
          <a:xfrm>
            <a:off x="4710899" y="1696869"/>
            <a:ext cx="3541852" cy="3395964"/>
          </a:xfrm>
          <a:prstGeom prst="roundRect">
            <a:avLst>
              <a:gd name="adj" fmla="val 480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E65A89F7-869D-4E57-B25F-BA8728214AE1}"/>
              </a:ext>
            </a:extLst>
          </p:cNvPr>
          <p:cNvSpPr/>
          <p:nvPr/>
        </p:nvSpPr>
        <p:spPr>
          <a:xfrm>
            <a:off x="520861" y="673834"/>
            <a:ext cx="1967696" cy="492651"/>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lumMod val="85000"/>
                  </a:schemeClr>
                </a:solidFill>
                <a:latin typeface="ＭＳ Ｐゴシック" panose="020B0600070205080204" pitchFamily="50" charset="-128"/>
                <a:ea typeface="ＭＳ Ｐゴシック" panose="020B0600070205080204" pitchFamily="50" charset="-128"/>
              </a:rPr>
              <a:t>機械学習</a:t>
            </a:r>
          </a:p>
        </p:txBody>
      </p:sp>
      <p:sp>
        <p:nvSpPr>
          <p:cNvPr id="18" name="正方形/長方形 17">
            <a:extLst>
              <a:ext uri="{FF2B5EF4-FFF2-40B4-BE49-F238E27FC236}">
                <a16:creationId xmlns:a16="http://schemas.microsoft.com/office/drawing/2014/main" id="{9CC69A63-1674-4042-9ECB-2F1A3CCA0F74}"/>
              </a:ext>
            </a:extLst>
          </p:cNvPr>
          <p:cNvSpPr/>
          <p:nvPr/>
        </p:nvSpPr>
        <p:spPr>
          <a:xfrm>
            <a:off x="671330" y="1343280"/>
            <a:ext cx="3332401" cy="429353"/>
          </a:xfrm>
          <a:prstGeom prst="rect">
            <a:avLst/>
          </a:prstGeom>
          <a:solidFill>
            <a:schemeClr val="accent6">
              <a:lumMod val="50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知識ベースの学習</a:t>
            </a:r>
          </a:p>
        </p:txBody>
      </p:sp>
      <p:sp>
        <p:nvSpPr>
          <p:cNvPr id="19" name="正方形/長方形 18">
            <a:extLst>
              <a:ext uri="{FF2B5EF4-FFF2-40B4-BE49-F238E27FC236}">
                <a16:creationId xmlns:a16="http://schemas.microsoft.com/office/drawing/2014/main" id="{9D87CF83-B940-4A53-8680-65B57DD11637}"/>
              </a:ext>
            </a:extLst>
          </p:cNvPr>
          <p:cNvSpPr/>
          <p:nvPr/>
        </p:nvSpPr>
        <p:spPr>
          <a:xfrm>
            <a:off x="4710899" y="1343280"/>
            <a:ext cx="3541852" cy="429353"/>
          </a:xfrm>
          <a:prstGeom prst="rect">
            <a:avLst/>
          </a:prstGeom>
          <a:solidFill>
            <a:schemeClr val="accent5">
              <a:lumMod val="7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統計的学習</a:t>
            </a:r>
          </a:p>
        </p:txBody>
      </p:sp>
      <p:sp>
        <p:nvSpPr>
          <p:cNvPr id="7" name="矢印: 下 6">
            <a:extLst>
              <a:ext uri="{FF2B5EF4-FFF2-40B4-BE49-F238E27FC236}">
                <a16:creationId xmlns:a16="http://schemas.microsoft.com/office/drawing/2014/main" id="{999A0190-CDDD-4FC1-AFC3-A998669C518F}"/>
              </a:ext>
            </a:extLst>
          </p:cNvPr>
          <p:cNvSpPr/>
          <p:nvPr/>
        </p:nvSpPr>
        <p:spPr>
          <a:xfrm>
            <a:off x="6210649" y="5062927"/>
            <a:ext cx="544010" cy="741868"/>
          </a:xfrm>
          <a:prstGeom prst="downArrow">
            <a:avLst/>
          </a:prstGeom>
          <a:solidFill>
            <a:schemeClr val="tx1">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74F8382-E9F4-4B1B-AD60-5934D19F09CC}"/>
              </a:ext>
            </a:extLst>
          </p:cNvPr>
          <p:cNvSpPr txBox="1"/>
          <p:nvPr/>
        </p:nvSpPr>
        <p:spPr>
          <a:xfrm>
            <a:off x="4114801" y="5811681"/>
            <a:ext cx="4734045" cy="646331"/>
          </a:xfrm>
          <a:prstGeom prst="rect">
            <a:avLst/>
          </a:prstGeom>
          <a:noFill/>
        </p:spPr>
        <p:txBody>
          <a:bodyPr wrap="square" rtlCol="0">
            <a:spAutoFit/>
          </a:bodyPr>
          <a:lstStyle/>
          <a:p>
            <a:r>
              <a:rPr kumimoji="1" lang="ja-JP" altLang="en-US" dirty="0">
                <a:solidFill>
                  <a:schemeClr val="tx1">
                    <a:lumMod val="75000"/>
                  </a:schemeClr>
                </a:solidFill>
              </a:rPr>
              <a:t>計算機や、検索エンジン、</a:t>
            </a:r>
            <a:r>
              <a:rPr kumimoji="1" lang="en-US" altLang="ja-JP" dirty="0">
                <a:solidFill>
                  <a:schemeClr val="tx1">
                    <a:lumMod val="75000"/>
                  </a:schemeClr>
                </a:solidFill>
              </a:rPr>
              <a:t>SNS</a:t>
            </a:r>
            <a:r>
              <a:rPr kumimoji="1" lang="ja-JP" altLang="en-US" dirty="0">
                <a:solidFill>
                  <a:schemeClr val="tx1">
                    <a:lumMod val="75000"/>
                  </a:schemeClr>
                </a:solidFill>
              </a:rPr>
              <a:t>の発達により大量のデータが入手＆</a:t>
            </a:r>
            <a:r>
              <a:rPr kumimoji="1" lang="en-US" altLang="ja-JP" dirty="0">
                <a:solidFill>
                  <a:schemeClr val="tx1">
                    <a:lumMod val="75000"/>
                  </a:schemeClr>
                </a:solidFill>
              </a:rPr>
              <a:t> </a:t>
            </a:r>
            <a:r>
              <a:rPr kumimoji="1" lang="ja-JP" altLang="en-US" dirty="0">
                <a:solidFill>
                  <a:schemeClr val="tx1">
                    <a:lumMod val="75000"/>
                  </a:schemeClr>
                </a:solidFill>
              </a:rPr>
              <a:t>処理に</a:t>
            </a:r>
          </a:p>
        </p:txBody>
      </p:sp>
      <p:sp>
        <p:nvSpPr>
          <p:cNvPr id="9" name="正方形/長方形 8">
            <a:extLst>
              <a:ext uri="{FF2B5EF4-FFF2-40B4-BE49-F238E27FC236}">
                <a16:creationId xmlns:a16="http://schemas.microsoft.com/office/drawing/2014/main" id="{B59E940A-97CE-486D-8E81-1B5D4316FF7B}"/>
              </a:ext>
            </a:extLst>
          </p:cNvPr>
          <p:cNvSpPr/>
          <p:nvPr/>
        </p:nvSpPr>
        <p:spPr>
          <a:xfrm>
            <a:off x="671329" y="1795074"/>
            <a:ext cx="3332401"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人間が大規模な知識データベースを構築</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様々な法則を学習</a:t>
            </a:r>
          </a:p>
        </p:txBody>
      </p:sp>
      <p:sp>
        <p:nvSpPr>
          <p:cNvPr id="20" name="正方形/長方形 19">
            <a:extLst>
              <a:ext uri="{FF2B5EF4-FFF2-40B4-BE49-F238E27FC236}">
                <a16:creationId xmlns:a16="http://schemas.microsoft.com/office/drawing/2014/main" id="{4F874489-79AE-41E6-BC59-93DE75FAC754}"/>
              </a:ext>
            </a:extLst>
          </p:cNvPr>
          <p:cNvSpPr/>
          <p:nvPr/>
        </p:nvSpPr>
        <p:spPr>
          <a:xfrm>
            <a:off x="671328" y="3504150"/>
            <a:ext cx="3332401" cy="1200329"/>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エキスパートシステム</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1" name="正方形/長方形 20">
            <a:extLst>
              <a:ext uri="{FF2B5EF4-FFF2-40B4-BE49-F238E27FC236}">
                <a16:creationId xmlns:a16="http://schemas.microsoft.com/office/drawing/2014/main" id="{B40E3027-CEBA-4526-B75A-366823ACDDA7}"/>
              </a:ext>
            </a:extLst>
          </p:cNvPr>
          <p:cNvSpPr/>
          <p:nvPr/>
        </p:nvSpPr>
        <p:spPr>
          <a:xfrm>
            <a:off x="4710898" y="1795074"/>
            <a:ext cx="3541853"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大量のデータ</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パターンを自動で抽出し学習</a:t>
            </a:r>
          </a:p>
        </p:txBody>
      </p:sp>
      <p:sp>
        <p:nvSpPr>
          <p:cNvPr id="22" name="正方形/長方形 21">
            <a:extLst>
              <a:ext uri="{FF2B5EF4-FFF2-40B4-BE49-F238E27FC236}">
                <a16:creationId xmlns:a16="http://schemas.microsoft.com/office/drawing/2014/main" id="{9AEA5535-B1C1-4884-AFF2-2A8FEC621259}"/>
              </a:ext>
            </a:extLst>
          </p:cNvPr>
          <p:cNvSpPr/>
          <p:nvPr/>
        </p:nvSpPr>
        <p:spPr>
          <a:xfrm>
            <a:off x="4972158" y="3493267"/>
            <a:ext cx="3396337" cy="1569660"/>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ニューラルネットワーク</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SVM</a:t>
            </a:r>
          </a:p>
          <a:p>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3" name="テキスト ボックス 22">
            <a:extLst>
              <a:ext uri="{FF2B5EF4-FFF2-40B4-BE49-F238E27FC236}">
                <a16:creationId xmlns:a16="http://schemas.microsoft.com/office/drawing/2014/main" id="{733C16AC-1C44-4F41-89C3-2E92795CCF53}"/>
              </a:ext>
            </a:extLst>
          </p:cNvPr>
          <p:cNvSpPr txBox="1"/>
          <p:nvPr/>
        </p:nvSpPr>
        <p:spPr>
          <a:xfrm>
            <a:off x="6435524" y="6550223"/>
            <a:ext cx="2486261" cy="338554"/>
          </a:xfrm>
          <a:prstGeom prst="rect">
            <a:avLst/>
          </a:prstGeom>
          <a:noFill/>
        </p:spPr>
        <p:txBody>
          <a:bodyPr wrap="square" rtlCol="0">
            <a:spAutoFit/>
          </a:bodyPr>
          <a:lstStyle/>
          <a:p>
            <a:r>
              <a:rPr kumimoji="1" lang="ja-JP" altLang="en-US" sz="1600" dirty="0">
                <a:solidFill>
                  <a:schemeClr val="tx1">
                    <a:lumMod val="75000"/>
                  </a:schemeClr>
                </a:solidFill>
              </a:rPr>
              <a:t>「機械学習の概要」より</a:t>
            </a:r>
          </a:p>
        </p:txBody>
      </p:sp>
    </p:spTree>
    <p:extLst>
      <p:ext uri="{BB962C8B-B14F-4D97-AF65-F5344CB8AC3E}">
        <p14:creationId xmlns:p14="http://schemas.microsoft.com/office/powerpoint/2010/main" val="23125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4.3.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統計的学習の歴史</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aphicFrame>
        <p:nvGraphicFramePr>
          <p:cNvPr id="2" name="表 2">
            <a:extLst>
              <a:ext uri="{FF2B5EF4-FFF2-40B4-BE49-F238E27FC236}">
                <a16:creationId xmlns:a16="http://schemas.microsoft.com/office/drawing/2014/main" id="{FB201721-9109-4A1B-9106-59C0B13B3122}"/>
              </a:ext>
            </a:extLst>
          </p:cNvPr>
          <p:cNvGraphicFramePr>
            <a:graphicFrameLocks noGrp="1"/>
          </p:cNvGraphicFramePr>
          <p:nvPr>
            <p:extLst>
              <p:ext uri="{D42A27DB-BD31-4B8C-83A1-F6EECF244321}">
                <p14:modId xmlns:p14="http://schemas.microsoft.com/office/powerpoint/2010/main" val="2704245836"/>
              </p:ext>
            </p:extLst>
          </p:nvPr>
        </p:nvGraphicFramePr>
        <p:xfrm>
          <a:off x="0" y="760391"/>
          <a:ext cx="9155574" cy="4216400"/>
        </p:xfrm>
        <a:graphic>
          <a:graphicData uri="http://schemas.openxmlformats.org/drawingml/2006/table">
            <a:tbl>
              <a:tblPr firstRow="1" bandRow="1">
                <a:tableStyleId>{5C22544A-7EE6-4342-B048-85BDC9FD1C3A}</a:tableStyleId>
              </a:tblPr>
              <a:tblGrid>
                <a:gridCol w="648182">
                  <a:extLst>
                    <a:ext uri="{9D8B030D-6E8A-4147-A177-3AD203B41FA5}">
                      <a16:colId xmlns:a16="http://schemas.microsoft.com/office/drawing/2014/main" val="2851665586"/>
                    </a:ext>
                  </a:extLst>
                </a:gridCol>
                <a:gridCol w="8507392">
                  <a:extLst>
                    <a:ext uri="{9D8B030D-6E8A-4147-A177-3AD203B41FA5}">
                      <a16:colId xmlns:a16="http://schemas.microsoft.com/office/drawing/2014/main" val="2894347778"/>
                    </a:ext>
                  </a:extLst>
                </a:gridCol>
              </a:tblGrid>
              <a:tr h="370840">
                <a:tc>
                  <a:txBody>
                    <a:bodyPr/>
                    <a:lstStyle/>
                    <a:p>
                      <a:r>
                        <a:rPr kumimoji="1" lang="ja-JP" altLang="en-US" dirty="0"/>
                        <a:t>年</a:t>
                      </a:r>
                    </a:p>
                  </a:txBody>
                  <a:tcPr/>
                </a:tc>
                <a:tc>
                  <a:txBody>
                    <a:bodyPr/>
                    <a:lstStyle/>
                    <a:p>
                      <a:r>
                        <a:rPr kumimoji="1" lang="ja-JP" altLang="en-US" dirty="0"/>
                        <a:t>出来事</a:t>
                      </a:r>
                    </a:p>
                  </a:txBody>
                  <a:tcPr/>
                </a:tc>
                <a:extLst>
                  <a:ext uri="{0D108BD9-81ED-4DB2-BD59-A6C34878D82A}">
                    <a16:rowId xmlns:a16="http://schemas.microsoft.com/office/drawing/2014/main" val="3810742277"/>
                  </a:ext>
                </a:extLst>
              </a:tr>
              <a:tr h="370840">
                <a:tc>
                  <a:txBody>
                    <a:bodyPr/>
                    <a:lstStyle/>
                    <a:p>
                      <a:r>
                        <a:rPr kumimoji="1" lang="en-US" altLang="ja-JP" dirty="0"/>
                        <a:t>1943</a:t>
                      </a:r>
                      <a:endParaRPr kumimoji="1" lang="ja-JP" altLang="en-US" dirty="0"/>
                    </a:p>
                  </a:txBody>
                  <a:tcPr/>
                </a:tc>
                <a:tc>
                  <a:txBody>
                    <a:bodyPr/>
                    <a:lstStyle/>
                    <a:p>
                      <a:r>
                        <a:rPr kumimoji="1" lang="en-US" altLang="ja-JP" dirty="0" err="1"/>
                        <a:t>W.McCulloch</a:t>
                      </a:r>
                      <a:r>
                        <a:rPr kumimoji="1" lang="ja-JP" altLang="en-US" dirty="0"/>
                        <a:t>と</a:t>
                      </a:r>
                      <a:r>
                        <a:rPr kumimoji="1" lang="en-US" altLang="ja-JP" dirty="0" err="1"/>
                        <a:t>W.Pitts</a:t>
                      </a:r>
                      <a:r>
                        <a:rPr kumimoji="1" lang="en-US" altLang="ja-JP" dirty="0"/>
                        <a:t> ”A Logical Calculus if the Ideas </a:t>
                      </a:r>
                      <a:r>
                        <a:rPr kumimoji="1" lang="en-US" altLang="ja-JP" dirty="0" err="1"/>
                        <a:t>Immanentin</a:t>
                      </a:r>
                      <a:r>
                        <a:rPr kumimoji="1" lang="en-US" altLang="ja-JP" dirty="0"/>
                        <a:t> Nervous Activity”: </a:t>
                      </a:r>
                    </a:p>
                    <a:p>
                      <a:r>
                        <a:rPr kumimoji="1" lang="ja-JP" altLang="en-US" dirty="0"/>
                        <a:t>現在の人工ニューロン原型となる数理モデルの提案</a:t>
                      </a:r>
                    </a:p>
                  </a:txBody>
                  <a:tcPr/>
                </a:tc>
                <a:extLst>
                  <a:ext uri="{0D108BD9-81ED-4DB2-BD59-A6C34878D82A}">
                    <a16:rowId xmlns:a16="http://schemas.microsoft.com/office/drawing/2014/main" val="933897067"/>
                  </a:ext>
                </a:extLst>
              </a:tr>
              <a:tr h="370840">
                <a:tc>
                  <a:txBody>
                    <a:bodyPr/>
                    <a:lstStyle/>
                    <a:p>
                      <a:r>
                        <a:rPr kumimoji="1" lang="en-US" altLang="ja-JP" dirty="0"/>
                        <a:t>1949</a:t>
                      </a:r>
                      <a:endParaRPr kumimoji="1" lang="ja-JP" altLang="en-US" dirty="0"/>
                    </a:p>
                  </a:txBody>
                  <a:tcPr/>
                </a:tc>
                <a:tc>
                  <a:txBody>
                    <a:bodyPr/>
                    <a:lstStyle/>
                    <a:p>
                      <a:r>
                        <a:rPr kumimoji="1" lang="en-US" altLang="ja-JP" dirty="0" err="1"/>
                        <a:t>D.O.Hebb</a:t>
                      </a:r>
                      <a:r>
                        <a:rPr kumimoji="1" lang="en-US" altLang="ja-JP" dirty="0"/>
                        <a:t> “The Organization of Behavior: A Neuropsychological Theory”:</a:t>
                      </a:r>
                    </a:p>
                    <a:p>
                      <a:r>
                        <a:rPr kumimoji="1" lang="en-US" altLang="ja-JP" dirty="0"/>
                        <a:t> </a:t>
                      </a:r>
                      <a:r>
                        <a:rPr kumimoji="1" lang="ja-JP" altLang="en-US" dirty="0"/>
                        <a:t>ニューロンの学習モデルを提案</a:t>
                      </a:r>
                    </a:p>
                  </a:txBody>
                  <a:tcPr/>
                </a:tc>
                <a:extLst>
                  <a:ext uri="{0D108BD9-81ED-4DB2-BD59-A6C34878D82A}">
                    <a16:rowId xmlns:a16="http://schemas.microsoft.com/office/drawing/2014/main" val="1704361030"/>
                  </a:ext>
                </a:extLst>
              </a:tr>
              <a:tr h="370840">
                <a:tc>
                  <a:txBody>
                    <a:bodyPr/>
                    <a:lstStyle/>
                    <a:p>
                      <a:r>
                        <a:rPr kumimoji="1" lang="en-US" altLang="ja-JP" dirty="0"/>
                        <a:t>1950</a:t>
                      </a:r>
                      <a:endParaRPr kumimoji="1" lang="ja-JP" altLang="en-US" dirty="0"/>
                    </a:p>
                  </a:txBody>
                  <a:tcPr/>
                </a:tc>
                <a:tc>
                  <a:txBody>
                    <a:bodyPr/>
                    <a:lstStyle/>
                    <a:p>
                      <a:r>
                        <a:rPr kumimoji="1" lang="en-US" altLang="ja-JP" dirty="0"/>
                        <a:t>M. Minsky</a:t>
                      </a:r>
                      <a:r>
                        <a:rPr kumimoji="1" lang="ja-JP" altLang="en-US" dirty="0"/>
                        <a:t>と</a:t>
                      </a:r>
                      <a:r>
                        <a:rPr kumimoji="1" lang="en-US" altLang="ja-JP" dirty="0"/>
                        <a:t>D. Edmonds Hebb</a:t>
                      </a:r>
                      <a:r>
                        <a:rPr kumimoji="1" lang="ja-JP" altLang="en-US" dirty="0"/>
                        <a:t>の学習則により学習するニューロンをエミュレート</a:t>
                      </a:r>
                      <a:endParaRPr kumimoji="1" lang="en-US" altLang="ja-JP" dirty="0"/>
                    </a:p>
                    <a:p>
                      <a:r>
                        <a:rPr kumimoji="1" lang="ja-JP" altLang="en-US" dirty="0"/>
                        <a:t>できるハードウェア</a:t>
                      </a:r>
                      <a:r>
                        <a:rPr kumimoji="1" lang="en-US" altLang="ja-JP" dirty="0"/>
                        <a:t>SNARC(Stochastic Neural Analog Reinforcement Computer)</a:t>
                      </a:r>
                      <a:r>
                        <a:rPr kumimoji="1" lang="ja-JP" altLang="en-US" dirty="0"/>
                        <a:t>を開発</a:t>
                      </a:r>
                    </a:p>
                  </a:txBody>
                  <a:tcPr/>
                </a:tc>
                <a:extLst>
                  <a:ext uri="{0D108BD9-81ED-4DB2-BD59-A6C34878D82A}">
                    <a16:rowId xmlns:a16="http://schemas.microsoft.com/office/drawing/2014/main" val="262344184"/>
                  </a:ext>
                </a:extLst>
              </a:tr>
              <a:tr h="370840">
                <a:tc>
                  <a:txBody>
                    <a:bodyPr/>
                    <a:lstStyle/>
                    <a:p>
                      <a:r>
                        <a:rPr kumimoji="1" lang="en-US" altLang="ja-JP" dirty="0"/>
                        <a:t>1956</a:t>
                      </a:r>
                      <a:endParaRPr kumimoji="1" lang="ja-JP" altLang="en-US" dirty="0"/>
                    </a:p>
                  </a:txBody>
                  <a:tcPr/>
                </a:tc>
                <a:tc>
                  <a:txBody>
                    <a:bodyPr/>
                    <a:lstStyle/>
                    <a:p>
                      <a:r>
                        <a:rPr kumimoji="1" lang="en-US" altLang="ja-JP" dirty="0"/>
                        <a:t>J. McCarthy</a:t>
                      </a:r>
                      <a:r>
                        <a:rPr kumimoji="1" lang="ja-JP" altLang="en-US" dirty="0"/>
                        <a:t>や</a:t>
                      </a:r>
                      <a:r>
                        <a:rPr kumimoji="1" lang="en-US" altLang="ja-JP" dirty="0"/>
                        <a:t>M. Minsky</a:t>
                      </a:r>
                      <a:r>
                        <a:rPr kumimoji="1" lang="ja-JP" altLang="en-US" dirty="0"/>
                        <a:t>らが ダートマス会議を開催し，</a:t>
                      </a:r>
                      <a:r>
                        <a:rPr kumimoji="1" lang="en-US" altLang="ja-JP" dirty="0"/>
                        <a:t>”Artificial Intelligence”</a:t>
                      </a:r>
                      <a:r>
                        <a:rPr kumimoji="1" lang="ja-JP" altLang="en-US" dirty="0"/>
                        <a:t>という言葉を提唱</a:t>
                      </a:r>
                    </a:p>
                  </a:txBody>
                  <a:tcPr/>
                </a:tc>
                <a:extLst>
                  <a:ext uri="{0D108BD9-81ED-4DB2-BD59-A6C34878D82A}">
                    <a16:rowId xmlns:a16="http://schemas.microsoft.com/office/drawing/2014/main" val="1087755140"/>
                  </a:ext>
                </a:extLst>
              </a:tr>
              <a:tr h="370840">
                <a:tc>
                  <a:txBody>
                    <a:bodyPr/>
                    <a:lstStyle/>
                    <a:p>
                      <a:r>
                        <a:rPr kumimoji="1" lang="en-US" altLang="ja-JP" dirty="0"/>
                        <a:t>1958</a:t>
                      </a:r>
                      <a:endParaRPr kumimoji="1" lang="ja-JP" altLang="en-US" dirty="0"/>
                    </a:p>
                  </a:txBody>
                  <a:tcPr/>
                </a:tc>
                <a:tc>
                  <a:txBody>
                    <a:bodyPr/>
                    <a:lstStyle/>
                    <a:p>
                      <a:r>
                        <a:rPr kumimoji="1" lang="en-US" altLang="ja-JP" dirty="0"/>
                        <a:t>F. Rosenblatt “The Perceptron: </a:t>
                      </a:r>
                      <a:r>
                        <a:rPr kumimoji="1" lang="en-US" altLang="ja-JP" dirty="0" err="1"/>
                        <a:t>Aprobabilistic</a:t>
                      </a:r>
                      <a:r>
                        <a:rPr kumimoji="1" lang="en-US" altLang="ja-JP" dirty="0"/>
                        <a:t> Model for Information Storage and </a:t>
                      </a:r>
                      <a:r>
                        <a:rPr kumimoji="1" lang="en-US" altLang="ja-JP" dirty="0" err="1"/>
                        <a:t>Organizaiton</a:t>
                      </a:r>
                      <a:r>
                        <a:rPr kumimoji="1" lang="en-US" altLang="ja-JP" dirty="0"/>
                        <a:t> in the Brain”: </a:t>
                      </a:r>
                      <a:r>
                        <a:rPr kumimoji="1" lang="ja-JP" altLang="en-US" dirty="0"/>
                        <a:t>現在のニューラルネットワークの原型となるパーセプトロンと誤り訂正学習則を開発</a:t>
                      </a:r>
                    </a:p>
                  </a:txBody>
                  <a:tcPr/>
                </a:tc>
                <a:extLst>
                  <a:ext uri="{0D108BD9-81ED-4DB2-BD59-A6C34878D82A}">
                    <a16:rowId xmlns:a16="http://schemas.microsoft.com/office/drawing/2014/main" val="3570983810"/>
                  </a:ext>
                </a:extLst>
              </a:tr>
              <a:tr h="370840">
                <a:tc>
                  <a:txBody>
                    <a:bodyPr/>
                    <a:lstStyle/>
                    <a:p>
                      <a:r>
                        <a:rPr kumimoji="1" lang="en-US" altLang="ja-JP" dirty="0"/>
                        <a:t>1969</a:t>
                      </a:r>
                      <a:endParaRPr kumimoji="1" lang="ja-JP" altLang="en-US" dirty="0"/>
                    </a:p>
                  </a:txBody>
                  <a:tcPr/>
                </a:tc>
                <a:tc>
                  <a:txBody>
                    <a:bodyPr/>
                    <a:lstStyle/>
                    <a:p>
                      <a:r>
                        <a:rPr kumimoji="1" lang="en-US" altLang="ja-JP" dirty="0"/>
                        <a:t>M. Minsky </a:t>
                      </a:r>
                      <a:r>
                        <a:rPr kumimoji="1" lang="ja-JP" altLang="en-US" dirty="0"/>
                        <a:t>と </a:t>
                      </a:r>
                      <a:r>
                        <a:rPr kumimoji="1" lang="en-US" altLang="ja-JP" dirty="0"/>
                        <a:t>S.A. </a:t>
                      </a:r>
                      <a:r>
                        <a:rPr kumimoji="1" lang="en-US" altLang="ja-JP" dirty="0" err="1"/>
                        <a:t>Papert</a:t>
                      </a:r>
                      <a:r>
                        <a:rPr kumimoji="1" lang="en-US" altLang="ja-JP" dirty="0"/>
                        <a:t> “</a:t>
                      </a:r>
                      <a:r>
                        <a:rPr kumimoji="1" lang="en-US" altLang="ja-JP" dirty="0" err="1"/>
                        <a:t>Perceptrons</a:t>
                      </a:r>
                      <a:r>
                        <a:rPr kumimoji="1" lang="en-US" altLang="ja-JP" dirty="0"/>
                        <a:t>”</a:t>
                      </a:r>
                      <a:endParaRPr kumimoji="1" lang="ja-JP" altLang="en-US" dirty="0"/>
                    </a:p>
                  </a:txBody>
                  <a:tcPr/>
                </a:tc>
                <a:extLst>
                  <a:ext uri="{0D108BD9-81ED-4DB2-BD59-A6C34878D82A}">
                    <a16:rowId xmlns:a16="http://schemas.microsoft.com/office/drawing/2014/main" val="920120055"/>
                  </a:ext>
                </a:extLst>
              </a:tr>
            </a:tbl>
          </a:graphicData>
        </a:graphic>
      </p:graphicFrame>
    </p:spTree>
    <p:extLst>
      <p:ext uri="{BB962C8B-B14F-4D97-AF65-F5344CB8AC3E}">
        <p14:creationId xmlns:p14="http://schemas.microsoft.com/office/powerpoint/2010/main" val="40089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4.3. </a:t>
            </a:r>
            <a:r>
              <a:rPr kumimoji="1" lang="ja-JP" altLang="en-US" sz="2800" u="sng" dirty="0">
                <a:solidFill>
                  <a:schemeClr val="tx1">
                    <a:lumMod val="75000"/>
                  </a:schemeClr>
                </a:solidFill>
              </a:rPr>
              <a:t>機械学習における様々なタスク</a:t>
            </a:r>
          </a:p>
        </p:txBody>
      </p:sp>
      <p:pic>
        <p:nvPicPr>
          <p:cNvPr id="10" name="図 9">
            <a:extLst>
              <a:ext uri="{FF2B5EF4-FFF2-40B4-BE49-F238E27FC236}">
                <a16:creationId xmlns:a16="http://schemas.microsoft.com/office/drawing/2014/main" id="{25C66ED4-719D-433D-AC67-A81A230C5E9E}"/>
              </a:ext>
            </a:extLst>
          </p:cNvPr>
          <p:cNvPicPr>
            <a:picLocks noChangeAspect="1"/>
          </p:cNvPicPr>
          <p:nvPr/>
        </p:nvPicPr>
        <p:blipFill>
          <a:blip r:embed="rId2"/>
          <a:stretch>
            <a:fillRect/>
          </a:stretch>
        </p:blipFill>
        <p:spPr>
          <a:xfrm>
            <a:off x="368337" y="1122112"/>
            <a:ext cx="2032174" cy="3206940"/>
          </a:xfrm>
          <a:prstGeom prst="rect">
            <a:avLst/>
          </a:prstGeom>
        </p:spPr>
      </p:pic>
      <p:pic>
        <p:nvPicPr>
          <p:cNvPr id="11" name="図 10">
            <a:extLst>
              <a:ext uri="{FF2B5EF4-FFF2-40B4-BE49-F238E27FC236}">
                <a16:creationId xmlns:a16="http://schemas.microsoft.com/office/drawing/2014/main" id="{8428C41D-F718-453E-8BA6-F32FBF503298}"/>
              </a:ext>
            </a:extLst>
          </p:cNvPr>
          <p:cNvPicPr>
            <a:picLocks noChangeAspect="1"/>
          </p:cNvPicPr>
          <p:nvPr/>
        </p:nvPicPr>
        <p:blipFill>
          <a:blip r:embed="rId3"/>
          <a:stretch>
            <a:fillRect/>
          </a:stretch>
        </p:blipFill>
        <p:spPr>
          <a:xfrm>
            <a:off x="2400511" y="1121130"/>
            <a:ext cx="2051538" cy="3206940"/>
          </a:xfrm>
          <a:prstGeom prst="rect">
            <a:avLst/>
          </a:prstGeom>
        </p:spPr>
      </p:pic>
      <p:pic>
        <p:nvPicPr>
          <p:cNvPr id="12" name="図 11">
            <a:extLst>
              <a:ext uri="{FF2B5EF4-FFF2-40B4-BE49-F238E27FC236}">
                <a16:creationId xmlns:a16="http://schemas.microsoft.com/office/drawing/2014/main" id="{73D20EB1-B5A5-4632-8D68-07D6E4AE781B}"/>
              </a:ext>
            </a:extLst>
          </p:cNvPr>
          <p:cNvPicPr>
            <a:picLocks noChangeAspect="1"/>
          </p:cNvPicPr>
          <p:nvPr/>
        </p:nvPicPr>
        <p:blipFill>
          <a:blip r:embed="rId4"/>
          <a:stretch>
            <a:fillRect/>
          </a:stretch>
        </p:blipFill>
        <p:spPr>
          <a:xfrm>
            <a:off x="4572000" y="1103918"/>
            <a:ext cx="2272075" cy="3215546"/>
          </a:xfrm>
          <a:prstGeom prst="rect">
            <a:avLst/>
          </a:prstGeom>
        </p:spPr>
      </p:pic>
      <p:pic>
        <p:nvPicPr>
          <p:cNvPr id="13" name="図 12">
            <a:extLst>
              <a:ext uri="{FF2B5EF4-FFF2-40B4-BE49-F238E27FC236}">
                <a16:creationId xmlns:a16="http://schemas.microsoft.com/office/drawing/2014/main" id="{61516060-5A7E-4C60-A3FE-F31E8AE5245F}"/>
              </a:ext>
            </a:extLst>
          </p:cNvPr>
          <p:cNvPicPr>
            <a:picLocks noChangeAspect="1"/>
          </p:cNvPicPr>
          <p:nvPr/>
        </p:nvPicPr>
        <p:blipFill>
          <a:blip r:embed="rId5"/>
          <a:stretch>
            <a:fillRect/>
          </a:stretch>
        </p:blipFill>
        <p:spPr>
          <a:xfrm>
            <a:off x="6748868" y="1121130"/>
            <a:ext cx="2026795" cy="3206940"/>
          </a:xfrm>
          <a:prstGeom prst="rect">
            <a:avLst/>
          </a:prstGeom>
        </p:spPr>
      </p:pic>
      <p:sp>
        <p:nvSpPr>
          <p:cNvPr id="14" name="右中かっこ 13">
            <a:extLst>
              <a:ext uri="{FF2B5EF4-FFF2-40B4-BE49-F238E27FC236}">
                <a16:creationId xmlns:a16="http://schemas.microsoft.com/office/drawing/2014/main" id="{3A958741-BA38-4B8B-B354-3F438115C145}"/>
              </a:ext>
            </a:extLst>
          </p:cNvPr>
          <p:cNvSpPr/>
          <p:nvPr/>
        </p:nvSpPr>
        <p:spPr>
          <a:xfrm rot="5400000">
            <a:off x="2240368"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p:sp>
        <p:nvSpPr>
          <p:cNvPr id="70" name="右中かっこ 69">
            <a:extLst>
              <a:ext uri="{FF2B5EF4-FFF2-40B4-BE49-F238E27FC236}">
                <a16:creationId xmlns:a16="http://schemas.microsoft.com/office/drawing/2014/main" id="{A7BC8022-C3EB-426E-9125-278E26088405}"/>
              </a:ext>
            </a:extLst>
          </p:cNvPr>
          <p:cNvSpPr/>
          <p:nvPr/>
        </p:nvSpPr>
        <p:spPr>
          <a:xfrm rot="5400000">
            <a:off x="6594104"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0443554-46D8-4047-87B2-47556B4858EF}"/>
                  </a:ext>
                </a:extLst>
              </p:cNvPr>
              <p:cNvSpPr txBox="1"/>
              <p:nvPr/>
            </p:nvSpPr>
            <p:spPr>
              <a:xfrm flipH="1">
                <a:off x="636783" y="4838700"/>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教師あり学習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と出力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のペアを使って学習</a:t>
                </a:r>
              </a:p>
            </p:txBody>
          </p:sp>
        </mc:Choice>
        <mc:Fallback xmlns="">
          <p:sp>
            <p:nvSpPr>
              <p:cNvPr id="16" name="テキスト ボックス 15">
                <a:extLst>
                  <a:ext uri="{FF2B5EF4-FFF2-40B4-BE49-F238E27FC236}">
                    <a16:creationId xmlns:a16="http://schemas.microsoft.com/office/drawing/2014/main" id="{70443554-46D8-4047-87B2-47556B4858EF}"/>
                  </a:ext>
                </a:extLst>
              </p:cNvPr>
              <p:cNvSpPr txBox="1">
                <a:spLocks noRot="1" noChangeAspect="1" noMove="1" noResize="1" noEditPoints="1" noAdjustHandles="1" noChangeArrowheads="1" noChangeShapeType="1" noTextEdit="1"/>
              </p:cNvSpPr>
              <p:nvPr/>
            </p:nvSpPr>
            <p:spPr>
              <a:xfrm flipH="1">
                <a:off x="636783" y="4838700"/>
                <a:ext cx="3516699" cy="738664"/>
              </a:xfrm>
              <a:prstGeom prst="rect">
                <a:avLst/>
              </a:prstGeom>
              <a:blipFill>
                <a:blip r:embed="rId6"/>
                <a:stretch>
                  <a:fillRect l="-867" t="-6612" r="-867"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B53115F-B3C0-4D54-8335-9CE73223A61B}"/>
                  </a:ext>
                </a:extLst>
              </p:cNvPr>
              <p:cNvSpPr txBox="1"/>
              <p:nvPr/>
            </p:nvSpPr>
            <p:spPr>
              <a:xfrm flipH="1">
                <a:off x="636783"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入出力関係 </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 の獲得</a:t>
                </a:r>
              </a:p>
            </p:txBody>
          </p:sp>
        </mc:Choice>
        <mc:Fallback xmlns="">
          <p:sp>
            <p:nvSpPr>
              <p:cNvPr id="72" name="テキスト ボックス 71">
                <a:extLst>
                  <a:ext uri="{FF2B5EF4-FFF2-40B4-BE49-F238E27FC236}">
                    <a16:creationId xmlns:a16="http://schemas.microsoft.com/office/drawing/2014/main" id="{CB53115F-B3C0-4D54-8335-9CE73223A61B}"/>
                  </a:ext>
                </a:extLst>
              </p:cNvPr>
              <p:cNvSpPr txBox="1">
                <a:spLocks noRot="1" noChangeAspect="1" noMove="1" noResize="1" noEditPoints="1" noAdjustHandles="1" noChangeArrowheads="1" noChangeShapeType="1" noTextEdit="1"/>
              </p:cNvSpPr>
              <p:nvPr/>
            </p:nvSpPr>
            <p:spPr>
              <a:xfrm flipH="1">
                <a:off x="636783" y="5718676"/>
                <a:ext cx="3516699" cy="738664"/>
              </a:xfrm>
              <a:prstGeom prst="rect">
                <a:avLst/>
              </a:prstGeom>
              <a:blipFill>
                <a:blip r:embed="rId7"/>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B3757347-2DAA-4486-A641-E577BA134972}"/>
                  </a:ext>
                </a:extLst>
              </p:cNvPr>
              <p:cNvSpPr txBox="1"/>
              <p:nvPr/>
            </p:nvSpPr>
            <p:spPr>
              <a:xfrm flipH="1">
                <a:off x="5085725" y="4834188"/>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r>
                      <a:rPr kumimoji="1" lang="ja-JP" altLang="en-US" i="1">
                        <a:solidFill>
                          <a:schemeClr val="tx1">
                            <a:lumMod val="75000"/>
                          </a:schemeClr>
                        </a:solidFill>
                        <a:latin typeface="Cambria Math" panose="02040503050406030204" pitchFamily="18" charset="0"/>
                      </a:rPr>
                      <m:t>の</m:t>
                    </m:r>
                    <m:r>
                      <a:rPr kumimoji="1" lang="ja-JP" altLang="en-US" i="1">
                        <a:solidFill>
                          <a:schemeClr val="tx1">
                            <a:lumMod val="75000"/>
                          </a:schemeClr>
                        </a:solidFill>
                        <a:latin typeface="Cambria Math" panose="02040503050406030204" pitchFamily="18" charset="0"/>
                        <a:ea typeface="ＭＳ Ｐゴシック" panose="020B0600070205080204" pitchFamily="50" charset="-128"/>
                      </a:rPr>
                      <m:t>み</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から学習</a:t>
                </a:r>
              </a:p>
            </p:txBody>
          </p:sp>
        </mc:Choice>
        <mc:Fallback xmlns="">
          <p:sp>
            <p:nvSpPr>
              <p:cNvPr id="73" name="テキスト ボックス 72">
                <a:extLst>
                  <a:ext uri="{FF2B5EF4-FFF2-40B4-BE49-F238E27FC236}">
                    <a16:creationId xmlns:a16="http://schemas.microsoft.com/office/drawing/2014/main" id="{B3757347-2DAA-4486-A641-E577BA134972}"/>
                  </a:ext>
                </a:extLst>
              </p:cNvPr>
              <p:cNvSpPr txBox="1">
                <a:spLocks noRot="1" noChangeAspect="1" noMove="1" noResize="1" noEditPoints="1" noAdjustHandles="1" noChangeArrowheads="1" noChangeShapeType="1" noTextEdit="1"/>
              </p:cNvSpPr>
              <p:nvPr/>
            </p:nvSpPr>
            <p:spPr>
              <a:xfrm flipH="1">
                <a:off x="5085725" y="4834188"/>
                <a:ext cx="3516699" cy="738664"/>
              </a:xfrm>
              <a:prstGeom prst="rect">
                <a:avLst/>
              </a:prstGeom>
              <a:blipFill>
                <a:blip r:embed="rId8"/>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FE5FAD2-3F37-455F-8189-6280F998FC92}"/>
                  </a:ext>
                </a:extLst>
              </p:cNvPr>
              <p:cNvSpPr txBox="1"/>
              <p:nvPr/>
            </p:nvSpPr>
            <p:spPr>
              <a:xfrm flipH="1">
                <a:off x="5085724"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の特徴抽出</a:t>
                </a:r>
              </a:p>
            </p:txBody>
          </p:sp>
        </mc:Choice>
        <mc:Fallback xmlns="">
          <p:sp>
            <p:nvSpPr>
              <p:cNvPr id="74" name="テキスト ボックス 73">
                <a:extLst>
                  <a:ext uri="{FF2B5EF4-FFF2-40B4-BE49-F238E27FC236}">
                    <a16:creationId xmlns:a16="http://schemas.microsoft.com/office/drawing/2014/main" id="{9FE5FAD2-3F37-455F-8189-6280F998FC92}"/>
                  </a:ext>
                </a:extLst>
              </p:cNvPr>
              <p:cNvSpPr txBox="1">
                <a:spLocks noRot="1" noChangeAspect="1" noMove="1" noResize="1" noEditPoints="1" noAdjustHandles="1" noChangeArrowheads="1" noChangeShapeType="1" noTextEdit="1"/>
              </p:cNvSpPr>
              <p:nvPr/>
            </p:nvSpPr>
            <p:spPr>
              <a:xfrm flipH="1">
                <a:off x="5085724" y="5718676"/>
                <a:ext cx="3516699" cy="738664"/>
              </a:xfrm>
              <a:prstGeom prst="rect">
                <a:avLst/>
              </a:prstGeom>
              <a:blipFill>
                <a:blip r:embed="rId9"/>
                <a:stretch>
                  <a:fillRect t="-6612" b="-107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5583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3101533"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機械学習の問題</a:t>
            </a:r>
          </a:p>
        </p:txBody>
      </p:sp>
      <p:sp>
        <p:nvSpPr>
          <p:cNvPr id="18" name="テキスト ボックス 17">
            <a:extLst>
              <a:ext uri="{FF2B5EF4-FFF2-40B4-BE49-F238E27FC236}">
                <a16:creationId xmlns:a16="http://schemas.microsoft.com/office/drawing/2014/main" id="{963C9298-D3F3-4FF5-8668-7E3AD4A476BE}"/>
              </a:ext>
            </a:extLst>
          </p:cNvPr>
          <p:cNvSpPr txBox="1"/>
          <p:nvPr/>
        </p:nvSpPr>
        <p:spPr>
          <a:xfrm flipH="1">
            <a:off x="393700" y="1514976"/>
            <a:ext cx="8547099" cy="3170099"/>
          </a:xfrm>
          <a:prstGeom prst="rect">
            <a:avLst/>
          </a:prstGeom>
          <a:noFill/>
        </p:spPr>
        <p:txBody>
          <a:bodyPr wrap="square" rtlCol="0">
            <a:spAutoFit/>
          </a:bodyPr>
          <a:lstStyle/>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ブラックボックス化</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ニューラルネットワークの精度が良くても、その精度が理論的に担保できない、すなわち何故上手くいっているのかがわからない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非現実的な解を出力する危険性</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大量のデータが必要</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解を収束させる、汎化性を高めるためには大量のデータが必要になる．</a:t>
            </a:r>
            <a:endParaRPr kumimoji="1" lang="en-US" altLang="ja-JP" sz="20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解く課題ごとにネットワークを設計し直す必要がある</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359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graphicFrame>
        <p:nvGraphicFramePr>
          <p:cNvPr id="13" name="表 13">
            <a:extLst>
              <a:ext uri="{FF2B5EF4-FFF2-40B4-BE49-F238E27FC236}">
                <a16:creationId xmlns:a16="http://schemas.microsoft.com/office/drawing/2014/main" id="{F858E0C6-161A-4D07-A224-DAE750A4654C}"/>
              </a:ext>
            </a:extLst>
          </p:cNvPr>
          <p:cNvGraphicFramePr>
            <a:graphicFrameLocks noGrp="1"/>
          </p:cNvGraphicFramePr>
          <p:nvPr>
            <p:extLst>
              <p:ext uri="{D42A27DB-BD31-4B8C-83A1-F6EECF244321}">
                <p14:modId xmlns:p14="http://schemas.microsoft.com/office/powerpoint/2010/main" val="1925968860"/>
              </p:ext>
            </p:extLst>
          </p:nvPr>
        </p:nvGraphicFramePr>
        <p:xfrm>
          <a:off x="450686" y="1273552"/>
          <a:ext cx="8242623" cy="2468880"/>
        </p:xfrm>
        <a:graphic>
          <a:graphicData uri="http://schemas.openxmlformats.org/drawingml/2006/table">
            <a:tbl>
              <a:tblPr firstRow="1" bandRow="1">
                <a:tableStyleId>{9D7B26C5-4107-4FEC-AEDC-1716B250A1EF}</a:tableStyleId>
              </a:tblPr>
              <a:tblGrid>
                <a:gridCol w="943088">
                  <a:extLst>
                    <a:ext uri="{9D8B030D-6E8A-4147-A177-3AD203B41FA5}">
                      <a16:colId xmlns:a16="http://schemas.microsoft.com/office/drawing/2014/main" val="19298643"/>
                    </a:ext>
                  </a:extLst>
                </a:gridCol>
                <a:gridCol w="2467476">
                  <a:extLst>
                    <a:ext uri="{9D8B030D-6E8A-4147-A177-3AD203B41FA5}">
                      <a16:colId xmlns:a16="http://schemas.microsoft.com/office/drawing/2014/main" val="2234590234"/>
                    </a:ext>
                  </a:extLst>
                </a:gridCol>
                <a:gridCol w="4832059">
                  <a:extLst>
                    <a:ext uri="{9D8B030D-6E8A-4147-A177-3AD203B41FA5}">
                      <a16:colId xmlns:a16="http://schemas.microsoft.com/office/drawing/2014/main" val="2080307758"/>
                    </a:ext>
                  </a:extLst>
                </a:gridCol>
              </a:tblGrid>
              <a:tr h="311553">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栗原聡</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電機通信大学</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人工的に作られる知能であるが，その知能レベルは人を越えているものを想像している</a:t>
                      </a:r>
                    </a:p>
                  </a:txBody>
                  <a:tcPr>
                    <a:noFill/>
                  </a:tcPr>
                </a:tc>
                <a:extLst>
                  <a:ext uri="{0D108BD9-81ED-4DB2-BD59-A6C34878D82A}">
                    <a16:rowId xmlns:a16="http://schemas.microsoft.com/office/drawing/2014/main" val="2046597753"/>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山川宏</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ドワンゴ人工知能研究所</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計算機知能のうちで，人間が直接・間接に設計する場合を人工知能と呼んでよいのではないかと思う</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松尾豊</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東京大学</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た人間のような知能，ないしはそれを作る技術，人間のように知的であるとは，「気づくことのできる」コンピュータ，つまりデータの中から特徴量を生成し現象をモデル化することのできるコンピュータという意味である</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9550545"/>
                  </a:ext>
                </a:extLst>
              </a:tr>
            </a:tbl>
          </a:graphicData>
        </a:graphic>
      </p:graphicFrame>
      <p:sp>
        <p:nvSpPr>
          <p:cNvPr id="15" name="テキスト ボックス 14">
            <a:extLst>
              <a:ext uri="{FF2B5EF4-FFF2-40B4-BE49-F238E27FC236}">
                <a16:creationId xmlns:a16="http://schemas.microsoft.com/office/drawing/2014/main" id="{6A367CC2-26ED-495A-9E7D-BDDB2E38608B}"/>
              </a:ext>
            </a:extLst>
          </p:cNvPr>
          <p:cNvSpPr txBox="1"/>
          <p:nvPr/>
        </p:nvSpPr>
        <p:spPr>
          <a:xfrm>
            <a:off x="3094671" y="904220"/>
            <a:ext cx="2954655"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専門家でも意見が分かれる</a:t>
            </a:r>
          </a:p>
        </p:txBody>
      </p:sp>
      <p:graphicFrame>
        <p:nvGraphicFramePr>
          <p:cNvPr id="16" name="表 13">
            <a:extLst>
              <a:ext uri="{FF2B5EF4-FFF2-40B4-BE49-F238E27FC236}">
                <a16:creationId xmlns:a16="http://schemas.microsoft.com/office/drawing/2014/main" id="{6E7BB68D-8C98-423E-811C-4B57E370A6D1}"/>
              </a:ext>
            </a:extLst>
          </p:cNvPr>
          <p:cNvGraphicFramePr>
            <a:graphicFrameLocks noGrp="1"/>
          </p:cNvGraphicFramePr>
          <p:nvPr>
            <p:extLst>
              <p:ext uri="{D42A27DB-BD31-4B8C-83A1-F6EECF244321}">
                <p14:modId xmlns:p14="http://schemas.microsoft.com/office/powerpoint/2010/main" val="3906884483"/>
              </p:ext>
            </p:extLst>
          </p:nvPr>
        </p:nvGraphicFramePr>
        <p:xfrm>
          <a:off x="139700" y="4362708"/>
          <a:ext cx="8915400" cy="2235200"/>
        </p:xfrm>
        <a:graphic>
          <a:graphicData uri="http://schemas.openxmlformats.org/drawingml/2006/table">
            <a:tbl>
              <a:tblPr firstRow="1" bandRow="1">
                <a:tableStyleId>{9D7B26C5-4107-4FEC-AEDC-1716B250A1EF}</a:tableStyleId>
              </a:tblPr>
              <a:tblGrid>
                <a:gridCol w="2806700">
                  <a:extLst>
                    <a:ext uri="{9D8B030D-6E8A-4147-A177-3AD203B41FA5}">
                      <a16:colId xmlns:a16="http://schemas.microsoft.com/office/drawing/2014/main" val="19298643"/>
                    </a:ext>
                  </a:extLst>
                </a:gridCol>
                <a:gridCol w="6108700">
                  <a:extLst>
                    <a:ext uri="{9D8B030D-6E8A-4147-A177-3AD203B41FA5}">
                      <a16:colId xmlns:a16="http://schemas.microsoft.com/office/drawing/2014/main" val="2234590234"/>
                    </a:ext>
                  </a:extLst>
                </a:gridCol>
              </a:tblGrid>
              <a:tr h="311553">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分類</a:t>
                      </a:r>
                    </a:p>
                  </a:txBody>
                  <a:tcPr anchor="ctr">
                    <a:noFill/>
                  </a:tcPr>
                </a:tc>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概要</a:t>
                      </a:r>
                    </a:p>
                  </a:txBody>
                  <a:tcPr anchor="ctr">
                    <a:noFill/>
                  </a:tcPr>
                </a:tc>
                <a:extLst>
                  <a:ext uri="{0D108BD9-81ED-4DB2-BD59-A6C34878D82A}">
                    <a16:rowId xmlns:a16="http://schemas.microsoft.com/office/drawing/2014/main" val="2046597753"/>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強い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人間の知能の本質・メカニズムをコンピュータで実現する</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弱い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人間の知能の働き・振る舞いに類する機能をコンピュータで実現する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955054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汎用</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p>
                    <a:p>
                      <a:pPr algn="ct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(Artificial General Intelligence)</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人間の知能のさまざまな側面を広くカバーする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57592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特化型</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 (Narrow 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特定の機能や状況かでのみ人間に近い振る舞いをするシステムを目指す</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510967"/>
                  </a:ext>
                </a:extLst>
              </a:tr>
            </a:tbl>
          </a:graphicData>
        </a:graphic>
      </p:graphicFrame>
      <p:sp>
        <p:nvSpPr>
          <p:cNvPr id="17" name="テキスト ボックス 16">
            <a:extLst>
              <a:ext uri="{FF2B5EF4-FFF2-40B4-BE49-F238E27FC236}">
                <a16:creationId xmlns:a16="http://schemas.microsoft.com/office/drawing/2014/main" id="{3AAFA65F-C8C3-4D37-B5D4-2413A57F7958}"/>
              </a:ext>
            </a:extLst>
          </p:cNvPr>
          <p:cNvSpPr txBox="1"/>
          <p:nvPr/>
        </p:nvSpPr>
        <p:spPr>
          <a:xfrm>
            <a:off x="3600414" y="3927098"/>
            <a:ext cx="1943161" cy="369332"/>
          </a:xfrm>
          <a:prstGeom prst="rect">
            <a:avLst/>
          </a:prstGeom>
          <a:noFill/>
        </p:spPr>
        <p:txBody>
          <a:bodyPr wrap="none" rtlCol="0">
            <a:spAutoFit/>
          </a:bodyPr>
          <a:lstStyle/>
          <a:p>
            <a:r>
              <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の分類について</a:t>
            </a:r>
          </a:p>
        </p:txBody>
      </p:sp>
    </p:spTree>
    <p:extLst>
      <p:ext uri="{BB962C8B-B14F-4D97-AF65-F5344CB8AC3E}">
        <p14:creationId xmlns:p14="http://schemas.microsoft.com/office/powerpoint/2010/main" val="27579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テキスト ボックス 81">
            <a:extLst>
              <a:ext uri="{FF2B5EF4-FFF2-40B4-BE49-F238E27FC236}">
                <a16:creationId xmlns:a16="http://schemas.microsoft.com/office/drawing/2014/main" id="{A773BA53-6980-4FB2-87B5-9637AE387607}"/>
              </a:ext>
            </a:extLst>
          </p:cNvPr>
          <p:cNvSpPr txBox="1"/>
          <p:nvPr/>
        </p:nvSpPr>
        <p:spPr>
          <a:xfrm>
            <a:off x="417374" y="3895634"/>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0F17BB35-9B94-4414-AC00-2F88863D1DCB}"/>
              </a:ext>
            </a:extLst>
          </p:cNvPr>
          <p:cNvGrpSpPr/>
          <p:nvPr/>
        </p:nvGrpSpPr>
        <p:grpSpPr>
          <a:xfrm>
            <a:off x="400574" y="1168739"/>
            <a:ext cx="4079462" cy="2711810"/>
            <a:chOff x="68778" y="3060743"/>
            <a:chExt cx="4079462" cy="271181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221160" y="3684045"/>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83062" y="3716119"/>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grpSp>
          <p:nvGrpSpPr>
            <p:cNvPr id="16" name="グループ化 15">
              <a:extLst>
                <a:ext uri="{FF2B5EF4-FFF2-40B4-BE49-F238E27FC236}">
                  <a16:creationId xmlns:a16="http://schemas.microsoft.com/office/drawing/2014/main" id="{490524D8-0331-4881-BF80-1ACF209BA6C3}"/>
                </a:ext>
              </a:extLst>
            </p:cNvPr>
            <p:cNvGrpSpPr/>
            <p:nvPr/>
          </p:nvGrpSpPr>
          <p:grpSpPr>
            <a:xfrm>
              <a:off x="710644" y="3060743"/>
              <a:ext cx="2400535" cy="2711810"/>
              <a:chOff x="2574882" y="555073"/>
              <a:chExt cx="2400535" cy="2711810"/>
            </a:xfrm>
          </p:grpSpPr>
          <p:sp>
            <p:nvSpPr>
              <p:cNvPr id="11" name="テキスト ボックス 10">
                <a:extLst>
                  <a:ext uri="{FF2B5EF4-FFF2-40B4-BE49-F238E27FC236}">
                    <a16:creationId xmlns:a16="http://schemas.microsoft.com/office/drawing/2014/main" id="{1D5DD8AB-E4E2-40A1-BF1C-D4BB09C3D390}"/>
                  </a:ext>
                </a:extLst>
              </p:cNvPr>
              <p:cNvSpPr txBox="1"/>
              <p:nvPr/>
            </p:nvSpPr>
            <p:spPr>
              <a:xfrm>
                <a:off x="4082978" y="1463874"/>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sp>
            <p:nvSpPr>
              <p:cNvPr id="12" name="テキスト ボックス 11">
                <a:extLst>
                  <a:ext uri="{FF2B5EF4-FFF2-40B4-BE49-F238E27FC236}">
                    <a16:creationId xmlns:a16="http://schemas.microsoft.com/office/drawing/2014/main" id="{70D6405B-9BC3-447B-8DCB-068FF53B3A50}"/>
                  </a:ext>
                </a:extLst>
              </p:cNvPr>
              <p:cNvSpPr txBox="1"/>
              <p:nvPr/>
            </p:nvSpPr>
            <p:spPr>
              <a:xfrm>
                <a:off x="2584965" y="2866773"/>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DE01591F-2A02-4A50-BC5A-2C0E7B6A6C36}"/>
                  </a:ext>
                </a:extLst>
              </p:cNvPr>
              <p:cNvSpPr txBox="1"/>
              <p:nvPr/>
            </p:nvSpPr>
            <p:spPr>
              <a:xfrm>
                <a:off x="2574882" y="555073"/>
                <a:ext cx="1227847"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樹状突起</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6158AE7-2389-4E49-9A62-446A0305F515}"/>
                  </a:ext>
                </a:extLst>
              </p:cNvPr>
              <p:cNvSpPr txBox="1"/>
              <p:nvPr/>
            </p:nvSpPr>
            <p:spPr>
              <a:xfrm>
                <a:off x="3959206" y="812222"/>
                <a:ext cx="411873"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核</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AE008707-641A-4C6E-A5B4-16EFBC51659F}"/>
                  </a:ext>
                </a:extLst>
              </p:cNvPr>
              <p:cNvSpPr txBox="1"/>
              <p:nvPr/>
            </p:nvSpPr>
            <p:spPr>
              <a:xfrm>
                <a:off x="3715941" y="2505305"/>
                <a:ext cx="1259476"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ミエリン鞘</a:t>
                </a:r>
              </a:p>
            </p:txBody>
          </p:sp>
        </p:grpSp>
        <p:cxnSp>
          <p:nvCxnSpPr>
            <p:cNvPr id="20" name="直線矢印コネクタ 19">
              <a:extLst>
                <a:ext uri="{FF2B5EF4-FFF2-40B4-BE49-F238E27FC236}">
                  <a16:creationId xmlns:a16="http://schemas.microsoft.com/office/drawing/2014/main" id="{BAFBA0FD-735B-425E-96D6-FBDD960F84AF}"/>
                </a:ext>
              </a:extLst>
            </p:cNvPr>
            <p:cNvCxnSpPr>
              <a:stCxn id="13" idx="2"/>
              <a:endCxn id="5" idx="22"/>
            </p:cNvCxnSpPr>
            <p:nvPr/>
          </p:nvCxnSpPr>
          <p:spPr>
            <a:xfrm>
              <a:off x="1324568" y="3460853"/>
              <a:ext cx="69419" cy="2602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B0CCCAF-6AA6-4820-8E9A-D8A91103B509}"/>
                </a:ext>
              </a:extLst>
            </p:cNvPr>
            <p:cNvCxnSpPr>
              <a:cxnSpLocks/>
              <a:stCxn id="14" idx="2"/>
              <a:endCxn id="10" idx="0"/>
            </p:cNvCxnSpPr>
            <p:nvPr/>
          </p:nvCxnSpPr>
          <p:spPr>
            <a:xfrm flipH="1">
              <a:off x="1585342" y="3718002"/>
              <a:ext cx="715563" cy="739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FEBB0E4-3F97-4EC3-8A34-2DE8FF755ACA}"/>
                </a:ext>
              </a:extLst>
            </p:cNvPr>
            <p:cNvCxnSpPr>
              <a:cxnSpLocks/>
              <a:stCxn id="11" idx="2"/>
              <a:endCxn id="8" idx="6"/>
            </p:cNvCxnSpPr>
            <p:nvPr/>
          </p:nvCxnSpPr>
          <p:spPr>
            <a:xfrm flipH="1">
              <a:off x="2554137" y="4369654"/>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F444C9-955D-43FA-847F-7C2B8F591C77}"/>
                </a:ext>
              </a:extLst>
            </p:cNvPr>
            <p:cNvCxnSpPr>
              <a:cxnSpLocks/>
              <a:stCxn id="15" idx="0"/>
              <a:endCxn id="7" idx="4"/>
            </p:cNvCxnSpPr>
            <p:nvPr/>
          </p:nvCxnSpPr>
          <p:spPr>
            <a:xfrm flipH="1" flipV="1">
              <a:off x="2399276" y="4717721"/>
              <a:ext cx="82165" cy="293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D00B73-43FD-4E61-8DF8-C3D5868AADCB}"/>
                </a:ext>
              </a:extLst>
            </p:cNvPr>
            <p:cNvCxnSpPr>
              <a:cxnSpLocks/>
              <a:stCxn id="12" idx="0"/>
            </p:cNvCxnSpPr>
            <p:nvPr/>
          </p:nvCxnSpPr>
          <p:spPr>
            <a:xfrm flipV="1">
              <a:off x="1198655" y="4707381"/>
              <a:ext cx="228582" cy="665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矢印: 下 101">
              <a:extLst>
                <a:ext uri="{FF2B5EF4-FFF2-40B4-BE49-F238E27FC236}">
                  <a16:creationId xmlns:a16="http://schemas.microsoft.com/office/drawing/2014/main" id="{84177FBA-A93B-4904-96F9-C29E3E399ABB}"/>
                </a:ext>
              </a:extLst>
            </p:cNvPr>
            <p:cNvSpPr/>
            <p:nvPr/>
          </p:nvSpPr>
          <p:spPr>
            <a:xfrm rot="17538294">
              <a:off x="806170" y="387699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96243" y="4290391"/>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857178" y="473521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68778" y="3584228"/>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grpSp>
      <p:sp>
        <p:nvSpPr>
          <p:cNvPr id="3" name="テキスト ボックス 2">
            <a:extLst>
              <a:ext uri="{FF2B5EF4-FFF2-40B4-BE49-F238E27FC236}">
                <a16:creationId xmlns:a16="http://schemas.microsoft.com/office/drawing/2014/main" id="{DA939BFD-BF84-498B-873D-C573108FFED3}"/>
              </a:ext>
            </a:extLst>
          </p:cNvPr>
          <p:cNvSpPr txBox="1"/>
          <p:nvPr/>
        </p:nvSpPr>
        <p:spPr>
          <a:xfrm>
            <a:off x="868290" y="602602"/>
            <a:ext cx="8015595"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人間の脳内には、ニューロンと呼ばれる信号伝達に特化した細胞がある。</a:t>
            </a:r>
          </a:p>
        </p:txBody>
      </p:sp>
      <p:sp>
        <p:nvSpPr>
          <p:cNvPr id="18" name="テキスト ボックス 17">
            <a:extLst>
              <a:ext uri="{FF2B5EF4-FFF2-40B4-BE49-F238E27FC236}">
                <a16:creationId xmlns:a16="http://schemas.microsoft.com/office/drawing/2014/main" id="{A0D9A9A6-C775-4BEA-9536-11ECAC9A73A6}"/>
              </a:ext>
            </a:extLst>
          </p:cNvPr>
          <p:cNvSpPr txBox="1"/>
          <p:nvPr/>
        </p:nvSpPr>
        <p:spPr>
          <a:xfrm flipH="1">
            <a:off x="380908" y="4494496"/>
            <a:ext cx="4122771" cy="184665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細胞体</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lvl="1"/>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ニューロン本体</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軸索</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他のニューロンへ信号を送る</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樹上突起</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他のニューロンから信号を受け取る</a:t>
            </a:r>
          </a:p>
        </p:txBody>
      </p:sp>
      <p:sp>
        <p:nvSpPr>
          <p:cNvPr id="44" name="四角形: 角を丸くする 43">
            <a:extLst>
              <a:ext uri="{FF2B5EF4-FFF2-40B4-BE49-F238E27FC236}">
                <a16:creationId xmlns:a16="http://schemas.microsoft.com/office/drawing/2014/main" id="{2EC913E7-46F2-4818-9393-9A22DDBD1041}"/>
              </a:ext>
            </a:extLst>
          </p:cNvPr>
          <p:cNvSpPr/>
          <p:nvPr/>
        </p:nvSpPr>
        <p:spPr>
          <a:xfrm>
            <a:off x="262920" y="1155583"/>
            <a:ext cx="4309080" cy="3137071"/>
          </a:xfrm>
          <a:prstGeom prst="roundRect">
            <a:avLst>
              <a:gd name="adj" fmla="val 42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C0CED0C1-074D-489D-9C0C-B36F01342A6A}"/>
              </a:ext>
            </a:extLst>
          </p:cNvPr>
          <p:cNvPicPr>
            <a:picLocks noChangeAspect="1"/>
          </p:cNvPicPr>
          <p:nvPr/>
        </p:nvPicPr>
        <p:blipFill rotWithShape="1">
          <a:blip r:embed="rId3"/>
          <a:srcRect t="-1" r="71319" b="769"/>
          <a:stretch/>
        </p:blipFill>
        <p:spPr>
          <a:xfrm>
            <a:off x="7743496" y="2127428"/>
            <a:ext cx="927080" cy="1727040"/>
          </a:xfrm>
          <a:prstGeom prst="rect">
            <a:avLst/>
          </a:prstGeom>
        </p:spPr>
      </p:pic>
      <p:grpSp>
        <p:nvGrpSpPr>
          <p:cNvPr id="78" name="グループ化 77">
            <a:extLst>
              <a:ext uri="{FF2B5EF4-FFF2-40B4-BE49-F238E27FC236}">
                <a16:creationId xmlns:a16="http://schemas.microsoft.com/office/drawing/2014/main" id="{B55AE157-5715-4641-B689-36CD2686C3FD}"/>
              </a:ext>
            </a:extLst>
          </p:cNvPr>
          <p:cNvGrpSpPr/>
          <p:nvPr/>
        </p:nvGrpSpPr>
        <p:grpSpPr>
          <a:xfrm>
            <a:off x="5205398" y="2159502"/>
            <a:ext cx="3071355" cy="1648499"/>
            <a:chOff x="166140" y="138366"/>
            <a:chExt cx="11995384" cy="6438325"/>
          </a:xfrm>
        </p:grpSpPr>
        <p:sp>
          <p:nvSpPr>
            <p:cNvPr id="103" name="フリーフォーム 13">
              <a:extLst>
                <a:ext uri="{FF2B5EF4-FFF2-40B4-BE49-F238E27FC236}">
                  <a16:creationId xmlns:a16="http://schemas.microsoft.com/office/drawing/2014/main" id="{7BCDE8FF-31B0-4028-9C4C-6565466DCB0F}"/>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4" name="フリーフォーム 10">
              <a:extLst>
                <a:ext uri="{FF2B5EF4-FFF2-40B4-BE49-F238E27FC236}">
                  <a16:creationId xmlns:a16="http://schemas.microsoft.com/office/drawing/2014/main" id="{33A5EED8-E0A4-49D8-B2F8-9BD5B5EA97D9}"/>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5" name="フリーフォーム 11">
              <a:extLst>
                <a:ext uri="{FF2B5EF4-FFF2-40B4-BE49-F238E27FC236}">
                  <a16:creationId xmlns:a16="http://schemas.microsoft.com/office/drawing/2014/main" id="{9C8D739F-59AA-4F73-A825-390AD42722B0}"/>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6" name="フリーフォーム 12">
              <a:extLst>
                <a:ext uri="{FF2B5EF4-FFF2-40B4-BE49-F238E27FC236}">
                  <a16:creationId xmlns:a16="http://schemas.microsoft.com/office/drawing/2014/main" id="{1BFFC0C8-9BD3-4FBD-99A4-6769E3CA690F}"/>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7" name="フリーフォーム 14">
              <a:extLst>
                <a:ext uri="{FF2B5EF4-FFF2-40B4-BE49-F238E27FC236}">
                  <a16:creationId xmlns:a16="http://schemas.microsoft.com/office/drawing/2014/main" id="{518E41A5-A47D-46C4-9545-4EA8E9EE9C6B}"/>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8" name="楕円 107">
              <a:extLst>
                <a:ext uri="{FF2B5EF4-FFF2-40B4-BE49-F238E27FC236}">
                  <a16:creationId xmlns:a16="http://schemas.microsoft.com/office/drawing/2014/main" id="{6C8A09C3-A563-47B4-9509-E811849CD225}"/>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97" name="テキスト ボックス 96">
            <a:extLst>
              <a:ext uri="{FF2B5EF4-FFF2-40B4-BE49-F238E27FC236}">
                <a16:creationId xmlns:a16="http://schemas.microsoft.com/office/drawing/2014/main" id="{CD3BB339-0125-4DB7-8902-D4ECBB904D75}"/>
              </a:ext>
            </a:extLst>
          </p:cNvPr>
          <p:cNvSpPr txBox="1"/>
          <p:nvPr/>
        </p:nvSpPr>
        <p:spPr>
          <a:xfrm>
            <a:off x="6741076" y="2412927"/>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7" name="直線矢印コネクタ 86">
            <a:extLst>
              <a:ext uri="{FF2B5EF4-FFF2-40B4-BE49-F238E27FC236}">
                <a16:creationId xmlns:a16="http://schemas.microsoft.com/office/drawing/2014/main" id="{BA97A55F-5A16-4A8E-B522-6128704EFA34}"/>
              </a:ext>
            </a:extLst>
          </p:cNvPr>
          <p:cNvCxnSpPr>
            <a:cxnSpLocks/>
            <a:stCxn id="97" idx="2"/>
            <a:endCxn id="106" idx="6"/>
          </p:cNvCxnSpPr>
          <p:nvPr/>
        </p:nvCxnSpPr>
        <p:spPr>
          <a:xfrm flipH="1">
            <a:off x="7076473" y="2813037"/>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矢印: 下 89">
            <a:extLst>
              <a:ext uri="{FF2B5EF4-FFF2-40B4-BE49-F238E27FC236}">
                <a16:creationId xmlns:a16="http://schemas.microsoft.com/office/drawing/2014/main" id="{25FB9793-701C-49E0-8953-1E092CFE8345}"/>
              </a:ext>
            </a:extLst>
          </p:cNvPr>
          <p:cNvSpPr/>
          <p:nvPr/>
        </p:nvSpPr>
        <p:spPr>
          <a:xfrm rot="17538294">
            <a:off x="5328506" y="232037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91" name="矢印: 下 90">
            <a:extLst>
              <a:ext uri="{FF2B5EF4-FFF2-40B4-BE49-F238E27FC236}">
                <a16:creationId xmlns:a16="http://schemas.microsoft.com/office/drawing/2014/main" id="{B6330A10-64F7-4BB2-8ED0-BD4DD82A29A4}"/>
              </a:ext>
            </a:extLst>
          </p:cNvPr>
          <p:cNvSpPr/>
          <p:nvPr/>
        </p:nvSpPr>
        <p:spPr>
          <a:xfrm rot="16200000">
            <a:off x="5318580" y="2733774"/>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矢印: 下 93">
            <a:extLst>
              <a:ext uri="{FF2B5EF4-FFF2-40B4-BE49-F238E27FC236}">
                <a16:creationId xmlns:a16="http://schemas.microsoft.com/office/drawing/2014/main" id="{CDB9D4B7-F945-4197-8AE1-36268CCF0D51}"/>
              </a:ext>
            </a:extLst>
          </p:cNvPr>
          <p:cNvSpPr/>
          <p:nvPr/>
        </p:nvSpPr>
        <p:spPr>
          <a:xfrm rot="14091507">
            <a:off x="5379514" y="317859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5" name="テキスト ボックス 94">
            <a:extLst>
              <a:ext uri="{FF2B5EF4-FFF2-40B4-BE49-F238E27FC236}">
                <a16:creationId xmlns:a16="http://schemas.microsoft.com/office/drawing/2014/main" id="{49B4E453-89EB-4301-B4A9-ED555140FE66}"/>
              </a:ext>
            </a:extLst>
          </p:cNvPr>
          <p:cNvSpPr txBox="1"/>
          <p:nvPr/>
        </p:nvSpPr>
        <p:spPr>
          <a:xfrm>
            <a:off x="4608509" y="198250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50" name="テキスト ボックス 49">
            <a:extLst>
              <a:ext uri="{FF2B5EF4-FFF2-40B4-BE49-F238E27FC236}">
                <a16:creationId xmlns:a16="http://schemas.microsoft.com/office/drawing/2014/main" id="{87E51642-2BA6-454D-9067-1BA636F4D65B}"/>
              </a:ext>
            </a:extLst>
          </p:cNvPr>
          <p:cNvSpPr txBox="1"/>
          <p:nvPr/>
        </p:nvSpPr>
        <p:spPr>
          <a:xfrm>
            <a:off x="5086611" y="1147336"/>
            <a:ext cx="3833336"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電気信号の入力はニューロン内で蓄積される</a:t>
            </a:r>
          </a:p>
        </p:txBody>
      </p:sp>
      <p:pic>
        <p:nvPicPr>
          <p:cNvPr id="110" name="図 109">
            <a:extLst>
              <a:ext uri="{FF2B5EF4-FFF2-40B4-BE49-F238E27FC236}">
                <a16:creationId xmlns:a16="http://schemas.microsoft.com/office/drawing/2014/main" id="{8DD98EE3-B36E-4398-AC7B-B4E180101954}"/>
              </a:ext>
            </a:extLst>
          </p:cNvPr>
          <p:cNvPicPr>
            <a:picLocks noChangeAspect="1"/>
          </p:cNvPicPr>
          <p:nvPr/>
        </p:nvPicPr>
        <p:blipFill rotWithShape="1">
          <a:blip r:embed="rId3"/>
          <a:srcRect t="-1" r="71319" b="769"/>
          <a:stretch/>
        </p:blipFill>
        <p:spPr>
          <a:xfrm>
            <a:off x="7809616" y="4916504"/>
            <a:ext cx="927080" cy="1727040"/>
          </a:xfrm>
          <a:prstGeom prst="rect">
            <a:avLst/>
          </a:prstGeom>
        </p:spPr>
      </p:pic>
      <p:grpSp>
        <p:nvGrpSpPr>
          <p:cNvPr id="111" name="グループ化 110">
            <a:extLst>
              <a:ext uri="{FF2B5EF4-FFF2-40B4-BE49-F238E27FC236}">
                <a16:creationId xmlns:a16="http://schemas.microsoft.com/office/drawing/2014/main" id="{076D9FA1-EF29-42C4-BBF7-3BCE987FD235}"/>
              </a:ext>
            </a:extLst>
          </p:cNvPr>
          <p:cNvGrpSpPr/>
          <p:nvPr/>
        </p:nvGrpSpPr>
        <p:grpSpPr>
          <a:xfrm>
            <a:off x="5271518" y="4948578"/>
            <a:ext cx="3071355" cy="1648499"/>
            <a:chOff x="166140" y="138366"/>
            <a:chExt cx="11995384" cy="6438325"/>
          </a:xfrm>
        </p:grpSpPr>
        <p:sp>
          <p:nvSpPr>
            <p:cNvPr id="112" name="フリーフォーム 13">
              <a:extLst>
                <a:ext uri="{FF2B5EF4-FFF2-40B4-BE49-F238E27FC236}">
                  <a16:creationId xmlns:a16="http://schemas.microsoft.com/office/drawing/2014/main" id="{941073F9-A344-4FC5-AA35-AEB1CDB8C260}"/>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3" name="フリーフォーム 10">
              <a:extLst>
                <a:ext uri="{FF2B5EF4-FFF2-40B4-BE49-F238E27FC236}">
                  <a16:creationId xmlns:a16="http://schemas.microsoft.com/office/drawing/2014/main" id="{3643AC5F-41C9-4137-87D7-E20704B5ED94}"/>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4" name="フリーフォーム 11">
              <a:extLst>
                <a:ext uri="{FF2B5EF4-FFF2-40B4-BE49-F238E27FC236}">
                  <a16:creationId xmlns:a16="http://schemas.microsoft.com/office/drawing/2014/main" id="{A07D9843-9E06-43D8-B095-6D5802BC9AD7}"/>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5" name="フリーフォーム 12">
              <a:extLst>
                <a:ext uri="{FF2B5EF4-FFF2-40B4-BE49-F238E27FC236}">
                  <a16:creationId xmlns:a16="http://schemas.microsoft.com/office/drawing/2014/main" id="{09DC3BD2-784F-41EE-8BF0-3F077663D1F2}"/>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16" name="フリーフォーム 14">
              <a:extLst>
                <a:ext uri="{FF2B5EF4-FFF2-40B4-BE49-F238E27FC236}">
                  <a16:creationId xmlns:a16="http://schemas.microsoft.com/office/drawing/2014/main" id="{D3FCCD87-35D9-45BA-997A-811CB33AAB8C}"/>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7" name="楕円 116">
              <a:extLst>
                <a:ext uri="{FF2B5EF4-FFF2-40B4-BE49-F238E27FC236}">
                  <a16:creationId xmlns:a16="http://schemas.microsoft.com/office/drawing/2014/main" id="{953DFB97-DA08-4457-8AFF-D40AD4EBB9F6}"/>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18" name="テキスト ボックス 117">
            <a:extLst>
              <a:ext uri="{FF2B5EF4-FFF2-40B4-BE49-F238E27FC236}">
                <a16:creationId xmlns:a16="http://schemas.microsoft.com/office/drawing/2014/main" id="{C4D585F9-4808-47DC-81FC-E8B2814B604B}"/>
              </a:ext>
            </a:extLst>
          </p:cNvPr>
          <p:cNvSpPr txBox="1"/>
          <p:nvPr/>
        </p:nvSpPr>
        <p:spPr>
          <a:xfrm>
            <a:off x="6807196" y="520200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119" name="直線矢印コネクタ 118">
            <a:extLst>
              <a:ext uri="{FF2B5EF4-FFF2-40B4-BE49-F238E27FC236}">
                <a16:creationId xmlns:a16="http://schemas.microsoft.com/office/drawing/2014/main" id="{684DD84C-2FB2-47CB-9AD9-448B5364F67C}"/>
              </a:ext>
            </a:extLst>
          </p:cNvPr>
          <p:cNvCxnSpPr>
            <a:cxnSpLocks/>
            <a:stCxn id="118" idx="2"/>
            <a:endCxn id="115" idx="6"/>
          </p:cNvCxnSpPr>
          <p:nvPr/>
        </p:nvCxnSpPr>
        <p:spPr>
          <a:xfrm flipH="1">
            <a:off x="7142593" y="560211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90D681-E0DB-41DC-A883-7049BDD95A21}"/>
              </a:ext>
            </a:extLst>
          </p:cNvPr>
          <p:cNvSpPr txBox="1"/>
          <p:nvPr/>
        </p:nvSpPr>
        <p:spPr>
          <a:xfrm>
            <a:off x="4941893" y="4228420"/>
            <a:ext cx="4122771"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蓄積された信号が一定以上になると、次のニューロンへ信号を伝達する</a:t>
            </a:r>
          </a:p>
        </p:txBody>
      </p:sp>
      <p:sp>
        <p:nvSpPr>
          <p:cNvPr id="54" name="矢印: 下 53">
            <a:extLst>
              <a:ext uri="{FF2B5EF4-FFF2-40B4-BE49-F238E27FC236}">
                <a16:creationId xmlns:a16="http://schemas.microsoft.com/office/drawing/2014/main" id="{AD1B01E0-F023-4106-81B8-CA4D2CA9FBE4}"/>
              </a:ext>
            </a:extLst>
          </p:cNvPr>
          <p:cNvSpPr/>
          <p:nvPr/>
        </p:nvSpPr>
        <p:spPr>
          <a:xfrm rot="16200000">
            <a:off x="6964593" y="564223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テキスト ボックス 57">
            <a:extLst>
              <a:ext uri="{FF2B5EF4-FFF2-40B4-BE49-F238E27FC236}">
                <a16:creationId xmlns:a16="http://schemas.microsoft.com/office/drawing/2014/main" id="{287280E1-E0A2-4187-BCE4-6E9B3222F61C}"/>
              </a:ext>
            </a:extLst>
          </p:cNvPr>
          <p:cNvSpPr txBox="1"/>
          <p:nvPr/>
        </p:nvSpPr>
        <p:spPr>
          <a:xfrm>
            <a:off x="6553826" y="603937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62" name="正方形/長方形 61">
            <a:extLst>
              <a:ext uri="{FF2B5EF4-FFF2-40B4-BE49-F238E27FC236}">
                <a16:creationId xmlns:a16="http://schemas.microsoft.com/office/drawing/2014/main" id="{D27301F2-8E9C-454C-941C-8258C16439D1}"/>
              </a:ext>
            </a:extLst>
          </p:cNvPr>
          <p:cNvSpPr/>
          <p:nvPr/>
        </p:nvSpPr>
        <p:spPr>
          <a:xfrm>
            <a:off x="3046040" y="-10133"/>
            <a:ext cx="3051919"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85000"/>
                  </a:schemeClr>
                </a:solidFill>
                <a:latin typeface="ＭＳ Ｐゴシック" panose="020B0600070205080204" pitchFamily="50" charset="-128"/>
                <a:ea typeface="ＭＳ Ｐゴシック" panose="020B0600070205080204" pitchFamily="50" charset="-128"/>
              </a:rPr>
              <a:t>5.1. </a:t>
            </a:r>
            <a:r>
              <a:rPr kumimoji="1" lang="ja-JP" altLang="en-US" sz="36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p>
        </p:txBody>
      </p:sp>
    </p:spTree>
    <p:extLst>
      <p:ext uri="{BB962C8B-B14F-4D97-AF65-F5344CB8AC3E}">
        <p14:creationId xmlns:p14="http://schemas.microsoft.com/office/powerpoint/2010/main" val="75686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774667" y="667135"/>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電気信号は、軸索末端と次のニューロンとの間にある</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シナプス結合</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を介して伝達される。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pic>
        <p:nvPicPr>
          <p:cNvPr id="30" name="図 29">
            <a:extLst>
              <a:ext uri="{FF2B5EF4-FFF2-40B4-BE49-F238E27FC236}">
                <a16:creationId xmlns:a16="http://schemas.microsoft.com/office/drawing/2014/main" id="{CAE24DE4-7A44-43B4-9B3E-353A546477E2}"/>
              </a:ext>
            </a:extLst>
          </p:cNvPr>
          <p:cNvPicPr>
            <a:picLocks noChangeAspect="1"/>
          </p:cNvPicPr>
          <p:nvPr/>
        </p:nvPicPr>
        <p:blipFill rotWithShape="1">
          <a:blip r:embed="rId3"/>
          <a:srcRect l="7387" t="7594" r="7598" b="7032"/>
          <a:stretch/>
        </p:blipFill>
        <p:spPr>
          <a:xfrm>
            <a:off x="5912547" y="2047883"/>
            <a:ext cx="2017580" cy="1922888"/>
          </a:xfrm>
          <a:prstGeom prst="rect">
            <a:avLst/>
          </a:prstGeom>
        </p:spPr>
      </p:pic>
      <p:sp>
        <p:nvSpPr>
          <p:cNvPr id="31" name="矢印: 下 30">
            <a:extLst>
              <a:ext uri="{FF2B5EF4-FFF2-40B4-BE49-F238E27FC236}">
                <a16:creationId xmlns:a16="http://schemas.microsoft.com/office/drawing/2014/main" id="{112218A4-9480-4801-BA7D-A1126F874FD7}"/>
              </a:ext>
            </a:extLst>
          </p:cNvPr>
          <p:cNvSpPr/>
          <p:nvPr/>
        </p:nvSpPr>
        <p:spPr>
          <a:xfrm rot="17806821">
            <a:off x="6631211" y="2547856"/>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32" name="楕円 31">
            <a:extLst>
              <a:ext uri="{FF2B5EF4-FFF2-40B4-BE49-F238E27FC236}">
                <a16:creationId xmlns:a16="http://schemas.microsoft.com/office/drawing/2014/main" id="{E4856411-3E7B-48F7-B66D-BF14094EB49D}"/>
              </a:ext>
            </a:extLst>
          </p:cNvPr>
          <p:cNvSpPr/>
          <p:nvPr/>
        </p:nvSpPr>
        <p:spPr>
          <a:xfrm>
            <a:off x="6542046" y="2540380"/>
            <a:ext cx="535411" cy="535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0" name="テキスト ボックス 59">
            <a:extLst>
              <a:ext uri="{FF2B5EF4-FFF2-40B4-BE49-F238E27FC236}">
                <a16:creationId xmlns:a16="http://schemas.microsoft.com/office/drawing/2014/main" id="{7340D748-FC21-42F2-B047-2898A4C5161E}"/>
              </a:ext>
            </a:extLst>
          </p:cNvPr>
          <p:cNvSpPr txBox="1"/>
          <p:nvPr/>
        </p:nvSpPr>
        <p:spPr>
          <a:xfrm>
            <a:off x="6730435" y="1612853"/>
            <a:ext cx="1638898"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a:t>
            </a:r>
          </a:p>
        </p:txBody>
      </p:sp>
      <p:cxnSp>
        <p:nvCxnSpPr>
          <p:cNvPr id="61" name="直線矢印コネクタ 60">
            <a:extLst>
              <a:ext uri="{FF2B5EF4-FFF2-40B4-BE49-F238E27FC236}">
                <a16:creationId xmlns:a16="http://schemas.microsoft.com/office/drawing/2014/main" id="{1FFE54C7-7775-4947-8AF7-510F3EC47BE5}"/>
              </a:ext>
            </a:extLst>
          </p:cNvPr>
          <p:cNvCxnSpPr>
            <a:cxnSpLocks/>
            <a:stCxn id="60" idx="2"/>
            <a:endCxn id="32" idx="7"/>
          </p:cNvCxnSpPr>
          <p:nvPr/>
        </p:nvCxnSpPr>
        <p:spPr>
          <a:xfrm flipH="1">
            <a:off x="6999048" y="2012963"/>
            <a:ext cx="550836" cy="605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AEA4C2-E0C0-4158-B9AE-98D1F63637CE}"/>
              </a:ext>
            </a:extLst>
          </p:cNvPr>
          <p:cNvSpPr txBox="1"/>
          <p:nvPr/>
        </p:nvSpPr>
        <p:spPr>
          <a:xfrm>
            <a:off x="5258353" y="1960300"/>
            <a:ext cx="1244135"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軸索末端</a:t>
            </a:r>
          </a:p>
        </p:txBody>
      </p:sp>
      <p:cxnSp>
        <p:nvCxnSpPr>
          <p:cNvPr id="65" name="直線矢印コネクタ 64">
            <a:extLst>
              <a:ext uri="{FF2B5EF4-FFF2-40B4-BE49-F238E27FC236}">
                <a16:creationId xmlns:a16="http://schemas.microsoft.com/office/drawing/2014/main" id="{46627285-20C0-4721-8F28-2D953779A93E}"/>
              </a:ext>
            </a:extLst>
          </p:cNvPr>
          <p:cNvCxnSpPr>
            <a:cxnSpLocks/>
            <a:stCxn id="63" idx="2"/>
          </p:cNvCxnSpPr>
          <p:nvPr/>
        </p:nvCxnSpPr>
        <p:spPr>
          <a:xfrm>
            <a:off x="5880421" y="2360410"/>
            <a:ext cx="289789" cy="399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85BC85C-6689-4059-8A43-8F01E20921D9}"/>
              </a:ext>
            </a:extLst>
          </p:cNvPr>
          <p:cNvSpPr txBox="1"/>
          <p:nvPr/>
        </p:nvSpPr>
        <p:spPr>
          <a:xfrm>
            <a:off x="5156365" y="323254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cxnSp>
        <p:nvCxnSpPr>
          <p:cNvPr id="70" name="直線矢印コネクタ 69">
            <a:extLst>
              <a:ext uri="{FF2B5EF4-FFF2-40B4-BE49-F238E27FC236}">
                <a16:creationId xmlns:a16="http://schemas.microsoft.com/office/drawing/2014/main" id="{B9E2FC64-B9C6-4854-B85B-6D6EA621D329}"/>
              </a:ext>
            </a:extLst>
          </p:cNvPr>
          <p:cNvCxnSpPr>
            <a:cxnSpLocks/>
          </p:cNvCxnSpPr>
          <p:nvPr/>
        </p:nvCxnSpPr>
        <p:spPr>
          <a:xfrm flipV="1">
            <a:off x="5937279" y="2878601"/>
            <a:ext cx="771101" cy="383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04E23094-5FB9-4188-B0CB-DE79A9DE369C}"/>
              </a:ext>
            </a:extLst>
          </p:cNvPr>
          <p:cNvSpPr txBox="1"/>
          <p:nvPr/>
        </p:nvSpPr>
        <p:spPr>
          <a:xfrm>
            <a:off x="7014598" y="3663651"/>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cxnSp>
        <p:nvCxnSpPr>
          <p:cNvPr id="73" name="直線矢印コネクタ 72">
            <a:extLst>
              <a:ext uri="{FF2B5EF4-FFF2-40B4-BE49-F238E27FC236}">
                <a16:creationId xmlns:a16="http://schemas.microsoft.com/office/drawing/2014/main" id="{A8174E03-A5CE-4074-B7DA-53498E53027D}"/>
              </a:ext>
            </a:extLst>
          </p:cNvPr>
          <p:cNvCxnSpPr>
            <a:cxnSpLocks/>
          </p:cNvCxnSpPr>
          <p:nvPr/>
        </p:nvCxnSpPr>
        <p:spPr>
          <a:xfrm flipH="1" flipV="1">
            <a:off x="7235516" y="3183559"/>
            <a:ext cx="305243" cy="449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7" name="図 46">
            <a:extLst>
              <a:ext uri="{FF2B5EF4-FFF2-40B4-BE49-F238E27FC236}">
                <a16:creationId xmlns:a16="http://schemas.microsoft.com/office/drawing/2014/main" id="{ED6585A2-ED25-41EB-A49E-93776C19BEC6}"/>
              </a:ext>
            </a:extLst>
          </p:cNvPr>
          <p:cNvPicPr>
            <a:picLocks noChangeAspect="1"/>
          </p:cNvPicPr>
          <p:nvPr/>
        </p:nvPicPr>
        <p:blipFill rotWithShape="1">
          <a:blip r:embed="rId4"/>
          <a:srcRect t="-1" r="71319" b="769"/>
          <a:stretch/>
        </p:blipFill>
        <p:spPr>
          <a:xfrm>
            <a:off x="3773139" y="1979849"/>
            <a:ext cx="927080" cy="1727040"/>
          </a:xfrm>
          <a:prstGeom prst="rect">
            <a:avLst/>
          </a:prstGeom>
        </p:spPr>
      </p:pic>
      <p:grpSp>
        <p:nvGrpSpPr>
          <p:cNvPr id="49" name="グループ化 48">
            <a:extLst>
              <a:ext uri="{FF2B5EF4-FFF2-40B4-BE49-F238E27FC236}">
                <a16:creationId xmlns:a16="http://schemas.microsoft.com/office/drawing/2014/main" id="{C79564D1-C249-4F66-8D66-AB8BFDC36DAB}"/>
              </a:ext>
            </a:extLst>
          </p:cNvPr>
          <p:cNvGrpSpPr/>
          <p:nvPr/>
        </p:nvGrpSpPr>
        <p:grpSpPr>
          <a:xfrm>
            <a:off x="1235041" y="2011923"/>
            <a:ext cx="3071355" cy="1648499"/>
            <a:chOff x="166140" y="138366"/>
            <a:chExt cx="11995384" cy="6438325"/>
          </a:xfrm>
        </p:grpSpPr>
        <p:sp>
          <p:nvSpPr>
            <p:cNvPr id="50" name="フリーフォーム 13">
              <a:extLst>
                <a:ext uri="{FF2B5EF4-FFF2-40B4-BE49-F238E27FC236}">
                  <a16:creationId xmlns:a16="http://schemas.microsoft.com/office/drawing/2014/main" id="{D0F97A57-EFC0-4C1D-9E5E-B7D42C24E183}"/>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2" name="フリーフォーム 10">
              <a:extLst>
                <a:ext uri="{FF2B5EF4-FFF2-40B4-BE49-F238E27FC236}">
                  <a16:creationId xmlns:a16="http://schemas.microsoft.com/office/drawing/2014/main" id="{882D4D7B-8183-4EF2-B0FE-2A88A73ED7BA}"/>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フリーフォーム 11">
              <a:extLst>
                <a:ext uri="{FF2B5EF4-FFF2-40B4-BE49-F238E27FC236}">
                  <a16:creationId xmlns:a16="http://schemas.microsoft.com/office/drawing/2014/main" id="{55E0DC3A-27B0-411D-B5CD-50B284D57914}"/>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5" name="フリーフォーム 12">
              <a:extLst>
                <a:ext uri="{FF2B5EF4-FFF2-40B4-BE49-F238E27FC236}">
                  <a16:creationId xmlns:a16="http://schemas.microsoft.com/office/drawing/2014/main" id="{E1C83E45-F39A-4AB7-9358-7E7EF7E3D23A}"/>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7" name="フリーフォーム 14">
              <a:extLst>
                <a:ext uri="{FF2B5EF4-FFF2-40B4-BE49-F238E27FC236}">
                  <a16:creationId xmlns:a16="http://schemas.microsoft.com/office/drawing/2014/main" id="{097E1D9E-B87F-452F-B28B-3C7D49DB9006}"/>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楕円 57">
              <a:extLst>
                <a:ext uri="{FF2B5EF4-FFF2-40B4-BE49-F238E27FC236}">
                  <a16:creationId xmlns:a16="http://schemas.microsoft.com/office/drawing/2014/main" id="{0472D53F-7164-40C6-8D48-77742F5CB9F1}"/>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21" name="正方形/長方形 20">
            <a:extLst>
              <a:ext uri="{FF2B5EF4-FFF2-40B4-BE49-F238E27FC236}">
                <a16:creationId xmlns:a16="http://schemas.microsoft.com/office/drawing/2014/main" id="{8E048A32-3B4B-490F-AF32-F6C4B94D2BAE}"/>
              </a:ext>
            </a:extLst>
          </p:cNvPr>
          <p:cNvSpPr/>
          <p:nvPr/>
        </p:nvSpPr>
        <p:spPr>
          <a:xfrm>
            <a:off x="3852606" y="2282923"/>
            <a:ext cx="473569" cy="490270"/>
          </a:xfrm>
          <a:prstGeom prst="rect">
            <a:avLst/>
          </a:prstGeom>
          <a:noFill/>
          <a:ln w="38100">
            <a:solidFill>
              <a:srgbClr val="D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22" name="正方形/長方形 21">
            <a:extLst>
              <a:ext uri="{FF2B5EF4-FFF2-40B4-BE49-F238E27FC236}">
                <a16:creationId xmlns:a16="http://schemas.microsoft.com/office/drawing/2014/main" id="{C0BB63CF-FC52-4712-90BD-305316E5F14E}"/>
              </a:ext>
            </a:extLst>
          </p:cNvPr>
          <p:cNvSpPr/>
          <p:nvPr/>
        </p:nvSpPr>
        <p:spPr>
          <a:xfrm>
            <a:off x="5101646" y="1472650"/>
            <a:ext cx="3267687" cy="261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cxnSp>
        <p:nvCxnSpPr>
          <p:cNvPr id="24" name="直線コネクタ 23">
            <a:extLst>
              <a:ext uri="{FF2B5EF4-FFF2-40B4-BE49-F238E27FC236}">
                <a16:creationId xmlns:a16="http://schemas.microsoft.com/office/drawing/2014/main" id="{AB467F06-020F-450B-AC49-8F592E5AA74F}"/>
              </a:ext>
            </a:extLst>
          </p:cNvPr>
          <p:cNvCxnSpPr/>
          <p:nvPr/>
        </p:nvCxnSpPr>
        <p:spPr>
          <a:xfrm flipV="1">
            <a:off x="3852606" y="1472650"/>
            <a:ext cx="1249040" cy="797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36262F2-DEA4-48FE-9DD3-2A2FA5593F37}"/>
              </a:ext>
            </a:extLst>
          </p:cNvPr>
          <p:cNvCxnSpPr>
            <a:cxnSpLocks/>
          </p:cNvCxnSpPr>
          <p:nvPr/>
        </p:nvCxnSpPr>
        <p:spPr>
          <a:xfrm>
            <a:off x="3852606" y="2777110"/>
            <a:ext cx="1237080" cy="1324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図 38">
            <a:extLst>
              <a:ext uri="{FF2B5EF4-FFF2-40B4-BE49-F238E27FC236}">
                <a16:creationId xmlns:a16="http://schemas.microsoft.com/office/drawing/2014/main" id="{485D643E-59FD-4802-B793-5C24DEA1009C}"/>
              </a:ext>
            </a:extLst>
          </p:cNvPr>
          <p:cNvPicPr>
            <a:picLocks noChangeAspect="1"/>
          </p:cNvPicPr>
          <p:nvPr/>
        </p:nvPicPr>
        <p:blipFill rotWithShape="1">
          <a:blip r:embed="rId5"/>
          <a:srcRect l="58274"/>
          <a:stretch/>
        </p:blipFill>
        <p:spPr>
          <a:xfrm>
            <a:off x="529209" y="1983099"/>
            <a:ext cx="1287721" cy="1662684"/>
          </a:xfrm>
          <a:prstGeom prst="rect">
            <a:avLst/>
          </a:prstGeom>
        </p:spPr>
      </p:pic>
      <p:sp>
        <p:nvSpPr>
          <p:cNvPr id="83" name="テキスト ボックス 82">
            <a:extLst>
              <a:ext uri="{FF2B5EF4-FFF2-40B4-BE49-F238E27FC236}">
                <a16:creationId xmlns:a16="http://schemas.microsoft.com/office/drawing/2014/main" id="{E939B518-96EB-47AC-BC4C-94010FC3994B}"/>
              </a:ext>
            </a:extLst>
          </p:cNvPr>
          <p:cNvSpPr txBox="1"/>
          <p:nvPr/>
        </p:nvSpPr>
        <p:spPr>
          <a:xfrm>
            <a:off x="2725664" y="228292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4" name="直線矢印コネクタ 83">
            <a:extLst>
              <a:ext uri="{FF2B5EF4-FFF2-40B4-BE49-F238E27FC236}">
                <a16:creationId xmlns:a16="http://schemas.microsoft.com/office/drawing/2014/main" id="{AF4BD5D3-ACBB-4112-8338-300985916A33}"/>
              </a:ext>
            </a:extLst>
          </p:cNvPr>
          <p:cNvCxnSpPr>
            <a:cxnSpLocks/>
            <a:stCxn id="83" idx="2"/>
          </p:cNvCxnSpPr>
          <p:nvPr/>
        </p:nvCxnSpPr>
        <p:spPr>
          <a:xfrm flipH="1">
            <a:off x="3061061" y="268303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矢印: 下 84">
            <a:extLst>
              <a:ext uri="{FF2B5EF4-FFF2-40B4-BE49-F238E27FC236}">
                <a16:creationId xmlns:a16="http://schemas.microsoft.com/office/drawing/2014/main" id="{B4008C1C-3C39-41B0-845B-9B55F65F88F1}"/>
              </a:ext>
            </a:extLst>
          </p:cNvPr>
          <p:cNvSpPr/>
          <p:nvPr/>
        </p:nvSpPr>
        <p:spPr>
          <a:xfrm rot="16200000">
            <a:off x="2883061" y="272315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6" name="テキスト ボックス 85">
            <a:extLst>
              <a:ext uri="{FF2B5EF4-FFF2-40B4-BE49-F238E27FC236}">
                <a16:creationId xmlns:a16="http://schemas.microsoft.com/office/drawing/2014/main" id="{530B0BA1-125F-46A0-A865-D6D92BCEDB0C}"/>
              </a:ext>
            </a:extLst>
          </p:cNvPr>
          <p:cNvSpPr txBox="1"/>
          <p:nvPr/>
        </p:nvSpPr>
        <p:spPr>
          <a:xfrm>
            <a:off x="2472294" y="312029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0" name="テキスト ボックス 39">
            <a:extLst>
              <a:ext uri="{FF2B5EF4-FFF2-40B4-BE49-F238E27FC236}">
                <a16:creationId xmlns:a16="http://schemas.microsoft.com/office/drawing/2014/main" id="{A04361DD-8EDA-4983-B1CB-BD8E8B571D9C}"/>
              </a:ext>
            </a:extLst>
          </p:cNvPr>
          <p:cNvSpPr txBox="1"/>
          <p:nvPr/>
        </p:nvSpPr>
        <p:spPr>
          <a:xfrm>
            <a:off x="774666" y="4307747"/>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次のニューロンに対して信号を伝達すると同時に、一つ前のニューロンとのシナプス結合強度を強化する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1" name="四角形: 角を丸くする 40">
            <a:extLst>
              <a:ext uri="{FF2B5EF4-FFF2-40B4-BE49-F238E27FC236}">
                <a16:creationId xmlns:a16="http://schemas.microsoft.com/office/drawing/2014/main" id="{49A3AC42-8055-46FD-B78B-99193AEDC1CF}"/>
              </a:ext>
            </a:extLst>
          </p:cNvPr>
          <p:cNvSpPr/>
          <p:nvPr/>
        </p:nvSpPr>
        <p:spPr>
          <a:xfrm>
            <a:off x="1145833" y="2174965"/>
            <a:ext cx="643861" cy="1005794"/>
          </a:xfrm>
          <a:prstGeom prst="roundRect">
            <a:avLst/>
          </a:prstGeom>
          <a:solidFill>
            <a:schemeClr val="accent2">
              <a:alpha val="49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42" name="テキスト ボックス 41">
            <a:extLst>
              <a:ext uri="{FF2B5EF4-FFF2-40B4-BE49-F238E27FC236}">
                <a16:creationId xmlns:a16="http://schemas.microsoft.com/office/drawing/2014/main" id="{79B54C7A-5629-4B75-A6A2-E92A43E17EDC}"/>
              </a:ext>
            </a:extLst>
          </p:cNvPr>
          <p:cNvSpPr txBox="1"/>
          <p:nvPr/>
        </p:nvSpPr>
        <p:spPr>
          <a:xfrm>
            <a:off x="231780" y="1518075"/>
            <a:ext cx="2905709"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シナプス結合強度を強化</a:t>
            </a:r>
          </a:p>
        </p:txBody>
      </p:sp>
      <p:cxnSp>
        <p:nvCxnSpPr>
          <p:cNvPr id="46" name="直線矢印コネクタ 45">
            <a:extLst>
              <a:ext uri="{FF2B5EF4-FFF2-40B4-BE49-F238E27FC236}">
                <a16:creationId xmlns:a16="http://schemas.microsoft.com/office/drawing/2014/main" id="{C2B78CCF-696E-43AC-91DC-7BFED223027E}"/>
              </a:ext>
            </a:extLst>
          </p:cNvPr>
          <p:cNvCxnSpPr>
            <a:cxnSpLocks/>
            <a:stCxn id="42" idx="2"/>
          </p:cNvCxnSpPr>
          <p:nvPr/>
        </p:nvCxnSpPr>
        <p:spPr>
          <a:xfrm flipH="1">
            <a:off x="1594116" y="1918185"/>
            <a:ext cx="90519" cy="400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矢印: 下 92">
            <a:extLst>
              <a:ext uri="{FF2B5EF4-FFF2-40B4-BE49-F238E27FC236}">
                <a16:creationId xmlns:a16="http://schemas.microsoft.com/office/drawing/2014/main" id="{D8FECBF9-769E-4B14-ABFA-335A346B0323}"/>
              </a:ext>
            </a:extLst>
          </p:cNvPr>
          <p:cNvSpPr/>
          <p:nvPr/>
        </p:nvSpPr>
        <p:spPr>
          <a:xfrm>
            <a:off x="4345105" y="5015633"/>
            <a:ext cx="453790" cy="600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テキスト ボックス 93">
            <a:extLst>
              <a:ext uri="{FF2B5EF4-FFF2-40B4-BE49-F238E27FC236}">
                <a16:creationId xmlns:a16="http://schemas.microsoft.com/office/drawing/2014/main" id="{7A4DC74E-F7C4-4563-ACE7-B2D1A9E255E0}"/>
              </a:ext>
            </a:extLst>
          </p:cNvPr>
          <p:cNvSpPr txBox="1"/>
          <p:nvPr/>
        </p:nvSpPr>
        <p:spPr>
          <a:xfrm>
            <a:off x="994269" y="5595052"/>
            <a:ext cx="7155462"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シナプス結合強度の強さによって送られてくる信号の強さが変化</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95" name="正方形/長方形 94">
            <a:extLst>
              <a:ext uri="{FF2B5EF4-FFF2-40B4-BE49-F238E27FC236}">
                <a16:creationId xmlns:a16="http://schemas.microsoft.com/office/drawing/2014/main" id="{01B6067C-1663-4F48-9990-C01B1A9A701A}"/>
              </a:ext>
            </a:extLst>
          </p:cNvPr>
          <p:cNvSpPr/>
          <p:nvPr/>
        </p:nvSpPr>
        <p:spPr>
          <a:xfrm>
            <a:off x="2796841" y="-9054"/>
            <a:ext cx="355031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5.2.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シナプス結合</a:t>
            </a:r>
          </a:p>
        </p:txBody>
      </p:sp>
    </p:spTree>
    <p:extLst>
      <p:ext uri="{BB962C8B-B14F-4D97-AF65-F5344CB8AC3E}">
        <p14:creationId xmlns:p14="http://schemas.microsoft.com/office/powerpoint/2010/main" val="402713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868290" y="1080983"/>
            <a:ext cx="7596354"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によって作られる神経回路網を真似て作られた数理モデルのこと。</a:t>
            </a:r>
          </a:p>
        </p:txBody>
      </p:sp>
      <p:sp>
        <p:nvSpPr>
          <p:cNvPr id="82" name="テキスト ボックス 81">
            <a:extLst>
              <a:ext uri="{FF2B5EF4-FFF2-40B4-BE49-F238E27FC236}">
                <a16:creationId xmlns:a16="http://schemas.microsoft.com/office/drawing/2014/main" id="{A773BA53-6980-4FB2-87B5-9637AE387607}"/>
              </a:ext>
            </a:extLst>
          </p:cNvPr>
          <p:cNvSpPr txBox="1"/>
          <p:nvPr/>
        </p:nvSpPr>
        <p:spPr>
          <a:xfrm>
            <a:off x="142970" y="5888691"/>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81E7FA10-57C2-440D-91D5-ACF404F776F4}"/>
              </a:ext>
            </a:extLst>
          </p:cNvPr>
          <p:cNvSpPr txBox="1"/>
          <p:nvPr/>
        </p:nvSpPr>
        <p:spPr>
          <a:xfrm>
            <a:off x="485531" y="599977"/>
            <a:ext cx="3841712"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ニューラルネットワーク</a:t>
            </a:r>
            <a:r>
              <a:rPr kumimoji="1" lang="ja-JP" altLang="en-US" sz="2400">
                <a:solidFill>
                  <a:schemeClr val="tx1">
                    <a:lumMod val="85000"/>
                  </a:schemeClr>
                </a:solidFill>
                <a:latin typeface="ＭＳ Ｐゴシック" panose="020B0600070205080204" pitchFamily="50" charset="-128"/>
                <a:ea typeface="ＭＳ Ｐゴシック" panose="020B0600070205080204" pitchFamily="50" charset="-128"/>
              </a:rPr>
              <a:t>とは</a:t>
            </a:r>
            <a:r>
              <a:rPr kumimoji="1" lang="en-US" altLang="ja-JP" sz="240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55" name="グループ化 54">
            <a:extLst>
              <a:ext uri="{FF2B5EF4-FFF2-40B4-BE49-F238E27FC236}">
                <a16:creationId xmlns:a16="http://schemas.microsoft.com/office/drawing/2014/main" id="{55885B07-04C2-4398-BFBB-33CB8D05C883}"/>
              </a:ext>
            </a:extLst>
          </p:cNvPr>
          <p:cNvGrpSpPr/>
          <p:nvPr/>
        </p:nvGrpSpPr>
        <p:grpSpPr>
          <a:xfrm>
            <a:off x="729798" y="4232446"/>
            <a:ext cx="3043316" cy="1516785"/>
            <a:chOff x="614284" y="2237484"/>
            <a:chExt cx="3465178" cy="172704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152382" y="2237484"/>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14284" y="2269558"/>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02" name="矢印: 下 101">
              <a:extLst>
                <a:ext uri="{FF2B5EF4-FFF2-40B4-BE49-F238E27FC236}">
                  <a16:creationId xmlns:a16="http://schemas.microsoft.com/office/drawing/2014/main" id="{84177FBA-A93B-4904-96F9-C29E3E399ABB}"/>
                </a:ext>
              </a:extLst>
            </p:cNvPr>
            <p:cNvSpPr/>
            <p:nvPr/>
          </p:nvSpPr>
          <p:spPr>
            <a:xfrm rot="17538294">
              <a:off x="737391" y="243043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27464" y="2843830"/>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788400" y="328865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矢印: 下 53">
              <a:extLst>
                <a:ext uri="{FF2B5EF4-FFF2-40B4-BE49-F238E27FC236}">
                  <a16:creationId xmlns:a16="http://schemas.microsoft.com/office/drawing/2014/main" id="{BE11884D-AD33-4C71-837F-196818E379C3}"/>
                </a:ext>
              </a:extLst>
            </p:cNvPr>
            <p:cNvSpPr/>
            <p:nvPr/>
          </p:nvSpPr>
          <p:spPr>
            <a:xfrm rot="16200000">
              <a:off x="2547725" y="293870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389420" y="4058465"/>
            <a:ext cx="1222491" cy="369332"/>
          </a:xfrm>
          <a:prstGeom prst="rect">
            <a:avLst/>
          </a:prstGeom>
          <a:solidFill>
            <a:schemeClr val="bg1"/>
          </a:solidFill>
          <a:ln>
            <a:noFill/>
          </a:ln>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 name="テキスト ボックス 3">
            <a:extLst>
              <a:ext uri="{FF2B5EF4-FFF2-40B4-BE49-F238E27FC236}">
                <a16:creationId xmlns:a16="http://schemas.microsoft.com/office/drawing/2014/main" id="{47A96BCE-50DB-4F85-9C4D-B8552960FA89}"/>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868290" y="2617478"/>
                <a:ext cx="7596354" cy="1323439"/>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8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868290" y="2617478"/>
                <a:ext cx="7596354" cy="1323439"/>
              </a:xfrm>
              <a:prstGeom prst="rect">
                <a:avLst/>
              </a:prstGeom>
              <a:blipFill>
                <a:blip r:embed="rId4"/>
                <a:stretch>
                  <a:fillRect l="-802" t="-2304" b="-6912"/>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03E3A7A3-D923-49E0-A2A4-D62D5D234E78}"/>
              </a:ext>
            </a:extLst>
          </p:cNvPr>
          <p:cNvGrpSpPr/>
          <p:nvPr/>
        </p:nvGrpSpPr>
        <p:grpSpPr>
          <a:xfrm>
            <a:off x="4666467" y="4284534"/>
            <a:ext cx="4249237" cy="1887408"/>
            <a:chOff x="47545" y="2645757"/>
            <a:chExt cx="4249237" cy="1887408"/>
          </a:xfrm>
          <a:solidFill>
            <a:schemeClr val="accent2">
              <a:lumMod val="60000"/>
              <a:lumOff val="40000"/>
            </a:schemeClr>
          </a:solidFill>
        </p:grpSpPr>
        <p:sp>
          <p:nvSpPr>
            <p:cNvPr id="47" name="正方形/長方形 46">
              <a:extLst>
                <a:ext uri="{FF2B5EF4-FFF2-40B4-BE49-F238E27FC236}">
                  <a16:creationId xmlns:a16="http://schemas.microsoft.com/office/drawing/2014/main" id="{88D65F87-2277-4ADE-A14B-DE18C4BF83C4}"/>
                </a:ext>
              </a:extLst>
            </p:cNvPr>
            <p:cNvSpPr/>
            <p:nvPr/>
          </p:nvSpPr>
          <p:spPr>
            <a:xfrm>
              <a:off x="47545" y="2645757"/>
              <a:ext cx="4249237" cy="1887408"/>
            </a:xfrm>
            <a:prstGeom prst="rect">
              <a:avLst/>
            </a:prstGeom>
            <a:grp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8" name="テキスト ボックス 47">
              <a:extLst>
                <a:ext uri="{FF2B5EF4-FFF2-40B4-BE49-F238E27FC236}">
                  <a16:creationId xmlns:a16="http://schemas.microsoft.com/office/drawing/2014/main" id="{C52A87A8-D2D8-4EF3-A159-E299A9F0BBFB}"/>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293A367-9A6F-4570-A695-258ECFFB1BBA}"/>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𝒙</m:t>
                        </m:r>
                      </m:oMath>
                    </m:oMathPara>
                  </a14:m>
                  <a:endParaRPr kumimoji="1" lang="ja-JP" altLang="en-US" sz="2400" b="1" dirty="0">
                    <a:solidFill>
                      <a:schemeClr val="bg1"/>
                    </a:solidFill>
                  </a:endParaRPr>
                </a:p>
              </p:txBody>
            </p:sp>
          </mc:Choice>
          <mc:Fallback xmlns="">
            <p:sp>
              <p:nvSpPr>
                <p:cNvPr id="49" name="テキスト ボックス 48">
                  <a:extLst>
                    <a:ext uri="{FF2B5EF4-FFF2-40B4-BE49-F238E27FC236}">
                      <a16:creationId xmlns:a16="http://schemas.microsoft.com/office/drawing/2014/main" id="{F293A367-9A6F-4570-A695-258ECFFB1BBA}"/>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5"/>
                  <a:stretch>
                    <a:fillRect l="-17500" r="-2000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22CBC25B-AE03-4CE4-A5E6-B6DDB97DC4C5}"/>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B94087EA-DAC4-4641-832D-3C340B8639C0}"/>
                    </a:ext>
                  </a:extLst>
                </p:cNvPr>
                <p:cNvSpPr txBox="1"/>
                <p:nvPr/>
              </p:nvSpPr>
              <p:spPr>
                <a:xfrm>
                  <a:off x="396264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𝒘</m:t>
                        </m:r>
                      </m:oMath>
                    </m:oMathPara>
                  </a14:m>
                  <a:endParaRPr kumimoji="1" lang="ja-JP" altLang="en-US" sz="2400" b="1" dirty="0">
                    <a:solidFill>
                      <a:schemeClr val="bg1"/>
                    </a:solidFill>
                  </a:endParaRPr>
                </a:p>
              </p:txBody>
            </p:sp>
          </mc:Choice>
          <mc:Fallback xmlns="">
            <p:sp>
              <p:nvSpPr>
                <p:cNvPr id="51" name="テキスト ボックス 50">
                  <a:extLst>
                    <a:ext uri="{FF2B5EF4-FFF2-40B4-BE49-F238E27FC236}">
                      <a16:creationId xmlns:a16="http://schemas.microsoft.com/office/drawing/2014/main" id="{B94087EA-DAC4-4641-832D-3C340B8639C0}"/>
                    </a:ext>
                  </a:extLst>
                </p:cNvPr>
                <p:cNvSpPr txBox="1">
                  <a:spLocks noRot="1" noChangeAspect="1" noMove="1" noResize="1" noEditPoints="1" noAdjustHandles="1" noChangeArrowheads="1" noChangeShapeType="1" noTextEdit="1"/>
                </p:cNvSpPr>
                <p:nvPr/>
              </p:nvSpPr>
              <p:spPr>
                <a:xfrm>
                  <a:off x="3962649" y="3619544"/>
                  <a:ext cx="310983" cy="369332"/>
                </a:xfrm>
                <a:prstGeom prst="rect">
                  <a:avLst/>
                </a:prstGeom>
                <a:blipFill>
                  <a:blip r:embed="rId6"/>
                  <a:stretch>
                    <a:fillRect l="-13725" r="-13725"/>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D8CC6B7-2F64-441A-A136-96A3CB874EB3}"/>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6AC5D46-676A-4F5C-ABFC-98DC1DD6D9D8}"/>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𝑦</m:t>
                        </m:r>
                      </m:oMath>
                    </m:oMathPara>
                  </a14:m>
                  <a:endParaRPr kumimoji="1" lang="ja-JP" altLang="en-US" sz="2400" dirty="0">
                    <a:solidFill>
                      <a:schemeClr val="bg1"/>
                    </a:solidFill>
                  </a:endParaRPr>
                </a:p>
              </p:txBody>
            </p:sp>
          </mc:Choice>
          <mc:Fallback xmlns="">
            <p:sp>
              <p:nvSpPr>
                <p:cNvPr id="56" name="テキスト ボックス 55">
                  <a:extLst>
                    <a:ext uri="{FF2B5EF4-FFF2-40B4-BE49-F238E27FC236}">
                      <a16:creationId xmlns:a16="http://schemas.microsoft.com/office/drawing/2014/main" id="{26AC5D46-676A-4F5C-ABFC-98DC1DD6D9D8}"/>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7"/>
                  <a:stretch>
                    <a:fillRect l="-30000" r="-30000" b="-24590"/>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D5513E56-CDDB-4099-BF36-EC391B72C8ED}"/>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8" name="テキスト ボックス 57">
              <a:extLst>
                <a:ext uri="{FF2B5EF4-FFF2-40B4-BE49-F238E27FC236}">
                  <a16:creationId xmlns:a16="http://schemas.microsoft.com/office/drawing/2014/main" id="{ABF3FF57-812A-43E5-B287-A557407F0339}"/>
                </a:ext>
              </a:extLst>
            </p:cNvPr>
            <p:cNvSpPr txBox="1"/>
            <p:nvPr/>
          </p:nvSpPr>
          <p:spPr>
            <a:xfrm>
              <a:off x="47545" y="2675710"/>
              <a:ext cx="2168680" cy="400110"/>
            </a:xfrm>
            <a:prstGeom prst="rect">
              <a:avLst/>
            </a:prstGeom>
            <a:grpFill/>
          </p:spPr>
          <p:txBody>
            <a:bodyPr wrap="square" rtlCol="0">
              <a:spAutoFit/>
            </a:bodyPr>
            <a:lstStyle/>
            <a:p>
              <a:r>
                <a:rPr kumimoji="1" lang="ja-JP" altLang="en-US" sz="2000" b="1" dirty="0">
                  <a:solidFill>
                    <a:schemeClr val="bg1"/>
                  </a:solidFill>
                  <a:latin typeface="ＭＳ Ｐゴシック" panose="020B0600070205080204" pitchFamily="50" charset="-128"/>
                  <a:ea typeface="ＭＳ Ｐゴシック" panose="020B0600070205080204" pitchFamily="50" charset="-128"/>
                </a:rPr>
                <a:t>パラメータの対応</a:t>
              </a:r>
            </a:p>
          </p:txBody>
        </p:sp>
      </p:grpSp>
      <p:sp>
        <p:nvSpPr>
          <p:cNvPr id="13" name="正方形/長方形 12">
            <a:extLst>
              <a:ext uri="{FF2B5EF4-FFF2-40B4-BE49-F238E27FC236}">
                <a16:creationId xmlns:a16="http://schemas.microsoft.com/office/drawing/2014/main" id="{B617350B-98A7-43CC-86E5-26B63036EA7D}"/>
              </a:ext>
            </a:extLst>
          </p:cNvPr>
          <p:cNvSpPr/>
          <p:nvPr/>
        </p:nvSpPr>
        <p:spPr>
          <a:xfrm>
            <a:off x="1815606" y="-10991"/>
            <a:ext cx="551278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5.3.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ニューラルネットワーク</a:t>
            </a:r>
          </a:p>
        </p:txBody>
      </p:sp>
    </p:spTree>
    <p:extLst>
      <p:ext uri="{BB962C8B-B14F-4D97-AF65-F5344CB8AC3E}">
        <p14:creationId xmlns:p14="http://schemas.microsoft.com/office/powerpoint/2010/main" val="241388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A19CFE-84E2-4730-A92A-4E0915521BE5}"/>
              </a:ext>
            </a:extLst>
          </p:cNvPr>
          <p:cNvPicPr>
            <a:picLocks noChangeAspect="1"/>
          </p:cNvPicPr>
          <p:nvPr/>
        </p:nvPicPr>
        <p:blipFill>
          <a:blip r:embed="rId3"/>
          <a:stretch>
            <a:fillRect/>
          </a:stretch>
        </p:blipFill>
        <p:spPr>
          <a:xfrm>
            <a:off x="4388891" y="2143094"/>
            <a:ext cx="4182879" cy="3563458"/>
          </a:xfrm>
          <a:prstGeom prst="rect">
            <a:avLst/>
          </a:prstGeom>
        </p:spPr>
      </p:pic>
      <p:grpSp>
        <p:nvGrpSpPr>
          <p:cNvPr id="29" name="グループ化 28">
            <a:extLst>
              <a:ext uri="{FF2B5EF4-FFF2-40B4-BE49-F238E27FC236}">
                <a16:creationId xmlns:a16="http://schemas.microsoft.com/office/drawing/2014/main" id="{F4453E88-FD91-492B-9E15-6D5056CE4965}"/>
              </a:ext>
            </a:extLst>
          </p:cNvPr>
          <p:cNvGrpSpPr/>
          <p:nvPr/>
        </p:nvGrpSpPr>
        <p:grpSpPr>
          <a:xfrm>
            <a:off x="40939" y="2161390"/>
            <a:ext cx="4249237" cy="1887408"/>
            <a:chOff x="47545" y="2645757"/>
            <a:chExt cx="4249237" cy="1887408"/>
          </a:xfrm>
          <a:solidFill>
            <a:schemeClr val="accent2">
              <a:lumMod val="60000"/>
              <a:lumOff val="40000"/>
            </a:schemeClr>
          </a:solidFill>
        </p:grpSpPr>
        <p:sp>
          <p:nvSpPr>
            <p:cNvPr id="43" name="正方形/長方形 42">
              <a:extLst>
                <a:ext uri="{FF2B5EF4-FFF2-40B4-BE49-F238E27FC236}">
                  <a16:creationId xmlns:a16="http://schemas.microsoft.com/office/drawing/2014/main" id="{25A1FD23-93CF-41B1-8C38-70D7816247B9}"/>
                </a:ext>
              </a:extLst>
            </p:cNvPr>
            <p:cNvSpPr/>
            <p:nvPr/>
          </p:nvSpPr>
          <p:spPr>
            <a:xfrm>
              <a:off x="47545" y="2645757"/>
              <a:ext cx="4249237" cy="1887408"/>
            </a:xfrm>
            <a:prstGeom prst="rect">
              <a:avLst/>
            </a:prstGeom>
            <a:grp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7C267107-7DB2-439B-874E-C7530412042E}"/>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89F10A4-94B0-4A0F-84DF-DDE86D4A11E8}"/>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𝒙</m:t>
                        </m:r>
                      </m:oMath>
                    </m:oMathPara>
                  </a14:m>
                  <a:endParaRPr kumimoji="1" lang="ja-JP" altLang="en-US" sz="2400" b="1" dirty="0">
                    <a:solidFill>
                      <a:sysClr val="windowText" lastClr="000000"/>
                    </a:solidFill>
                  </a:endParaRPr>
                </a:p>
              </p:txBody>
            </p:sp>
          </mc:Choice>
          <mc:Fallback xmlns="">
            <p:sp>
              <p:nvSpPr>
                <p:cNvPr id="21" name="テキスト ボックス 20">
                  <a:extLst>
                    <a:ext uri="{FF2B5EF4-FFF2-40B4-BE49-F238E27FC236}">
                      <a16:creationId xmlns:a16="http://schemas.microsoft.com/office/drawing/2014/main" id="{789F10A4-94B0-4A0F-84DF-DDE86D4A11E8}"/>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4"/>
                  <a:stretch>
                    <a:fillRect l="-17500" r="-20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9783FCED-E4A5-48C7-AECF-0D9E90942FE3}"/>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A90FCBB-95F7-46E2-833B-B969B8490A36}"/>
                    </a:ext>
                  </a:extLst>
                </p:cNvPr>
                <p:cNvSpPr txBox="1"/>
                <p:nvPr/>
              </p:nvSpPr>
              <p:spPr>
                <a:xfrm>
                  <a:off x="396039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𝒘</m:t>
                        </m:r>
                      </m:oMath>
                    </m:oMathPara>
                  </a14:m>
                  <a:endParaRPr kumimoji="1" lang="ja-JP" altLang="en-US" sz="2400" b="1" dirty="0">
                    <a:solidFill>
                      <a:sysClr val="windowText" lastClr="000000"/>
                    </a:solidFill>
                  </a:endParaRPr>
                </a:p>
              </p:txBody>
            </p:sp>
          </mc:Choice>
          <mc:Fallback xmlns="">
            <p:sp>
              <p:nvSpPr>
                <p:cNvPr id="23" name="テキスト ボックス 22">
                  <a:extLst>
                    <a:ext uri="{FF2B5EF4-FFF2-40B4-BE49-F238E27FC236}">
                      <a16:creationId xmlns:a16="http://schemas.microsoft.com/office/drawing/2014/main" id="{7A90FCBB-95F7-46E2-833B-B969B8490A36}"/>
                    </a:ext>
                  </a:extLst>
                </p:cNvPr>
                <p:cNvSpPr txBox="1">
                  <a:spLocks noRot="1" noChangeAspect="1" noMove="1" noResize="1" noEditPoints="1" noAdjustHandles="1" noChangeArrowheads="1" noChangeShapeType="1" noTextEdit="1"/>
                </p:cNvSpPr>
                <p:nvPr/>
              </p:nvSpPr>
              <p:spPr>
                <a:xfrm>
                  <a:off x="3960399" y="3619544"/>
                  <a:ext cx="310983" cy="369332"/>
                </a:xfrm>
                <a:prstGeom prst="rect">
                  <a:avLst/>
                </a:prstGeom>
                <a:blipFill>
                  <a:blip r:embed="rId5"/>
                  <a:stretch>
                    <a:fillRect l="-13725" r="-13725"/>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C61AC60-74A8-4100-860E-296146332748}"/>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947D8A6-463A-4704-82DF-76C41EEB5182}"/>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ysClr val="windowText" lastClr="000000"/>
                            </a:solidFill>
                            <a:latin typeface="Cambria Math" panose="02040503050406030204" pitchFamily="18" charset="0"/>
                          </a:rPr>
                          <m:t>𝑦</m:t>
                        </m:r>
                      </m:oMath>
                    </m:oMathPara>
                  </a14:m>
                  <a:endParaRPr kumimoji="1" lang="ja-JP" altLang="en-US" sz="2400" dirty="0">
                    <a:solidFill>
                      <a:sysClr val="windowText" lastClr="000000"/>
                    </a:solidFill>
                  </a:endParaRPr>
                </a:p>
              </p:txBody>
            </p:sp>
          </mc:Choice>
          <mc:Fallback xmlns="">
            <p:sp>
              <p:nvSpPr>
                <p:cNvPr id="26" name="テキスト ボックス 25">
                  <a:extLst>
                    <a:ext uri="{FF2B5EF4-FFF2-40B4-BE49-F238E27FC236}">
                      <a16:creationId xmlns:a16="http://schemas.microsoft.com/office/drawing/2014/main" id="{6947D8A6-463A-4704-82DF-76C41EEB5182}"/>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6"/>
                  <a:stretch>
                    <a:fillRect l="-30000" r="-30000" b="-24590"/>
                  </a:stretch>
                </a:blipFill>
              </p:spPr>
              <p:txBody>
                <a:bodyPr/>
                <a:lstStyle/>
                <a:p>
                  <a:r>
                    <a:rPr lang="ja-JP" altLang="en-US">
                      <a:noFill/>
                    </a:rPr>
                    <a:t> </a:t>
                  </a:r>
                </a:p>
              </p:txBody>
            </p:sp>
          </mc:Fallback>
        </mc:AlternateContent>
        <p:sp>
          <p:nvSpPr>
            <p:cNvPr id="39" name="矢印: 右 38">
              <a:extLst>
                <a:ext uri="{FF2B5EF4-FFF2-40B4-BE49-F238E27FC236}">
                  <a16:creationId xmlns:a16="http://schemas.microsoft.com/office/drawing/2014/main" id="{6A31769F-B5F3-43D7-BBFF-6D6235C6C30F}"/>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45" name="テキスト ボックス 44">
              <a:extLst>
                <a:ext uri="{FF2B5EF4-FFF2-40B4-BE49-F238E27FC236}">
                  <a16:creationId xmlns:a16="http://schemas.microsoft.com/office/drawing/2014/main" id="{ED7A32A3-F3D7-4AF2-957F-B769EE4BF8E2}"/>
                </a:ext>
              </a:extLst>
            </p:cNvPr>
            <p:cNvSpPr txBox="1"/>
            <p:nvPr/>
          </p:nvSpPr>
          <p:spPr>
            <a:xfrm>
              <a:off x="72945" y="2675710"/>
              <a:ext cx="2168680" cy="400110"/>
            </a:xfrm>
            <a:prstGeom prst="rect">
              <a:avLst/>
            </a:prstGeom>
            <a:grpFill/>
          </p:spPr>
          <p:txBody>
            <a:bodyPr wrap="square" rtlCol="0">
              <a:spAutoFit/>
            </a:bodyPr>
            <a:lstStyle/>
            <a:p>
              <a:r>
                <a:rPr kumimoji="1" lang="ja-JP" altLang="en-US" sz="2000" b="1" dirty="0">
                  <a:solidFill>
                    <a:sysClr val="windowText" lastClr="000000"/>
                  </a:solidFill>
                  <a:latin typeface="ＭＳ Ｐゴシック" panose="020B0600070205080204" pitchFamily="50" charset="-128"/>
                  <a:ea typeface="ＭＳ Ｐゴシック" panose="020B0600070205080204" pitchFamily="50" charset="-128"/>
                </a:rPr>
                <a:t>パラメータの対応</a:t>
              </a:r>
            </a:p>
          </p:txBody>
        </p:sp>
      </p:gr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6838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latin typeface="Cambria Math" panose="02040503050406030204" pitchFamily="18" charset="0"/>
                        <a:ea typeface="ＭＳ Ｐゴシック" panose="020B0600070205080204" pitchFamily="50" charset="-128"/>
                      </a:rPr>
                      <m:t>𝑎</m:t>
                    </m:r>
                  </m:oMath>
                </a14:m>
                <a:r>
                  <a:rPr kumimoji="1" lang="ja-JP" altLang="en-US" sz="2000" dirty="0">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988240" y="683897"/>
                <a:ext cx="7596354" cy="1323439"/>
              </a:xfrm>
              <a:prstGeom prst="rect">
                <a:avLst/>
              </a:prstGeom>
              <a:blipFill>
                <a:blip r:embed="rId7"/>
                <a:stretch>
                  <a:fillRect l="-803" t="-2304" b="-6912"/>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1CC19A2-081B-4652-B7B7-E2C5DB12223A}"/>
              </a:ext>
            </a:extLst>
          </p:cNvPr>
          <p:cNvSpPr txBox="1"/>
          <p:nvPr/>
        </p:nvSpPr>
        <p:spPr>
          <a:xfrm>
            <a:off x="6075829" y="6019444"/>
            <a:ext cx="2636654"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ニューロンの数理モデル</a:t>
            </a:r>
          </a:p>
        </p:txBody>
      </p:sp>
      <p:sp>
        <p:nvSpPr>
          <p:cNvPr id="14" name="テキスト ボックス 13">
            <a:extLst>
              <a:ext uri="{FF2B5EF4-FFF2-40B4-BE49-F238E27FC236}">
                <a16:creationId xmlns:a16="http://schemas.microsoft.com/office/drawing/2014/main" id="{E006959A-5A0E-4307-9F74-F4811D7EAD89}"/>
              </a:ext>
            </a:extLst>
          </p:cNvPr>
          <p:cNvSpPr txBox="1"/>
          <p:nvPr/>
        </p:nvSpPr>
        <p:spPr>
          <a:xfrm>
            <a:off x="5198779" y="21660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入力</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4D77F10-A37F-4EB5-92BC-A1E48CB96740}"/>
                  </a:ext>
                </a:extLst>
              </p:cNvPr>
              <p:cNvSpPr txBox="1"/>
              <p:nvPr/>
            </p:nvSpPr>
            <p:spPr>
              <a:xfrm>
                <a:off x="6933752" y="5706552"/>
                <a:ext cx="76386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 </a:t>
                </a:r>
                <a:r>
                  <a:rPr kumimoji="1" lang="en-US" altLang="ja-JP" dirty="0"/>
                  <a:t>: </a:t>
                </a:r>
                <a:r>
                  <a:rPr kumimoji="1" lang="ja-JP" altLang="en-US" dirty="0"/>
                  <a:t>閾値</a:t>
                </a:r>
              </a:p>
            </p:txBody>
          </p:sp>
        </mc:Choice>
        <mc:Fallback xmlns="">
          <p:sp>
            <p:nvSpPr>
              <p:cNvPr id="16" name="テキスト ボックス 15">
                <a:extLst>
                  <a:ext uri="{FF2B5EF4-FFF2-40B4-BE49-F238E27FC236}">
                    <a16:creationId xmlns:a16="http://schemas.microsoft.com/office/drawing/2014/main" id="{34D77F10-A37F-4EB5-92BC-A1E48CB96740}"/>
                  </a:ext>
                </a:extLst>
              </p:cNvPr>
              <p:cNvSpPr txBox="1">
                <a:spLocks noRot="1" noChangeAspect="1" noMove="1" noResize="1" noEditPoints="1" noAdjustHandles="1" noChangeArrowheads="1" noChangeShapeType="1" noTextEdit="1"/>
              </p:cNvSpPr>
              <p:nvPr/>
            </p:nvSpPr>
            <p:spPr>
              <a:xfrm>
                <a:off x="6933752" y="5706552"/>
                <a:ext cx="763863" cy="276999"/>
              </a:xfrm>
              <a:prstGeom prst="rect">
                <a:avLst/>
              </a:prstGeom>
              <a:blipFill>
                <a:blip r:embed="rId8"/>
                <a:stretch>
                  <a:fillRect l="-7937" t="-28261" r="-18254" b="-5217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6EF16FF-F905-4A52-80FB-07FA59F2EC7D}"/>
              </a:ext>
            </a:extLst>
          </p:cNvPr>
          <p:cNvSpPr txBox="1"/>
          <p:nvPr/>
        </p:nvSpPr>
        <p:spPr>
          <a:xfrm>
            <a:off x="5908381" y="2490312"/>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重み</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7D1B06D-1A49-4DB0-855E-5FEB8AF09A2C}"/>
                  </a:ext>
                </a:extLst>
              </p:cNvPr>
              <p:cNvSpPr txBox="1"/>
              <p:nvPr/>
            </p:nvSpPr>
            <p:spPr>
              <a:xfrm>
                <a:off x="6683074" y="4838609"/>
                <a:ext cx="1265218"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E7D1B06D-1A49-4DB0-855E-5FEB8AF09A2C}"/>
                  </a:ext>
                </a:extLst>
              </p:cNvPr>
              <p:cNvSpPr txBox="1">
                <a:spLocks noRot="1" noChangeAspect="1" noMove="1" noResize="1" noEditPoints="1" noAdjustHandles="1" noChangeArrowheads="1" noChangeShapeType="1" noTextEdit="1"/>
              </p:cNvSpPr>
              <p:nvPr/>
            </p:nvSpPr>
            <p:spPr>
              <a:xfrm>
                <a:off x="6683074" y="4838609"/>
                <a:ext cx="1265218" cy="756426"/>
              </a:xfrm>
              <a:prstGeom prst="rect">
                <a:avLst/>
              </a:prstGeom>
              <a:blipFill>
                <a:blip r:embed="rId9"/>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4B2B1A43-920C-49D9-83BC-644C2C74F223}"/>
              </a:ext>
            </a:extLst>
          </p:cNvPr>
          <p:cNvGrpSpPr/>
          <p:nvPr/>
        </p:nvGrpSpPr>
        <p:grpSpPr>
          <a:xfrm>
            <a:off x="6817488" y="2717688"/>
            <a:ext cx="2141740" cy="1875076"/>
            <a:chOff x="6677788" y="2717688"/>
            <a:chExt cx="2141740" cy="1875076"/>
          </a:xfrm>
        </p:grpSpPr>
        <p:sp>
          <p:nvSpPr>
            <p:cNvPr id="15" name="テキスト ボックス 14">
              <a:extLst>
                <a:ext uri="{FF2B5EF4-FFF2-40B4-BE49-F238E27FC236}">
                  <a16:creationId xmlns:a16="http://schemas.microsoft.com/office/drawing/2014/main" id="{2853557A-20FB-4D29-A673-51009BE84A05}"/>
                </a:ext>
              </a:extLst>
            </p:cNvPr>
            <p:cNvSpPr txBox="1"/>
            <p:nvPr/>
          </p:nvSpPr>
          <p:spPr>
            <a:xfrm>
              <a:off x="7891352" y="2717688"/>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E2E55B1-DC1C-4A1A-A70D-4AA24A2ED53B}"/>
                    </a:ext>
                  </a:extLst>
                </p:cNvPr>
                <p:cNvSpPr txBox="1"/>
                <p:nvPr/>
              </p:nvSpPr>
              <p:spPr>
                <a:xfrm>
                  <a:off x="6806028" y="3266691"/>
                  <a:ext cx="1885260" cy="400110"/>
                </a:xfrm>
                <a:prstGeom prst="rect">
                  <a:avLst/>
                </a:prstGeom>
                <a:noFill/>
              </p:spPr>
              <p:txBody>
                <a:bodyPr wrap="none" rtlCol="0">
                  <a:spAutoFit/>
                </a:bodyPr>
                <a:lstStyle/>
                <a:p>
                  <a:r>
                    <a:rPr lang="ja-JP" altLang="en-US" sz="2000" dirty="0"/>
                    <a:t>発火</a:t>
                  </a:r>
                  <a14:m>
                    <m:oMath xmlns:m="http://schemas.openxmlformats.org/officeDocument/2006/math">
                      <m:r>
                        <a:rPr lang="en-US" altLang="ja-JP" sz="2000" b="0" i="0" smtClean="0">
                          <a:latin typeface="Cambria Math" panose="02040503050406030204" pitchFamily="18" charset="0"/>
                        </a:rPr>
                        <m:t>  1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𝑎</m:t>
                          </m:r>
                        </m:e>
                      </m:d>
                    </m:oMath>
                  </a14:m>
                  <a:endParaRPr kumimoji="1" lang="ja-JP" altLang="en-US" sz="2000" dirty="0"/>
                </a:p>
              </p:txBody>
            </p:sp>
          </mc:Choice>
          <mc:Fallback xmlns="">
            <p:sp>
              <p:nvSpPr>
                <p:cNvPr id="25" name="テキスト ボックス 24">
                  <a:extLst>
                    <a:ext uri="{FF2B5EF4-FFF2-40B4-BE49-F238E27FC236}">
                      <a16:creationId xmlns:a16="http://schemas.microsoft.com/office/drawing/2014/main" id="{AE2E55B1-DC1C-4A1A-A70D-4AA24A2ED53B}"/>
                    </a:ext>
                  </a:extLst>
                </p:cNvPr>
                <p:cNvSpPr txBox="1">
                  <a:spLocks noRot="1" noChangeAspect="1" noMove="1" noResize="1" noEditPoints="1" noAdjustHandles="1" noChangeArrowheads="1" noChangeShapeType="1" noTextEdit="1"/>
                </p:cNvSpPr>
                <p:nvPr/>
              </p:nvSpPr>
              <p:spPr>
                <a:xfrm>
                  <a:off x="6806028" y="3266691"/>
                  <a:ext cx="1885260" cy="400110"/>
                </a:xfrm>
                <a:prstGeom prst="rect">
                  <a:avLst/>
                </a:prstGeom>
                <a:blipFill>
                  <a:blip r:embed="rId10"/>
                  <a:stretch>
                    <a:fillRect l="-3226" t="-757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18941F7-191F-482C-8CFF-BCAADF89B86F}"/>
                    </a:ext>
                  </a:extLst>
                </p:cNvPr>
                <p:cNvSpPr txBox="1"/>
                <p:nvPr/>
              </p:nvSpPr>
              <p:spPr>
                <a:xfrm>
                  <a:off x="6677788" y="4192654"/>
                  <a:ext cx="2141740" cy="400110"/>
                </a:xfrm>
                <a:prstGeom prst="rect">
                  <a:avLst/>
                </a:prstGeom>
                <a:noFill/>
              </p:spPr>
              <p:txBody>
                <a:bodyPr wrap="none" rtlCol="0">
                  <a:spAutoFit/>
                </a:bodyPr>
                <a:lstStyle/>
                <a:p>
                  <a:r>
                    <a:rPr lang="ja-JP" altLang="en-US" sz="2000" dirty="0"/>
                    <a:t>非発火</a:t>
                  </a:r>
                  <a14:m>
                    <m:oMath xmlns:m="http://schemas.openxmlformats.org/officeDocument/2006/math">
                      <m:r>
                        <a:rPr lang="en-US" altLang="ja-JP" sz="2000" b="0" i="0" smtClean="0">
                          <a:latin typeface="Cambria Math" panose="02040503050406030204" pitchFamily="18" charset="0"/>
                        </a:rPr>
                        <m:t>  0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𝑎</m:t>
                          </m:r>
                        </m:e>
                      </m:d>
                    </m:oMath>
                  </a14:m>
                  <a:endParaRPr kumimoji="1" lang="ja-JP" altLang="en-US" sz="2000" dirty="0"/>
                </a:p>
              </p:txBody>
            </p:sp>
          </mc:Choice>
          <mc:Fallback xmlns="">
            <p:sp>
              <p:nvSpPr>
                <p:cNvPr id="27" name="テキスト ボックス 26">
                  <a:extLst>
                    <a:ext uri="{FF2B5EF4-FFF2-40B4-BE49-F238E27FC236}">
                      <a16:creationId xmlns:a16="http://schemas.microsoft.com/office/drawing/2014/main" id="{318941F7-191F-482C-8CFF-BCAADF89B86F}"/>
                    </a:ext>
                  </a:extLst>
                </p:cNvPr>
                <p:cNvSpPr txBox="1">
                  <a:spLocks noRot="1" noChangeAspect="1" noMove="1" noResize="1" noEditPoints="1" noAdjustHandles="1" noChangeArrowheads="1" noChangeShapeType="1" noTextEdit="1"/>
                </p:cNvSpPr>
                <p:nvPr/>
              </p:nvSpPr>
              <p:spPr>
                <a:xfrm>
                  <a:off x="6677788" y="4192654"/>
                  <a:ext cx="2141740" cy="400110"/>
                </a:xfrm>
                <a:prstGeom prst="rect">
                  <a:avLst/>
                </a:prstGeom>
                <a:blipFill>
                  <a:blip r:embed="rId11"/>
                  <a:stretch>
                    <a:fillRect l="-2841" t="-7692" b="-29231"/>
                  </a:stretch>
                </a:blipFill>
              </p:spPr>
              <p:txBody>
                <a:bodyPr/>
                <a:lstStyle/>
                <a:p>
                  <a:r>
                    <a:rPr lang="ja-JP" altLang="en-US">
                      <a:noFill/>
                    </a:rPr>
                    <a:t> </a:t>
                  </a:r>
                </a:p>
              </p:txBody>
            </p:sp>
          </mc:Fallback>
        </mc:AlternateContent>
      </p:grpSp>
      <p:sp>
        <p:nvSpPr>
          <p:cNvPr id="53" name="テキスト ボックス 52">
            <a:extLst>
              <a:ext uri="{FF2B5EF4-FFF2-40B4-BE49-F238E27FC236}">
                <a16:creationId xmlns:a16="http://schemas.microsoft.com/office/drawing/2014/main" id="{7A47C639-40A9-49FF-86E6-D584899CFA4B}"/>
              </a:ext>
            </a:extLst>
          </p:cNvPr>
          <p:cNvSpPr txBox="1"/>
          <p:nvPr/>
        </p:nvSpPr>
        <p:spPr>
          <a:xfrm>
            <a:off x="75666" y="4102000"/>
            <a:ext cx="4214510" cy="369332"/>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まず、すべての入力値の合計を計算する。</a:t>
            </a:r>
            <a:endParaRPr kumimoji="1" lang="en-US" altLang="ja-JP" sz="18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F1F3A80-3E67-4361-BA89-24CCF67E1B04}"/>
                  </a:ext>
                </a:extLst>
              </p:cNvPr>
              <p:cNvSpPr txBox="1"/>
              <p:nvPr/>
            </p:nvSpPr>
            <p:spPr>
              <a:xfrm>
                <a:off x="1543784" y="4449620"/>
                <a:ext cx="124354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5F1F3A80-3E67-4361-BA89-24CCF67E1B04}"/>
                  </a:ext>
                </a:extLst>
              </p:cNvPr>
              <p:cNvSpPr txBox="1">
                <a:spLocks noRot="1" noChangeAspect="1" noMove="1" noResize="1" noEditPoints="1" noAdjustHandles="1" noChangeArrowheads="1" noChangeShapeType="1" noTextEdit="1"/>
              </p:cNvSpPr>
              <p:nvPr/>
            </p:nvSpPr>
            <p:spPr>
              <a:xfrm>
                <a:off x="1543784" y="4449620"/>
                <a:ext cx="1243546" cy="756426"/>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15C1AD7E-FB01-49C6-8FAB-19ED2B906EE4}"/>
                  </a:ext>
                </a:extLst>
              </p:cNvPr>
              <p:cNvSpPr txBox="1"/>
              <p:nvPr/>
            </p:nvSpPr>
            <p:spPr>
              <a:xfrm>
                <a:off x="1446385" y="5895179"/>
                <a:ext cx="1323567"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&gt;</m:t>
                              </m:r>
                              <m:r>
                                <a:rPr kumimoji="1" lang="en-US" altLang="ja-JP" b="0" i="1" smtClean="0">
                                  <a:latin typeface="Cambria Math" panose="02040503050406030204" pitchFamily="18" charset="0"/>
                                  <a:ea typeface="Cambria Math" panose="02040503050406030204" pitchFamily="18" charset="0"/>
                                </a:rPr>
                                <m:t>𝑎</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e>
                          </m:eqArr>
                        </m:e>
                      </m:d>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15C1AD7E-FB01-49C6-8FAB-19ED2B906EE4}"/>
                  </a:ext>
                </a:extLst>
              </p:cNvPr>
              <p:cNvSpPr txBox="1">
                <a:spLocks noRot="1" noChangeAspect="1" noMove="1" noResize="1" noEditPoints="1" noAdjustHandles="1" noChangeArrowheads="1" noChangeShapeType="1" noTextEdit="1"/>
              </p:cNvSpPr>
              <p:nvPr/>
            </p:nvSpPr>
            <p:spPr>
              <a:xfrm>
                <a:off x="1446385" y="5895179"/>
                <a:ext cx="1323567" cy="617861"/>
              </a:xfrm>
              <a:prstGeom prst="rect">
                <a:avLst/>
              </a:prstGeom>
              <a:blipFill>
                <a:blip r:embed="rId13"/>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58990E3-7177-43DE-99FF-D20DD3C3FB7B}"/>
                  </a:ext>
                </a:extLst>
              </p:cNvPr>
              <p:cNvSpPr txBox="1"/>
              <p:nvPr/>
            </p:nvSpPr>
            <p:spPr>
              <a:xfrm>
                <a:off x="75666" y="5198720"/>
                <a:ext cx="4214510" cy="646331"/>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この値が、ある定数</a:t>
                </a:r>
                <a14:m>
                  <m:oMath xmlns:m="http://schemas.openxmlformats.org/officeDocument/2006/math">
                    <m:r>
                      <a:rPr kumimoji="1" lang="en-US" altLang="ja-JP" b="0" i="1" smtClean="0">
                        <a:latin typeface="Cambria Math" panose="02040503050406030204" pitchFamily="18" charset="0"/>
                        <a:ea typeface="ＭＳ Ｐゴシック" panose="020B0600070205080204" pitchFamily="50" charset="-128"/>
                      </a:rPr>
                      <m:t>𝑎</m:t>
                    </m:r>
                  </m:oMath>
                </a14:m>
                <a:r>
                  <a:rPr kumimoji="1" lang="ja-JP" altLang="en-US" sz="1800" dirty="0">
                    <a:latin typeface="ＭＳ Ｐゴシック" panose="020B0600070205080204" pitchFamily="50" charset="-128"/>
                    <a:ea typeface="ＭＳ Ｐゴシック" panose="020B0600070205080204" pitchFamily="50" charset="-128"/>
                  </a:rPr>
                  <a:t>より大きければ</a:t>
                </a:r>
                <a:r>
                  <a:rPr kumimoji="1" lang="en-US" altLang="ja-JP" sz="1800" dirty="0">
                    <a:latin typeface="ＭＳ Ｐゴシック" panose="020B0600070205080204" pitchFamily="50" charset="-128"/>
                    <a:ea typeface="ＭＳ Ｐゴシック" panose="020B0600070205080204" pitchFamily="50" charset="-128"/>
                  </a:rPr>
                  <a:t>1</a:t>
                </a:r>
                <a:r>
                  <a:rPr kumimoji="1" lang="ja-JP" altLang="en-US" sz="1800" dirty="0">
                    <a:latin typeface="ＭＳ Ｐゴシック" panose="020B0600070205080204" pitchFamily="50" charset="-128"/>
                    <a:ea typeface="ＭＳ Ｐゴシック" panose="020B0600070205080204" pitchFamily="50" charset="-128"/>
                  </a:rPr>
                  <a:t>を、それ以下であれば</a:t>
                </a:r>
                <a:r>
                  <a:rPr kumimoji="1" lang="en-US" altLang="ja-JP" sz="1800" dirty="0">
                    <a:latin typeface="ＭＳ Ｐゴシック" panose="020B0600070205080204" pitchFamily="50" charset="-128"/>
                    <a:ea typeface="ＭＳ Ｐゴシック" panose="020B0600070205080204" pitchFamily="50" charset="-128"/>
                  </a:rPr>
                  <a:t>0</a:t>
                </a:r>
                <a:r>
                  <a:rPr kumimoji="1" lang="ja-JP" altLang="en-US" sz="1800" dirty="0">
                    <a:latin typeface="ＭＳ Ｐゴシック" panose="020B0600070205080204" pitchFamily="50" charset="-128"/>
                    <a:ea typeface="ＭＳ Ｐゴシック" panose="020B0600070205080204" pitchFamily="50" charset="-128"/>
                  </a:rPr>
                  <a:t>を出力する。</a:t>
                </a:r>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36" name="テキスト ボックス 35">
                <a:extLst>
                  <a:ext uri="{FF2B5EF4-FFF2-40B4-BE49-F238E27FC236}">
                    <a16:creationId xmlns:a16="http://schemas.microsoft.com/office/drawing/2014/main" id="{B58990E3-7177-43DE-99FF-D20DD3C3FB7B}"/>
                  </a:ext>
                </a:extLst>
              </p:cNvPr>
              <p:cNvSpPr txBox="1">
                <a:spLocks noRot="1" noChangeAspect="1" noMove="1" noResize="1" noEditPoints="1" noAdjustHandles="1" noChangeArrowheads="1" noChangeShapeType="1" noTextEdit="1"/>
              </p:cNvSpPr>
              <p:nvPr/>
            </p:nvSpPr>
            <p:spPr>
              <a:xfrm>
                <a:off x="75666" y="5198720"/>
                <a:ext cx="4214510" cy="646331"/>
              </a:xfrm>
              <a:prstGeom prst="rect">
                <a:avLst/>
              </a:prstGeom>
              <a:blipFill>
                <a:blip r:embed="rId14"/>
                <a:stretch>
                  <a:fillRect l="-1156" t="-7547" b="-14151"/>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6CBF8293-B154-4902-8A29-F7ACE5D62360}"/>
              </a:ext>
            </a:extLst>
          </p:cNvPr>
          <p:cNvSpPr/>
          <p:nvPr/>
        </p:nvSpPr>
        <p:spPr>
          <a:xfrm>
            <a:off x="1727226" y="-6303"/>
            <a:ext cx="568954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5.4.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507FF3F-6570-4A15-980C-1FDD6D21C344}"/>
                  </a:ext>
                </a:extLst>
              </p:cNvPr>
              <p:cNvSpPr txBox="1"/>
              <p:nvPr/>
            </p:nvSpPr>
            <p:spPr>
              <a:xfrm>
                <a:off x="6012415" y="6513040"/>
                <a:ext cx="2808718"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0</m:t>
                        </m:r>
                      </m:sub>
                    </m:sSub>
                  </m:oMath>
                </a14:m>
                <a:r>
                  <a:rPr kumimoji="1" lang="ja-JP" altLang="en-US" dirty="0"/>
                  <a:t>を特に、バイアスと呼ぶ</a:t>
                </a:r>
              </a:p>
            </p:txBody>
          </p:sp>
        </mc:Choice>
        <mc:Fallback xmlns="">
          <p:sp>
            <p:nvSpPr>
              <p:cNvPr id="7" name="テキスト ボックス 6">
                <a:extLst>
                  <a:ext uri="{FF2B5EF4-FFF2-40B4-BE49-F238E27FC236}">
                    <a16:creationId xmlns:a16="http://schemas.microsoft.com/office/drawing/2014/main" id="{E507FF3F-6570-4A15-980C-1FDD6D21C344}"/>
                  </a:ext>
                </a:extLst>
              </p:cNvPr>
              <p:cNvSpPr txBox="1">
                <a:spLocks noRot="1" noChangeAspect="1" noMove="1" noResize="1" noEditPoints="1" noAdjustHandles="1" noChangeArrowheads="1" noChangeShapeType="1" noTextEdit="1"/>
              </p:cNvSpPr>
              <p:nvPr/>
            </p:nvSpPr>
            <p:spPr>
              <a:xfrm>
                <a:off x="6012415" y="6513040"/>
                <a:ext cx="2808718" cy="276999"/>
              </a:xfrm>
              <a:prstGeom prst="rect">
                <a:avLst/>
              </a:prstGeom>
              <a:blipFill>
                <a:blip r:embed="rId15"/>
                <a:stretch>
                  <a:fillRect l="-2169" t="-26087" r="-4772" b="-52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221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7600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前のニューロンからの入力に対して、必ず正しい出力が存在する。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シナプス結合強度は、モデルからの出力値と正しい出力値との差によって変化する。</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33C0DE70-A038-483C-A8AB-3E4751F53A52}"/>
              </a:ext>
            </a:extLst>
          </p:cNvPr>
          <p:cNvSpPr txBox="1"/>
          <p:nvPr/>
        </p:nvSpPr>
        <p:spPr>
          <a:xfrm>
            <a:off x="262920" y="5466308"/>
            <a:ext cx="4325021" cy="707886"/>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シナプス結合強度を</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自動で調節</a:t>
            </a:r>
            <a:r>
              <a:rPr kumimoji="1" lang="ja-JP" altLang="en-US" sz="2000" dirty="0">
                <a:latin typeface="ＭＳ Ｐゴシック" panose="020B0600070205080204" pitchFamily="50" charset="-128"/>
                <a:ea typeface="ＭＳ Ｐゴシック" panose="020B0600070205080204" pitchFamily="50" charset="-128"/>
              </a:rPr>
              <a:t>できるよう改良したニューロン</a:t>
            </a:r>
          </a:p>
        </p:txBody>
      </p:sp>
      <p:pic>
        <p:nvPicPr>
          <p:cNvPr id="31" name="図 30">
            <a:extLst>
              <a:ext uri="{FF2B5EF4-FFF2-40B4-BE49-F238E27FC236}">
                <a16:creationId xmlns:a16="http://schemas.microsoft.com/office/drawing/2014/main" id="{7B5FF436-0247-4212-879D-1C670420D332}"/>
              </a:ext>
            </a:extLst>
          </p:cNvPr>
          <p:cNvPicPr>
            <a:picLocks noChangeAspect="1"/>
          </p:cNvPicPr>
          <p:nvPr/>
        </p:nvPicPr>
        <p:blipFill rotWithShape="1">
          <a:blip r:embed="rId3">
            <a:extLst>
              <a:ext uri="{28A0092B-C50C-407E-A947-70E740481C1C}">
                <a14:useLocalDpi xmlns:a14="http://schemas.microsoft.com/office/drawing/2010/main" val="0"/>
              </a:ext>
            </a:extLst>
          </a:blip>
          <a:srcRect t="8741" r="8235"/>
          <a:stretch/>
        </p:blipFill>
        <p:spPr>
          <a:xfrm>
            <a:off x="5196402" y="2595654"/>
            <a:ext cx="3608987" cy="2680626"/>
          </a:xfrm>
          <a:prstGeom prst="rect">
            <a:avLst/>
          </a:prstGeom>
        </p:spPr>
      </p:pic>
      <p:sp>
        <p:nvSpPr>
          <p:cNvPr id="33" name="矢印: 右 32">
            <a:extLst>
              <a:ext uri="{FF2B5EF4-FFF2-40B4-BE49-F238E27FC236}">
                <a16:creationId xmlns:a16="http://schemas.microsoft.com/office/drawing/2014/main" id="{2B8A90C0-761E-4E15-9031-E5E5F30B1487}"/>
              </a:ext>
            </a:extLst>
          </p:cNvPr>
          <p:cNvSpPr/>
          <p:nvPr/>
        </p:nvSpPr>
        <p:spPr>
          <a:xfrm>
            <a:off x="4686300" y="3802617"/>
            <a:ext cx="510102"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2B0FB0C-60F1-42C5-889E-5841B23A877A}"/>
              </a:ext>
            </a:extLst>
          </p:cNvPr>
          <p:cNvSpPr txBox="1"/>
          <p:nvPr/>
        </p:nvSpPr>
        <p:spPr>
          <a:xfrm>
            <a:off x="5093751" y="5466308"/>
            <a:ext cx="4050249" cy="707886"/>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n</a:t>
            </a:r>
            <a:r>
              <a:rPr kumimoji="1" lang="ja-JP" altLang="en-US" sz="2000" dirty="0">
                <a:latin typeface="ＭＳ Ｐゴシック" panose="020B0600070205080204" pitchFamily="50" charset="-128"/>
                <a:ea typeface="ＭＳ Ｐゴシック" panose="020B0600070205080204" pitchFamily="50" charset="-128"/>
              </a:rPr>
              <a:t>個のクラスを</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自動的に</a:t>
            </a:r>
            <a:r>
              <a:rPr kumimoji="1" lang="ja-JP" altLang="en-US" sz="2000" dirty="0">
                <a:latin typeface="ＭＳ Ｐゴシック" panose="020B0600070205080204" pitchFamily="50" charset="-128"/>
                <a:ea typeface="ＭＳ Ｐゴシック" panose="020B0600070205080204" pitchFamily="50" charset="-128"/>
              </a:rPr>
              <a:t>直線で</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分類</a:t>
            </a:r>
            <a:r>
              <a:rPr kumimoji="1" lang="ja-JP" altLang="en-US" sz="2000" dirty="0">
                <a:latin typeface="ＭＳ Ｐゴシック" panose="020B0600070205080204" pitchFamily="50" charset="-128"/>
                <a:ea typeface="ＭＳ Ｐゴシック" panose="020B0600070205080204" pitchFamily="50" charset="-128"/>
              </a:rPr>
              <a:t>することが可能</a:t>
            </a: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pic>
        <p:nvPicPr>
          <p:cNvPr id="3" name="図 2">
            <a:extLst>
              <a:ext uri="{FF2B5EF4-FFF2-40B4-BE49-F238E27FC236}">
                <a16:creationId xmlns:a16="http://schemas.microsoft.com/office/drawing/2014/main" id="{F41CC908-E13E-42F2-A609-D0B80BD0391D}"/>
              </a:ext>
            </a:extLst>
          </p:cNvPr>
          <p:cNvPicPr>
            <a:picLocks noChangeAspect="1"/>
          </p:cNvPicPr>
          <p:nvPr/>
        </p:nvPicPr>
        <p:blipFill>
          <a:blip r:embed="rId4"/>
          <a:stretch>
            <a:fillRect/>
          </a:stretch>
        </p:blipFill>
        <p:spPr>
          <a:xfrm>
            <a:off x="262920" y="2419105"/>
            <a:ext cx="4372255" cy="3033724"/>
          </a:xfrm>
          <a:prstGeom prst="rect">
            <a:avLst/>
          </a:prstGeom>
        </p:spPr>
      </p:pic>
    </p:spTree>
    <p:extLst>
      <p:ext uri="{BB962C8B-B14F-4D97-AF65-F5344CB8AC3E}">
        <p14:creationId xmlns:p14="http://schemas.microsoft.com/office/powerpoint/2010/main" val="295201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C951ABD-DD57-4097-9F6C-B0C30C3DBFCF}"/>
              </a:ext>
            </a:extLst>
          </p:cNvPr>
          <p:cNvSpPr/>
          <p:nvPr/>
        </p:nvSpPr>
        <p:spPr>
          <a:xfrm>
            <a:off x="1372782" y="2082800"/>
            <a:ext cx="6398436" cy="2070100"/>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sp>
        <p:nvSpPr>
          <p:cNvPr id="4" name="テキスト ボックス 3">
            <a:extLst>
              <a:ext uri="{FF2B5EF4-FFF2-40B4-BE49-F238E27FC236}">
                <a16:creationId xmlns:a16="http://schemas.microsoft.com/office/drawing/2014/main" id="{5AA91430-4936-4263-8B01-88DD6D9F0FBC}"/>
              </a:ext>
            </a:extLst>
          </p:cNvPr>
          <p:cNvSpPr txBox="1"/>
          <p:nvPr/>
        </p:nvSpPr>
        <p:spPr>
          <a:xfrm>
            <a:off x="773823" y="861697"/>
            <a:ext cx="7596354" cy="763992"/>
          </a:xfrm>
          <a:prstGeom prst="rect">
            <a:avLst/>
          </a:prstGeom>
          <a:noFill/>
        </p:spPr>
        <p:txBody>
          <a:bodyPr wrap="square" rtlCol="0">
            <a:spAutoFit/>
          </a:bodyPr>
          <a:lstStyle/>
          <a:p>
            <a:pPr>
              <a:lnSpc>
                <a:spcPts val="2800"/>
              </a:lnSpc>
            </a:pPr>
            <a:r>
              <a:rPr kumimoji="1" lang="en-US" altLang="ja-JP" sz="2000" dirty="0">
                <a:latin typeface="ＭＳ Ｐゴシック" panose="020B0600070205080204" pitchFamily="50" charset="-128"/>
                <a:ea typeface="ＭＳ Ｐゴシック" panose="020B0600070205080204" pitchFamily="50" charset="-128"/>
              </a:rPr>
              <a:t>F.</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Rosenblatt</a:t>
            </a:r>
            <a:r>
              <a:rPr kumimoji="1" lang="ja-JP" altLang="en-US" sz="2000" dirty="0">
                <a:latin typeface="ＭＳ Ｐゴシック" panose="020B0600070205080204" pitchFamily="50" charset="-128"/>
                <a:ea typeface="ＭＳ Ｐゴシック" panose="020B0600070205080204" pitchFamily="50" charset="-128"/>
              </a:rPr>
              <a:t> は、</a:t>
            </a:r>
            <a:r>
              <a:rPr kumimoji="1" lang="en-US" altLang="ja-JP" sz="2000" dirty="0">
                <a:latin typeface="ＭＳ Ｐゴシック" panose="020B0600070205080204" pitchFamily="50" charset="-128"/>
                <a:ea typeface="ＭＳ Ｐゴシック" panose="020B0600070205080204" pitchFamily="50" charset="-128"/>
              </a:rPr>
              <a:t>1957</a:t>
            </a:r>
            <a:r>
              <a:rPr kumimoji="1" lang="ja-JP" altLang="en-US" sz="2000" dirty="0">
                <a:latin typeface="ＭＳ Ｐゴシック" panose="020B0600070205080204" pitchFamily="50" charset="-128"/>
                <a:ea typeface="ＭＳ Ｐゴシック" panose="020B0600070205080204" pitchFamily="50" charset="-128"/>
              </a:rPr>
              <a:t>年に</a:t>
            </a:r>
            <a:r>
              <a:rPr kumimoji="1" lang="en-US" altLang="ja-JP" sz="2000" dirty="0">
                <a:latin typeface="ＭＳ Ｐゴシック" panose="020B0600070205080204" pitchFamily="50" charset="-128"/>
                <a:ea typeface="ＭＳ Ｐゴシック" panose="020B0600070205080204" pitchFamily="50" charset="-128"/>
              </a:rPr>
              <a:t>MCP</a:t>
            </a:r>
            <a:r>
              <a:rPr kumimoji="1" lang="ja-JP" altLang="en-US" sz="2000" dirty="0">
                <a:latin typeface="ＭＳ Ｐゴシック" panose="020B0600070205080204" pitchFamily="50" charset="-128"/>
                <a:ea typeface="ＭＳ Ｐゴシック" panose="020B0600070205080204" pitchFamily="50" charset="-128"/>
              </a:rPr>
              <a:t>ニューロンモデルに基づくパーセプトロンという学習可能なシステムを発表した。</a:t>
            </a:r>
            <a:endParaRPr kumimoji="1" lang="en-US" altLang="ja-JP" sz="2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70AB4A-5F25-4A5A-8CDD-F475B883844D}"/>
                  </a:ext>
                </a:extLst>
              </p:cNvPr>
              <p:cNvSpPr txBox="1"/>
              <p:nvPr/>
            </p:nvSpPr>
            <p:spPr>
              <a:xfrm>
                <a:off x="1372782" y="2173103"/>
                <a:ext cx="6398436" cy="1841210"/>
              </a:xfrm>
              <a:prstGeom prst="rect">
                <a:avLst/>
              </a:prstGeom>
              <a:noFill/>
            </p:spPr>
            <p:txBody>
              <a:bodyPr wrap="square" rtlCol="0">
                <a:spAutoFit/>
              </a:bodyPr>
              <a:lstStyle/>
              <a:p>
                <a:pPr>
                  <a:lnSpc>
                    <a:spcPts val="2800"/>
                  </a:lnSpc>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パーセプトロンは、以下の手順で学習を行う。</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a:t>
                </a:r>
                <a14:m>
                  <m:oMath xmlns:m="http://schemas.openxmlformats.org/officeDocument/2006/math">
                    <m:r>
                      <a:rPr kumimoji="1" lang="en-US" altLang="ja-JP" sz="2000" b="0" i="1" smtClean="0">
                        <a:solidFill>
                          <a:schemeClr val="bg1"/>
                        </a:solidFill>
                        <a:latin typeface="Cambria Math" panose="02040503050406030204" pitchFamily="18" charset="0"/>
                        <a:ea typeface="ＭＳ Ｐゴシック" panose="020B0600070205080204" pitchFamily="50" charset="-128"/>
                      </a:rPr>
                      <m:t>0</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または値の小さい乱数で初期化する。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トレーニングサンプル</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1" i="1" smtClean="0">
                            <a:solidFill>
                              <a:schemeClr val="bg1"/>
                            </a:solidFill>
                            <a:latin typeface="Cambria Math" panose="02040503050406030204" pitchFamily="18" charset="0"/>
                            <a:ea typeface="ＭＳ Ｐゴシック" panose="020B0600070205080204" pitchFamily="50" charset="-128"/>
                          </a:rPr>
                          <m:t>𝒙</m:t>
                        </m:r>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e>
                        </m:d>
                      </m:sup>
                    </m:sSup>
                    <m:r>
                      <a:rPr kumimoji="1" lang="ja-JP" altLang="en-US" sz="2000" i="1">
                        <a:solidFill>
                          <a:schemeClr val="bg1"/>
                        </a:solidFill>
                        <a:latin typeface="Cambria Math" panose="02040503050406030204" pitchFamily="18" charset="0"/>
                        <a:ea typeface="ＭＳ Ｐゴシック" panose="020B0600070205080204" pitchFamily="50" charset="-128"/>
                      </a:rPr>
                      <m:t>ごと</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に次の手順を実行する。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出力値</a:t>
                </a:r>
                <a14:m>
                  <m:oMath xmlns:m="http://schemas.openxmlformats.org/officeDocument/2006/math">
                    <m:acc>
                      <m:accPr>
                        <m:chr m:val="̂"/>
                        <m:ctrlPr>
                          <a:rPr kumimoji="1" lang="ja-JP" altLang="en-US" sz="200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を計算する。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重みを更新する。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mc:Choice>
        <mc:Fallback xmlns="">
          <p:sp>
            <p:nvSpPr>
              <p:cNvPr id="5" name="テキスト ボックス 4">
                <a:extLst>
                  <a:ext uri="{FF2B5EF4-FFF2-40B4-BE49-F238E27FC236}">
                    <a16:creationId xmlns:a16="http://schemas.microsoft.com/office/drawing/2014/main" id="{4570AB4A-5F25-4A5A-8CDD-F475B883844D}"/>
                  </a:ext>
                </a:extLst>
              </p:cNvPr>
              <p:cNvSpPr txBox="1">
                <a:spLocks noRot="1" noChangeAspect="1" noMove="1" noResize="1" noEditPoints="1" noAdjustHandles="1" noChangeArrowheads="1" noChangeShapeType="1" noTextEdit="1"/>
              </p:cNvSpPr>
              <p:nvPr/>
            </p:nvSpPr>
            <p:spPr>
              <a:xfrm>
                <a:off x="1372782" y="2173103"/>
                <a:ext cx="6398436" cy="1841210"/>
              </a:xfrm>
              <a:prstGeom prst="rect">
                <a:avLst/>
              </a:prstGeom>
              <a:blipFill>
                <a:blip r:embed="rId3"/>
                <a:stretch>
                  <a:fillRect l="-952" t="-1320" r="-190" b="-4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015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機械学習の定式化</a:t>
            </a:r>
            <a:r>
              <a:rPr kumimoji="1" lang="en-US" altLang="ja-JP" sz="2800" u="sng" dirty="0">
                <a:solidFill>
                  <a:schemeClr val="tx1">
                    <a:lumMod val="75000"/>
                  </a:schemeClr>
                </a:solidFill>
              </a:rPr>
              <a:t>(1)</a:t>
            </a:r>
            <a:endParaRPr kumimoji="1" lang="ja-JP" altLang="en-US" sz="2800" u="sng" dirty="0">
              <a:solidFill>
                <a:schemeClr val="tx1">
                  <a:lumMod val="75000"/>
                </a:schemeClr>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7E12B2-8A95-445E-8D29-FEB65D16B82D}"/>
                  </a:ext>
                </a:extLst>
              </p:cNvPr>
              <p:cNvSpPr txBox="1"/>
              <p:nvPr/>
            </p:nvSpPr>
            <p:spPr>
              <a:xfrm flipH="1">
                <a:off x="660399" y="1032096"/>
                <a:ext cx="7823201" cy="5672130"/>
              </a:xfrm>
              <a:prstGeom prst="rect">
                <a:avLst/>
              </a:prstGeom>
              <a:noFill/>
            </p:spPr>
            <p:txBody>
              <a:bodyPr wrap="square" rtlCol="0">
                <a:spAutoFit/>
              </a:bodyPr>
              <a:lstStyle/>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入力空間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r>
                          <a:rPr kumimoji="1" lang="en-US" altLang="ja-JP" sz="2400" i="1" smtClean="0">
                            <a:solidFill>
                              <a:schemeClr val="tx1">
                                <a:lumMod val="75000"/>
                              </a:schemeClr>
                            </a:solidFill>
                            <a:latin typeface="Cambria Math" panose="02040503050406030204" pitchFamily="18" charset="0"/>
                            <a:ea typeface="Cambria Math" panose="02040503050406030204" pitchFamily="18" charset="0"/>
                          </a:rPr>
                          <m:t>ℝ</m:t>
                        </m:r>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𝑑</m:t>
                        </m:r>
                      </m:sup>
                    </m:sSup>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出力空間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0, 1</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:2</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値判別</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ℝ</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 : </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回帰</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𝑐</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点集合</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oMath>
                </a14:m>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データ生成分布</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𝑋</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𝑌</m:t>
                        </m: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仮説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h</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a:t>
                </a:r>
                <a14:m>
                  <m:oMath xmlns:m="http://schemas.openxmlformats.org/officeDocument/2006/math">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𝒴</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入出力関係を予測する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損失関数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0−1</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判別</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1" i="1" smtClean="0">
                        <a:solidFill>
                          <a:schemeClr val="tx1">
                            <a:lumMod val="75000"/>
                          </a:schemeClr>
                        </a:solidFill>
                        <a:latin typeface="Cambria Math" panose="02040503050406030204" pitchFamily="18" charset="0"/>
                        <a:ea typeface="ＭＳ Ｐゴシック" panose="020B0600070205080204" pitchFamily="50" charset="-128"/>
                      </a:rPr>
                      <m:t>𝟏</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eqArr>
                          <m:eqArr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eqArr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1  </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𝑖𝑓</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𝑦</m:t>
                            </m:r>
                          </m:e>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𝑜𝑡h𝑒𝑟𝑤𝑖𝑠𝑒</m:t>
                            </m:r>
                          </m:e>
                        </m:eqAr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二乗損失（回帰）：</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en-US" altLang="ja-JP" sz="2400" b="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再構成損失（教師なし学習）：</a:t>
                </a:r>
                <a14:m>
                  <m:oMath xmlns:m="http://schemas.openxmlformats.org/officeDocument/2006/math">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E57E12B2-8A95-445E-8D29-FEB65D16B82D}"/>
                  </a:ext>
                </a:extLst>
              </p:cNvPr>
              <p:cNvSpPr txBox="1">
                <a:spLocks noRot="1" noChangeAspect="1" noMove="1" noResize="1" noEditPoints="1" noAdjustHandles="1" noChangeArrowheads="1" noChangeShapeType="1" noTextEdit="1"/>
              </p:cNvSpPr>
              <p:nvPr/>
            </p:nvSpPr>
            <p:spPr>
              <a:xfrm flipH="1">
                <a:off x="660399" y="1032096"/>
                <a:ext cx="7823201" cy="5672130"/>
              </a:xfrm>
              <a:prstGeom prst="rect">
                <a:avLst/>
              </a:prstGeom>
              <a:blipFill>
                <a:blip r:embed="rId2"/>
                <a:stretch>
                  <a:fillRect l="-1012" b="-1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559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t>4. </a:t>
            </a:r>
            <a:r>
              <a:rPr kumimoji="1" lang="ja-JP" altLang="en-US" sz="2800" u="sng" dirty="0"/>
              <a:t>機械学習における様々なタスク</a:t>
            </a:r>
          </a:p>
        </p:txBody>
      </p:sp>
      <p:grpSp>
        <p:nvGrpSpPr>
          <p:cNvPr id="51" name="グループ化 50">
            <a:extLst>
              <a:ext uri="{FF2B5EF4-FFF2-40B4-BE49-F238E27FC236}">
                <a16:creationId xmlns:a16="http://schemas.microsoft.com/office/drawing/2014/main" id="{7A7CC2DA-145D-4B06-80A8-85B168E3E0B8}"/>
              </a:ext>
            </a:extLst>
          </p:cNvPr>
          <p:cNvGrpSpPr/>
          <p:nvPr/>
        </p:nvGrpSpPr>
        <p:grpSpPr>
          <a:xfrm>
            <a:off x="164322" y="1137006"/>
            <a:ext cx="2850553" cy="4438292"/>
            <a:chOff x="164322" y="1137006"/>
            <a:chExt cx="2850553" cy="4438292"/>
          </a:xfrm>
        </p:grpSpPr>
        <p:sp>
          <p:nvSpPr>
            <p:cNvPr id="50" name="四角形: 角を丸くする 49">
              <a:extLst>
                <a:ext uri="{FF2B5EF4-FFF2-40B4-BE49-F238E27FC236}">
                  <a16:creationId xmlns:a16="http://schemas.microsoft.com/office/drawing/2014/main" id="{FFF9CFFE-4C42-4D93-BC6D-8B304D198A04}"/>
                </a:ext>
              </a:extLst>
            </p:cNvPr>
            <p:cNvSpPr/>
            <p:nvPr/>
          </p:nvSpPr>
          <p:spPr>
            <a:xfrm>
              <a:off x="164322"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F16CF329-C095-4A4F-AF0D-18AEEC1E3B77}"/>
                </a:ext>
              </a:extLst>
            </p:cNvPr>
            <p:cNvSpPr txBox="1"/>
            <p:nvPr/>
          </p:nvSpPr>
          <p:spPr>
            <a:xfrm>
              <a:off x="1011401"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分類</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786428-6060-483E-B085-043DD110035B}"/>
                </a:ext>
              </a:extLst>
            </p:cNvPr>
            <p:cNvSpPr txBox="1"/>
            <p:nvPr/>
          </p:nvSpPr>
          <p:spPr>
            <a:xfrm>
              <a:off x="218584" y="1767388"/>
              <a:ext cx="2755230"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データからラベルを予測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9" name="グループ化 48">
              <a:extLst>
                <a:ext uri="{FF2B5EF4-FFF2-40B4-BE49-F238E27FC236}">
                  <a16:creationId xmlns:a16="http://schemas.microsoft.com/office/drawing/2014/main" id="{90F32E08-EFED-4445-A4C5-184195AAFA8F}"/>
                </a:ext>
              </a:extLst>
            </p:cNvPr>
            <p:cNvGrpSpPr/>
            <p:nvPr/>
          </p:nvGrpSpPr>
          <p:grpSpPr>
            <a:xfrm>
              <a:off x="381097" y="2347524"/>
              <a:ext cx="2375569" cy="3136434"/>
              <a:chOff x="266700" y="2347524"/>
              <a:chExt cx="2375569" cy="3136434"/>
            </a:xfrm>
          </p:grpSpPr>
          <p:pic>
            <p:nvPicPr>
              <p:cNvPr id="7" name="図 6" descr="草の上にいる犬&#10;&#10;自動的に生成された説明">
                <a:extLst>
                  <a:ext uri="{FF2B5EF4-FFF2-40B4-BE49-F238E27FC236}">
                    <a16:creationId xmlns:a16="http://schemas.microsoft.com/office/drawing/2014/main" id="{8782DD28-3DCB-4E40-8F5D-E848C9B16863}"/>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sp>
            <p:nvSpPr>
              <p:cNvPr id="18" name="矢印: 右 17">
                <a:extLst>
                  <a:ext uri="{FF2B5EF4-FFF2-40B4-BE49-F238E27FC236}">
                    <a16:creationId xmlns:a16="http://schemas.microsoft.com/office/drawing/2014/main" id="{E4B346AC-DA3D-4996-A6B5-0649C1F126B9}"/>
                  </a:ext>
                </a:extLst>
              </p:cNvPr>
              <p:cNvSpPr/>
              <p:nvPr/>
            </p:nvSpPr>
            <p:spPr>
              <a:xfrm>
                <a:off x="1332131" y="3213660"/>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E281B0-CD29-4ED0-9C05-46CB6ADC8017}"/>
                  </a:ext>
                </a:extLst>
              </p:cNvPr>
              <p:cNvSpPr txBox="1"/>
              <p:nvPr/>
            </p:nvSpPr>
            <p:spPr>
              <a:xfrm>
                <a:off x="1943843" y="3167493"/>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犬</a:t>
                </a:r>
              </a:p>
            </p:txBody>
          </p:sp>
          <p:pic>
            <p:nvPicPr>
              <p:cNvPr id="21" name="図 20" descr="猫の顔&#10;&#10;自動的に生成された説明">
                <a:extLst>
                  <a:ext uri="{FF2B5EF4-FFF2-40B4-BE49-F238E27FC236}">
                    <a16:creationId xmlns:a16="http://schemas.microsoft.com/office/drawing/2014/main" id="{A1B92886-CAAA-4502-97A2-009751F0B6FC}"/>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66700" y="4309894"/>
                <a:ext cx="927870" cy="1174064"/>
              </a:xfrm>
              <a:prstGeom prst="rect">
                <a:avLst/>
              </a:prstGeom>
            </p:spPr>
          </p:pic>
          <p:sp>
            <p:nvSpPr>
              <p:cNvPr id="22" name="矢印: 右 21">
                <a:extLst>
                  <a:ext uri="{FF2B5EF4-FFF2-40B4-BE49-F238E27FC236}">
                    <a16:creationId xmlns:a16="http://schemas.microsoft.com/office/drawing/2014/main" id="{A75B18E9-70F0-475C-AE25-AC6DB853016E}"/>
                  </a:ext>
                </a:extLst>
              </p:cNvPr>
              <p:cNvSpPr/>
              <p:nvPr/>
            </p:nvSpPr>
            <p:spPr>
              <a:xfrm>
                <a:off x="1332131" y="4746495"/>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7FE7CB0-B432-4A0B-863A-93FEAC9CF4D1}"/>
                  </a:ext>
                </a:extLst>
              </p:cNvPr>
              <p:cNvSpPr txBox="1"/>
              <p:nvPr/>
            </p:nvSpPr>
            <p:spPr>
              <a:xfrm>
                <a:off x="1943842" y="4700328"/>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猫</a:t>
                </a:r>
              </a:p>
            </p:txBody>
          </p:sp>
          <p:sp>
            <p:nvSpPr>
              <p:cNvPr id="25" name="テキスト ボックス 24">
                <a:extLst>
                  <a:ext uri="{FF2B5EF4-FFF2-40B4-BE49-F238E27FC236}">
                    <a16:creationId xmlns:a16="http://schemas.microsoft.com/office/drawing/2014/main" id="{2FEFDA1B-8D6E-430F-9597-7544B67D1EF1}"/>
                  </a:ext>
                </a:extLst>
              </p:cNvPr>
              <p:cNvSpPr txBox="1"/>
              <p:nvPr/>
            </p:nvSpPr>
            <p:spPr>
              <a:xfrm>
                <a:off x="319009" y="2347524"/>
                <a:ext cx="875561"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C5542221-7290-4184-81AE-994302B084EC}"/>
                  </a:ext>
                </a:extLst>
              </p:cNvPr>
              <p:cNvSpPr txBox="1"/>
              <p:nvPr/>
            </p:nvSpPr>
            <p:spPr>
              <a:xfrm>
                <a:off x="1752282" y="2347524"/>
                <a:ext cx="88998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ラベル</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7" name="グループ化 66">
            <a:extLst>
              <a:ext uri="{FF2B5EF4-FFF2-40B4-BE49-F238E27FC236}">
                <a16:creationId xmlns:a16="http://schemas.microsoft.com/office/drawing/2014/main" id="{414BA8C3-09E3-4208-97FE-18F2C784FBCD}"/>
              </a:ext>
            </a:extLst>
          </p:cNvPr>
          <p:cNvGrpSpPr/>
          <p:nvPr/>
        </p:nvGrpSpPr>
        <p:grpSpPr>
          <a:xfrm>
            <a:off x="3386195" y="1137004"/>
            <a:ext cx="2850553" cy="4438292"/>
            <a:chOff x="3861954" y="1137006"/>
            <a:chExt cx="2850553" cy="4438292"/>
          </a:xfrm>
        </p:grpSpPr>
        <p:sp>
          <p:nvSpPr>
            <p:cNvPr id="52" name="四角形: 角を丸くする 51">
              <a:extLst>
                <a:ext uri="{FF2B5EF4-FFF2-40B4-BE49-F238E27FC236}">
                  <a16:creationId xmlns:a16="http://schemas.microsoft.com/office/drawing/2014/main" id="{3324EEE8-FFCE-4660-AF2C-A755352228D0}"/>
                </a:ext>
              </a:extLst>
            </p:cNvPr>
            <p:cNvSpPr/>
            <p:nvPr/>
          </p:nvSpPr>
          <p:spPr>
            <a:xfrm>
              <a:off x="3861954"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06DD94C6-A207-423B-8377-4B3EF8B4FAB1}"/>
                </a:ext>
              </a:extLst>
            </p:cNvPr>
            <p:cNvSpPr txBox="1"/>
            <p:nvPr/>
          </p:nvSpPr>
          <p:spPr>
            <a:xfrm>
              <a:off x="4698329"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回帰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066A92FB-8874-4BE7-A64D-626054D1BF90}"/>
                </a:ext>
              </a:extLst>
            </p:cNvPr>
            <p:cNvSpPr txBox="1"/>
            <p:nvPr/>
          </p:nvSpPr>
          <p:spPr>
            <a:xfrm>
              <a:off x="3879996" y="1771284"/>
              <a:ext cx="2744662"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変数</a:t>
              </a:r>
              <a:r>
                <a:rPr kumimoji="1" lang="en-US" altLang="ja-JP" sz="2000" dirty="0">
                  <a:latin typeface="ＭＳ Ｐゴシック" panose="020B0600070205080204" pitchFamily="50" charset="-128"/>
                  <a:ea typeface="ＭＳ Ｐゴシック" panose="020B0600070205080204" pitchFamily="50" charset="-128"/>
                </a:rPr>
                <a:t>x</a:t>
              </a:r>
              <a:r>
                <a:rPr kumimoji="1" lang="ja-JP" altLang="en-US" sz="2000" dirty="0">
                  <a:latin typeface="ＭＳ Ｐゴシック" panose="020B0600070205080204" pitchFamily="50" charset="-128"/>
                  <a:ea typeface="ＭＳ Ｐゴシック" panose="020B0600070205080204" pitchFamily="50" charset="-128"/>
                </a:rPr>
                <a:t>と相関関係にある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y</a:t>
              </a:r>
              <a:r>
                <a:rPr kumimoji="1" lang="ja-JP" altLang="en-US" sz="2000" dirty="0">
                  <a:latin typeface="ＭＳ Ｐゴシック" panose="020B0600070205080204" pitchFamily="50" charset="-128"/>
                  <a:ea typeface="ＭＳ Ｐゴシック" panose="020B0600070205080204" pitchFamily="50" charset="-128"/>
                </a:rPr>
                <a:t>の値を予測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8" name="グループ化 47">
              <a:extLst>
                <a:ext uri="{FF2B5EF4-FFF2-40B4-BE49-F238E27FC236}">
                  <a16:creationId xmlns:a16="http://schemas.microsoft.com/office/drawing/2014/main" id="{76727F62-6B84-4AAE-9A85-1AEA2389558E}"/>
                </a:ext>
              </a:extLst>
            </p:cNvPr>
            <p:cNvGrpSpPr/>
            <p:nvPr/>
          </p:nvGrpSpPr>
          <p:grpSpPr>
            <a:xfrm>
              <a:off x="4029561" y="2711956"/>
              <a:ext cx="2445531" cy="2329221"/>
              <a:chOff x="3294976" y="2355434"/>
              <a:chExt cx="3048237" cy="2903262"/>
            </a:xfrm>
          </p:grpSpPr>
          <p:cxnSp>
            <p:nvCxnSpPr>
              <p:cNvPr id="29" name="直線矢印コネクタ 28">
                <a:extLst>
                  <a:ext uri="{FF2B5EF4-FFF2-40B4-BE49-F238E27FC236}">
                    <a16:creationId xmlns:a16="http://schemas.microsoft.com/office/drawing/2014/main" id="{979CAE43-4F66-4C61-89F6-1AB5F71AE311}"/>
                  </a:ext>
                </a:extLst>
              </p:cNvPr>
              <p:cNvCxnSpPr>
                <a:cxnSpLocks/>
              </p:cNvCxnSpPr>
              <p:nvPr/>
            </p:nvCxnSpPr>
            <p:spPr>
              <a:xfrm flipV="1">
                <a:off x="3606800" y="2747634"/>
                <a:ext cx="0" cy="23681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08814E6-1E0C-415E-AB1E-FC17BD8F0267}"/>
                  </a:ext>
                </a:extLst>
              </p:cNvPr>
              <p:cNvCxnSpPr>
                <a:cxnSpLocks/>
              </p:cNvCxnSpPr>
              <p:nvPr/>
            </p:nvCxnSpPr>
            <p:spPr>
              <a:xfrm>
                <a:off x="3314700" y="4746495"/>
                <a:ext cx="2679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7EBBF308-CD57-47E1-BB1F-E7174204C85F}"/>
                  </a:ext>
                </a:extLst>
              </p:cNvPr>
              <p:cNvSpPr/>
              <p:nvPr/>
            </p:nvSpPr>
            <p:spPr>
              <a:xfrm>
                <a:off x="3667899" y="436869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7E740264-664C-423B-9490-42BAC729D339}"/>
                  </a:ext>
                </a:extLst>
              </p:cNvPr>
              <p:cNvSpPr/>
              <p:nvPr/>
            </p:nvSpPr>
            <p:spPr>
              <a:xfrm>
                <a:off x="3992603" y="39317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98F9A78-D375-48E0-BB6C-5D8F02472F1F}"/>
                  </a:ext>
                </a:extLst>
              </p:cNvPr>
              <p:cNvSpPr/>
              <p:nvPr/>
            </p:nvSpPr>
            <p:spPr>
              <a:xfrm>
                <a:off x="4337931" y="41651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8F8D454-5144-412A-84E9-89C81A8EA613}"/>
                  </a:ext>
                </a:extLst>
              </p:cNvPr>
              <p:cNvSpPr/>
              <p:nvPr/>
            </p:nvSpPr>
            <p:spPr>
              <a:xfrm>
                <a:off x="4571332" y="38595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C65CB7-5C70-400E-945F-2A35220694FF}"/>
                  </a:ext>
                </a:extLst>
              </p:cNvPr>
              <p:cNvSpPr/>
              <p:nvPr/>
            </p:nvSpPr>
            <p:spPr>
              <a:xfrm>
                <a:off x="4660614" y="351245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5542B79-DFC2-4104-9A93-31CF47131704}"/>
                  </a:ext>
                </a:extLst>
              </p:cNvPr>
              <p:cNvSpPr/>
              <p:nvPr/>
            </p:nvSpPr>
            <p:spPr>
              <a:xfrm>
                <a:off x="5009297" y="384432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9845B7A-4B5B-4640-A028-30D3A1806D2D}"/>
                  </a:ext>
                </a:extLst>
              </p:cNvPr>
              <p:cNvSpPr/>
              <p:nvPr/>
            </p:nvSpPr>
            <p:spPr>
              <a:xfrm>
                <a:off x="5135627" y="315733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B060C12-047E-4E14-8D69-970D2E548C2B}"/>
                  </a:ext>
                </a:extLst>
              </p:cNvPr>
              <p:cNvSpPr/>
              <p:nvPr/>
            </p:nvSpPr>
            <p:spPr>
              <a:xfrm>
                <a:off x="5355660" y="39159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488F956B-E09B-4301-AE05-E81270517643}"/>
                  </a:ext>
                </a:extLst>
              </p:cNvPr>
              <p:cNvSpPr/>
              <p:nvPr/>
            </p:nvSpPr>
            <p:spPr>
              <a:xfrm>
                <a:off x="5355659" y="345591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22C11FF7-E8C8-450D-8CBF-3EFDBAE4FD41}"/>
                  </a:ext>
                </a:extLst>
              </p:cNvPr>
              <p:cNvCxnSpPr/>
              <p:nvPr/>
            </p:nvCxnSpPr>
            <p:spPr>
              <a:xfrm flipV="1">
                <a:off x="3606800" y="3455917"/>
                <a:ext cx="1982260" cy="1290578"/>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C36C18-65C4-46B1-8EF7-B82A3992A4AC}"/>
                  </a:ext>
                </a:extLst>
              </p:cNvPr>
              <p:cNvSpPr txBox="1"/>
              <p:nvPr/>
            </p:nvSpPr>
            <p:spPr>
              <a:xfrm>
                <a:off x="3294976" y="2355434"/>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体重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7" name="テキスト ボックス 46">
                <a:extLst>
                  <a:ext uri="{FF2B5EF4-FFF2-40B4-BE49-F238E27FC236}">
                    <a16:creationId xmlns:a16="http://schemas.microsoft.com/office/drawing/2014/main" id="{1B748D70-3C42-4051-9FCD-361C45CCA241}"/>
                  </a:ext>
                </a:extLst>
              </p:cNvPr>
              <p:cNvSpPr txBox="1"/>
              <p:nvPr/>
            </p:nvSpPr>
            <p:spPr>
              <a:xfrm>
                <a:off x="5645586" y="48585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身長</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8" name="グループ化 67">
            <a:extLst>
              <a:ext uri="{FF2B5EF4-FFF2-40B4-BE49-F238E27FC236}">
                <a16:creationId xmlns:a16="http://schemas.microsoft.com/office/drawing/2014/main" id="{03606E83-CF6F-4ED3-A268-D89E1AF81738}"/>
              </a:ext>
            </a:extLst>
          </p:cNvPr>
          <p:cNvGrpSpPr/>
          <p:nvPr/>
        </p:nvGrpSpPr>
        <p:grpSpPr>
          <a:xfrm>
            <a:off x="6613124" y="1125030"/>
            <a:ext cx="2879314" cy="4450266"/>
            <a:chOff x="7415752" y="1119693"/>
            <a:chExt cx="2879314" cy="4450266"/>
          </a:xfrm>
        </p:grpSpPr>
        <p:sp>
          <p:nvSpPr>
            <p:cNvPr id="54" name="四角形: 角を丸くする 53">
              <a:extLst>
                <a:ext uri="{FF2B5EF4-FFF2-40B4-BE49-F238E27FC236}">
                  <a16:creationId xmlns:a16="http://schemas.microsoft.com/office/drawing/2014/main" id="{B1C95D40-E04B-4AA2-A087-550D338BBABC}"/>
                </a:ext>
              </a:extLst>
            </p:cNvPr>
            <p:cNvSpPr/>
            <p:nvPr/>
          </p:nvSpPr>
          <p:spPr>
            <a:xfrm>
              <a:off x="7424260" y="1119693"/>
              <a:ext cx="2850553" cy="4450266"/>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9051FCD9-45ED-4B5F-88A3-4032B9CD4074}"/>
                </a:ext>
              </a:extLst>
            </p:cNvPr>
            <p:cNvSpPr txBox="1"/>
            <p:nvPr/>
          </p:nvSpPr>
          <p:spPr>
            <a:xfrm>
              <a:off x="7415752" y="1119693"/>
              <a:ext cx="2879314"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クラスタリング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18529FCC-AE23-43A8-85EE-969F614F8274}"/>
                </a:ext>
              </a:extLst>
            </p:cNvPr>
            <p:cNvSpPr txBox="1"/>
            <p:nvPr/>
          </p:nvSpPr>
          <p:spPr>
            <a:xfrm>
              <a:off x="7552546" y="1829211"/>
              <a:ext cx="2593980"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同種のデータを纏める</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59" name="グループ化 58">
              <a:extLst>
                <a:ext uri="{FF2B5EF4-FFF2-40B4-BE49-F238E27FC236}">
                  <a16:creationId xmlns:a16="http://schemas.microsoft.com/office/drawing/2014/main" id="{BA5BA356-4A25-4DC9-BA33-6F470EED2C92}"/>
                </a:ext>
              </a:extLst>
            </p:cNvPr>
            <p:cNvGrpSpPr/>
            <p:nvPr/>
          </p:nvGrpSpPr>
          <p:grpSpPr>
            <a:xfrm>
              <a:off x="7516491" y="2462107"/>
              <a:ext cx="2695561" cy="2954891"/>
              <a:chOff x="165100" y="2643501"/>
              <a:chExt cx="3084492" cy="3381239"/>
            </a:xfrm>
          </p:grpSpPr>
          <p:sp>
            <p:nvSpPr>
              <p:cNvPr id="60" name="四角形: 角を丸くする 59">
                <a:extLst>
                  <a:ext uri="{FF2B5EF4-FFF2-40B4-BE49-F238E27FC236}">
                    <a16:creationId xmlns:a16="http://schemas.microsoft.com/office/drawing/2014/main" id="{10031FE2-97DB-4FD3-8C8D-6F7CC9FF6F55}"/>
                  </a:ext>
                </a:extLst>
              </p:cNvPr>
              <p:cNvSpPr/>
              <p:nvPr/>
            </p:nvSpPr>
            <p:spPr>
              <a:xfrm>
                <a:off x="165100" y="2643501"/>
                <a:ext cx="2418128" cy="2893697"/>
              </a:xfrm>
              <a:prstGeom prst="roundRect">
                <a:avLst>
                  <a:gd name="adj" fmla="val 4534"/>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descr="草の上にいる犬&#10;&#10;自動的に生成された説明">
                <a:extLst>
                  <a:ext uri="{FF2B5EF4-FFF2-40B4-BE49-F238E27FC236}">
                    <a16:creationId xmlns:a16="http://schemas.microsoft.com/office/drawing/2014/main" id="{84BCF17E-61BA-487C-84AF-C2161EF19114}"/>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pic>
            <p:nvPicPr>
              <p:cNvPr id="62" name="図 61" descr="猫の顔&#10;&#10;自動的に生成された説明">
                <a:extLst>
                  <a:ext uri="{FF2B5EF4-FFF2-40B4-BE49-F238E27FC236}">
                    <a16:creationId xmlns:a16="http://schemas.microsoft.com/office/drawing/2014/main" id="{704DB2AD-9997-4BFC-9AE2-0FE8E393A31D}"/>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321722" y="4850676"/>
                <a:ext cx="927870" cy="1174064"/>
              </a:xfrm>
              <a:prstGeom prst="rect">
                <a:avLst/>
              </a:prstGeom>
            </p:spPr>
          </p:pic>
          <p:pic>
            <p:nvPicPr>
              <p:cNvPr id="63" name="図 62" descr="座る, 犬, 動物, 哺乳類 が含まれている画像&#10;&#10;自動的に生成された説明">
                <a:extLst>
                  <a:ext uri="{FF2B5EF4-FFF2-40B4-BE49-F238E27FC236}">
                    <a16:creationId xmlns:a16="http://schemas.microsoft.com/office/drawing/2014/main" id="{4DD32B0F-A592-42D4-8A08-C487AFBCB5C1}"/>
                  </a:ext>
                </a:extLst>
              </p:cNvPr>
              <p:cNvPicPr>
                <a:picLocks noChangeAspect="1"/>
              </p:cNvPicPr>
              <p:nvPr/>
            </p:nvPicPr>
            <p:blipFill rotWithShape="1">
              <a:blip r:embed="rId4">
                <a:extLst>
                  <a:ext uri="{28A0092B-C50C-407E-A947-70E740481C1C}">
                    <a14:useLocalDpi xmlns:a14="http://schemas.microsoft.com/office/drawing/2010/main" val="0"/>
                  </a:ext>
                </a:extLst>
              </a:blip>
              <a:srcRect l="17249" t="1062" r="35038" b="2234"/>
              <a:stretch/>
            </p:blipFill>
            <p:spPr>
              <a:xfrm>
                <a:off x="235181" y="4153094"/>
                <a:ext cx="1043215" cy="1282700"/>
              </a:xfrm>
              <a:prstGeom prst="rect">
                <a:avLst/>
              </a:prstGeom>
            </p:spPr>
          </p:pic>
          <p:pic>
            <p:nvPicPr>
              <p:cNvPr id="64" name="図 63" descr="草の上にいる犬&#10;&#10;自動的に生成された説明">
                <a:extLst>
                  <a:ext uri="{FF2B5EF4-FFF2-40B4-BE49-F238E27FC236}">
                    <a16:creationId xmlns:a16="http://schemas.microsoft.com/office/drawing/2014/main" id="{741F9ECC-00EC-4F98-9005-DB1169203B9C}"/>
                  </a:ext>
                </a:extLst>
              </p:cNvPr>
              <p:cNvPicPr>
                <a:picLocks noChangeAspect="1"/>
              </p:cNvPicPr>
              <p:nvPr/>
            </p:nvPicPr>
            <p:blipFill rotWithShape="1">
              <a:blip r:embed="rId5">
                <a:extLst>
                  <a:ext uri="{28A0092B-C50C-407E-A947-70E740481C1C}">
                    <a14:useLocalDpi xmlns:a14="http://schemas.microsoft.com/office/drawing/2010/main" val="0"/>
                  </a:ext>
                </a:extLst>
              </a:blip>
              <a:srcRect l="16494" t="5648" r="32183" b="3441"/>
              <a:stretch/>
            </p:blipFill>
            <p:spPr>
              <a:xfrm>
                <a:off x="1410199" y="3378220"/>
                <a:ext cx="1039497" cy="1282692"/>
              </a:xfrm>
              <a:prstGeom prst="rect">
                <a:avLst/>
              </a:prstGeom>
            </p:spPr>
          </p:pic>
        </p:grpSp>
      </p:grpSp>
      <p:grpSp>
        <p:nvGrpSpPr>
          <p:cNvPr id="69" name="グループ化 68">
            <a:extLst>
              <a:ext uri="{FF2B5EF4-FFF2-40B4-BE49-F238E27FC236}">
                <a16:creationId xmlns:a16="http://schemas.microsoft.com/office/drawing/2014/main" id="{E05D9A65-F9AA-41C1-A0D2-D84048816ECC}"/>
              </a:ext>
            </a:extLst>
          </p:cNvPr>
          <p:cNvGrpSpPr/>
          <p:nvPr/>
        </p:nvGrpSpPr>
        <p:grpSpPr>
          <a:xfrm>
            <a:off x="9861785" y="1125030"/>
            <a:ext cx="2850553" cy="4438292"/>
            <a:chOff x="10601117" y="1137004"/>
            <a:chExt cx="2850553" cy="4438292"/>
          </a:xfrm>
        </p:grpSpPr>
        <p:sp>
          <p:nvSpPr>
            <p:cNvPr id="53" name="四角形: 角を丸くする 52">
              <a:extLst>
                <a:ext uri="{FF2B5EF4-FFF2-40B4-BE49-F238E27FC236}">
                  <a16:creationId xmlns:a16="http://schemas.microsoft.com/office/drawing/2014/main" id="{9C116824-758F-41D4-BFF2-04EFA5D09C1F}"/>
                </a:ext>
              </a:extLst>
            </p:cNvPr>
            <p:cNvSpPr/>
            <p:nvPr/>
          </p:nvSpPr>
          <p:spPr>
            <a:xfrm>
              <a:off x="10601117" y="1137004"/>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B48BB0AD-FBC3-41C0-96AD-1C214A1AC459}"/>
                </a:ext>
              </a:extLst>
            </p:cNvPr>
            <p:cNvSpPr txBox="1"/>
            <p:nvPr/>
          </p:nvSpPr>
          <p:spPr>
            <a:xfrm>
              <a:off x="11010730" y="1137004"/>
              <a:ext cx="2031325"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次元削減</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9DE91942-01FE-45B1-AFF7-295FE0815A7A}"/>
                </a:ext>
              </a:extLst>
            </p:cNvPr>
            <p:cNvSpPr txBox="1"/>
            <p:nvPr/>
          </p:nvSpPr>
          <p:spPr>
            <a:xfrm>
              <a:off x="10836003" y="1834548"/>
              <a:ext cx="2380780"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データ中の重要な</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部分空間を取り出す</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65" name="図 64" descr="食品 が含まれている画像&#10;&#10;自動的に生成された説明">
              <a:extLst>
                <a:ext uri="{FF2B5EF4-FFF2-40B4-BE49-F238E27FC236}">
                  <a16:creationId xmlns:a16="http://schemas.microsoft.com/office/drawing/2014/main" id="{7EF83B64-E060-45F4-A69C-08C14EDB7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956" y="2836743"/>
              <a:ext cx="2760880" cy="1712599"/>
            </a:xfrm>
            <a:prstGeom prst="rect">
              <a:avLst/>
            </a:prstGeom>
          </p:spPr>
        </p:pic>
        <p:sp>
          <p:nvSpPr>
            <p:cNvPr id="66" name="テキスト ボックス 65">
              <a:extLst>
                <a:ext uri="{FF2B5EF4-FFF2-40B4-BE49-F238E27FC236}">
                  <a16:creationId xmlns:a16="http://schemas.microsoft.com/office/drawing/2014/main" id="{46880082-64FD-4F45-B1B7-7E2259A452B2}"/>
                </a:ext>
              </a:extLst>
            </p:cNvPr>
            <p:cNvSpPr txBox="1"/>
            <p:nvPr/>
          </p:nvSpPr>
          <p:spPr>
            <a:xfrm>
              <a:off x="11100501" y="4715723"/>
              <a:ext cx="1851789" cy="707886"/>
            </a:xfrm>
            <a:prstGeom prst="rect">
              <a:avLst/>
            </a:prstGeom>
            <a:noFill/>
          </p:spPr>
          <p:txBody>
            <a:bodyPr wrap="none" rtlCol="0">
              <a:spAutoFit/>
            </a:bodyPr>
            <a:lstStyle/>
            <a:p>
              <a:r>
                <a:rPr kumimoji="1" lang="en-US" altLang="ja-JP" sz="2000" dirty="0">
                  <a:latin typeface="ＭＳ Ｐゴシック" panose="020B0600070205080204" pitchFamily="50" charset="-128"/>
                  <a:ea typeface="ＭＳ Ｐゴシック" panose="020B0600070205080204" pitchFamily="50" charset="-128"/>
                </a:rPr>
                <a:t>3</a:t>
              </a:r>
              <a:r>
                <a:rPr kumimoji="1" lang="ja-JP" altLang="en-US" sz="2000" dirty="0">
                  <a:latin typeface="ＭＳ Ｐゴシック" panose="020B0600070205080204" pitchFamily="50" charset="-128"/>
                  <a:ea typeface="ＭＳ Ｐゴシック" panose="020B0600070205080204" pitchFamily="50" charset="-128"/>
                </a:rPr>
                <a:t>次元空間内の</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2</a:t>
              </a:r>
              <a:r>
                <a:rPr kumimoji="1" lang="ja-JP" altLang="en-US" sz="2000" dirty="0">
                  <a:latin typeface="ＭＳ Ｐゴシック" panose="020B0600070205080204" pitchFamily="50" charset="-128"/>
                  <a:ea typeface="ＭＳ Ｐゴシック" panose="020B0600070205080204" pitchFamily="50" charset="-128"/>
                </a:rPr>
                <a:t>次元多様体</a:t>
              </a:r>
              <a:endParaRPr kumimoji="1" lang="en-US" altLang="ja-JP" sz="20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84627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sp>
        <p:nvSpPr>
          <p:cNvPr id="3" name="テキスト ボックス 2">
            <a:extLst>
              <a:ext uri="{FF2B5EF4-FFF2-40B4-BE49-F238E27FC236}">
                <a16:creationId xmlns:a16="http://schemas.microsoft.com/office/drawing/2014/main" id="{8E99B750-3ED7-4936-8237-112D3AA9AC7D}"/>
              </a:ext>
            </a:extLst>
          </p:cNvPr>
          <p:cNvSpPr txBox="1"/>
          <p:nvPr/>
        </p:nvSpPr>
        <p:spPr>
          <a:xfrm>
            <a:off x="509449" y="966280"/>
            <a:ext cx="7821372" cy="461665"/>
          </a:xfrm>
          <a:prstGeom prst="rect">
            <a:avLst/>
          </a:prstGeom>
          <a:noFill/>
        </p:spPr>
        <p:txBody>
          <a:bodyPr wrap="non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とは</a:t>
            </a: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知能を持ったコンピュータ</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という意味で使われている．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4" name="矢印: 下 3">
            <a:extLst>
              <a:ext uri="{FF2B5EF4-FFF2-40B4-BE49-F238E27FC236}">
                <a16:creationId xmlns:a16="http://schemas.microsoft.com/office/drawing/2014/main" id="{EC6A3602-43E8-495A-B942-948083ECCA46}"/>
              </a:ext>
            </a:extLst>
          </p:cNvPr>
          <p:cNvSpPr/>
          <p:nvPr/>
        </p:nvSpPr>
        <p:spPr>
          <a:xfrm>
            <a:off x="4159647" y="1397672"/>
            <a:ext cx="327171" cy="369332"/>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BCF34DD4-EB23-4A94-8384-147EDDBC7792}"/>
              </a:ext>
            </a:extLst>
          </p:cNvPr>
          <p:cNvSpPr/>
          <p:nvPr/>
        </p:nvSpPr>
        <p:spPr>
          <a:xfrm>
            <a:off x="552797" y="1767004"/>
            <a:ext cx="7668414" cy="707886"/>
          </a:xfrm>
          <a:prstGeom prst="rect">
            <a:avLst/>
          </a:prstGeom>
        </p:spPr>
        <p:txBody>
          <a:bodyPr wrap="square">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現在のコンピュータでできることは，四則演算</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だけ．</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よって，人工知能の目標とは，</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6" name="四角形: 角を丸くする 5">
            <a:extLst>
              <a:ext uri="{FF2B5EF4-FFF2-40B4-BE49-F238E27FC236}">
                <a16:creationId xmlns:a16="http://schemas.microsoft.com/office/drawing/2014/main" id="{951A624D-CE91-43D8-93E4-DAF173FF2B8C}"/>
              </a:ext>
            </a:extLst>
          </p:cNvPr>
          <p:cNvSpPr/>
          <p:nvPr/>
        </p:nvSpPr>
        <p:spPr>
          <a:xfrm>
            <a:off x="1199377" y="2758158"/>
            <a:ext cx="6745242" cy="945849"/>
          </a:xfrm>
          <a:prstGeom prst="roundRect">
            <a:avLst>
              <a:gd name="adj" fmla="val 7919"/>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人間の知的活動を四則演算で表現するか，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表現できていると人間が感じる程度に近づけること</a:t>
            </a:r>
          </a:p>
        </p:txBody>
      </p:sp>
      <p:sp>
        <p:nvSpPr>
          <p:cNvPr id="7" name="矢印: 下 6">
            <a:extLst>
              <a:ext uri="{FF2B5EF4-FFF2-40B4-BE49-F238E27FC236}">
                <a16:creationId xmlns:a16="http://schemas.microsoft.com/office/drawing/2014/main" id="{8F0FEAB5-4662-4A27-8E2C-23E1F2487510}"/>
              </a:ext>
            </a:extLst>
          </p:cNvPr>
          <p:cNvSpPr/>
          <p:nvPr/>
        </p:nvSpPr>
        <p:spPr>
          <a:xfrm>
            <a:off x="4408413" y="3992798"/>
            <a:ext cx="327171" cy="558201"/>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8289C58-0318-44C0-BEF8-DD53EB91E7C7}"/>
              </a:ext>
            </a:extLst>
          </p:cNvPr>
          <p:cNvSpPr txBox="1"/>
          <p:nvPr/>
        </p:nvSpPr>
        <p:spPr>
          <a:xfrm>
            <a:off x="4735584" y="4071844"/>
            <a:ext cx="2520242"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どうやって実現するか？</a:t>
            </a:r>
            <a:endPar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715014" y="4700684"/>
            <a:ext cx="7713971" cy="1015663"/>
          </a:xfrm>
          <a:prstGeom prst="rect">
            <a:avLst/>
          </a:prstGeom>
          <a:noFill/>
        </p:spPr>
        <p:txBody>
          <a:bodyPr wrap="non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or</a:t>
            </a:r>
          </a:p>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460B31AE-B9E7-4069-AD43-2FCC98B00EE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2. 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は実現できるか？</a:t>
            </a: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88083" y="1152527"/>
            <a:ext cx="8479863" cy="400110"/>
          </a:xfrm>
          <a:prstGeom prst="rect">
            <a:avLst/>
          </a:prstGeom>
          <a:noFill/>
        </p:spPr>
        <p:txBody>
          <a:bodyPr wrap="squar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p>
        </p:txBody>
      </p:sp>
      <p:sp>
        <p:nvSpPr>
          <p:cNvPr id="10" name="正方形/長方形 9">
            <a:extLst>
              <a:ext uri="{FF2B5EF4-FFF2-40B4-BE49-F238E27FC236}">
                <a16:creationId xmlns:a16="http://schemas.microsoft.com/office/drawing/2014/main" id="{84419509-5CB3-4C18-B8B1-DDBC6CAACAA6}"/>
              </a:ext>
            </a:extLst>
          </p:cNvPr>
          <p:cNvSpPr/>
          <p:nvPr/>
        </p:nvSpPr>
        <p:spPr>
          <a:xfrm>
            <a:off x="88083" y="3789726"/>
            <a:ext cx="5025937" cy="400110"/>
          </a:xfrm>
          <a:prstGeom prst="rect">
            <a:avLst/>
          </a:prstGeom>
        </p:spPr>
        <p:txBody>
          <a:bodyPr wrap="square">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35EF6242-34C9-443A-AD07-CB87062AFE52}"/>
                  </a:ext>
                </a:extLst>
              </p:cNvPr>
              <p:cNvSpPr/>
              <p:nvPr/>
            </p:nvSpPr>
            <p:spPr>
              <a:xfrm>
                <a:off x="1026592" y="1712923"/>
                <a:ext cx="7794819" cy="1629659"/>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人間の知能を科学的に観測する方法がそもそも無い．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脳にセンサーを埋め込んで観測 </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電気信号や血流など物理的な動き</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複数設置して，時間的な変動を観測する．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電気信号の変化 </a:t>
                </a:r>
                <a14:m>
                  <m:oMath xmlns:m="http://schemas.openxmlformats.org/officeDocument/2006/math">
                    <m:r>
                      <a:rPr kumimoji="1" lang="ja-JP" altLang="en-US" sz="2000" i="1" smtClean="0">
                        <a:solidFill>
                          <a:schemeClr val="tx1">
                            <a:lumMod val="75000"/>
                          </a:schemeClr>
                        </a:solidFill>
                        <a:latin typeface="Cambria Math" panose="02040503050406030204" pitchFamily="18" charset="0"/>
                      </a:rPr>
                      <m:t>≠</m:t>
                    </m:r>
                  </m:oMath>
                </a14:m>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知能</a:t>
                </a:r>
              </a:p>
            </p:txBody>
          </p:sp>
        </mc:Choice>
        <mc:Fallback xmlns="">
          <p:sp>
            <p:nvSpPr>
              <p:cNvPr id="11" name="正方形/長方形 10">
                <a:extLst>
                  <a:ext uri="{FF2B5EF4-FFF2-40B4-BE49-F238E27FC236}">
                    <a16:creationId xmlns:a16="http://schemas.microsoft.com/office/drawing/2014/main" id="{35EF6242-34C9-443A-AD07-CB87062AFE52}"/>
                  </a:ext>
                </a:extLst>
              </p:cNvPr>
              <p:cNvSpPr>
                <a:spLocks noRot="1" noChangeAspect="1" noMove="1" noResize="1" noEditPoints="1" noAdjustHandles="1" noChangeArrowheads="1" noChangeShapeType="1" noTextEdit="1"/>
              </p:cNvSpPr>
              <p:nvPr/>
            </p:nvSpPr>
            <p:spPr>
              <a:xfrm>
                <a:off x="1026592" y="1712923"/>
                <a:ext cx="7794819" cy="1629659"/>
              </a:xfrm>
              <a:prstGeom prst="rect">
                <a:avLst/>
              </a:prstGeom>
              <a:blipFill>
                <a:blip r:embed="rId2"/>
                <a:stretch>
                  <a:fillRect l="-703" t="-1115" r="-703" b="-5204"/>
                </a:stretch>
              </a:blipFill>
              <a:ln>
                <a:solidFill>
                  <a:srgbClr val="002060"/>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160840A1-BF25-477F-9F93-976ED7F8D237}"/>
              </a:ext>
            </a:extLst>
          </p:cNvPr>
          <p:cNvSpPr/>
          <p:nvPr/>
        </p:nvSpPr>
        <p:spPr>
          <a:xfrm>
            <a:off x="2224447" y="4441506"/>
            <a:ext cx="5399107" cy="94144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「ディープラーニング」など統計的手法の延長．</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「統計」という方法論そのものに，ある限界がある．</a:t>
            </a:r>
          </a:p>
        </p:txBody>
      </p:sp>
      <p:sp>
        <p:nvSpPr>
          <p:cNvPr id="15" name="テキスト ボックス 14">
            <a:extLst>
              <a:ext uri="{FF2B5EF4-FFF2-40B4-BE49-F238E27FC236}">
                <a16:creationId xmlns:a16="http://schemas.microsoft.com/office/drawing/2014/main" id="{C1261484-BE5D-43A9-A96E-3B5C9E443AC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307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632765FE-11BC-46F9-9F5C-F778826A923F}"/>
              </a:ext>
            </a:extLst>
          </p:cNvPr>
          <p:cNvSpPr/>
          <p:nvPr/>
        </p:nvSpPr>
        <p:spPr>
          <a:xfrm>
            <a:off x="1077985" y="1593908"/>
            <a:ext cx="6988029" cy="2256639"/>
          </a:xfrm>
          <a:prstGeom prst="roundRect">
            <a:avLst>
              <a:gd name="adj" fmla="val 5417"/>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rPr>
              <a:t>3. AI</a:t>
            </a:r>
            <a:r>
              <a:rPr kumimoji="1" lang="ja-JP" altLang="en-US" sz="2800" u="sng" dirty="0">
                <a:solidFill>
                  <a:schemeClr val="tx1">
                    <a:lumMod val="75000"/>
                  </a:schemeClr>
                </a:solidFill>
              </a:rPr>
              <a:t>と</a:t>
            </a:r>
            <a:r>
              <a:rPr kumimoji="1" lang="en-US" altLang="ja-JP" sz="2800" u="sng" dirty="0">
                <a:solidFill>
                  <a:schemeClr val="tx1">
                    <a:lumMod val="75000"/>
                  </a:schemeClr>
                </a:solidFill>
              </a:rPr>
              <a:t>AI</a:t>
            </a:r>
            <a:r>
              <a:rPr kumimoji="1" lang="ja-JP" altLang="en-US" sz="2800" u="sng" dirty="0">
                <a:solidFill>
                  <a:schemeClr val="tx1">
                    <a:lumMod val="75000"/>
                  </a:schemeClr>
                </a:solidFill>
              </a:rPr>
              <a:t>技術</a:t>
            </a:r>
          </a:p>
        </p:txBody>
      </p:sp>
      <p:sp>
        <p:nvSpPr>
          <p:cNvPr id="3" name="雲 2">
            <a:extLst>
              <a:ext uri="{FF2B5EF4-FFF2-40B4-BE49-F238E27FC236}">
                <a16:creationId xmlns:a16="http://schemas.microsoft.com/office/drawing/2014/main" id="{F9CD6CB1-6543-41DD-81E9-EC7E1EC7C85A}"/>
              </a:ext>
            </a:extLst>
          </p:cNvPr>
          <p:cNvSpPr/>
          <p:nvPr/>
        </p:nvSpPr>
        <p:spPr>
          <a:xfrm>
            <a:off x="3693294" y="1163655"/>
            <a:ext cx="1963444" cy="1115735"/>
          </a:xfrm>
          <a:prstGeom prst="clou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solidFill>
                  <a:schemeClr val="tx1">
                    <a:lumMod val="75000"/>
                  </a:schemeClr>
                </a:solidFill>
                <a:latin typeface="ＭＳ Ｐゴシック" panose="020B0600070205080204" pitchFamily="50" charset="-128"/>
                <a:ea typeface="ＭＳ Ｐゴシック" panose="020B0600070205080204" pitchFamily="50" charset="-128"/>
              </a:rPr>
              <a:t>AI</a:t>
            </a:r>
            <a:endParaRPr kumimoji="1" lang="ja-JP" altLang="en-US" sz="4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FA4FFABB-423A-47D7-BD23-57ED82449A5F}"/>
              </a:ext>
            </a:extLst>
          </p:cNvPr>
          <p:cNvSpPr/>
          <p:nvPr/>
        </p:nvSpPr>
        <p:spPr>
          <a:xfrm>
            <a:off x="1191238" y="1837567"/>
            <a:ext cx="1732084"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12" name="正方形/長方形 11">
            <a:extLst>
              <a:ext uri="{FF2B5EF4-FFF2-40B4-BE49-F238E27FC236}">
                <a16:creationId xmlns:a16="http://schemas.microsoft.com/office/drawing/2014/main" id="{E3D97DB3-6028-4A67-B649-91DF92EE0421}"/>
              </a:ext>
            </a:extLst>
          </p:cNvPr>
          <p:cNvSpPr/>
          <p:nvPr/>
        </p:nvSpPr>
        <p:spPr>
          <a:xfrm>
            <a:off x="1275127" y="2507583"/>
            <a:ext cx="2234230"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14" name="正方形/長方形 13">
            <a:extLst>
              <a:ext uri="{FF2B5EF4-FFF2-40B4-BE49-F238E27FC236}">
                <a16:creationId xmlns:a16="http://schemas.microsoft.com/office/drawing/2014/main" id="{74C32D2A-894B-47B4-B4EA-1C360F358A47}"/>
              </a:ext>
            </a:extLst>
          </p:cNvPr>
          <p:cNvSpPr/>
          <p:nvPr/>
        </p:nvSpPr>
        <p:spPr>
          <a:xfrm>
            <a:off x="2604780" y="3138101"/>
            <a:ext cx="1773883" cy="3939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画像認識技術</a:t>
            </a:r>
          </a:p>
        </p:txBody>
      </p:sp>
      <p:sp>
        <p:nvSpPr>
          <p:cNvPr id="15" name="正方形/長方形 14">
            <a:extLst>
              <a:ext uri="{FF2B5EF4-FFF2-40B4-BE49-F238E27FC236}">
                <a16:creationId xmlns:a16="http://schemas.microsoft.com/office/drawing/2014/main" id="{39F96254-7176-487C-8DAD-08FC35D6A14D}"/>
              </a:ext>
            </a:extLst>
          </p:cNvPr>
          <p:cNvSpPr/>
          <p:nvPr/>
        </p:nvSpPr>
        <p:spPr>
          <a:xfrm>
            <a:off x="5828743" y="2512140"/>
            <a:ext cx="1773883" cy="393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文字認識技術</a:t>
            </a:r>
          </a:p>
        </p:txBody>
      </p:sp>
      <p:sp>
        <p:nvSpPr>
          <p:cNvPr id="17" name="正方形/長方形 16">
            <a:extLst>
              <a:ext uri="{FF2B5EF4-FFF2-40B4-BE49-F238E27FC236}">
                <a16:creationId xmlns:a16="http://schemas.microsoft.com/office/drawing/2014/main" id="{08C889B7-639F-4590-B1A4-289B0B496D70}"/>
              </a:ext>
            </a:extLst>
          </p:cNvPr>
          <p:cNvSpPr/>
          <p:nvPr/>
        </p:nvSpPr>
        <p:spPr>
          <a:xfrm>
            <a:off x="6130854" y="1837568"/>
            <a:ext cx="1773883" cy="39393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音声合成技術</a:t>
            </a:r>
          </a:p>
        </p:txBody>
      </p:sp>
      <p:sp>
        <p:nvSpPr>
          <p:cNvPr id="18" name="正方形/長方形 17">
            <a:extLst>
              <a:ext uri="{FF2B5EF4-FFF2-40B4-BE49-F238E27FC236}">
                <a16:creationId xmlns:a16="http://schemas.microsoft.com/office/drawing/2014/main" id="{1DBBB04E-305A-48B0-BE9C-649282A5B806}"/>
              </a:ext>
            </a:extLst>
          </p:cNvPr>
          <p:cNvSpPr/>
          <p:nvPr/>
        </p:nvSpPr>
        <p:spPr>
          <a:xfrm>
            <a:off x="4967422" y="3138101"/>
            <a:ext cx="1773883" cy="3939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画像処理技術</a:t>
            </a:r>
          </a:p>
        </p:txBody>
      </p:sp>
      <p:cxnSp>
        <p:nvCxnSpPr>
          <p:cNvPr id="7" name="直線矢印コネクタ 6">
            <a:extLst>
              <a:ext uri="{FF2B5EF4-FFF2-40B4-BE49-F238E27FC236}">
                <a16:creationId xmlns:a16="http://schemas.microsoft.com/office/drawing/2014/main" id="{D2A29B64-86E8-4D03-9CBB-6C762DD1FA9B}"/>
              </a:ext>
            </a:extLst>
          </p:cNvPr>
          <p:cNvCxnSpPr>
            <a:cxnSpLocks/>
            <a:stCxn id="5" idx="3"/>
            <a:endCxn id="3" idx="2"/>
          </p:cNvCxnSpPr>
          <p:nvPr/>
        </p:nvCxnSpPr>
        <p:spPr>
          <a:xfrm flipV="1">
            <a:off x="2923322" y="1721523"/>
            <a:ext cx="776062" cy="313011"/>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96031FF-D143-42FD-8677-5745D4C57F3E}"/>
              </a:ext>
            </a:extLst>
          </p:cNvPr>
          <p:cNvCxnSpPr>
            <a:cxnSpLocks/>
            <a:stCxn id="12" idx="3"/>
          </p:cNvCxnSpPr>
          <p:nvPr/>
        </p:nvCxnSpPr>
        <p:spPr>
          <a:xfrm flipV="1">
            <a:off x="3509357" y="2096864"/>
            <a:ext cx="586365" cy="607686"/>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D101405-4745-4309-8F2D-5930864CC6CF}"/>
              </a:ext>
            </a:extLst>
          </p:cNvPr>
          <p:cNvCxnSpPr>
            <a:cxnSpLocks/>
          </p:cNvCxnSpPr>
          <p:nvPr/>
        </p:nvCxnSpPr>
        <p:spPr>
          <a:xfrm flipV="1">
            <a:off x="3799262" y="2150573"/>
            <a:ext cx="656732"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844B118-68CB-4BD0-A8C3-575A21021FFB}"/>
              </a:ext>
            </a:extLst>
          </p:cNvPr>
          <p:cNvCxnSpPr>
            <a:cxnSpLocks/>
          </p:cNvCxnSpPr>
          <p:nvPr/>
        </p:nvCxnSpPr>
        <p:spPr>
          <a:xfrm flipH="1" flipV="1">
            <a:off x="4896813" y="2150573"/>
            <a:ext cx="434389"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5C28070F-FBCD-4522-B608-58239A303153}"/>
              </a:ext>
            </a:extLst>
          </p:cNvPr>
          <p:cNvCxnSpPr>
            <a:cxnSpLocks/>
            <a:stCxn id="15" idx="1"/>
          </p:cNvCxnSpPr>
          <p:nvPr/>
        </p:nvCxnSpPr>
        <p:spPr>
          <a:xfrm flipH="1" flipV="1">
            <a:off x="5148055" y="2118207"/>
            <a:ext cx="680688" cy="59090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B2E0F0CE-F4A5-49FF-A719-06AF15B229C2}"/>
              </a:ext>
            </a:extLst>
          </p:cNvPr>
          <p:cNvCxnSpPr>
            <a:cxnSpLocks/>
            <a:stCxn id="17" idx="1"/>
            <a:endCxn id="3" idx="0"/>
          </p:cNvCxnSpPr>
          <p:nvPr/>
        </p:nvCxnSpPr>
        <p:spPr>
          <a:xfrm flipH="1" flipV="1">
            <a:off x="5655102" y="1721523"/>
            <a:ext cx="475752" cy="313012"/>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DA4AA48F-D3EE-4C96-BF43-19C22E71AABA}"/>
              </a:ext>
            </a:extLst>
          </p:cNvPr>
          <p:cNvSpPr txBox="1"/>
          <p:nvPr/>
        </p:nvSpPr>
        <p:spPr>
          <a:xfrm>
            <a:off x="7430132" y="3506867"/>
            <a:ext cx="641522" cy="400110"/>
          </a:xfrm>
          <a:prstGeom prst="rect">
            <a:avLst/>
          </a:prstGeom>
          <a:noFill/>
        </p:spPr>
        <p:txBody>
          <a:bodyPr wrap="squar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など</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3" name="正方形/長方形 52">
            <a:extLst>
              <a:ext uri="{FF2B5EF4-FFF2-40B4-BE49-F238E27FC236}">
                <a16:creationId xmlns:a16="http://schemas.microsoft.com/office/drawing/2014/main" id="{219B298E-DAD8-4581-B4D9-5E11B1064614}"/>
              </a:ext>
            </a:extLst>
          </p:cNvPr>
          <p:cNvSpPr/>
          <p:nvPr/>
        </p:nvSpPr>
        <p:spPr>
          <a:xfrm>
            <a:off x="1077985" y="1243686"/>
            <a:ext cx="1526795" cy="494843"/>
          </a:xfrm>
          <a:prstGeom prst="rect">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800" dirty="0">
                <a:solidFill>
                  <a:schemeClr val="tx1">
                    <a:lumMod val="75000"/>
                  </a:schemeClr>
                </a:solidFill>
                <a:latin typeface="ＭＳ Ｐゴシック" panose="020B0600070205080204" pitchFamily="50" charset="-128"/>
                <a:ea typeface="ＭＳ Ｐゴシック" panose="020B0600070205080204" pitchFamily="50" charset="-128"/>
              </a:rPr>
              <a:t>技術</a:t>
            </a:r>
          </a:p>
        </p:txBody>
      </p:sp>
      <p:sp>
        <p:nvSpPr>
          <p:cNvPr id="54" name="楕円 53">
            <a:extLst>
              <a:ext uri="{FF2B5EF4-FFF2-40B4-BE49-F238E27FC236}">
                <a16:creationId xmlns:a16="http://schemas.microsoft.com/office/drawing/2014/main" id="{0626011C-0DDB-464E-B2B5-D28F676E7458}"/>
              </a:ext>
            </a:extLst>
          </p:cNvPr>
          <p:cNvSpPr/>
          <p:nvPr/>
        </p:nvSpPr>
        <p:spPr>
          <a:xfrm>
            <a:off x="2752594" y="4709258"/>
            <a:ext cx="1258349" cy="12583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ＭＳ Ｐゴシック" panose="020B0600070205080204" pitchFamily="50" charset="-128"/>
                <a:ea typeface="ＭＳ Ｐゴシック" panose="020B0600070205080204" pitchFamily="50" charset="-128"/>
              </a:rPr>
              <a:t>Siri</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57" name="矢印: 右 56">
            <a:extLst>
              <a:ext uri="{FF2B5EF4-FFF2-40B4-BE49-F238E27FC236}">
                <a16:creationId xmlns:a16="http://schemas.microsoft.com/office/drawing/2014/main" id="{19FAC3ED-C352-4143-8385-79C3C086E508}"/>
              </a:ext>
            </a:extLst>
          </p:cNvPr>
          <p:cNvSpPr/>
          <p:nvPr/>
        </p:nvSpPr>
        <p:spPr>
          <a:xfrm flipH="1">
            <a:off x="4274780" y="5214675"/>
            <a:ext cx="642308" cy="396289"/>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8" name="正方形/長方形 57">
            <a:extLst>
              <a:ext uri="{FF2B5EF4-FFF2-40B4-BE49-F238E27FC236}">
                <a16:creationId xmlns:a16="http://schemas.microsoft.com/office/drawing/2014/main" id="{598CFB07-40C1-44DB-94B8-65DE97CDCDEA}"/>
              </a:ext>
            </a:extLst>
          </p:cNvPr>
          <p:cNvSpPr/>
          <p:nvPr/>
        </p:nvSpPr>
        <p:spPr>
          <a:xfrm>
            <a:off x="5230696" y="4820741"/>
            <a:ext cx="1732166"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59" name="正方形/長方形 58">
            <a:extLst>
              <a:ext uri="{FF2B5EF4-FFF2-40B4-BE49-F238E27FC236}">
                <a16:creationId xmlns:a16="http://schemas.microsoft.com/office/drawing/2014/main" id="{859ECBE9-CFAE-4914-AA36-55F7B3BDDAD9}"/>
              </a:ext>
            </a:extLst>
          </p:cNvPr>
          <p:cNvSpPr/>
          <p:nvPr/>
        </p:nvSpPr>
        <p:spPr>
          <a:xfrm>
            <a:off x="5230695" y="5509858"/>
            <a:ext cx="2269063"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67" name="テキスト ボックス 66">
            <a:extLst>
              <a:ext uri="{FF2B5EF4-FFF2-40B4-BE49-F238E27FC236}">
                <a16:creationId xmlns:a16="http://schemas.microsoft.com/office/drawing/2014/main" id="{56E8898A-7A9E-46BA-B405-7B1F080FC5F3}"/>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5564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6" name="図 5">
            <a:extLst>
              <a:ext uri="{FF2B5EF4-FFF2-40B4-BE49-F238E27FC236}">
                <a16:creationId xmlns:a16="http://schemas.microsoft.com/office/drawing/2014/main" id="{EE97C504-64FA-409E-93F3-1D472EE2A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75" y="1366367"/>
            <a:ext cx="8465849" cy="5398818"/>
          </a:xfrm>
          <a:prstGeom prst="rect">
            <a:avLst/>
          </a:prstGeom>
        </p:spPr>
      </p:pic>
      <p:sp>
        <p:nvSpPr>
          <p:cNvPr id="11" name="テキスト ボックス 10">
            <a:extLst>
              <a:ext uri="{FF2B5EF4-FFF2-40B4-BE49-F238E27FC236}">
                <a16:creationId xmlns:a16="http://schemas.microsoft.com/office/drawing/2014/main" id="{975C2F9D-BD91-467A-BBEF-2795798737F7}"/>
              </a:ext>
            </a:extLst>
          </p:cNvPr>
          <p:cNvSpPr txBox="1"/>
          <p:nvPr/>
        </p:nvSpPr>
        <p:spPr>
          <a:xfrm>
            <a:off x="628650" y="997035"/>
            <a:ext cx="2031325" cy="369332"/>
          </a:xfrm>
          <a:prstGeom prst="rect">
            <a:avLst/>
          </a:prstGeom>
          <a:noFill/>
        </p:spPr>
        <p:txBody>
          <a:bodyPr wrap="none" rtlCol="0">
            <a:spAutoFit/>
          </a:bodyPr>
          <a:lstStyle/>
          <a:p>
            <a:r>
              <a:rPr kumimoji="1" lang="ja-JP" altLang="en-US" dirty="0"/>
              <a:t>知能活動のフロー</a:t>
            </a:r>
          </a:p>
        </p:txBody>
      </p:sp>
    </p:spTree>
    <p:extLst>
      <p:ext uri="{BB962C8B-B14F-4D97-AF65-F5344CB8AC3E}">
        <p14:creationId xmlns:p14="http://schemas.microsoft.com/office/powerpoint/2010/main" val="201819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4" name="図 3" descr="スクリーンショット, 抽象 が含まれている画像&#10;&#10;自動的に生成された説明">
            <a:extLst>
              <a:ext uri="{FF2B5EF4-FFF2-40B4-BE49-F238E27FC236}">
                <a16:creationId xmlns:a16="http://schemas.microsoft.com/office/drawing/2014/main" id="{B9E0B642-5C84-4EC9-BFEA-EE2B41F2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5" y="1385150"/>
            <a:ext cx="8108950" cy="5472850"/>
          </a:xfrm>
          <a:prstGeom prst="rect">
            <a:avLst/>
          </a:prstGeom>
        </p:spPr>
      </p:pic>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2031325" cy="369332"/>
          </a:xfrm>
          <a:prstGeom prst="rect">
            <a:avLst/>
          </a:prstGeom>
          <a:noFill/>
        </p:spPr>
        <p:txBody>
          <a:bodyPr wrap="none" rtlCol="0">
            <a:spAutoFit/>
          </a:bodyPr>
          <a:lstStyle/>
          <a:p>
            <a:r>
              <a:rPr kumimoji="1" lang="ja-JP" altLang="en-US" dirty="0"/>
              <a:t>技術と応用の相関</a:t>
            </a:r>
          </a:p>
        </p:txBody>
      </p:sp>
    </p:spTree>
    <p:extLst>
      <p:ext uri="{BB962C8B-B14F-4D97-AF65-F5344CB8AC3E}">
        <p14:creationId xmlns:p14="http://schemas.microsoft.com/office/powerpoint/2010/main" val="292610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1760418" cy="369332"/>
          </a:xfrm>
          <a:prstGeom prst="rect">
            <a:avLst/>
          </a:prstGeom>
          <a:noFill/>
        </p:spPr>
        <p:txBody>
          <a:bodyPr wrap="none" rtlCol="0">
            <a:spAutoFit/>
          </a:bodyPr>
          <a:lstStyle/>
          <a:p>
            <a:r>
              <a:rPr kumimoji="1" lang="en-US" altLang="ja-JP" dirty="0"/>
              <a:t>AI</a:t>
            </a:r>
            <a:r>
              <a:rPr kumimoji="1" lang="ja-JP" altLang="en-US" dirty="0"/>
              <a:t>関連研究分野</a:t>
            </a:r>
          </a:p>
        </p:txBody>
      </p:sp>
      <p:pic>
        <p:nvPicPr>
          <p:cNvPr id="8" name="図 7" descr="文字と写真のスクリーンショット&#10;&#10;自動的に生成された説明">
            <a:extLst>
              <a:ext uri="{FF2B5EF4-FFF2-40B4-BE49-F238E27FC236}">
                <a16:creationId xmlns:a16="http://schemas.microsoft.com/office/drawing/2014/main" id="{A9093005-2230-4A3E-ACCF-70EA820C6F05}"/>
              </a:ext>
            </a:extLst>
          </p:cNvPr>
          <p:cNvPicPr>
            <a:picLocks noChangeAspect="1"/>
          </p:cNvPicPr>
          <p:nvPr/>
        </p:nvPicPr>
        <p:blipFill rotWithShape="1">
          <a:blip r:embed="rId2">
            <a:extLst>
              <a:ext uri="{28A0092B-C50C-407E-A947-70E740481C1C}">
                <a14:useLocalDpi xmlns:a14="http://schemas.microsoft.com/office/drawing/2010/main" val="0"/>
              </a:ext>
            </a:extLst>
          </a:blip>
          <a:srcRect l="2916" t="4287" r="1806" b="7046"/>
          <a:stretch/>
        </p:blipFill>
        <p:spPr>
          <a:xfrm>
            <a:off x="628650" y="1366367"/>
            <a:ext cx="8094126" cy="5309558"/>
          </a:xfrm>
          <a:prstGeom prst="rect">
            <a:avLst/>
          </a:prstGeom>
        </p:spPr>
      </p:pic>
    </p:spTree>
    <p:extLst>
      <p:ext uri="{BB962C8B-B14F-4D97-AF65-F5344CB8AC3E}">
        <p14:creationId xmlns:p14="http://schemas.microsoft.com/office/powerpoint/2010/main" val="903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地図 が含まれている画像&#10;&#10;自動的に生成された説明">
            <a:extLst>
              <a:ext uri="{FF2B5EF4-FFF2-40B4-BE49-F238E27FC236}">
                <a16:creationId xmlns:a16="http://schemas.microsoft.com/office/drawing/2014/main" id="{6128B7E8-8BB5-4F45-BBDA-11FD26EA8D75}"/>
              </a:ext>
            </a:extLst>
          </p:cNvPr>
          <p:cNvPicPr>
            <a:picLocks noChangeAspect="1"/>
          </p:cNvPicPr>
          <p:nvPr/>
        </p:nvPicPr>
        <p:blipFill rotWithShape="1">
          <a:blip r:embed="rId2">
            <a:extLst>
              <a:ext uri="{28A0092B-C50C-407E-A947-70E740481C1C}">
                <a14:useLocalDpi xmlns:a14="http://schemas.microsoft.com/office/drawing/2010/main" val="0"/>
              </a:ext>
            </a:extLst>
          </a:blip>
          <a:srcRect l="7391" t="12667" r="6575" b="14334"/>
          <a:stretch/>
        </p:blipFill>
        <p:spPr>
          <a:xfrm>
            <a:off x="793750" y="1713932"/>
            <a:ext cx="7556500" cy="3921501"/>
          </a:xfrm>
          <a:prstGeom prst="rect">
            <a:avLst/>
          </a:prstGeom>
        </p:spPr>
      </p:pic>
      <p:sp>
        <p:nvSpPr>
          <p:cNvPr id="8" name="テキスト ボックス 7">
            <a:extLst>
              <a:ext uri="{FF2B5EF4-FFF2-40B4-BE49-F238E27FC236}">
                <a16:creationId xmlns:a16="http://schemas.microsoft.com/office/drawing/2014/main" id="{2460900B-2F13-401C-BE91-756C1CB7AEF6}"/>
              </a:ext>
            </a:extLst>
          </p:cNvPr>
          <p:cNvSpPr txBox="1"/>
          <p:nvPr/>
        </p:nvSpPr>
        <p:spPr>
          <a:xfrm>
            <a:off x="615951" y="805879"/>
            <a:ext cx="7912099" cy="707886"/>
          </a:xfrm>
          <a:prstGeom prst="rect">
            <a:avLst/>
          </a:prstGeom>
          <a:noFill/>
        </p:spPr>
        <p:txBody>
          <a:bodyPr wrap="square" rtlCol="0">
            <a:spAutoFit/>
          </a:bodyPr>
          <a:lstStyle/>
          <a:p>
            <a:r>
              <a:rPr kumimoji="1" lang="en-US" altLang="ja-JP" sz="2000" dirty="0"/>
              <a:t>AI</a:t>
            </a:r>
            <a:r>
              <a:rPr kumimoji="1" lang="ja-JP" altLang="en-US" sz="2000" dirty="0"/>
              <a:t>研究はこれまでに、</a:t>
            </a:r>
            <a:r>
              <a:rPr kumimoji="1" lang="en-US" altLang="ja-JP" sz="2000" dirty="0"/>
              <a:t>2</a:t>
            </a:r>
            <a:r>
              <a:rPr kumimoji="1" lang="ja-JP" altLang="en-US" sz="2000" dirty="0"/>
              <a:t>回のブームと</a:t>
            </a:r>
            <a:r>
              <a:rPr kumimoji="1" lang="en-US" altLang="ja-JP" sz="2000" dirty="0"/>
              <a:t>2</a:t>
            </a:r>
            <a:r>
              <a:rPr kumimoji="1" lang="ja-JP" altLang="en-US" sz="2000" dirty="0"/>
              <a:t>回の冬の時代を経験している。現在は</a:t>
            </a:r>
            <a:r>
              <a:rPr kumimoji="1" lang="en-US" altLang="ja-JP" sz="2000" dirty="0"/>
              <a:t>3</a:t>
            </a:r>
            <a:r>
              <a:rPr kumimoji="1" lang="ja-JP" altLang="en-US" sz="2000" dirty="0"/>
              <a:t>回目のブームに当たる。</a:t>
            </a:r>
          </a:p>
        </p:txBody>
      </p:sp>
      <p:sp>
        <p:nvSpPr>
          <p:cNvPr id="28" name="テキスト ボックス 27">
            <a:extLst>
              <a:ext uri="{FF2B5EF4-FFF2-40B4-BE49-F238E27FC236}">
                <a16:creationId xmlns:a16="http://schemas.microsoft.com/office/drawing/2014/main" id="{782366C6-0DB2-4B26-B534-E64B1876C769}"/>
              </a:ext>
            </a:extLst>
          </p:cNvPr>
          <p:cNvSpPr txBox="1"/>
          <p:nvPr/>
        </p:nvSpPr>
        <p:spPr>
          <a:xfrm>
            <a:off x="2082800" y="5704795"/>
            <a:ext cx="4978400" cy="261610"/>
          </a:xfrm>
          <a:prstGeom prst="rect">
            <a:avLst/>
          </a:prstGeom>
          <a:noFill/>
        </p:spPr>
        <p:txBody>
          <a:bodyPr wrap="square" rtlCol="0">
            <a:spAutoFit/>
          </a:bodyPr>
          <a:lstStyle/>
          <a:p>
            <a:r>
              <a:rPr kumimoji="1" lang="ja-JP" altLang="en-US" sz="1100" dirty="0">
                <a:solidFill>
                  <a:schemeClr val="tx1">
                    <a:lumMod val="75000"/>
                  </a:schemeClr>
                </a:solidFill>
              </a:rPr>
              <a:t>「人工知能は人間を超えるか　ディープラーニングの先にあるもの」より</a:t>
            </a:r>
          </a:p>
        </p:txBody>
      </p:sp>
      <p:sp>
        <p:nvSpPr>
          <p:cNvPr id="6" name="テキスト ボックス 5">
            <a:extLst>
              <a:ext uri="{FF2B5EF4-FFF2-40B4-BE49-F238E27FC236}">
                <a16:creationId xmlns:a16="http://schemas.microsoft.com/office/drawing/2014/main" id="{5B0E9B7C-F146-41CD-9207-2C084124A6A0}"/>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研究の盛衰</a:t>
            </a:r>
          </a:p>
        </p:txBody>
      </p:sp>
    </p:spTree>
    <p:extLst>
      <p:ext uri="{BB962C8B-B14F-4D97-AF65-F5344CB8AC3E}">
        <p14:creationId xmlns:p14="http://schemas.microsoft.com/office/powerpoint/2010/main" val="6675374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6302</TotalTime>
  <Words>2541</Words>
  <Application>Microsoft Office PowerPoint</Application>
  <PresentationFormat>画面に合わせる (4:3)</PresentationFormat>
  <Paragraphs>343</Paragraphs>
  <Slides>27</Slides>
  <Notes>6</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ＭＳ Ｐゴシック</vt:lpstr>
      <vt:lpstr>游ゴシック</vt:lpstr>
      <vt:lpstr>Arial</vt:lpstr>
      <vt:lpstr>Calibri</vt:lpstr>
      <vt:lpstr>Calibri Light</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PC-2020-3</cp:lastModifiedBy>
  <cp:revision>190</cp:revision>
  <dcterms:created xsi:type="dcterms:W3CDTF">2020-07-16T12:26:29Z</dcterms:created>
  <dcterms:modified xsi:type="dcterms:W3CDTF">2020-09-28T02:07:36Z</dcterms:modified>
</cp:coreProperties>
</file>