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D851-84F4-4195-AF72-00029A8AC88C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47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D851-84F4-4195-AF72-00029A8AC88C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87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D851-84F4-4195-AF72-00029A8AC88C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41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D851-84F4-4195-AF72-00029A8AC88C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29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D851-84F4-4195-AF72-00029A8AC88C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7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D851-84F4-4195-AF72-00029A8AC88C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25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D851-84F4-4195-AF72-00029A8AC88C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7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D851-84F4-4195-AF72-00029A8AC88C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18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D851-84F4-4195-AF72-00029A8AC88C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19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D851-84F4-4195-AF72-00029A8AC88C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29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D851-84F4-4195-AF72-00029A8AC88C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17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5D851-84F4-4195-AF72-00029A8AC88C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78A5-6CC5-4010-BB7E-775F54CFB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2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0C8702-737E-4D49-992B-FBEB3B40C0D4}"/>
              </a:ext>
            </a:extLst>
          </p:cNvPr>
          <p:cNvSpPr/>
          <p:nvPr/>
        </p:nvSpPr>
        <p:spPr>
          <a:xfrm>
            <a:off x="0" y="-16778"/>
            <a:ext cx="9144000" cy="6238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物体検出</a:t>
            </a:r>
            <a:r>
              <a:rPr kumimoji="1" lang="ja-JP" altLang="en-US" sz="28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とは</a:t>
            </a:r>
            <a:endParaRPr lang="ja-JP" altLang="en-US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915B75-75DA-4866-A732-48D388D2FEC7}"/>
              </a:ext>
            </a:extLst>
          </p:cNvPr>
          <p:cNvSpPr txBox="1"/>
          <p:nvPr/>
        </p:nvSpPr>
        <p:spPr>
          <a:xfrm>
            <a:off x="504217" y="880843"/>
            <a:ext cx="779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画像中に含まれる人や車などの物体を取り囲む四角い領域</a:t>
            </a:r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を特定する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2917327-9FC0-4DE8-977F-FBCB0C187775}"/>
              </a:ext>
            </a:extLst>
          </p:cNvPr>
          <p:cNvCxnSpPr>
            <a:cxnSpLocks/>
          </p:cNvCxnSpPr>
          <p:nvPr/>
        </p:nvCxnSpPr>
        <p:spPr>
          <a:xfrm>
            <a:off x="2197913" y="1264175"/>
            <a:ext cx="0" cy="463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F7740A3-BBEF-46FE-96EF-77311414435C}"/>
              </a:ext>
            </a:extLst>
          </p:cNvPr>
          <p:cNvSpPr txBox="1"/>
          <p:nvPr/>
        </p:nvSpPr>
        <p:spPr>
          <a:xfrm>
            <a:off x="504217" y="1728132"/>
            <a:ext cx="316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バウンディングボックス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9152D9D-BB38-4403-9111-961DD3CEB955}"/>
              </a:ext>
            </a:extLst>
          </p:cNvPr>
          <p:cNvGrpSpPr/>
          <p:nvPr/>
        </p:nvGrpSpPr>
        <p:grpSpPr>
          <a:xfrm>
            <a:off x="2778854" y="2913813"/>
            <a:ext cx="3705837" cy="3705837"/>
            <a:chOff x="2778854" y="2636976"/>
            <a:chExt cx="3705837" cy="3705837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AAE3B83A-014F-485A-99F0-F1018AF0A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8854" y="2636976"/>
              <a:ext cx="3705837" cy="3705837"/>
            </a:xfrm>
            <a:prstGeom prst="rect">
              <a:avLst/>
            </a:prstGeom>
          </p:spPr>
        </p:pic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33748DF-A7A1-46B3-88A2-8643B5065F31}"/>
                </a:ext>
              </a:extLst>
            </p:cNvPr>
            <p:cNvSpPr/>
            <p:nvPr/>
          </p:nvSpPr>
          <p:spPr>
            <a:xfrm rot="1128552">
              <a:off x="4772202" y="3716452"/>
              <a:ext cx="1016868" cy="638551"/>
            </a:xfrm>
            <a:prstGeom prst="rect">
              <a:avLst/>
            </a:prstGeom>
            <a:solidFill>
              <a:schemeClr val="accent1">
                <a:lumMod val="75000"/>
                <a:alpha val="59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D625EC7-905F-4A2F-B142-E1E01CFABC9F}"/>
                </a:ext>
              </a:extLst>
            </p:cNvPr>
            <p:cNvSpPr/>
            <p:nvPr/>
          </p:nvSpPr>
          <p:spPr>
            <a:xfrm rot="20018224">
              <a:off x="3940251" y="3917853"/>
              <a:ext cx="484677" cy="612444"/>
            </a:xfrm>
            <a:prstGeom prst="rect">
              <a:avLst/>
            </a:prstGeom>
            <a:solidFill>
              <a:srgbClr val="FF0000">
                <a:alpha val="44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4C9FA66-DAB2-4C8D-ABB9-0A14C302BAB1}"/>
                </a:ext>
              </a:extLst>
            </p:cNvPr>
            <p:cNvSpPr/>
            <p:nvPr/>
          </p:nvSpPr>
          <p:spPr>
            <a:xfrm rot="20644620">
              <a:off x="3282357" y="3872372"/>
              <a:ext cx="557584" cy="56018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2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F41EB9C-BFFB-449A-BF99-26B7F967C7BC}"/>
                </a:ext>
              </a:extLst>
            </p:cNvPr>
            <p:cNvSpPr/>
            <p:nvPr/>
          </p:nvSpPr>
          <p:spPr>
            <a:xfrm>
              <a:off x="3489820" y="4311941"/>
              <a:ext cx="339654" cy="43622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1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56BD0BF-8227-4772-B819-0599B357439D}"/>
                </a:ext>
              </a:extLst>
            </p:cNvPr>
            <p:cNvSpPr/>
            <p:nvPr/>
          </p:nvSpPr>
          <p:spPr>
            <a:xfrm>
              <a:off x="3380763" y="2952925"/>
              <a:ext cx="525323" cy="862097"/>
            </a:xfrm>
            <a:prstGeom prst="rect">
              <a:avLst/>
            </a:prstGeom>
            <a:solidFill>
              <a:srgbClr val="00B050">
                <a:alpha val="52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5DA3689-FE94-4D97-BD12-3BF779DA0800}"/>
                </a:ext>
              </a:extLst>
            </p:cNvPr>
            <p:cNvSpPr/>
            <p:nvPr/>
          </p:nvSpPr>
          <p:spPr>
            <a:xfrm>
              <a:off x="5664916" y="3210886"/>
              <a:ext cx="339654" cy="436228"/>
            </a:xfrm>
            <a:prstGeom prst="rect">
              <a:avLst/>
            </a:prstGeom>
            <a:solidFill>
              <a:schemeClr val="accent5">
                <a:lumMod val="75000"/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BF8D180-8F67-47B7-9A65-77AD5B6C879E}"/>
                </a:ext>
              </a:extLst>
            </p:cNvPr>
            <p:cNvSpPr/>
            <p:nvPr/>
          </p:nvSpPr>
          <p:spPr>
            <a:xfrm>
              <a:off x="3906086" y="3313651"/>
              <a:ext cx="601909" cy="492982"/>
            </a:xfrm>
            <a:prstGeom prst="rect">
              <a:avLst/>
            </a:prstGeom>
            <a:solidFill>
              <a:srgbClr val="C00000">
                <a:alpha val="47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226BEE4-D806-404F-B590-49EC482C78FD}"/>
              </a:ext>
            </a:extLst>
          </p:cNvPr>
          <p:cNvSpPr txBox="1"/>
          <p:nvPr/>
        </p:nvSpPr>
        <p:spPr>
          <a:xfrm>
            <a:off x="4777934" y="5191353"/>
            <a:ext cx="89639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パソコン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A978A88-A894-404C-BB36-6BFAAEAB2AE8}"/>
              </a:ext>
            </a:extLst>
          </p:cNvPr>
          <p:cNvCxnSpPr>
            <a:cxnSpLocks/>
            <a:stCxn id="21" idx="0"/>
            <a:endCxn id="12" idx="2"/>
          </p:cNvCxnSpPr>
          <p:nvPr/>
        </p:nvCxnSpPr>
        <p:spPr>
          <a:xfrm flipH="1" flipV="1">
            <a:off x="5177696" y="4614790"/>
            <a:ext cx="48438" cy="576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E6027C2-7B60-4A37-9B9C-8CD75DACE99F}"/>
              </a:ext>
            </a:extLst>
          </p:cNvPr>
          <p:cNvSpPr txBox="1"/>
          <p:nvPr/>
        </p:nvSpPr>
        <p:spPr>
          <a:xfrm>
            <a:off x="6447792" y="3429000"/>
            <a:ext cx="7137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コップ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3EB0FDC-7C3F-4094-9666-B0B393857D83}"/>
              </a:ext>
            </a:extLst>
          </p:cNvPr>
          <p:cNvCxnSpPr>
            <a:cxnSpLocks/>
            <a:stCxn id="32" idx="1"/>
            <a:endCxn id="18" idx="3"/>
          </p:cNvCxnSpPr>
          <p:nvPr/>
        </p:nvCxnSpPr>
        <p:spPr>
          <a:xfrm flipH="1">
            <a:off x="6004570" y="3598277"/>
            <a:ext cx="443222" cy="10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7138745-0893-4DD5-B7A1-7CC2AE34709A}"/>
              </a:ext>
            </a:extLst>
          </p:cNvPr>
          <p:cNvSpPr txBox="1"/>
          <p:nvPr/>
        </p:nvSpPr>
        <p:spPr>
          <a:xfrm>
            <a:off x="4267862" y="5119305"/>
            <a:ext cx="36391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本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187023E-6A76-4EFA-B441-952C3EAAE876}"/>
              </a:ext>
            </a:extLst>
          </p:cNvPr>
          <p:cNvCxnSpPr>
            <a:cxnSpLocks/>
            <a:stCxn id="45" idx="0"/>
            <a:endCxn id="13" idx="2"/>
          </p:cNvCxnSpPr>
          <p:nvPr/>
        </p:nvCxnSpPr>
        <p:spPr>
          <a:xfrm flipH="1" flipV="1">
            <a:off x="4318570" y="4775286"/>
            <a:ext cx="131247" cy="344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66ECC5D-AC66-4B5B-B18A-07AF11D92C59}"/>
              </a:ext>
            </a:extLst>
          </p:cNvPr>
          <p:cNvSpPr txBox="1"/>
          <p:nvPr/>
        </p:nvSpPr>
        <p:spPr>
          <a:xfrm>
            <a:off x="3258045" y="5466393"/>
            <a:ext cx="70623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コップ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B444E72-050B-498A-9595-4B1BEC5AE2A1}"/>
              </a:ext>
            </a:extLst>
          </p:cNvPr>
          <p:cNvCxnSpPr>
            <a:cxnSpLocks/>
            <a:stCxn id="55" idx="0"/>
            <a:endCxn id="16" idx="2"/>
          </p:cNvCxnSpPr>
          <p:nvPr/>
        </p:nvCxnSpPr>
        <p:spPr>
          <a:xfrm flipV="1">
            <a:off x="3611161" y="5025006"/>
            <a:ext cx="48486" cy="441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2BBAB58-4988-466D-B9B0-7ED752EA997E}"/>
              </a:ext>
            </a:extLst>
          </p:cNvPr>
          <p:cNvSpPr txBox="1"/>
          <p:nvPr/>
        </p:nvSpPr>
        <p:spPr>
          <a:xfrm>
            <a:off x="2569927" y="4694665"/>
            <a:ext cx="33965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本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4D05CD5E-D6B3-47E2-B15C-49C1959E8D5B}"/>
              </a:ext>
            </a:extLst>
          </p:cNvPr>
          <p:cNvCxnSpPr>
            <a:cxnSpLocks/>
            <a:stCxn id="60" idx="3"/>
            <a:endCxn id="15" idx="1"/>
          </p:cNvCxnSpPr>
          <p:nvPr/>
        </p:nvCxnSpPr>
        <p:spPr>
          <a:xfrm flipV="1">
            <a:off x="2909581" y="4505785"/>
            <a:ext cx="383473" cy="358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5B41A6C-07E2-4EA8-B0B0-A8429B8EFF72}"/>
              </a:ext>
            </a:extLst>
          </p:cNvPr>
          <p:cNvSpPr txBox="1"/>
          <p:nvPr/>
        </p:nvSpPr>
        <p:spPr>
          <a:xfrm>
            <a:off x="4148743" y="2900439"/>
            <a:ext cx="70623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コップ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DF492A5-85D2-48E4-95C5-971DF7013405}"/>
              </a:ext>
            </a:extLst>
          </p:cNvPr>
          <p:cNvCxnSpPr>
            <a:cxnSpLocks/>
            <a:stCxn id="66" idx="2"/>
            <a:endCxn id="19" idx="0"/>
          </p:cNvCxnSpPr>
          <p:nvPr/>
        </p:nvCxnSpPr>
        <p:spPr>
          <a:xfrm flipH="1">
            <a:off x="4207041" y="3238993"/>
            <a:ext cx="294818" cy="351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2F5362D-23A0-44AA-B356-F8785E66D252}"/>
              </a:ext>
            </a:extLst>
          </p:cNvPr>
          <p:cNvSpPr txBox="1"/>
          <p:nvPr/>
        </p:nvSpPr>
        <p:spPr>
          <a:xfrm>
            <a:off x="3351790" y="2621645"/>
            <a:ext cx="38347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本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84C4665D-4014-40C5-BA4D-D2E05A4F09E8}"/>
              </a:ext>
            </a:extLst>
          </p:cNvPr>
          <p:cNvCxnSpPr>
            <a:cxnSpLocks/>
            <a:stCxn id="79" idx="2"/>
            <a:endCxn id="17" idx="0"/>
          </p:cNvCxnSpPr>
          <p:nvPr/>
        </p:nvCxnSpPr>
        <p:spPr>
          <a:xfrm>
            <a:off x="3543527" y="2960199"/>
            <a:ext cx="99898" cy="269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0C8702-737E-4D49-992B-FBEB3B40C0D4}"/>
              </a:ext>
            </a:extLst>
          </p:cNvPr>
          <p:cNvSpPr/>
          <p:nvPr/>
        </p:nvSpPr>
        <p:spPr>
          <a:xfrm>
            <a:off x="0" y="-16778"/>
            <a:ext cx="9144000" cy="6238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物体検出をするには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8576B33E-0CE1-41F0-8C4E-0FF19131B0C2}"/>
              </a:ext>
            </a:extLst>
          </p:cNvPr>
          <p:cNvGrpSpPr/>
          <p:nvPr/>
        </p:nvGrpSpPr>
        <p:grpSpPr>
          <a:xfrm>
            <a:off x="486562" y="2402426"/>
            <a:ext cx="7870272" cy="4220289"/>
            <a:chOff x="176170" y="1689362"/>
            <a:chExt cx="7870272" cy="4220289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B0EAF5DC-2038-42E1-893C-DA687A2D786B}"/>
                </a:ext>
              </a:extLst>
            </p:cNvPr>
            <p:cNvSpPr/>
            <p:nvPr/>
          </p:nvSpPr>
          <p:spPr>
            <a:xfrm>
              <a:off x="176170" y="1765330"/>
              <a:ext cx="4236440" cy="41443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825A464-55E5-437E-B17A-8E663FB8220D}"/>
                </a:ext>
              </a:extLst>
            </p:cNvPr>
            <p:cNvSpPr/>
            <p:nvPr/>
          </p:nvSpPr>
          <p:spPr>
            <a:xfrm>
              <a:off x="1317074" y="1689362"/>
              <a:ext cx="2055302" cy="4509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画像特徴抽出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30C47F7-5CD4-45BA-B355-F39A342721EE}"/>
                </a:ext>
              </a:extLst>
            </p:cNvPr>
            <p:cNvSpPr/>
            <p:nvPr/>
          </p:nvSpPr>
          <p:spPr>
            <a:xfrm>
              <a:off x="738233" y="2503553"/>
              <a:ext cx="1828800" cy="526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局所特徴の</a:t>
              </a:r>
              <a:endParaRPr kumimoji="1"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サンプリングと記述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3028799-523B-4770-9BBC-A5153E7B9FA1}"/>
                </a:ext>
              </a:extLst>
            </p:cNvPr>
            <p:cNvSpPr/>
            <p:nvPr/>
          </p:nvSpPr>
          <p:spPr>
            <a:xfrm>
              <a:off x="1795246" y="3298498"/>
              <a:ext cx="1828800" cy="52632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統計的特徴抽出</a:t>
              </a: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C87FB94D-76D5-4486-8299-43B7AC7288A1}"/>
                </a:ext>
              </a:extLst>
            </p:cNvPr>
            <p:cNvSpPr/>
            <p:nvPr/>
          </p:nvSpPr>
          <p:spPr>
            <a:xfrm>
              <a:off x="738233" y="4093443"/>
              <a:ext cx="1828800" cy="5263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コーディング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F1AEE274-53DD-41D1-B2F6-E2F65D6A0090}"/>
                </a:ext>
              </a:extLst>
            </p:cNvPr>
            <p:cNvSpPr/>
            <p:nvPr/>
          </p:nvSpPr>
          <p:spPr>
            <a:xfrm>
              <a:off x="1795246" y="4888388"/>
              <a:ext cx="1828800" cy="5263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プーリング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17350B2-526A-4B04-8CC0-E3A02AB2CF86}"/>
                </a:ext>
              </a:extLst>
            </p:cNvPr>
            <p:cNvSpPr/>
            <p:nvPr/>
          </p:nvSpPr>
          <p:spPr>
            <a:xfrm>
              <a:off x="6360255" y="3561658"/>
              <a:ext cx="1686187" cy="4026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分類</a:t>
              </a:r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A635CB27-84AE-4B81-982E-71D6E9678FC6}"/>
                </a:ext>
              </a:extLst>
            </p:cNvPr>
            <p:cNvSpPr/>
            <p:nvPr/>
          </p:nvSpPr>
          <p:spPr>
            <a:xfrm>
              <a:off x="4941116" y="3552707"/>
              <a:ext cx="964734" cy="477859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F1BEB7F-E218-4AB2-B9A0-2C521C9803BE}"/>
              </a:ext>
            </a:extLst>
          </p:cNvPr>
          <p:cNvSpPr txBox="1"/>
          <p:nvPr/>
        </p:nvSpPr>
        <p:spPr>
          <a:xfrm>
            <a:off x="339750" y="814596"/>
            <a:ext cx="854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得られた物体領域候補内の画像を物体クラス認識の処理の流れ（パイプライン）に入力して，認識対象物体らしさを計算する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05070-1F66-476D-A58C-5CBBAF22299E}"/>
              </a:ext>
            </a:extLst>
          </p:cNvPr>
          <p:cNvSpPr txBox="1"/>
          <p:nvPr/>
        </p:nvSpPr>
        <p:spPr>
          <a:xfrm>
            <a:off x="486562" y="1949135"/>
            <a:ext cx="20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クラス認識の手順</a:t>
            </a:r>
          </a:p>
        </p:txBody>
      </p:sp>
    </p:spTree>
    <p:extLst>
      <p:ext uri="{BB962C8B-B14F-4D97-AF65-F5344CB8AC3E}">
        <p14:creationId xmlns:p14="http://schemas.microsoft.com/office/powerpoint/2010/main" val="409829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0C8702-737E-4D49-992B-FBEB3B40C0D4}"/>
              </a:ext>
            </a:extLst>
          </p:cNvPr>
          <p:cNvSpPr/>
          <p:nvPr/>
        </p:nvSpPr>
        <p:spPr>
          <a:xfrm>
            <a:off x="0" y="-16778"/>
            <a:ext cx="9144000" cy="6238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サンプリング</a:t>
            </a:r>
            <a:endParaRPr kumimoji="1" lang="ja-JP" altLang="en-US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79FBC9-34FC-4F67-8668-DE0AE3546AC8}"/>
              </a:ext>
            </a:extLst>
          </p:cNvPr>
          <p:cNvSpPr txBox="1"/>
          <p:nvPr/>
        </p:nvSpPr>
        <p:spPr>
          <a:xfrm>
            <a:off x="0" y="779637"/>
            <a:ext cx="3079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手順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 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サンプリング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FA94141-6026-4079-96FC-A05E610C6D6B}"/>
              </a:ext>
            </a:extLst>
          </p:cNvPr>
          <p:cNvSpPr txBox="1"/>
          <p:nvPr/>
        </p:nvSpPr>
        <p:spPr>
          <a:xfrm>
            <a:off x="840245" y="1241302"/>
            <a:ext cx="501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入力画像における多数の</a:t>
            </a:r>
            <a:r>
              <a:rPr kumimoji="1" lang="ja-JP" altLang="en-US" u="sng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代表的な点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を選択する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92D25DE-1F6E-4068-BDF2-1B0334C6E1CF}"/>
              </a:ext>
            </a:extLst>
          </p:cNvPr>
          <p:cNvSpPr/>
          <p:nvPr/>
        </p:nvSpPr>
        <p:spPr>
          <a:xfrm>
            <a:off x="310549" y="2788238"/>
            <a:ext cx="2053086" cy="690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疎なサンプリング（</a:t>
            </a:r>
            <a:r>
              <a:rPr kumimoji="1" lang="en-US" altLang="ja-JP" b="1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sparse sampling</a:t>
            </a:r>
            <a:r>
              <a:rPr kumimoji="1" lang="ja-JP" altLang="en-US" b="1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977456-DC85-4B24-9A60-20550DBCB8E1}"/>
              </a:ext>
            </a:extLst>
          </p:cNvPr>
          <p:cNvSpPr txBox="1"/>
          <p:nvPr/>
        </p:nvSpPr>
        <p:spPr>
          <a:xfrm>
            <a:off x="2441881" y="2948683"/>
            <a:ext cx="531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画像内のエッジやコーナーなどの特徴的な点を抽出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B405F16-2641-43ED-8F6B-4276087A49E7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 flipH="1">
            <a:off x="5098513" y="3318015"/>
            <a:ext cx="1" cy="278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111183-3875-4AF8-BA2A-B60BA3F7C918}"/>
              </a:ext>
            </a:extLst>
          </p:cNvPr>
          <p:cNvSpPr txBox="1"/>
          <p:nvPr/>
        </p:nvSpPr>
        <p:spPr>
          <a:xfrm>
            <a:off x="3372955" y="3596560"/>
            <a:ext cx="345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このアルゴリズムを </a:t>
            </a:r>
            <a:r>
              <a:rPr kumimoji="1" lang="ja-JP" altLang="en-US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検出器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という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F3D9D34-F982-495E-B5E4-A93FCAAFA172}"/>
              </a:ext>
            </a:extLst>
          </p:cNvPr>
          <p:cNvSpPr/>
          <p:nvPr/>
        </p:nvSpPr>
        <p:spPr>
          <a:xfrm>
            <a:off x="310549" y="4604602"/>
            <a:ext cx="2053086" cy="5960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密なサンプリング（</a:t>
            </a:r>
            <a:r>
              <a:rPr kumimoji="1" lang="en-US" altLang="ja-JP" b="1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dense sampling</a:t>
            </a:r>
            <a:r>
              <a:rPr kumimoji="1" lang="ja-JP" altLang="en-US" b="1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2FA9731-5CB6-43D4-8728-CF507AD13956}"/>
              </a:ext>
            </a:extLst>
          </p:cNvPr>
          <p:cNvSpPr txBox="1"/>
          <p:nvPr/>
        </p:nvSpPr>
        <p:spPr>
          <a:xfrm>
            <a:off x="2441879" y="4717941"/>
            <a:ext cx="332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一定の画素ごとに代表点を抽出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C457B35-02D9-47CF-A391-487E73AA25B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962412" y="1593935"/>
            <a:ext cx="0" cy="353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2F2BA3A-2AE0-4606-99FA-F74EBDB14632}"/>
              </a:ext>
            </a:extLst>
          </p:cNvPr>
          <p:cNvSpPr txBox="1"/>
          <p:nvPr/>
        </p:nvSpPr>
        <p:spPr>
          <a:xfrm>
            <a:off x="2153754" y="1947288"/>
            <a:ext cx="361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特徴点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もしくは </a:t>
            </a:r>
            <a:r>
              <a:rPr kumimoji="1" lang="ja-JP" altLang="en-US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キーポイント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という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7A9CD0C-01B3-486E-9598-39B1008B4DFD}"/>
              </a:ext>
            </a:extLst>
          </p:cNvPr>
          <p:cNvSpPr txBox="1"/>
          <p:nvPr/>
        </p:nvSpPr>
        <p:spPr>
          <a:xfrm>
            <a:off x="2441879" y="5264065"/>
            <a:ext cx="420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クラス認識にはこちらを用いる場合が多い</a:t>
            </a:r>
          </a:p>
        </p:txBody>
      </p:sp>
    </p:spTree>
    <p:extLst>
      <p:ext uri="{BB962C8B-B14F-4D97-AF65-F5344CB8AC3E}">
        <p14:creationId xmlns:p14="http://schemas.microsoft.com/office/powerpoint/2010/main" val="41925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0C8702-737E-4D49-992B-FBEB3B40C0D4}"/>
              </a:ext>
            </a:extLst>
          </p:cNvPr>
          <p:cNvSpPr/>
          <p:nvPr/>
        </p:nvSpPr>
        <p:spPr>
          <a:xfrm>
            <a:off x="0" y="-16778"/>
            <a:ext cx="9144000" cy="6238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局所記述</a:t>
            </a:r>
            <a:endParaRPr kumimoji="1" lang="ja-JP" altLang="en-US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79FBC9-34FC-4F67-8668-DE0AE3546AC8}"/>
              </a:ext>
            </a:extLst>
          </p:cNvPr>
          <p:cNvSpPr txBox="1"/>
          <p:nvPr/>
        </p:nvSpPr>
        <p:spPr>
          <a:xfrm>
            <a:off x="0" y="779637"/>
            <a:ext cx="3079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手順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 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局所記述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FA94141-6026-4079-96FC-A05E610C6D6B}"/>
              </a:ext>
            </a:extLst>
          </p:cNvPr>
          <p:cNvSpPr txBox="1"/>
          <p:nvPr/>
        </p:nvSpPr>
        <p:spPr>
          <a:xfrm>
            <a:off x="840245" y="1241302"/>
            <a:ext cx="501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何らかの手法でパッチから特徴を抽出する過程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77B73AB-3D93-4921-A0FF-FF5A347F8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40" t="13046" r="13457" b="49137"/>
          <a:stretch/>
        </p:blipFill>
        <p:spPr>
          <a:xfrm>
            <a:off x="236237" y="2244827"/>
            <a:ext cx="2239385" cy="2252100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4A3DC63-41DF-415E-8735-F26514FE68F7}"/>
              </a:ext>
            </a:extLst>
          </p:cNvPr>
          <p:cNvSpPr/>
          <p:nvPr/>
        </p:nvSpPr>
        <p:spPr>
          <a:xfrm>
            <a:off x="2193578" y="2415421"/>
            <a:ext cx="282044" cy="279681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172563D-1725-4A34-A8AE-3B5F27523ED7}"/>
              </a:ext>
            </a:extLst>
          </p:cNvPr>
          <p:cNvSpPr/>
          <p:nvPr/>
        </p:nvSpPr>
        <p:spPr>
          <a:xfrm>
            <a:off x="2023771" y="2439646"/>
            <a:ext cx="136676" cy="1366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589D11F4-2203-4E25-93E5-F8C54B8F07A7}"/>
              </a:ext>
            </a:extLst>
          </p:cNvPr>
          <p:cNvSpPr/>
          <p:nvPr/>
        </p:nvSpPr>
        <p:spPr>
          <a:xfrm>
            <a:off x="2234894" y="2692714"/>
            <a:ext cx="136676" cy="1366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3475632-CE02-4AC6-9F4B-5ECF5674C7E1}"/>
              </a:ext>
            </a:extLst>
          </p:cNvPr>
          <p:cNvSpPr/>
          <p:nvPr/>
        </p:nvSpPr>
        <p:spPr>
          <a:xfrm>
            <a:off x="2267162" y="2491554"/>
            <a:ext cx="136676" cy="1366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EDBAE54-FDF6-4920-8CD8-96DC3DF5CA7D}"/>
              </a:ext>
            </a:extLst>
          </p:cNvPr>
          <p:cNvSpPr/>
          <p:nvPr/>
        </p:nvSpPr>
        <p:spPr>
          <a:xfrm>
            <a:off x="1896820" y="2829390"/>
            <a:ext cx="136676" cy="1366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2511FB3-A2C8-4C49-A775-A0584CC7288B}"/>
              </a:ext>
            </a:extLst>
          </p:cNvPr>
          <p:cNvSpPr/>
          <p:nvPr/>
        </p:nvSpPr>
        <p:spPr>
          <a:xfrm>
            <a:off x="2023912" y="2966066"/>
            <a:ext cx="136676" cy="1366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C72C5E86-7780-4BDE-9CDF-698CCF06440C}"/>
              </a:ext>
            </a:extLst>
          </p:cNvPr>
          <p:cNvSpPr/>
          <p:nvPr/>
        </p:nvSpPr>
        <p:spPr>
          <a:xfrm>
            <a:off x="2234894" y="2939441"/>
            <a:ext cx="136676" cy="1366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FD726D9-FFEB-4F2E-B0DE-D8FF7BEF832F}"/>
              </a:ext>
            </a:extLst>
          </p:cNvPr>
          <p:cNvSpPr/>
          <p:nvPr/>
        </p:nvSpPr>
        <p:spPr>
          <a:xfrm>
            <a:off x="748797" y="3063765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77FDF422-5AB2-4C65-A08B-429F283AF7A7}"/>
              </a:ext>
            </a:extLst>
          </p:cNvPr>
          <p:cNvSpPr/>
          <p:nvPr/>
        </p:nvSpPr>
        <p:spPr>
          <a:xfrm>
            <a:off x="506915" y="3302539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BA764EE6-27D6-49C5-A1CC-2E463B0EB284}"/>
              </a:ext>
            </a:extLst>
          </p:cNvPr>
          <p:cNvSpPr/>
          <p:nvPr/>
        </p:nvSpPr>
        <p:spPr>
          <a:xfrm>
            <a:off x="1156151" y="3165863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7E559F9-FA11-49AF-A388-D9F4E177D0DC}"/>
              </a:ext>
            </a:extLst>
          </p:cNvPr>
          <p:cNvSpPr/>
          <p:nvPr/>
        </p:nvSpPr>
        <p:spPr>
          <a:xfrm>
            <a:off x="1504399" y="3302539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732C138-08B4-423D-869C-C5C6D90D724B}"/>
              </a:ext>
            </a:extLst>
          </p:cNvPr>
          <p:cNvSpPr/>
          <p:nvPr/>
        </p:nvSpPr>
        <p:spPr>
          <a:xfrm>
            <a:off x="1818756" y="3392812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0B002F1-84B3-4D0F-8B7A-78DC7FBECE86}"/>
              </a:ext>
            </a:extLst>
          </p:cNvPr>
          <p:cNvSpPr/>
          <p:nvPr/>
        </p:nvSpPr>
        <p:spPr>
          <a:xfrm>
            <a:off x="2113020" y="3482291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3D231E48-3EDE-4B8D-A0F2-690C46316D4E}"/>
              </a:ext>
            </a:extLst>
          </p:cNvPr>
          <p:cNvSpPr/>
          <p:nvPr/>
        </p:nvSpPr>
        <p:spPr>
          <a:xfrm>
            <a:off x="1965158" y="3735359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080FAD3A-5BEE-44B3-A203-8CA76903C23E}"/>
              </a:ext>
            </a:extLst>
          </p:cNvPr>
          <p:cNvSpPr/>
          <p:nvPr/>
        </p:nvSpPr>
        <p:spPr>
          <a:xfrm>
            <a:off x="1828482" y="4263958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ED258492-47CD-4653-80D7-96DFB7C6FAF1}"/>
              </a:ext>
            </a:extLst>
          </p:cNvPr>
          <p:cNvSpPr/>
          <p:nvPr/>
        </p:nvSpPr>
        <p:spPr>
          <a:xfrm>
            <a:off x="425160" y="3803697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6498309B-7C4A-4D5D-A9C4-F5B105061858}"/>
              </a:ext>
            </a:extLst>
          </p:cNvPr>
          <p:cNvSpPr/>
          <p:nvPr/>
        </p:nvSpPr>
        <p:spPr>
          <a:xfrm>
            <a:off x="748797" y="3917707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B2741DD-C0F6-4984-ABD4-A19EF285D6FB}"/>
              </a:ext>
            </a:extLst>
          </p:cNvPr>
          <p:cNvSpPr/>
          <p:nvPr/>
        </p:nvSpPr>
        <p:spPr>
          <a:xfrm>
            <a:off x="1087813" y="4048453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A6677C6-D17B-4863-894F-A370B0B6BA83}"/>
              </a:ext>
            </a:extLst>
          </p:cNvPr>
          <p:cNvSpPr/>
          <p:nvPr/>
        </p:nvSpPr>
        <p:spPr>
          <a:xfrm>
            <a:off x="1504399" y="4185129"/>
            <a:ext cx="136676" cy="1366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79CCF4-D3AD-4C81-B374-B3A872F4B596}"/>
              </a:ext>
            </a:extLst>
          </p:cNvPr>
          <p:cNvSpPr/>
          <p:nvPr/>
        </p:nvSpPr>
        <p:spPr>
          <a:xfrm>
            <a:off x="675395" y="2966066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4527646-56B7-4C04-8000-2D1A0808705C}"/>
              </a:ext>
            </a:extLst>
          </p:cNvPr>
          <p:cNvSpPr/>
          <p:nvPr/>
        </p:nvSpPr>
        <p:spPr>
          <a:xfrm>
            <a:off x="1082749" y="3088911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5E2DAB1-02E8-49DF-8EF1-EEC06326BBBC}"/>
              </a:ext>
            </a:extLst>
          </p:cNvPr>
          <p:cNvSpPr/>
          <p:nvPr/>
        </p:nvSpPr>
        <p:spPr>
          <a:xfrm>
            <a:off x="1429086" y="3233640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4ED3E4A3-A3F7-4C3C-851E-7F57A27A4C8B}"/>
              </a:ext>
            </a:extLst>
          </p:cNvPr>
          <p:cNvSpPr/>
          <p:nvPr/>
        </p:nvSpPr>
        <p:spPr>
          <a:xfrm>
            <a:off x="1751452" y="3310792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D1CD0755-4929-45BD-B103-A20BCD9D2EAD}"/>
              </a:ext>
            </a:extLst>
          </p:cNvPr>
          <p:cNvSpPr/>
          <p:nvPr/>
        </p:nvSpPr>
        <p:spPr>
          <a:xfrm>
            <a:off x="2040039" y="3405339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7CC5271-885A-48D2-928A-9E7B100CE44A}"/>
              </a:ext>
            </a:extLst>
          </p:cNvPr>
          <p:cNvSpPr/>
          <p:nvPr/>
        </p:nvSpPr>
        <p:spPr>
          <a:xfrm>
            <a:off x="434231" y="3222191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71A7601-E050-4684-981B-E5F6E385C257}"/>
              </a:ext>
            </a:extLst>
          </p:cNvPr>
          <p:cNvSpPr/>
          <p:nvPr/>
        </p:nvSpPr>
        <p:spPr>
          <a:xfrm>
            <a:off x="351495" y="3714269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499C02A-016E-4070-BC20-E12C8DA17BEF}"/>
              </a:ext>
            </a:extLst>
          </p:cNvPr>
          <p:cNvSpPr/>
          <p:nvPr/>
        </p:nvSpPr>
        <p:spPr>
          <a:xfrm>
            <a:off x="675395" y="3840755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38AC31B-E6BC-4CB9-96A7-35F03EB90582}"/>
              </a:ext>
            </a:extLst>
          </p:cNvPr>
          <p:cNvSpPr/>
          <p:nvPr/>
        </p:nvSpPr>
        <p:spPr>
          <a:xfrm>
            <a:off x="1019200" y="3971501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EC802A4-7813-408A-A7B4-D8208EE577DC}"/>
              </a:ext>
            </a:extLst>
          </p:cNvPr>
          <p:cNvSpPr/>
          <p:nvPr/>
        </p:nvSpPr>
        <p:spPr>
          <a:xfrm>
            <a:off x="1429086" y="4103561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1110BB4-533B-43CB-9132-5DB5ACC4C02F}"/>
              </a:ext>
            </a:extLst>
          </p:cNvPr>
          <p:cNvSpPr/>
          <p:nvPr/>
        </p:nvSpPr>
        <p:spPr>
          <a:xfrm>
            <a:off x="1747411" y="4175247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438AA95-F179-40FE-AE7F-4510E2F138B6}"/>
              </a:ext>
            </a:extLst>
          </p:cNvPr>
          <p:cNvSpPr/>
          <p:nvPr/>
        </p:nvSpPr>
        <p:spPr>
          <a:xfrm>
            <a:off x="1899017" y="3658407"/>
            <a:ext cx="282044" cy="290579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FCADF64-5978-42E3-AA3A-293CE0EB6984}"/>
              </a:ext>
            </a:extLst>
          </p:cNvPr>
          <p:cNvSpPr/>
          <p:nvPr/>
        </p:nvSpPr>
        <p:spPr>
          <a:xfrm>
            <a:off x="2162210" y="2625863"/>
            <a:ext cx="282044" cy="279681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0FE253D-CB8A-4C77-A96C-B76A4B11E72A}"/>
              </a:ext>
            </a:extLst>
          </p:cNvPr>
          <p:cNvSpPr/>
          <p:nvPr/>
        </p:nvSpPr>
        <p:spPr>
          <a:xfrm>
            <a:off x="2162939" y="2864038"/>
            <a:ext cx="282044" cy="279681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3150962-AECE-46D6-BDAB-247D04916C80}"/>
              </a:ext>
            </a:extLst>
          </p:cNvPr>
          <p:cNvSpPr/>
          <p:nvPr/>
        </p:nvSpPr>
        <p:spPr>
          <a:xfrm>
            <a:off x="1955432" y="2892556"/>
            <a:ext cx="282044" cy="279681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3F1CC24-290C-4C5D-B96A-1FF80CDF4794}"/>
              </a:ext>
            </a:extLst>
          </p:cNvPr>
          <p:cNvSpPr/>
          <p:nvPr/>
        </p:nvSpPr>
        <p:spPr>
          <a:xfrm>
            <a:off x="1824136" y="2744173"/>
            <a:ext cx="282044" cy="279681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9FE08AC0-3988-469D-A52E-F42DD1120F97}"/>
              </a:ext>
            </a:extLst>
          </p:cNvPr>
          <p:cNvSpPr/>
          <p:nvPr/>
        </p:nvSpPr>
        <p:spPr>
          <a:xfrm>
            <a:off x="1952850" y="2360061"/>
            <a:ext cx="282044" cy="279681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CFF73C0-65E8-4B23-B18D-94A1F2AD8318}"/>
              </a:ext>
            </a:extLst>
          </p:cNvPr>
          <p:cNvCxnSpPr>
            <a:cxnSpLocks/>
            <a:stCxn id="64" idx="2"/>
            <a:endCxn id="9" idx="0"/>
          </p:cNvCxnSpPr>
          <p:nvPr/>
        </p:nvCxnSpPr>
        <p:spPr>
          <a:xfrm>
            <a:off x="706489" y="2631148"/>
            <a:ext cx="109928" cy="334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CA6359-9847-46CE-8FA6-07099257A77E}"/>
              </a:ext>
            </a:extLst>
          </p:cNvPr>
          <p:cNvSpPr txBox="1"/>
          <p:nvPr/>
        </p:nvSpPr>
        <p:spPr>
          <a:xfrm>
            <a:off x="339664" y="2292594"/>
            <a:ext cx="73364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パッチ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04AD05B-3B85-4172-9F5F-41D33BC853C4}"/>
                  </a:ext>
                </a:extLst>
              </p:cNvPr>
              <p:cNvSpPr txBox="1"/>
              <p:nvPr/>
            </p:nvSpPr>
            <p:spPr>
              <a:xfrm>
                <a:off x="2663270" y="2005739"/>
                <a:ext cx="5865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画像パッチ（</a:t>
                </a:r>
                <a:r>
                  <a:rPr kumimoji="1" lang="en-US" altLang="ja-JP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image patch</a:t>
                </a:r>
                <a:r>
                  <a: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）：各特徴点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𝑝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の周りの小さな領域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04AD05B-3B85-4172-9F5F-41D33BC85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70" y="2005739"/>
                <a:ext cx="5865901" cy="369332"/>
              </a:xfrm>
              <a:prstGeom prst="rect">
                <a:avLst/>
              </a:prstGeom>
              <a:blipFill>
                <a:blip r:embed="rId3"/>
                <a:stretch>
                  <a:fillRect l="-936" t="-11475" r="-208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1D18E095-F683-4645-BF50-98C62A708204}"/>
              </a:ext>
            </a:extLst>
          </p:cNvPr>
          <p:cNvCxnSpPr>
            <a:cxnSpLocks/>
            <a:stCxn id="66" idx="2"/>
            <a:endCxn id="63" idx="1"/>
          </p:cNvCxnSpPr>
          <p:nvPr/>
        </p:nvCxnSpPr>
        <p:spPr>
          <a:xfrm>
            <a:off x="1595363" y="2244827"/>
            <a:ext cx="357487" cy="255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90AA388-E1AA-4800-8091-E03253512B7F}"/>
              </a:ext>
            </a:extLst>
          </p:cNvPr>
          <p:cNvSpPr txBox="1"/>
          <p:nvPr/>
        </p:nvSpPr>
        <p:spPr>
          <a:xfrm>
            <a:off x="1176442" y="1906273"/>
            <a:ext cx="83784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特徴点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9A7638D-C8AC-4367-B4B0-47831CE268AC}"/>
              </a:ext>
            </a:extLst>
          </p:cNvPr>
          <p:cNvSpPr txBox="1"/>
          <p:nvPr/>
        </p:nvSpPr>
        <p:spPr>
          <a:xfrm>
            <a:off x="2663270" y="3134188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局所記述子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：パッチの特徴量</a:t>
            </a: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FC5B1786-292C-4056-B41F-EFFAF7F982E1}"/>
              </a:ext>
            </a:extLst>
          </p:cNvPr>
          <p:cNvSpPr/>
          <p:nvPr/>
        </p:nvSpPr>
        <p:spPr>
          <a:xfrm>
            <a:off x="3561347" y="2415421"/>
            <a:ext cx="457200" cy="68732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A28F042-EED9-4B15-8966-5600DD34BC4D}"/>
              </a:ext>
            </a:extLst>
          </p:cNvPr>
          <p:cNvSpPr txBox="1"/>
          <p:nvPr/>
        </p:nvSpPr>
        <p:spPr>
          <a:xfrm>
            <a:off x="4133415" y="25855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局所記述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78D7639-5340-47C1-B191-F065382C7C9C}"/>
              </a:ext>
            </a:extLst>
          </p:cNvPr>
          <p:cNvGrpSpPr/>
          <p:nvPr/>
        </p:nvGrpSpPr>
        <p:grpSpPr>
          <a:xfrm>
            <a:off x="1444879" y="4710438"/>
            <a:ext cx="6582786" cy="374527"/>
            <a:chOff x="1504399" y="4761788"/>
            <a:chExt cx="6582786" cy="374527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ACA6D53-969E-4ECD-9F32-85512ADE8D6E}"/>
                </a:ext>
              </a:extLst>
            </p:cNvPr>
            <p:cNvSpPr txBox="1"/>
            <p:nvPr/>
          </p:nvSpPr>
          <p:spPr>
            <a:xfrm>
              <a:off x="1504399" y="4761788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画像内で発見された特徴的な点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E8A96E7E-6890-4AF5-9FA3-61EE36CB0C49}"/>
                </a:ext>
              </a:extLst>
            </p:cNvPr>
            <p:cNvSpPr txBox="1"/>
            <p:nvPr/>
          </p:nvSpPr>
          <p:spPr>
            <a:xfrm>
              <a:off x="5029681" y="476178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局所記述子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B1DF73C4-F5CA-42F2-9B84-295F46346442}"/>
                </a:ext>
              </a:extLst>
            </p:cNvPr>
            <p:cNvSpPr txBox="1"/>
            <p:nvPr/>
          </p:nvSpPr>
          <p:spPr>
            <a:xfrm>
              <a:off x="4746933" y="47617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+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DB543F2C-4557-4139-A363-20C3A35D919D}"/>
                </a:ext>
              </a:extLst>
            </p:cNvPr>
            <p:cNvSpPr txBox="1"/>
            <p:nvPr/>
          </p:nvSpPr>
          <p:spPr>
            <a:xfrm>
              <a:off x="6301824" y="476178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C698BE43-02E3-49AD-8757-CF1901CADD24}"/>
                    </a:ext>
                  </a:extLst>
                </p:cNvPr>
                <p:cNvSpPr txBox="1"/>
                <p:nvPr/>
              </p:nvSpPr>
              <p:spPr>
                <a:xfrm>
                  <a:off x="6650638" y="4766983"/>
                  <a:ext cx="14365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b="1" dirty="0">
                      <a:solidFill>
                        <a:srgbClr val="FF0000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局所特徴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a14:m>
                  <a:endParaRPr kumimoji="1" lang="ja-JP" altLang="en-US" b="1" dirty="0">
                    <a:solidFill>
                      <a:srgbClr val="FF0000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C698BE43-02E3-49AD-8757-CF1901CADD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638" y="4766983"/>
                  <a:ext cx="143654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390" t="-13333" b="-2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554F7DE-5D4A-46B6-8A54-1E292F502C20}"/>
              </a:ext>
            </a:extLst>
          </p:cNvPr>
          <p:cNvSpPr/>
          <p:nvPr/>
        </p:nvSpPr>
        <p:spPr>
          <a:xfrm>
            <a:off x="1434353" y="526988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局所特徴の集合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C5C2BAF-4084-4B45-BD52-99BB022BB5F3}"/>
                  </a:ext>
                </a:extLst>
              </p:cNvPr>
              <p:cNvSpPr txBox="1"/>
              <p:nvPr/>
            </p:nvSpPr>
            <p:spPr>
              <a:xfrm>
                <a:off x="3115509" y="5639217"/>
                <a:ext cx="2924840" cy="438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kumimoji="1"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kumimoji="1" lang="en-US" altLang="ja-JP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C5C2BAF-4084-4B45-BD52-99BB022BB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09" y="5639217"/>
                <a:ext cx="2924840" cy="438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45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0C8702-737E-4D49-992B-FBEB3B40C0D4}"/>
              </a:ext>
            </a:extLst>
          </p:cNvPr>
          <p:cNvSpPr/>
          <p:nvPr/>
        </p:nvSpPr>
        <p:spPr>
          <a:xfrm>
            <a:off x="0" y="-16778"/>
            <a:ext cx="9144000" cy="6238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統計的特徴抽出</a:t>
            </a:r>
            <a:endParaRPr kumimoji="1" lang="ja-JP" altLang="en-US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79FBC9-34FC-4F67-8668-DE0AE3546AC8}"/>
              </a:ext>
            </a:extLst>
          </p:cNvPr>
          <p:cNvSpPr txBox="1"/>
          <p:nvPr/>
        </p:nvSpPr>
        <p:spPr>
          <a:xfrm>
            <a:off x="0" y="779637"/>
            <a:ext cx="3234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手順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3. 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統計的特徴抽出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4A76AC1-E3D1-44A9-800E-3892A545446F}"/>
              </a:ext>
            </a:extLst>
          </p:cNvPr>
          <p:cNvSpPr txBox="1"/>
          <p:nvPr/>
        </p:nvSpPr>
        <p:spPr>
          <a:xfrm>
            <a:off x="2891646" y="20801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局所特徴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6C01E81-F9F7-4179-9A2D-49F54DA2EC86}"/>
              </a:ext>
            </a:extLst>
          </p:cNvPr>
          <p:cNvSpPr txBox="1"/>
          <p:nvPr/>
        </p:nvSpPr>
        <p:spPr>
          <a:xfrm>
            <a:off x="4256123" y="1484960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外乱などの影響によりノイズを含む場合がある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63AD21F-5E36-4169-9F4F-F73A2C4670FA}"/>
              </a:ext>
            </a:extLst>
          </p:cNvPr>
          <p:cNvCxnSpPr/>
          <p:nvPr/>
        </p:nvCxnSpPr>
        <p:spPr>
          <a:xfrm flipH="1">
            <a:off x="3873486" y="1778466"/>
            <a:ext cx="382637" cy="369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A40F4F9-4B88-4156-97FF-1BE402BCB279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>
            <a:off x="3445644" y="2449477"/>
            <a:ext cx="0" cy="4942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32A0CA0-37D5-4751-B280-83C0CE403F45}"/>
              </a:ext>
            </a:extLst>
          </p:cNvPr>
          <p:cNvSpPr txBox="1"/>
          <p:nvPr/>
        </p:nvSpPr>
        <p:spPr>
          <a:xfrm>
            <a:off x="1299062" y="2943750"/>
            <a:ext cx="429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統計的に特徴量を処理（</a:t>
            </a:r>
            <a:r>
              <a:rPr kumimoji="1" lang="ja-JP" altLang="en-US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統計的特徴抽出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64043AC8-CA66-4492-BB0C-D17A347745A5}"/>
                  </a:ext>
                </a:extLst>
              </p:cNvPr>
              <p:cNvSpPr txBox="1"/>
              <p:nvPr/>
            </p:nvSpPr>
            <p:spPr>
              <a:xfrm>
                <a:off x="4638689" y="3380084"/>
                <a:ext cx="3590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kumimoji="1"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  <m:r>
                      <a:rPr kumimoji="1"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統計的</m:t>
                    </m:r>
                  </m:oMath>
                </a14:m>
                <a:r>
                  <a: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特徴抽出を行う写像</a:t>
                </a: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64043AC8-CA66-4492-BB0C-D17A34774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89" y="3380084"/>
                <a:ext cx="3590278" cy="369332"/>
              </a:xfrm>
              <a:prstGeom prst="rect">
                <a:avLst/>
              </a:prstGeom>
              <a:blipFill>
                <a:blip r:embed="rId2"/>
                <a:stretch>
                  <a:fillRect t="-11475" r="-849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2124AB9-2BF5-4EEF-A843-690055C0F76A}"/>
                  </a:ext>
                </a:extLst>
              </p:cNvPr>
              <p:cNvSpPr txBox="1"/>
              <p:nvPr/>
            </p:nvSpPr>
            <p:spPr>
              <a:xfrm>
                <a:off x="2881214" y="3287751"/>
                <a:ext cx="16240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l-GR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kumimoji="1" lang="el-GR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2124AB9-2BF5-4EEF-A843-690055C0F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214" y="3287751"/>
                <a:ext cx="16240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1A254D0-E69C-450C-93CD-CC36796E3674}"/>
              </a:ext>
            </a:extLst>
          </p:cNvPr>
          <p:cNvSpPr txBox="1"/>
          <p:nvPr/>
        </p:nvSpPr>
        <p:spPr>
          <a:xfrm>
            <a:off x="1682424" y="4243689"/>
            <a:ext cx="5779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統計的特徴抽出を行うには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主成分分析、フィッシャー線形判別分析 などが利用される</a:t>
            </a:r>
          </a:p>
        </p:txBody>
      </p:sp>
    </p:spTree>
    <p:extLst>
      <p:ext uri="{BB962C8B-B14F-4D97-AF65-F5344CB8AC3E}">
        <p14:creationId xmlns:p14="http://schemas.microsoft.com/office/powerpoint/2010/main" val="105237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0C8702-737E-4D49-992B-FBEB3B40C0D4}"/>
              </a:ext>
            </a:extLst>
          </p:cNvPr>
          <p:cNvSpPr/>
          <p:nvPr/>
        </p:nvSpPr>
        <p:spPr>
          <a:xfrm>
            <a:off x="0" y="-16778"/>
            <a:ext cx="9144000" cy="6238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コーディング</a:t>
            </a:r>
            <a:endParaRPr lang="ja-JP" altLang="en-US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79FBC9-34FC-4F67-8668-DE0AE3546AC8}"/>
              </a:ext>
            </a:extLst>
          </p:cNvPr>
          <p:cNvSpPr txBox="1"/>
          <p:nvPr/>
        </p:nvSpPr>
        <p:spPr>
          <a:xfrm>
            <a:off x="0" y="779637"/>
            <a:ext cx="3234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手順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4. 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コーディング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D6C01E81-F9F7-4179-9A2D-49F54DA2EC86}"/>
                  </a:ext>
                </a:extLst>
              </p:cNvPr>
              <p:cNvSpPr txBox="1"/>
              <p:nvPr/>
            </p:nvSpPr>
            <p:spPr>
              <a:xfrm>
                <a:off x="722236" y="1241302"/>
                <a:ext cx="7995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局所特徴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p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𝒙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を，認識に有効なある決まった次元数の特徴ベクトルに変換する操作</a:t>
                </a: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D6C01E81-F9F7-4179-9A2D-49F54DA2E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36" y="1241302"/>
                <a:ext cx="7995843" cy="369332"/>
              </a:xfrm>
              <a:prstGeom prst="rect">
                <a:avLst/>
              </a:prstGeom>
              <a:blipFill>
                <a:blip r:embed="rId2"/>
                <a:stretch>
                  <a:fillRect l="-610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20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4F86449-5F48-47AC-8472-2AF835B1973D}"/>
              </a:ext>
            </a:extLst>
          </p:cNvPr>
          <p:cNvGrpSpPr/>
          <p:nvPr/>
        </p:nvGrpSpPr>
        <p:grpSpPr>
          <a:xfrm>
            <a:off x="385894" y="1907097"/>
            <a:ext cx="3794621" cy="3043806"/>
            <a:chOff x="2743200" y="1923176"/>
            <a:chExt cx="3794621" cy="3043806"/>
          </a:xfrm>
        </p:grpSpPr>
        <p:pic>
          <p:nvPicPr>
            <p:cNvPr id="3" name="図 2" descr="テーブル, 座る, ブラック, ホワイト が含まれている画像&#10;&#10;自動的に生成された説明">
              <a:extLst>
                <a:ext uri="{FF2B5EF4-FFF2-40B4-BE49-F238E27FC236}">
                  <a16:creationId xmlns:a16="http://schemas.microsoft.com/office/drawing/2014/main" id="{4291E7DD-92B4-4B14-ABB4-433563E0D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1923176"/>
              <a:ext cx="3657600" cy="27432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3F04978-816A-48C1-A512-9D900AF07169}"/>
                </a:ext>
              </a:extLst>
            </p:cNvPr>
            <p:cNvSpPr/>
            <p:nvPr/>
          </p:nvSpPr>
          <p:spPr>
            <a:xfrm>
              <a:off x="2910981" y="2122415"/>
              <a:ext cx="3322040" cy="234052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295C7F0-787C-4884-BD7D-15977CDDC5F7}"/>
                </a:ext>
              </a:extLst>
            </p:cNvPr>
            <p:cNvSpPr/>
            <p:nvPr/>
          </p:nvSpPr>
          <p:spPr>
            <a:xfrm>
              <a:off x="3215781" y="2626454"/>
              <a:ext cx="3322040" cy="2340528"/>
            </a:xfrm>
            <a:prstGeom prst="rect">
              <a:avLst/>
            </a:prstGeom>
            <a:noFill/>
            <a:ln w="38100">
              <a:solidFill>
                <a:srgbClr val="FC6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446635-BDDF-4E3C-836F-0F3318E00187}"/>
              </a:ext>
            </a:extLst>
          </p:cNvPr>
          <p:cNvSpPr txBox="1"/>
          <p:nvPr/>
        </p:nvSpPr>
        <p:spPr>
          <a:xfrm>
            <a:off x="416654" y="173910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真のバウンディングボックス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88374AF-7FB3-450F-9F1C-9DED08A2CADA}"/>
              </a:ext>
            </a:extLst>
          </p:cNvPr>
          <p:cNvSpPr txBox="1"/>
          <p:nvPr/>
        </p:nvSpPr>
        <p:spPr>
          <a:xfrm>
            <a:off x="713591" y="494880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予測されたバウンディングボックス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98F7F43-8667-4BBF-8884-00C269ADE1F7}"/>
                  </a:ext>
                </a:extLst>
              </p:cNvPr>
              <p:cNvSpPr txBox="1"/>
              <p:nvPr/>
            </p:nvSpPr>
            <p:spPr>
              <a:xfrm>
                <a:off x="4348294" y="3013501"/>
                <a:ext cx="214231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𝐼𝑜𝑈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ja-JP" altLang="en-US" sz="5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98F7F43-8667-4BBF-8884-00C269ADE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294" y="3013501"/>
                <a:ext cx="2142318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36EEF33-AFF5-4729-94E8-A26A2E37EDE9}"/>
              </a:ext>
            </a:extLst>
          </p:cNvPr>
          <p:cNvCxnSpPr/>
          <p:nvPr/>
        </p:nvCxnSpPr>
        <p:spPr>
          <a:xfrm>
            <a:off x="6249798" y="3449970"/>
            <a:ext cx="22901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E09281E-8DFC-4127-8BD8-A029AE4EED94}"/>
              </a:ext>
            </a:extLst>
          </p:cNvPr>
          <p:cNvGrpSpPr/>
          <p:nvPr/>
        </p:nvGrpSpPr>
        <p:grpSpPr>
          <a:xfrm>
            <a:off x="6455328" y="1809357"/>
            <a:ext cx="1870745" cy="1467244"/>
            <a:chOff x="5100506" y="432033"/>
            <a:chExt cx="3626840" cy="2844567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79198A9B-56BB-444A-8CA8-331BA5572C1C}"/>
                </a:ext>
              </a:extLst>
            </p:cNvPr>
            <p:cNvSpPr/>
            <p:nvPr/>
          </p:nvSpPr>
          <p:spPr>
            <a:xfrm>
              <a:off x="5100506" y="432033"/>
              <a:ext cx="3322040" cy="2340528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9BF949F5-79D5-42BA-BE53-2EE66F9A8350}"/>
                </a:ext>
              </a:extLst>
            </p:cNvPr>
            <p:cNvSpPr/>
            <p:nvPr/>
          </p:nvSpPr>
          <p:spPr>
            <a:xfrm>
              <a:off x="5405306" y="936072"/>
              <a:ext cx="3322040" cy="2340528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0F3086B-925E-4A31-B23E-6375B2E85621}"/>
              </a:ext>
            </a:extLst>
          </p:cNvPr>
          <p:cNvSpPr/>
          <p:nvPr/>
        </p:nvSpPr>
        <p:spPr>
          <a:xfrm>
            <a:off x="6612546" y="2069343"/>
            <a:ext cx="1556309" cy="94415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4ED0784-5E06-48BE-A8EB-D44FBB7F7190}"/>
              </a:ext>
            </a:extLst>
          </p:cNvPr>
          <p:cNvGrpSpPr/>
          <p:nvPr/>
        </p:nvGrpSpPr>
        <p:grpSpPr>
          <a:xfrm>
            <a:off x="6533936" y="3623340"/>
            <a:ext cx="1870745" cy="1467244"/>
            <a:chOff x="5100506" y="432033"/>
            <a:chExt cx="3626840" cy="2844567"/>
          </a:xfrm>
          <a:solidFill>
            <a:srgbClr val="00B0F0"/>
          </a:solidFill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1FC6B3C-4162-4481-9F4E-CB92E6ECBDBB}"/>
                </a:ext>
              </a:extLst>
            </p:cNvPr>
            <p:cNvSpPr/>
            <p:nvPr/>
          </p:nvSpPr>
          <p:spPr>
            <a:xfrm>
              <a:off x="5100506" y="432033"/>
              <a:ext cx="3322040" cy="2340528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709E0A80-501E-4BB8-B430-44A286603456}"/>
                </a:ext>
              </a:extLst>
            </p:cNvPr>
            <p:cNvSpPr/>
            <p:nvPr/>
          </p:nvSpPr>
          <p:spPr>
            <a:xfrm>
              <a:off x="5405306" y="936072"/>
              <a:ext cx="3322040" cy="2340528"/>
            </a:xfrm>
            <a:prstGeom prst="rec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432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1918</TotalTime>
  <Words>314</Words>
  <Application>Microsoft Office PowerPoint</Application>
  <PresentationFormat>画面に合わせる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康平 三木</dc:creator>
  <cp:lastModifiedBy>三木 康平</cp:lastModifiedBy>
  <cp:revision>24</cp:revision>
  <dcterms:created xsi:type="dcterms:W3CDTF">2020-05-25T07:12:11Z</dcterms:created>
  <dcterms:modified xsi:type="dcterms:W3CDTF">2020-06-15T07:02:46Z</dcterms:modified>
</cp:coreProperties>
</file>