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A70985"/>
    <a:srgbClr val="F31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5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7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79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0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635-845D-4126-B75A-90AC2A946240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B6FF-02D0-4EF0-A0F8-4844B4CDE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17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26A9B-D4FC-47BB-8F55-10A106E83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r>
              <a:rPr kumimoji="1" lang="ja-JP" altLang="en-US" dirty="0"/>
              <a:t>選択指標について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4DBAA9-EFDB-449D-A39B-F088F515D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D22470-4F75-4CED-93F7-63EBA529C90F}"/>
              </a:ext>
            </a:extLst>
          </p:cNvPr>
          <p:cNvSpPr/>
          <p:nvPr/>
        </p:nvSpPr>
        <p:spPr>
          <a:xfrm>
            <a:off x="3141705" y="991628"/>
            <a:ext cx="5731991" cy="1262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FB8B8E-284F-46C9-9CD4-CD88E74E6A9B}"/>
              </a:ext>
            </a:extLst>
          </p:cNvPr>
          <p:cNvGrpSpPr/>
          <p:nvPr/>
        </p:nvGrpSpPr>
        <p:grpSpPr>
          <a:xfrm>
            <a:off x="457200" y="704334"/>
            <a:ext cx="2218038" cy="2218038"/>
            <a:chOff x="432486" y="321275"/>
            <a:chExt cx="2218038" cy="221803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6D283A5-B98D-4B6B-8409-44705557CCB5}"/>
                </a:ext>
              </a:extLst>
            </p:cNvPr>
            <p:cNvGrpSpPr/>
            <p:nvPr/>
          </p:nvGrpSpPr>
          <p:grpSpPr>
            <a:xfrm>
              <a:off x="432486" y="321275"/>
              <a:ext cx="2218038" cy="2218038"/>
              <a:chOff x="3101545" y="1075037"/>
              <a:chExt cx="2218038" cy="2218038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409C517-A428-4E58-89B2-64FDCD594AD4}"/>
                  </a:ext>
                </a:extLst>
              </p:cNvPr>
              <p:cNvSpPr/>
              <p:nvPr/>
            </p:nvSpPr>
            <p:spPr>
              <a:xfrm>
                <a:off x="3395017" y="1362331"/>
                <a:ext cx="1631092" cy="1643449"/>
              </a:xfrm>
              <a:prstGeom prst="rect">
                <a:avLst/>
              </a:prstGeom>
              <a:solidFill>
                <a:srgbClr val="A7098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フレーム 2">
                <a:extLst>
                  <a:ext uri="{FF2B5EF4-FFF2-40B4-BE49-F238E27FC236}">
                    <a16:creationId xmlns:a16="http://schemas.microsoft.com/office/drawing/2014/main" id="{1DA11D26-F8B1-491E-A10D-016E5E679387}"/>
                  </a:ext>
                </a:extLst>
              </p:cNvPr>
              <p:cNvSpPr/>
              <p:nvPr/>
            </p:nvSpPr>
            <p:spPr>
              <a:xfrm>
                <a:off x="3101545" y="1075037"/>
                <a:ext cx="2218038" cy="2218038"/>
              </a:xfrm>
              <a:prstGeom prst="fram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571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AFC88B6-15C1-45E3-BF71-3562D701B0D3}"/>
                  </a:ext>
                </a:extLst>
              </p:cNvPr>
              <p:cNvSpPr/>
              <p:nvPr/>
            </p:nvSpPr>
            <p:spPr>
              <a:xfrm>
                <a:off x="4154958" y="1371600"/>
                <a:ext cx="111211" cy="1643449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4CF45F0-3AD8-43B8-AF92-BC3D97CC0748}"/>
                </a:ext>
              </a:extLst>
            </p:cNvPr>
            <p:cNvSpPr txBox="1"/>
            <p:nvPr/>
          </p:nvSpPr>
          <p:spPr>
            <a:xfrm flipH="1">
              <a:off x="740632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648F02B-33C3-4227-A764-935C01577775}"/>
                </a:ext>
              </a:extLst>
            </p:cNvPr>
            <p:cNvSpPr txBox="1"/>
            <p:nvPr/>
          </p:nvSpPr>
          <p:spPr>
            <a:xfrm flipH="1">
              <a:off x="1611783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5FBDFDF-D768-4BBA-933A-26A34FB8B135}"/>
                    </a:ext>
                  </a:extLst>
                </p:cNvPr>
                <p:cNvSpPr txBox="1"/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5FBDFDF-D768-4BBA-933A-26A34FB8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21F5031-6520-4B29-9167-26C2D79D96C7}"/>
                    </a:ext>
                  </a:extLst>
                </p:cNvPr>
                <p:cNvSpPr txBox="1"/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21F5031-6520-4B29-9167-26C2D79D9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64164C-C098-4D10-AA2B-58924B92806E}"/>
              </a:ext>
            </a:extLst>
          </p:cNvPr>
          <p:cNvSpPr txBox="1"/>
          <p:nvPr/>
        </p:nvSpPr>
        <p:spPr>
          <a:xfrm>
            <a:off x="3141705" y="1423078"/>
            <a:ext cx="573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つの コンポーネント 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ダイ・チップ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 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に含まれる独立した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のこと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32494D-E113-4624-860F-11D8133355C8}"/>
              </a:ext>
            </a:extLst>
          </p:cNvPr>
          <p:cNvSpPr/>
          <p:nvPr/>
        </p:nvSpPr>
        <p:spPr>
          <a:xfrm>
            <a:off x="3435177" y="699240"/>
            <a:ext cx="143029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コア数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2B566A0-0A64-4E79-90B6-A7B6608CDA3C}"/>
              </a:ext>
            </a:extLst>
          </p:cNvPr>
          <p:cNvGrpSpPr/>
          <p:nvPr/>
        </p:nvGrpSpPr>
        <p:grpSpPr>
          <a:xfrm>
            <a:off x="3462981" y="3722461"/>
            <a:ext cx="2218038" cy="2218038"/>
            <a:chOff x="457199" y="3748215"/>
            <a:chExt cx="2218038" cy="2218038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5AA8805-731D-449E-846F-A05D028143D4}"/>
                </a:ext>
              </a:extLst>
            </p:cNvPr>
            <p:cNvSpPr/>
            <p:nvPr/>
          </p:nvSpPr>
          <p:spPr>
            <a:xfrm>
              <a:off x="750671" y="4035509"/>
              <a:ext cx="1631092" cy="1643449"/>
            </a:xfrm>
            <a:prstGeom prst="rect">
              <a:avLst/>
            </a:prstGeom>
            <a:solidFill>
              <a:srgbClr val="A709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レーム 40">
              <a:extLst>
                <a:ext uri="{FF2B5EF4-FFF2-40B4-BE49-F238E27FC236}">
                  <a16:creationId xmlns:a16="http://schemas.microsoft.com/office/drawing/2014/main" id="{439CB173-E3EC-4155-B96C-55460893DDAD}"/>
                </a:ext>
              </a:extLst>
            </p:cNvPr>
            <p:cNvSpPr/>
            <p:nvPr/>
          </p:nvSpPr>
          <p:spPr>
            <a:xfrm>
              <a:off x="457199" y="3748215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BBDCBF5-E453-4442-A8C3-E3EEBB24BC31}"/>
                </a:ext>
              </a:extLst>
            </p:cNvPr>
            <p:cNvSpPr txBox="1"/>
            <p:nvPr/>
          </p:nvSpPr>
          <p:spPr>
            <a:xfrm flipH="1">
              <a:off x="765346" y="4009752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737B23F-0AEE-4F2A-8B47-62493A6E121C}"/>
                </a:ext>
              </a:extLst>
            </p:cNvPr>
            <p:cNvSpPr txBox="1"/>
            <p:nvPr/>
          </p:nvSpPr>
          <p:spPr>
            <a:xfrm flipH="1">
              <a:off x="1636495" y="4009752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33D1495-9D88-4232-87A6-679381E7A749}"/>
                    </a:ext>
                  </a:extLst>
                </p:cNvPr>
                <p:cNvSpPr txBox="1"/>
                <p:nvPr/>
              </p:nvSpPr>
              <p:spPr>
                <a:xfrm>
                  <a:off x="951151" y="4280577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33D1495-9D88-4232-87A6-679381E7A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51" y="4280577"/>
                  <a:ext cx="359073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9B61286-AEFC-4D04-840F-6B5937546172}"/>
                    </a:ext>
                  </a:extLst>
                </p:cNvPr>
                <p:cNvSpPr txBox="1"/>
                <p:nvPr/>
              </p:nvSpPr>
              <p:spPr>
                <a:xfrm>
                  <a:off x="1800632" y="4277483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9B61286-AEFC-4D04-840F-6B5937546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632" y="4277483"/>
                  <a:ext cx="35907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十字形 45">
              <a:extLst>
                <a:ext uri="{FF2B5EF4-FFF2-40B4-BE49-F238E27FC236}">
                  <a16:creationId xmlns:a16="http://schemas.microsoft.com/office/drawing/2014/main" id="{4C5C553E-635B-4374-AE09-C000F0ECEBD9}"/>
                </a:ext>
              </a:extLst>
            </p:cNvPr>
            <p:cNvSpPr/>
            <p:nvPr/>
          </p:nvSpPr>
          <p:spPr>
            <a:xfrm>
              <a:off x="750671" y="4035509"/>
              <a:ext cx="1643449" cy="1643449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DA8FB18-56DF-425C-9F86-8E693AC5ABBF}"/>
                </a:ext>
              </a:extLst>
            </p:cNvPr>
            <p:cNvSpPr txBox="1"/>
            <p:nvPr/>
          </p:nvSpPr>
          <p:spPr>
            <a:xfrm flipH="1">
              <a:off x="765346" y="4887098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C731DCE-98C5-4FB7-B08C-108E7C520D5F}"/>
                </a:ext>
              </a:extLst>
            </p:cNvPr>
            <p:cNvSpPr txBox="1"/>
            <p:nvPr/>
          </p:nvSpPr>
          <p:spPr>
            <a:xfrm flipH="1">
              <a:off x="1636495" y="4887098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B2586F8D-6658-466C-B821-1346CB87F7EB}"/>
                    </a:ext>
                  </a:extLst>
                </p:cNvPr>
                <p:cNvSpPr txBox="1"/>
                <p:nvPr/>
              </p:nvSpPr>
              <p:spPr>
                <a:xfrm>
                  <a:off x="951151" y="5157923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B2586F8D-6658-466C-B821-1346CB87F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51" y="5157923"/>
                  <a:ext cx="359073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716FD75B-36B0-49C0-A9DA-9F28DCCAE8E5}"/>
                    </a:ext>
                  </a:extLst>
                </p:cNvPr>
                <p:cNvSpPr txBox="1"/>
                <p:nvPr/>
              </p:nvSpPr>
              <p:spPr>
                <a:xfrm>
                  <a:off x="1800632" y="5154829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716FD75B-36B0-49C0-A9DA-9F28DCCAE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632" y="5154829"/>
                  <a:ext cx="35907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49E5DB9-6AD1-48C9-BA49-74560F5846BC}"/>
              </a:ext>
            </a:extLst>
          </p:cNvPr>
          <p:cNvGrpSpPr/>
          <p:nvPr/>
        </p:nvGrpSpPr>
        <p:grpSpPr>
          <a:xfrm>
            <a:off x="401594" y="3722462"/>
            <a:ext cx="2218038" cy="2218038"/>
            <a:chOff x="432486" y="321275"/>
            <a:chExt cx="2218038" cy="2218038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8981B5C-84C9-486E-A9AD-FE59A50E3841}"/>
                </a:ext>
              </a:extLst>
            </p:cNvPr>
            <p:cNvGrpSpPr/>
            <p:nvPr/>
          </p:nvGrpSpPr>
          <p:grpSpPr>
            <a:xfrm>
              <a:off x="432486" y="321275"/>
              <a:ext cx="2218038" cy="2218038"/>
              <a:chOff x="3101545" y="1075037"/>
              <a:chExt cx="2218038" cy="2218038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3AC6A59-B10C-4FFB-8EE8-D8685ADD959B}"/>
                  </a:ext>
                </a:extLst>
              </p:cNvPr>
              <p:cNvSpPr/>
              <p:nvPr/>
            </p:nvSpPr>
            <p:spPr>
              <a:xfrm>
                <a:off x="3395017" y="1362331"/>
                <a:ext cx="1631092" cy="1643449"/>
              </a:xfrm>
              <a:prstGeom prst="rect">
                <a:avLst/>
              </a:prstGeom>
              <a:solidFill>
                <a:srgbClr val="A7098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レーム 57">
                <a:extLst>
                  <a:ext uri="{FF2B5EF4-FFF2-40B4-BE49-F238E27FC236}">
                    <a16:creationId xmlns:a16="http://schemas.microsoft.com/office/drawing/2014/main" id="{F1FB87DD-D612-4051-A959-6526D95CAC19}"/>
                  </a:ext>
                </a:extLst>
              </p:cNvPr>
              <p:cNvSpPr/>
              <p:nvPr/>
            </p:nvSpPr>
            <p:spPr>
              <a:xfrm>
                <a:off x="3101545" y="1075037"/>
                <a:ext cx="2218038" cy="2218038"/>
              </a:xfrm>
              <a:prstGeom prst="fram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571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864874FB-C60E-43EE-BBE0-9A3031414024}"/>
                  </a:ext>
                </a:extLst>
              </p:cNvPr>
              <p:cNvSpPr/>
              <p:nvPr/>
            </p:nvSpPr>
            <p:spPr>
              <a:xfrm>
                <a:off x="4154958" y="1371600"/>
                <a:ext cx="111211" cy="1643449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C15C74-FBDD-41BF-8749-2AB44ACBA7A2}"/>
                </a:ext>
              </a:extLst>
            </p:cNvPr>
            <p:cNvSpPr txBox="1"/>
            <p:nvPr/>
          </p:nvSpPr>
          <p:spPr>
            <a:xfrm flipH="1">
              <a:off x="740632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65664BD-3E1E-4FE3-8F02-301F5933E4A7}"/>
                </a:ext>
              </a:extLst>
            </p:cNvPr>
            <p:cNvSpPr txBox="1"/>
            <p:nvPr/>
          </p:nvSpPr>
          <p:spPr>
            <a:xfrm flipH="1">
              <a:off x="1611783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5DB4D54-BC02-447C-AF20-31B34CC95B74}"/>
                    </a:ext>
                  </a:extLst>
                </p:cNvPr>
                <p:cNvSpPr txBox="1"/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5DB4D54-BC02-447C-AF20-31B34CC9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03D77BF-3B99-442C-86AE-95E0730AE7C5}"/>
                    </a:ext>
                  </a:extLst>
                </p:cNvPr>
                <p:cNvSpPr txBox="1"/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03D77BF-3B99-442C-86AE-95E0730AE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16567D3-D998-4EA0-9E27-1828F9EDB10F}"/>
              </a:ext>
            </a:extLst>
          </p:cNvPr>
          <p:cNvSpPr/>
          <p:nvPr/>
        </p:nvSpPr>
        <p:spPr>
          <a:xfrm>
            <a:off x="6171428" y="4336841"/>
            <a:ext cx="2570978" cy="889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のコア数は、多い方が高性能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381037C-73CD-4BD7-B0E4-5E4430866BF7}"/>
                  </a:ext>
                </a:extLst>
              </p:cNvPr>
              <p:cNvSpPr txBox="1"/>
              <p:nvPr/>
            </p:nvSpPr>
            <p:spPr>
              <a:xfrm>
                <a:off x="2755334" y="4492925"/>
                <a:ext cx="55143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381037C-73CD-4BD7-B0E4-5E443086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34" y="4492925"/>
                <a:ext cx="55143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D22470-4F75-4CED-93F7-63EBA529C90F}"/>
              </a:ext>
            </a:extLst>
          </p:cNvPr>
          <p:cNvSpPr/>
          <p:nvPr/>
        </p:nvSpPr>
        <p:spPr>
          <a:xfrm>
            <a:off x="2915616" y="1350665"/>
            <a:ext cx="6126784" cy="16388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64164C-C098-4D10-AA2B-58924B92806E}"/>
              </a:ext>
            </a:extLst>
          </p:cNvPr>
          <p:cNvSpPr txBox="1"/>
          <p:nvPr/>
        </p:nvSpPr>
        <p:spPr>
          <a:xfrm>
            <a:off x="2867128" y="1783293"/>
            <a:ext cx="62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OS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上で認識される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のコア数のこと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コア数は、物理的な数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物理コア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スレッド数は、仮想的なコア数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論理コア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32494D-E113-4624-860F-11D8133355C8}"/>
              </a:ext>
            </a:extLst>
          </p:cNvPr>
          <p:cNvSpPr/>
          <p:nvPr/>
        </p:nvSpPr>
        <p:spPr>
          <a:xfrm>
            <a:off x="3435176" y="1058277"/>
            <a:ext cx="173031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スレッド数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16567D3-D998-4EA0-9E27-1828F9EDB10F}"/>
              </a:ext>
            </a:extLst>
          </p:cNvPr>
          <p:cNvSpPr/>
          <p:nvPr/>
        </p:nvSpPr>
        <p:spPr>
          <a:xfrm>
            <a:off x="5979008" y="4216074"/>
            <a:ext cx="2570978" cy="889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スレッド数も、多い方が高性能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DF39E9A-15FA-4C40-A8EF-45C050A289A7}"/>
              </a:ext>
            </a:extLst>
          </p:cNvPr>
          <p:cNvGrpSpPr/>
          <p:nvPr/>
        </p:nvGrpSpPr>
        <p:grpSpPr>
          <a:xfrm>
            <a:off x="257018" y="884982"/>
            <a:ext cx="2218038" cy="2233427"/>
            <a:chOff x="457200" y="688945"/>
            <a:chExt cx="2218038" cy="2233427"/>
          </a:xfrm>
        </p:grpSpPr>
        <p:sp>
          <p:nvSpPr>
            <p:cNvPr id="3" name="フレーム 2">
              <a:extLst>
                <a:ext uri="{FF2B5EF4-FFF2-40B4-BE49-F238E27FC236}">
                  <a16:creationId xmlns:a16="http://schemas.microsoft.com/office/drawing/2014/main" id="{1DA11D26-F8B1-491E-A10D-016E5E679387}"/>
                </a:ext>
              </a:extLst>
            </p:cNvPr>
            <p:cNvSpPr/>
            <p:nvPr/>
          </p:nvSpPr>
          <p:spPr>
            <a:xfrm>
              <a:off x="457200" y="704334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AFC88B6-15C1-45E3-BF71-3562D701B0D3}"/>
                </a:ext>
              </a:extLst>
            </p:cNvPr>
            <p:cNvSpPr/>
            <p:nvPr/>
          </p:nvSpPr>
          <p:spPr>
            <a:xfrm>
              <a:off x="1510613" y="1000897"/>
              <a:ext cx="111211" cy="164344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4CF45F0-3AD8-43B8-AF92-BC3D97CC0748}"/>
                </a:ext>
              </a:extLst>
            </p:cNvPr>
            <p:cNvSpPr txBox="1"/>
            <p:nvPr/>
          </p:nvSpPr>
          <p:spPr>
            <a:xfrm flipH="1">
              <a:off x="674850" y="704333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648F02B-33C3-4227-A764-935C01577775}"/>
                </a:ext>
              </a:extLst>
            </p:cNvPr>
            <p:cNvSpPr txBox="1"/>
            <p:nvPr/>
          </p:nvSpPr>
          <p:spPr>
            <a:xfrm flipH="1">
              <a:off x="1572414" y="713602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5FBDFDF-D768-4BBA-933A-26A34FB8B135}"/>
                    </a:ext>
                  </a:extLst>
                </p:cNvPr>
                <p:cNvSpPr txBox="1"/>
                <p:nvPr/>
              </p:nvSpPr>
              <p:spPr>
                <a:xfrm>
                  <a:off x="1284885" y="68894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5FBDFDF-D768-4BBA-933A-26A34FB8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885" y="688945"/>
                  <a:ext cx="23884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21F5031-6520-4B29-9167-26C2D79D96C7}"/>
                    </a:ext>
                  </a:extLst>
                </p:cNvPr>
                <p:cNvSpPr txBox="1"/>
                <p:nvPr/>
              </p:nvSpPr>
              <p:spPr>
                <a:xfrm>
                  <a:off x="2186027" y="68894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21F5031-6520-4B29-9167-26C2D79D9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027" y="688945"/>
                  <a:ext cx="2388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409C517-A428-4E58-89B2-64FDCD594AD4}"/>
                </a:ext>
              </a:extLst>
            </p:cNvPr>
            <p:cNvSpPr/>
            <p:nvPr/>
          </p:nvSpPr>
          <p:spPr>
            <a:xfrm>
              <a:off x="762630" y="1017219"/>
              <a:ext cx="736028" cy="1610804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9463F5D8-6A8A-4070-8F82-0A5B9C68A361}"/>
                </a:ext>
              </a:extLst>
            </p:cNvPr>
            <p:cNvSpPr/>
            <p:nvPr/>
          </p:nvSpPr>
          <p:spPr>
            <a:xfrm>
              <a:off x="1621824" y="1007951"/>
              <a:ext cx="736028" cy="1610804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3C488D6-533E-41FE-A1FC-1F9E45F80C1C}"/>
                </a:ext>
              </a:extLst>
            </p:cNvPr>
            <p:cNvSpPr/>
            <p:nvPr/>
          </p:nvSpPr>
          <p:spPr>
            <a:xfrm>
              <a:off x="792218" y="1789736"/>
              <a:ext cx="687346" cy="45719"/>
            </a:xfrm>
            <a:prstGeom prst="rect">
              <a:avLst/>
            </a:prstGeom>
            <a:solidFill>
              <a:srgbClr val="A70985"/>
            </a:solidFill>
            <a:ln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8E1717-3483-42A1-B52F-4AA70A21FE85}"/>
                </a:ext>
              </a:extLst>
            </p:cNvPr>
            <p:cNvSpPr/>
            <p:nvPr/>
          </p:nvSpPr>
          <p:spPr>
            <a:xfrm>
              <a:off x="1656572" y="1790493"/>
              <a:ext cx="687346" cy="45719"/>
            </a:xfrm>
            <a:prstGeom prst="rect">
              <a:avLst/>
            </a:prstGeom>
            <a:solidFill>
              <a:srgbClr val="A70985"/>
            </a:solidFill>
            <a:ln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5FA671-86B5-4BD3-9781-72B668AF698C}"/>
                </a:ext>
              </a:extLst>
            </p:cNvPr>
            <p:cNvSpPr txBox="1"/>
            <p:nvPr/>
          </p:nvSpPr>
          <p:spPr>
            <a:xfrm flipH="1">
              <a:off x="714957" y="1085452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19AD119-E996-48E1-A3C5-2844C6B08A3A}"/>
                    </a:ext>
                  </a:extLst>
                </p:cNvPr>
                <p:cNvSpPr txBox="1"/>
                <p:nvPr/>
              </p:nvSpPr>
              <p:spPr>
                <a:xfrm>
                  <a:off x="1003008" y="1358861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19AD119-E996-48E1-A3C5-2844C6B0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08" y="1358861"/>
                  <a:ext cx="23884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0FD73A7-372A-42EA-90DA-E8D43C8B0ABF}"/>
                </a:ext>
              </a:extLst>
            </p:cNvPr>
            <p:cNvSpPr txBox="1"/>
            <p:nvPr/>
          </p:nvSpPr>
          <p:spPr>
            <a:xfrm flipH="1">
              <a:off x="1564795" y="1079217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6E49F4A-989A-4730-88A7-5276B266B2F9}"/>
                    </a:ext>
                  </a:extLst>
                </p:cNvPr>
                <p:cNvSpPr txBox="1"/>
                <p:nvPr/>
              </p:nvSpPr>
              <p:spPr>
                <a:xfrm>
                  <a:off x="1852846" y="1352626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6E49F4A-989A-4730-88A7-5276B266B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46" y="1352626"/>
                  <a:ext cx="23884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DC62BBC-147A-4F83-A962-83961965A5EB}"/>
                </a:ext>
              </a:extLst>
            </p:cNvPr>
            <p:cNvSpPr txBox="1"/>
            <p:nvPr/>
          </p:nvSpPr>
          <p:spPr>
            <a:xfrm flipH="1">
              <a:off x="716582" y="1895672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BA75780-A2DB-4DAA-BE15-C02C6E6BFBB3}"/>
                    </a:ext>
                  </a:extLst>
                </p:cNvPr>
                <p:cNvSpPr txBox="1"/>
                <p:nvPr/>
              </p:nvSpPr>
              <p:spPr>
                <a:xfrm>
                  <a:off x="1004633" y="2169081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BA75780-A2DB-4DAA-BE15-C02C6E6BF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633" y="2169081"/>
                  <a:ext cx="2388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769" r="-30769"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4568BF1-5C91-4F7B-AEA6-CC1B6B82120C}"/>
                </a:ext>
              </a:extLst>
            </p:cNvPr>
            <p:cNvSpPr txBox="1"/>
            <p:nvPr/>
          </p:nvSpPr>
          <p:spPr>
            <a:xfrm flipH="1">
              <a:off x="1577202" y="1891625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690ADC5-C199-4A6F-B8BD-F11023641250}"/>
                    </a:ext>
                  </a:extLst>
                </p:cNvPr>
                <p:cNvSpPr txBox="1"/>
                <p:nvPr/>
              </p:nvSpPr>
              <p:spPr>
                <a:xfrm>
                  <a:off x="1865253" y="2165034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690ADC5-C199-4A6F-B8BD-F11023641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53" y="2165034"/>
                  <a:ext cx="23884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68BB3B8-A569-40C4-A6ED-9E24F1362410}"/>
              </a:ext>
            </a:extLst>
          </p:cNvPr>
          <p:cNvGrpSpPr/>
          <p:nvPr/>
        </p:nvGrpSpPr>
        <p:grpSpPr>
          <a:xfrm>
            <a:off x="263213" y="3671914"/>
            <a:ext cx="2218038" cy="2218038"/>
            <a:chOff x="432486" y="321275"/>
            <a:chExt cx="2218038" cy="2218038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5C3C6F06-FE3E-40FC-AFE2-379840AEB9AB}"/>
                </a:ext>
              </a:extLst>
            </p:cNvPr>
            <p:cNvGrpSpPr/>
            <p:nvPr/>
          </p:nvGrpSpPr>
          <p:grpSpPr>
            <a:xfrm>
              <a:off x="432486" y="321275"/>
              <a:ext cx="2218038" cy="2218038"/>
              <a:chOff x="3101545" y="1075037"/>
              <a:chExt cx="2218038" cy="2218038"/>
            </a:xfrm>
          </p:grpSpPr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87FDF35B-E108-4EB8-AEC9-8572B09B8A9E}"/>
                  </a:ext>
                </a:extLst>
              </p:cNvPr>
              <p:cNvSpPr/>
              <p:nvPr/>
            </p:nvSpPr>
            <p:spPr>
              <a:xfrm>
                <a:off x="3395017" y="1362331"/>
                <a:ext cx="1631092" cy="1643449"/>
              </a:xfrm>
              <a:prstGeom prst="rect">
                <a:avLst/>
              </a:prstGeom>
              <a:solidFill>
                <a:srgbClr val="A7098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フレーム 77">
                <a:extLst>
                  <a:ext uri="{FF2B5EF4-FFF2-40B4-BE49-F238E27FC236}">
                    <a16:creationId xmlns:a16="http://schemas.microsoft.com/office/drawing/2014/main" id="{35857980-7CD3-4BA7-A46F-E65E08FB0012}"/>
                  </a:ext>
                </a:extLst>
              </p:cNvPr>
              <p:cNvSpPr/>
              <p:nvPr/>
            </p:nvSpPr>
            <p:spPr>
              <a:xfrm>
                <a:off x="3101545" y="1075037"/>
                <a:ext cx="2218038" cy="2218038"/>
              </a:xfrm>
              <a:prstGeom prst="fram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571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7D58DF83-C5B0-435F-9FB7-C5C8EF0CBF65}"/>
                  </a:ext>
                </a:extLst>
              </p:cNvPr>
              <p:cNvSpPr/>
              <p:nvPr/>
            </p:nvSpPr>
            <p:spPr>
              <a:xfrm>
                <a:off x="4154958" y="1371600"/>
                <a:ext cx="111211" cy="1643449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016CE66-BF94-4A18-B25D-517ED8E7B3C6}"/>
                </a:ext>
              </a:extLst>
            </p:cNvPr>
            <p:cNvSpPr txBox="1"/>
            <p:nvPr/>
          </p:nvSpPr>
          <p:spPr>
            <a:xfrm flipH="1">
              <a:off x="740632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C28E39-90A2-42EF-9F79-F106690840D7}"/>
                </a:ext>
              </a:extLst>
            </p:cNvPr>
            <p:cNvSpPr txBox="1"/>
            <p:nvPr/>
          </p:nvSpPr>
          <p:spPr>
            <a:xfrm flipH="1">
              <a:off x="1611783" y="937391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4D6D44ED-C546-4ACD-B186-EE01E856F2A5}"/>
                    </a:ext>
                  </a:extLst>
                </p:cNvPr>
                <p:cNvSpPr txBox="1"/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4D6D44ED-C546-4ACD-B186-EE01E856F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8" y="1306723"/>
                  <a:ext cx="359073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183462E-17EF-4C41-975A-A15588152C4A}"/>
                    </a:ext>
                  </a:extLst>
                </p:cNvPr>
                <p:cNvSpPr txBox="1"/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183462E-17EF-4C41-975A-A15588152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19" y="1317018"/>
                  <a:ext cx="35907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A223FA5-DCD2-4BCD-A621-8521F0493DA2}"/>
              </a:ext>
            </a:extLst>
          </p:cNvPr>
          <p:cNvGrpSpPr/>
          <p:nvPr/>
        </p:nvGrpSpPr>
        <p:grpSpPr>
          <a:xfrm>
            <a:off x="3162124" y="3656525"/>
            <a:ext cx="2218038" cy="2233427"/>
            <a:chOff x="457200" y="688945"/>
            <a:chExt cx="2218038" cy="2233427"/>
          </a:xfrm>
        </p:grpSpPr>
        <p:sp>
          <p:nvSpPr>
            <p:cNvPr id="81" name="フレーム 80">
              <a:extLst>
                <a:ext uri="{FF2B5EF4-FFF2-40B4-BE49-F238E27FC236}">
                  <a16:creationId xmlns:a16="http://schemas.microsoft.com/office/drawing/2014/main" id="{7980B4C9-2206-4739-A467-CDE63E29BE08}"/>
                </a:ext>
              </a:extLst>
            </p:cNvPr>
            <p:cNvSpPr/>
            <p:nvPr/>
          </p:nvSpPr>
          <p:spPr>
            <a:xfrm>
              <a:off x="457200" y="704334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9C457C7-A36A-42C9-AE3F-40EBCEDE21F3}"/>
                </a:ext>
              </a:extLst>
            </p:cNvPr>
            <p:cNvSpPr/>
            <p:nvPr/>
          </p:nvSpPr>
          <p:spPr>
            <a:xfrm>
              <a:off x="1510613" y="1000897"/>
              <a:ext cx="111211" cy="164344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0C4DDA52-0CBA-47B2-87FB-DEE5BF67B901}"/>
                </a:ext>
              </a:extLst>
            </p:cNvPr>
            <p:cNvSpPr txBox="1"/>
            <p:nvPr/>
          </p:nvSpPr>
          <p:spPr>
            <a:xfrm flipH="1">
              <a:off x="674850" y="704333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1067CFED-6181-4A84-BA7A-03C65122BE5D}"/>
                </a:ext>
              </a:extLst>
            </p:cNvPr>
            <p:cNvSpPr txBox="1"/>
            <p:nvPr/>
          </p:nvSpPr>
          <p:spPr>
            <a:xfrm flipH="1">
              <a:off x="1572414" y="713602"/>
              <a:ext cx="68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6A9E8B5-51C4-41D9-9AC2-3B1DAD27C7F9}"/>
                    </a:ext>
                  </a:extLst>
                </p:cNvPr>
                <p:cNvSpPr txBox="1"/>
                <p:nvPr/>
              </p:nvSpPr>
              <p:spPr>
                <a:xfrm>
                  <a:off x="1284885" y="68894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6A9E8B5-51C4-41D9-9AC2-3B1DAD27C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885" y="688945"/>
                  <a:ext cx="2388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500" r="-30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13AD21AA-4C12-4573-82D0-EFBFDE8A1DFD}"/>
                    </a:ext>
                  </a:extLst>
                </p:cNvPr>
                <p:cNvSpPr txBox="1"/>
                <p:nvPr/>
              </p:nvSpPr>
              <p:spPr>
                <a:xfrm>
                  <a:off x="2186027" y="68894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13AD21AA-4C12-4573-82D0-EFBFDE8A1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027" y="688945"/>
                  <a:ext cx="23884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7500" r="-30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0E8B95AB-5F48-4F34-8F9A-E44F523BC70D}"/>
                </a:ext>
              </a:extLst>
            </p:cNvPr>
            <p:cNvSpPr/>
            <p:nvPr/>
          </p:nvSpPr>
          <p:spPr>
            <a:xfrm>
              <a:off x="762630" y="1017219"/>
              <a:ext cx="736028" cy="1610804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456BB0D-3746-44EE-A612-891D5E592D43}"/>
                </a:ext>
              </a:extLst>
            </p:cNvPr>
            <p:cNvSpPr/>
            <p:nvPr/>
          </p:nvSpPr>
          <p:spPr>
            <a:xfrm>
              <a:off x="1621824" y="1007951"/>
              <a:ext cx="736028" cy="1610804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2F1CADB4-E25C-415A-89EE-FF5339C4397E}"/>
                </a:ext>
              </a:extLst>
            </p:cNvPr>
            <p:cNvSpPr/>
            <p:nvPr/>
          </p:nvSpPr>
          <p:spPr>
            <a:xfrm>
              <a:off x="779518" y="1789736"/>
              <a:ext cx="687346" cy="45719"/>
            </a:xfrm>
            <a:prstGeom prst="rect">
              <a:avLst/>
            </a:prstGeom>
            <a:solidFill>
              <a:srgbClr val="A70985"/>
            </a:solidFill>
            <a:ln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326A83B-C860-4159-9EB8-4E2523395DB3}"/>
                </a:ext>
              </a:extLst>
            </p:cNvPr>
            <p:cNvSpPr/>
            <p:nvPr/>
          </p:nvSpPr>
          <p:spPr>
            <a:xfrm>
              <a:off x="1643872" y="1790493"/>
              <a:ext cx="687346" cy="45719"/>
            </a:xfrm>
            <a:prstGeom prst="rect">
              <a:avLst/>
            </a:prstGeom>
            <a:solidFill>
              <a:srgbClr val="A70985"/>
            </a:solidFill>
            <a:ln>
              <a:solidFill>
                <a:srgbClr val="A70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086CC392-A728-468A-82A5-5585EE8EDD0A}"/>
                </a:ext>
              </a:extLst>
            </p:cNvPr>
            <p:cNvSpPr txBox="1"/>
            <p:nvPr/>
          </p:nvSpPr>
          <p:spPr>
            <a:xfrm flipH="1">
              <a:off x="714957" y="1085452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CCC11833-66E5-422E-81DF-031CAA250065}"/>
                    </a:ext>
                  </a:extLst>
                </p:cNvPr>
                <p:cNvSpPr txBox="1"/>
                <p:nvPr/>
              </p:nvSpPr>
              <p:spPr>
                <a:xfrm>
                  <a:off x="1003008" y="1358861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CCC11833-66E5-422E-81DF-031CAA250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08" y="1358861"/>
                  <a:ext cx="23884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3BB5689B-87FB-4DAC-9673-5442112EA05E}"/>
                </a:ext>
              </a:extLst>
            </p:cNvPr>
            <p:cNvSpPr txBox="1"/>
            <p:nvPr/>
          </p:nvSpPr>
          <p:spPr>
            <a:xfrm flipH="1">
              <a:off x="1564795" y="1079217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6166168A-21E8-456A-94D9-C58A20FB5CAB}"/>
                    </a:ext>
                  </a:extLst>
                </p:cNvPr>
                <p:cNvSpPr txBox="1"/>
                <p:nvPr/>
              </p:nvSpPr>
              <p:spPr>
                <a:xfrm>
                  <a:off x="1852846" y="1352626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6166168A-21E8-456A-94D9-C58A20FB5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46" y="1352626"/>
                  <a:ext cx="2388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0111BE86-E376-4434-A605-A8DBBD0CA13E}"/>
                </a:ext>
              </a:extLst>
            </p:cNvPr>
            <p:cNvSpPr txBox="1"/>
            <p:nvPr/>
          </p:nvSpPr>
          <p:spPr>
            <a:xfrm flipH="1">
              <a:off x="716582" y="1895672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AAFC650-2236-40D4-A3A8-0FB5792EB0A8}"/>
                    </a:ext>
                  </a:extLst>
                </p:cNvPr>
                <p:cNvSpPr txBox="1"/>
                <p:nvPr/>
              </p:nvSpPr>
              <p:spPr>
                <a:xfrm>
                  <a:off x="1004633" y="2169081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AAFC650-2236-40D4-A3A8-0FB5792EB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633" y="2169081"/>
                  <a:ext cx="23884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F3FCB333-4C83-49F6-A81D-4894DEFE69C4}"/>
                </a:ext>
              </a:extLst>
            </p:cNvPr>
            <p:cNvSpPr txBox="1"/>
            <p:nvPr/>
          </p:nvSpPr>
          <p:spPr>
            <a:xfrm flipH="1">
              <a:off x="1577202" y="1891625"/>
              <a:ext cx="83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  <a:endParaRPr kumimoji="1" lang="ja-JP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64FDC394-103F-4ADF-A46F-75DE3ECE80D0}"/>
                    </a:ext>
                  </a:extLst>
                </p:cNvPr>
                <p:cNvSpPr txBox="1"/>
                <p:nvPr/>
              </p:nvSpPr>
              <p:spPr>
                <a:xfrm>
                  <a:off x="1865253" y="2165034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64FDC394-103F-4ADF-A46F-75DE3ECE8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53" y="2165034"/>
                  <a:ext cx="238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30769"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3096547-BC69-4B82-B487-3079AA0BCFDF}"/>
              </a:ext>
            </a:extLst>
          </p:cNvPr>
          <p:cNvSpPr/>
          <p:nvPr/>
        </p:nvSpPr>
        <p:spPr>
          <a:xfrm>
            <a:off x="2579861" y="4657362"/>
            <a:ext cx="466466" cy="35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7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D22470-4F75-4CED-93F7-63EBA529C90F}"/>
              </a:ext>
            </a:extLst>
          </p:cNvPr>
          <p:cNvSpPr/>
          <p:nvPr/>
        </p:nvSpPr>
        <p:spPr>
          <a:xfrm>
            <a:off x="2915616" y="1350665"/>
            <a:ext cx="5971366" cy="129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64164C-C098-4D10-AA2B-58924B92806E}"/>
              </a:ext>
            </a:extLst>
          </p:cNvPr>
          <p:cNvSpPr txBox="1"/>
          <p:nvPr/>
        </p:nvSpPr>
        <p:spPr>
          <a:xfrm>
            <a:off x="2867128" y="1783293"/>
            <a:ext cx="601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回路の処理歩調を合わせる信号が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秒間に何回発生するかを示した値のこと。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32494D-E113-4624-860F-11D8133355C8}"/>
              </a:ext>
            </a:extLst>
          </p:cNvPr>
          <p:cNvSpPr/>
          <p:nvPr/>
        </p:nvSpPr>
        <p:spPr>
          <a:xfrm>
            <a:off x="3435175" y="1058277"/>
            <a:ext cx="239721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クロック周波数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16567D3-D998-4EA0-9E27-1828F9EDB10F}"/>
              </a:ext>
            </a:extLst>
          </p:cNvPr>
          <p:cNvSpPr/>
          <p:nvPr/>
        </p:nvSpPr>
        <p:spPr>
          <a:xfrm>
            <a:off x="6070021" y="4216075"/>
            <a:ext cx="2414198" cy="889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クロック数も、高い方が高性能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0DF1A01-C5EE-4DE0-89D9-9B54250C8647}"/>
              </a:ext>
            </a:extLst>
          </p:cNvPr>
          <p:cNvGrpSpPr/>
          <p:nvPr/>
        </p:nvGrpSpPr>
        <p:grpSpPr>
          <a:xfrm>
            <a:off x="257018" y="919421"/>
            <a:ext cx="2218038" cy="2218038"/>
            <a:chOff x="257018" y="919421"/>
            <a:chExt cx="2218038" cy="2218038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4280FDBB-BBB4-4641-8ADC-44B75AD87CEA}"/>
                </a:ext>
              </a:extLst>
            </p:cNvPr>
            <p:cNvGrpSpPr/>
            <p:nvPr/>
          </p:nvGrpSpPr>
          <p:grpSpPr>
            <a:xfrm>
              <a:off x="451228" y="1544770"/>
              <a:ext cx="1829617" cy="1339255"/>
              <a:chOff x="451228" y="1544770"/>
              <a:chExt cx="1829617" cy="133925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B4B8D9D-D1BD-4522-8E47-06CEF094C058}"/>
                  </a:ext>
                </a:extLst>
              </p:cNvPr>
              <p:cNvGrpSpPr/>
              <p:nvPr/>
            </p:nvGrpSpPr>
            <p:grpSpPr>
              <a:xfrm>
                <a:off x="451228" y="1829903"/>
                <a:ext cx="1794875" cy="766147"/>
                <a:chOff x="455085" y="1618425"/>
                <a:chExt cx="1794875" cy="903277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264C3F5A-4768-431E-B8B3-32E8FE05C75F}"/>
                    </a:ext>
                  </a:extLst>
                </p:cNvPr>
                <p:cNvCxnSpPr/>
                <p:nvPr/>
              </p:nvCxnSpPr>
              <p:spPr>
                <a:xfrm>
                  <a:off x="455085" y="250190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14A177B1-CF97-4296-8435-9337B2F915EB}"/>
                    </a:ext>
                  </a:extLst>
                </p:cNvPr>
                <p:cNvCxnSpPr/>
                <p:nvPr/>
              </p:nvCxnSpPr>
              <p:spPr>
                <a:xfrm>
                  <a:off x="856532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F924A595-A229-4408-9901-7D0CF73DA03F}"/>
                    </a:ext>
                  </a:extLst>
                </p:cNvPr>
                <p:cNvCxnSpPr/>
                <p:nvPr/>
              </p:nvCxnSpPr>
              <p:spPr>
                <a:xfrm>
                  <a:off x="665089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2E15B815-303B-4893-82A1-B535F9475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0730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E3074126-1037-496C-8788-1FDC2B8A1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2712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09C7F3F6-D52F-41A0-8B5B-73530489CFC3}"/>
                    </a:ext>
                  </a:extLst>
                </p:cNvPr>
                <p:cNvCxnSpPr/>
                <p:nvPr/>
              </p:nvCxnSpPr>
              <p:spPr>
                <a:xfrm>
                  <a:off x="1253439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5CDF4ECC-E18A-428D-BD60-39A61C6080C1}"/>
                    </a:ext>
                  </a:extLst>
                </p:cNvPr>
                <p:cNvCxnSpPr/>
                <p:nvPr/>
              </p:nvCxnSpPr>
              <p:spPr>
                <a:xfrm>
                  <a:off x="1061996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8466C534-FBCB-4136-B18E-67AD7D4CF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7637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AC162C4A-FB32-4640-8145-ADD478F68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9619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955927AD-B851-4DFC-9961-0A212EFA8BAB}"/>
                    </a:ext>
                  </a:extLst>
                </p:cNvPr>
                <p:cNvCxnSpPr/>
                <p:nvPr/>
              </p:nvCxnSpPr>
              <p:spPr>
                <a:xfrm>
                  <a:off x="1652573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E55AD24-4C86-459C-9F64-37715DA274E0}"/>
                    </a:ext>
                  </a:extLst>
                </p:cNvPr>
                <p:cNvCxnSpPr/>
                <p:nvPr/>
              </p:nvCxnSpPr>
              <p:spPr>
                <a:xfrm>
                  <a:off x="1461130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62968483-D4FF-4E43-9F2E-39075F6C6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6771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162917AF-D269-4784-B1BE-A364F9703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8753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F74BB4E5-69E0-4816-8E4D-AEA3C52D54FA}"/>
                    </a:ext>
                  </a:extLst>
                </p:cNvPr>
                <p:cNvCxnSpPr/>
                <p:nvPr/>
              </p:nvCxnSpPr>
              <p:spPr>
                <a:xfrm>
                  <a:off x="2049480" y="2502622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5697AB0F-E1A1-46FA-A7A5-4111168CDF7C}"/>
                    </a:ext>
                  </a:extLst>
                </p:cNvPr>
                <p:cNvCxnSpPr/>
                <p:nvPr/>
              </p:nvCxnSpPr>
              <p:spPr>
                <a:xfrm>
                  <a:off x="1858037" y="1637465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0F2597E-6E62-456C-80C1-6B30B2452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43678" y="1618425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124E1D9-15A4-4D21-9B4F-FE5B1B485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5660" y="1618425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F9C1CDF-B960-4B67-B31C-2AF08FAA9C21}"/>
                  </a:ext>
                </a:extLst>
              </p:cNvPr>
              <p:cNvSpPr txBox="1"/>
              <p:nvPr/>
            </p:nvSpPr>
            <p:spPr>
              <a:xfrm flipH="1">
                <a:off x="537837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950D1BC-EB2E-4C9D-A2AD-EC0FC6D514B1}"/>
                  </a:ext>
                </a:extLst>
              </p:cNvPr>
              <p:cNvSpPr txBox="1"/>
              <p:nvPr/>
            </p:nvSpPr>
            <p:spPr>
              <a:xfrm flipH="1">
                <a:off x="936971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17815D5-AEF6-4355-A109-1AD2F1916375}"/>
                  </a:ext>
                </a:extLst>
              </p:cNvPr>
              <p:cNvSpPr txBox="1"/>
              <p:nvPr/>
            </p:nvSpPr>
            <p:spPr>
              <a:xfrm flipH="1">
                <a:off x="1336844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05A4A10-6FEA-4E21-A871-FFB5CACF2F5B}"/>
                  </a:ext>
                </a:extLst>
              </p:cNvPr>
              <p:cNvSpPr txBox="1"/>
              <p:nvPr/>
            </p:nvSpPr>
            <p:spPr>
              <a:xfrm flipH="1">
                <a:off x="1748956" y="1544770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0926E1C-BCEF-4D79-A961-5D239FCF93DD}"/>
                  </a:ext>
                </a:extLst>
              </p:cNvPr>
              <p:cNvSpPr txBox="1"/>
              <p:nvPr/>
            </p:nvSpPr>
            <p:spPr>
              <a:xfrm flipH="1">
                <a:off x="680286" y="2576248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9B1521-86E7-4E3E-9E95-2D03F5468293}"/>
                  </a:ext>
                </a:extLst>
              </p:cNvPr>
              <p:cNvSpPr txBox="1"/>
              <p:nvPr/>
            </p:nvSpPr>
            <p:spPr>
              <a:xfrm flipH="1">
                <a:off x="1085848" y="2576247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9C8B559-64FD-4E36-A9AC-0E32D95BFC40}"/>
                  </a:ext>
                </a:extLst>
              </p:cNvPr>
              <p:cNvSpPr txBox="1"/>
              <p:nvPr/>
            </p:nvSpPr>
            <p:spPr>
              <a:xfrm flipH="1">
                <a:off x="1493715" y="2576247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フレーム 2">
              <a:extLst>
                <a:ext uri="{FF2B5EF4-FFF2-40B4-BE49-F238E27FC236}">
                  <a16:creationId xmlns:a16="http://schemas.microsoft.com/office/drawing/2014/main" id="{1DA11D26-F8B1-491E-A10D-016E5E679387}"/>
                </a:ext>
              </a:extLst>
            </p:cNvPr>
            <p:cNvSpPr/>
            <p:nvPr/>
          </p:nvSpPr>
          <p:spPr>
            <a:xfrm>
              <a:off x="257018" y="919421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F531659-77DF-4784-B73A-3CD3EDFF60FE}"/>
                </a:ext>
              </a:extLst>
            </p:cNvPr>
            <p:cNvSpPr txBox="1"/>
            <p:nvPr/>
          </p:nvSpPr>
          <p:spPr>
            <a:xfrm flipH="1">
              <a:off x="838453" y="1254063"/>
              <a:ext cx="1064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Second</a:t>
              </a:r>
              <a:endParaRPr kumimoji="1" lang="ja-JP" alt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21D95C9E-D135-4778-8939-A08961E8F994}"/>
                  </a:ext>
                </a:extLst>
              </p:cNvPr>
              <p:cNvSpPr txBox="1"/>
              <p:nvPr/>
            </p:nvSpPr>
            <p:spPr>
              <a:xfrm>
                <a:off x="2610000" y="4492925"/>
                <a:ext cx="55143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21D95C9E-D135-4778-8939-A08961E8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4492925"/>
                <a:ext cx="551433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AF1BB0F0-2913-41C6-814D-C70A4FF12274}"/>
              </a:ext>
            </a:extLst>
          </p:cNvPr>
          <p:cNvGrpSpPr/>
          <p:nvPr/>
        </p:nvGrpSpPr>
        <p:grpSpPr>
          <a:xfrm>
            <a:off x="255567" y="3722460"/>
            <a:ext cx="2218038" cy="2218038"/>
            <a:chOff x="257018" y="919421"/>
            <a:chExt cx="2218038" cy="2218038"/>
          </a:xfrm>
        </p:grpSpPr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E832ABD6-782C-44E3-AB54-FB38A9862553}"/>
                </a:ext>
              </a:extLst>
            </p:cNvPr>
            <p:cNvGrpSpPr/>
            <p:nvPr/>
          </p:nvGrpSpPr>
          <p:grpSpPr>
            <a:xfrm>
              <a:off x="451228" y="1544770"/>
              <a:ext cx="1829617" cy="1339255"/>
              <a:chOff x="451228" y="1544770"/>
              <a:chExt cx="1829617" cy="1339255"/>
            </a:xfrm>
          </p:grpSpPr>
          <p:grpSp>
            <p:nvGrpSpPr>
              <p:cNvPr id="165" name="グループ化 164">
                <a:extLst>
                  <a:ext uri="{FF2B5EF4-FFF2-40B4-BE49-F238E27FC236}">
                    <a16:creationId xmlns:a16="http://schemas.microsoft.com/office/drawing/2014/main" id="{EC7E9273-8867-440B-93A7-03D7AA5F2E00}"/>
                  </a:ext>
                </a:extLst>
              </p:cNvPr>
              <p:cNvGrpSpPr/>
              <p:nvPr/>
            </p:nvGrpSpPr>
            <p:grpSpPr>
              <a:xfrm>
                <a:off x="451228" y="1829903"/>
                <a:ext cx="1794875" cy="766147"/>
                <a:chOff x="455085" y="1618425"/>
                <a:chExt cx="1794875" cy="903277"/>
              </a:xfrm>
            </p:grpSpPr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E7F01FA3-3C54-48E5-8A90-4C9570E9D40D}"/>
                    </a:ext>
                  </a:extLst>
                </p:cNvPr>
                <p:cNvCxnSpPr/>
                <p:nvPr/>
              </p:nvCxnSpPr>
              <p:spPr>
                <a:xfrm>
                  <a:off x="455085" y="250190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24A17865-5CB0-4AA7-8204-F033E90760B9}"/>
                    </a:ext>
                  </a:extLst>
                </p:cNvPr>
                <p:cNvCxnSpPr/>
                <p:nvPr/>
              </p:nvCxnSpPr>
              <p:spPr>
                <a:xfrm>
                  <a:off x="856532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287ED4B3-377F-46BB-B23D-63251B58AF4A}"/>
                    </a:ext>
                  </a:extLst>
                </p:cNvPr>
                <p:cNvCxnSpPr/>
                <p:nvPr/>
              </p:nvCxnSpPr>
              <p:spPr>
                <a:xfrm>
                  <a:off x="665089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70B4149C-263B-4679-ABDE-6F8E01625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0730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20F4E40B-301F-45DA-B6E0-E84F219AE3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2712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3D639F85-8333-4D65-8155-304E817F27E8}"/>
                    </a:ext>
                  </a:extLst>
                </p:cNvPr>
                <p:cNvCxnSpPr/>
                <p:nvPr/>
              </p:nvCxnSpPr>
              <p:spPr>
                <a:xfrm>
                  <a:off x="1253439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077D2A63-D118-4A29-A197-272FA64AE8C3}"/>
                    </a:ext>
                  </a:extLst>
                </p:cNvPr>
                <p:cNvCxnSpPr/>
                <p:nvPr/>
              </p:nvCxnSpPr>
              <p:spPr>
                <a:xfrm>
                  <a:off x="1061996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2EC2FAF0-0256-4486-BC0B-CAEEA52EA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7637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C41CDC09-422B-4158-AE50-E4B1B2C4E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9619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C2218F-29F5-4EC4-9D0D-A03768CC1C3B}"/>
                    </a:ext>
                  </a:extLst>
                </p:cNvPr>
                <p:cNvCxnSpPr/>
                <p:nvPr/>
              </p:nvCxnSpPr>
              <p:spPr>
                <a:xfrm>
                  <a:off x="1652573" y="2503447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6040C1C2-BAFF-4D26-9C59-BB84FC4A3984}"/>
                    </a:ext>
                  </a:extLst>
                </p:cNvPr>
                <p:cNvCxnSpPr/>
                <p:nvPr/>
              </p:nvCxnSpPr>
              <p:spPr>
                <a:xfrm>
                  <a:off x="1461130" y="1638290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DB034481-D865-4F78-97CA-E68425906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6771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53A81B7E-1D0D-493B-BBB7-973892386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8753" y="1619250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8F60CCE2-976E-40B8-AECD-78134D2BCCE1}"/>
                    </a:ext>
                  </a:extLst>
                </p:cNvPr>
                <p:cNvCxnSpPr/>
                <p:nvPr/>
              </p:nvCxnSpPr>
              <p:spPr>
                <a:xfrm>
                  <a:off x="2049480" y="2502622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2DD516D3-6FFA-4CDE-AE51-EE3D4A2C2C7E}"/>
                    </a:ext>
                  </a:extLst>
                </p:cNvPr>
                <p:cNvCxnSpPr/>
                <p:nvPr/>
              </p:nvCxnSpPr>
              <p:spPr>
                <a:xfrm>
                  <a:off x="1858037" y="1637465"/>
                  <a:ext cx="20048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C553D860-E251-4786-85B1-53F374141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43678" y="1618425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554C26AF-F5F9-4C37-96B7-303E8FFA7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5660" y="1618425"/>
                  <a:ext cx="4835" cy="90245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1942B9-25D3-4248-988A-6341917E6244}"/>
                  </a:ext>
                </a:extLst>
              </p:cNvPr>
              <p:cNvSpPr txBox="1"/>
              <p:nvPr/>
            </p:nvSpPr>
            <p:spPr>
              <a:xfrm flipH="1">
                <a:off x="537837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849DA0FF-EB73-4FAC-94D9-8029D4C67B14}"/>
                  </a:ext>
                </a:extLst>
              </p:cNvPr>
              <p:cNvSpPr txBox="1"/>
              <p:nvPr/>
            </p:nvSpPr>
            <p:spPr>
              <a:xfrm flipH="1">
                <a:off x="936971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AE74E0CE-BE9C-4D45-AA42-7737827929C0}"/>
                  </a:ext>
                </a:extLst>
              </p:cNvPr>
              <p:cNvSpPr txBox="1"/>
              <p:nvPr/>
            </p:nvSpPr>
            <p:spPr>
              <a:xfrm flipH="1">
                <a:off x="1336844" y="1545662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4850B36C-DB4A-4172-ABB1-F70EB1373EC2}"/>
                  </a:ext>
                </a:extLst>
              </p:cNvPr>
              <p:cNvSpPr txBox="1"/>
              <p:nvPr/>
            </p:nvSpPr>
            <p:spPr>
              <a:xfrm flipH="1">
                <a:off x="1748956" y="1544770"/>
                <a:ext cx="531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3AAC956E-80BD-4EB5-A1B7-D51F5B5FFDE6}"/>
                  </a:ext>
                </a:extLst>
              </p:cNvPr>
              <p:cNvSpPr txBox="1"/>
              <p:nvPr/>
            </p:nvSpPr>
            <p:spPr>
              <a:xfrm flipH="1">
                <a:off x="680286" y="2576248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8BB92B6-72F8-47EC-B03C-F3CAECB07B3F}"/>
                  </a:ext>
                </a:extLst>
              </p:cNvPr>
              <p:cNvSpPr txBox="1"/>
              <p:nvPr/>
            </p:nvSpPr>
            <p:spPr>
              <a:xfrm flipH="1">
                <a:off x="1085848" y="2576247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2AB40D5F-685B-4626-8736-8EEE78DB8ACC}"/>
                  </a:ext>
                </a:extLst>
              </p:cNvPr>
              <p:cNvSpPr txBox="1"/>
              <p:nvPr/>
            </p:nvSpPr>
            <p:spPr>
              <a:xfrm flipH="1">
                <a:off x="1493715" y="2576247"/>
                <a:ext cx="557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kumimoji="1" lang="ja-JP" altLang="en-US" sz="1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3" name="フレーム 162">
              <a:extLst>
                <a:ext uri="{FF2B5EF4-FFF2-40B4-BE49-F238E27FC236}">
                  <a16:creationId xmlns:a16="http://schemas.microsoft.com/office/drawing/2014/main" id="{998DBA6E-4324-4846-896A-A61071E73EEC}"/>
                </a:ext>
              </a:extLst>
            </p:cNvPr>
            <p:cNvSpPr/>
            <p:nvPr/>
          </p:nvSpPr>
          <p:spPr>
            <a:xfrm>
              <a:off x="257018" y="919421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E438D1B3-3488-405F-AE51-4246C3C5F4E3}"/>
                </a:ext>
              </a:extLst>
            </p:cNvPr>
            <p:cNvSpPr txBox="1"/>
            <p:nvPr/>
          </p:nvSpPr>
          <p:spPr>
            <a:xfrm flipH="1">
              <a:off x="838453" y="1254063"/>
              <a:ext cx="1064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Second</a:t>
              </a:r>
              <a:endParaRPr kumimoji="1" lang="ja-JP" alt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19358B-2AB0-4FB1-A6C5-0C601285DD5D}"/>
              </a:ext>
            </a:extLst>
          </p:cNvPr>
          <p:cNvGrpSpPr/>
          <p:nvPr/>
        </p:nvGrpSpPr>
        <p:grpSpPr>
          <a:xfrm>
            <a:off x="3297828" y="3722460"/>
            <a:ext cx="2218038" cy="2218038"/>
            <a:chOff x="3297828" y="3722460"/>
            <a:chExt cx="2218038" cy="2218038"/>
          </a:xfrm>
        </p:grpSpPr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66828E1A-78BD-4293-B983-6CFF036C8C33}"/>
                </a:ext>
              </a:extLst>
            </p:cNvPr>
            <p:cNvSpPr txBox="1"/>
            <p:nvPr/>
          </p:nvSpPr>
          <p:spPr>
            <a:xfrm flipH="1">
              <a:off x="3879263" y="4057102"/>
              <a:ext cx="1064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Second</a:t>
              </a:r>
              <a:endParaRPr kumimoji="1" lang="ja-JP" alt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A898702-DA1D-41AE-8C59-F333CE92214A}"/>
                </a:ext>
              </a:extLst>
            </p:cNvPr>
            <p:cNvGrpSpPr/>
            <p:nvPr/>
          </p:nvGrpSpPr>
          <p:grpSpPr>
            <a:xfrm>
              <a:off x="3297828" y="3722460"/>
              <a:ext cx="2218038" cy="2218038"/>
              <a:chOff x="3297828" y="3722460"/>
              <a:chExt cx="2218038" cy="2218038"/>
            </a:xfrm>
          </p:grpSpPr>
          <p:sp>
            <p:nvSpPr>
              <p:cNvPr id="134" name="フレーム 133">
                <a:extLst>
                  <a:ext uri="{FF2B5EF4-FFF2-40B4-BE49-F238E27FC236}">
                    <a16:creationId xmlns:a16="http://schemas.microsoft.com/office/drawing/2014/main" id="{66C9D701-64AA-4384-9FED-8769D9AA7597}"/>
                  </a:ext>
                </a:extLst>
              </p:cNvPr>
              <p:cNvSpPr/>
              <p:nvPr/>
            </p:nvSpPr>
            <p:spPr>
              <a:xfrm>
                <a:off x="3297828" y="3722460"/>
                <a:ext cx="2218038" cy="2218038"/>
              </a:xfrm>
              <a:prstGeom prst="fram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571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2F8D0434-21D9-4E0B-9367-DAB080D295A9}"/>
                  </a:ext>
                </a:extLst>
              </p:cNvPr>
              <p:cNvGrpSpPr/>
              <p:nvPr/>
            </p:nvGrpSpPr>
            <p:grpSpPr>
              <a:xfrm>
                <a:off x="3576267" y="4613139"/>
                <a:ext cx="1661160" cy="766147"/>
                <a:chOff x="3492039" y="4632942"/>
                <a:chExt cx="2464220" cy="766147"/>
              </a:xfrm>
            </p:grpSpPr>
            <p:grpSp>
              <p:nvGrpSpPr>
                <p:cNvPr id="136" name="グループ化 135">
                  <a:extLst>
                    <a:ext uri="{FF2B5EF4-FFF2-40B4-BE49-F238E27FC236}">
                      <a16:creationId xmlns:a16="http://schemas.microsoft.com/office/drawing/2014/main" id="{47719481-56FC-4C64-B58A-09C79C5C7B71}"/>
                    </a:ext>
                  </a:extLst>
                </p:cNvPr>
                <p:cNvGrpSpPr/>
                <p:nvPr/>
              </p:nvGrpSpPr>
              <p:grpSpPr>
                <a:xfrm>
                  <a:off x="3492039" y="4632942"/>
                  <a:ext cx="1308562" cy="766147"/>
                  <a:chOff x="455085" y="1618425"/>
                  <a:chExt cx="1794875" cy="903277"/>
                </a:xfrm>
              </p:grpSpPr>
              <p:cxnSp>
                <p:nvCxnSpPr>
                  <p:cNvPr id="144" name="直線コネクタ 143">
                    <a:extLst>
                      <a:ext uri="{FF2B5EF4-FFF2-40B4-BE49-F238E27FC236}">
                        <a16:creationId xmlns:a16="http://schemas.microsoft.com/office/drawing/2014/main" id="{AA47E582-8031-45B7-9EE7-5951E29712B3}"/>
                      </a:ext>
                    </a:extLst>
                  </p:cNvPr>
                  <p:cNvCxnSpPr/>
                  <p:nvPr/>
                </p:nvCxnSpPr>
                <p:spPr>
                  <a:xfrm>
                    <a:off x="455085" y="250190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線コネクタ 144">
                    <a:extLst>
                      <a:ext uri="{FF2B5EF4-FFF2-40B4-BE49-F238E27FC236}">
                        <a16:creationId xmlns:a16="http://schemas.microsoft.com/office/drawing/2014/main" id="{163EF0CC-77C0-4347-AE2D-A524C57CE383}"/>
                      </a:ext>
                    </a:extLst>
                  </p:cNvPr>
                  <p:cNvCxnSpPr/>
                  <p:nvPr/>
                </p:nvCxnSpPr>
                <p:spPr>
                  <a:xfrm>
                    <a:off x="856532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線コネクタ 145">
                    <a:extLst>
                      <a:ext uri="{FF2B5EF4-FFF2-40B4-BE49-F238E27FC236}">
                        <a16:creationId xmlns:a16="http://schemas.microsoft.com/office/drawing/2014/main" id="{3A9524EE-FF6A-4FE2-B4EE-4704B4A3885D}"/>
                      </a:ext>
                    </a:extLst>
                  </p:cNvPr>
                  <p:cNvCxnSpPr/>
                  <p:nvPr/>
                </p:nvCxnSpPr>
                <p:spPr>
                  <a:xfrm>
                    <a:off x="665089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線コネクタ 146">
                    <a:extLst>
                      <a:ext uri="{FF2B5EF4-FFF2-40B4-BE49-F238E27FC236}">
                        <a16:creationId xmlns:a16="http://schemas.microsoft.com/office/drawing/2014/main" id="{D865BE79-A6CF-417D-BF2A-92E481B75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0730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コネクタ 147">
                    <a:extLst>
                      <a:ext uri="{FF2B5EF4-FFF2-40B4-BE49-F238E27FC236}">
                        <a16:creationId xmlns:a16="http://schemas.microsoft.com/office/drawing/2014/main" id="{8EE61EEB-DCFA-49D5-82C0-A7C56E1C1A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2712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コネクタ 148">
                    <a:extLst>
                      <a:ext uri="{FF2B5EF4-FFF2-40B4-BE49-F238E27FC236}">
                        <a16:creationId xmlns:a16="http://schemas.microsoft.com/office/drawing/2014/main" id="{BEB17D0D-0453-4152-853A-7E37D7E72DAC}"/>
                      </a:ext>
                    </a:extLst>
                  </p:cNvPr>
                  <p:cNvCxnSpPr/>
                  <p:nvPr/>
                </p:nvCxnSpPr>
                <p:spPr>
                  <a:xfrm>
                    <a:off x="1253439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コネクタ 149">
                    <a:extLst>
                      <a:ext uri="{FF2B5EF4-FFF2-40B4-BE49-F238E27FC236}">
                        <a16:creationId xmlns:a16="http://schemas.microsoft.com/office/drawing/2014/main" id="{43399E73-19AA-4E7B-A99F-CE1197B2304E}"/>
                      </a:ext>
                    </a:extLst>
                  </p:cNvPr>
                  <p:cNvCxnSpPr/>
                  <p:nvPr/>
                </p:nvCxnSpPr>
                <p:spPr>
                  <a:xfrm>
                    <a:off x="1061996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線コネクタ 150">
                    <a:extLst>
                      <a:ext uri="{FF2B5EF4-FFF2-40B4-BE49-F238E27FC236}">
                        <a16:creationId xmlns:a16="http://schemas.microsoft.com/office/drawing/2014/main" id="{53E98EA3-5B82-45C7-A2AF-9816EF524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47637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線コネクタ 151">
                    <a:extLst>
                      <a:ext uri="{FF2B5EF4-FFF2-40B4-BE49-F238E27FC236}">
                        <a16:creationId xmlns:a16="http://schemas.microsoft.com/office/drawing/2014/main" id="{87B53055-BD04-446F-8F03-1C080D7D0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9619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コネクタ 152">
                    <a:extLst>
                      <a:ext uri="{FF2B5EF4-FFF2-40B4-BE49-F238E27FC236}">
                        <a16:creationId xmlns:a16="http://schemas.microsoft.com/office/drawing/2014/main" id="{75B8798C-AEE1-4706-B998-4615FB3FCB0B}"/>
                      </a:ext>
                    </a:extLst>
                  </p:cNvPr>
                  <p:cNvCxnSpPr/>
                  <p:nvPr/>
                </p:nvCxnSpPr>
                <p:spPr>
                  <a:xfrm>
                    <a:off x="1652573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>
                    <a:extLst>
                      <a:ext uri="{FF2B5EF4-FFF2-40B4-BE49-F238E27FC236}">
                        <a16:creationId xmlns:a16="http://schemas.microsoft.com/office/drawing/2014/main" id="{41D4F060-BFA4-42E5-975C-264DB21C8DE1}"/>
                      </a:ext>
                    </a:extLst>
                  </p:cNvPr>
                  <p:cNvCxnSpPr/>
                  <p:nvPr/>
                </p:nvCxnSpPr>
                <p:spPr>
                  <a:xfrm>
                    <a:off x="1461130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線コネクタ 154">
                    <a:extLst>
                      <a:ext uri="{FF2B5EF4-FFF2-40B4-BE49-F238E27FC236}">
                        <a16:creationId xmlns:a16="http://schemas.microsoft.com/office/drawing/2014/main" id="{43DB24C1-B5AF-4CCC-A3BE-EB3FF74A3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46771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コネクタ 155">
                    <a:extLst>
                      <a:ext uri="{FF2B5EF4-FFF2-40B4-BE49-F238E27FC236}">
                        <a16:creationId xmlns:a16="http://schemas.microsoft.com/office/drawing/2014/main" id="{9E0791EA-DF2A-4DFB-B6AC-D7D6E2F6A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8753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コネクタ 156">
                    <a:extLst>
                      <a:ext uri="{FF2B5EF4-FFF2-40B4-BE49-F238E27FC236}">
                        <a16:creationId xmlns:a16="http://schemas.microsoft.com/office/drawing/2014/main" id="{7224471D-A98A-4DE7-B18B-F2AF354CD23D}"/>
                      </a:ext>
                    </a:extLst>
                  </p:cNvPr>
                  <p:cNvCxnSpPr/>
                  <p:nvPr/>
                </p:nvCxnSpPr>
                <p:spPr>
                  <a:xfrm>
                    <a:off x="2049480" y="2502622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線コネクタ 157">
                    <a:extLst>
                      <a:ext uri="{FF2B5EF4-FFF2-40B4-BE49-F238E27FC236}">
                        <a16:creationId xmlns:a16="http://schemas.microsoft.com/office/drawing/2014/main" id="{B0A06724-15BA-4464-B182-A26E022DA84E}"/>
                      </a:ext>
                    </a:extLst>
                  </p:cNvPr>
                  <p:cNvCxnSpPr/>
                  <p:nvPr/>
                </p:nvCxnSpPr>
                <p:spPr>
                  <a:xfrm>
                    <a:off x="1858037" y="1637465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線コネクタ 158">
                    <a:extLst>
                      <a:ext uri="{FF2B5EF4-FFF2-40B4-BE49-F238E27FC236}">
                        <a16:creationId xmlns:a16="http://schemas.microsoft.com/office/drawing/2014/main" id="{BF6986B5-991C-4268-878C-853F5932D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43678" y="1618425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線コネクタ 159">
                    <a:extLst>
                      <a:ext uri="{FF2B5EF4-FFF2-40B4-BE49-F238E27FC236}">
                        <a16:creationId xmlns:a16="http://schemas.microsoft.com/office/drawing/2014/main" id="{D6FC95F4-D596-42DE-9222-F24BA3390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65660" y="1618425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グループ化 189">
                  <a:extLst>
                    <a:ext uri="{FF2B5EF4-FFF2-40B4-BE49-F238E27FC236}">
                      <a16:creationId xmlns:a16="http://schemas.microsoft.com/office/drawing/2014/main" id="{496682D3-DB5A-4D8A-966B-F4D119B31313}"/>
                    </a:ext>
                  </a:extLst>
                </p:cNvPr>
                <p:cNvGrpSpPr/>
                <p:nvPr/>
              </p:nvGrpSpPr>
              <p:grpSpPr>
                <a:xfrm>
                  <a:off x="4647697" y="4632942"/>
                  <a:ext cx="1308562" cy="766147"/>
                  <a:chOff x="455085" y="1618425"/>
                  <a:chExt cx="1794875" cy="903277"/>
                </a:xfrm>
              </p:grpSpPr>
              <p:cxnSp>
                <p:nvCxnSpPr>
                  <p:cNvPr id="191" name="直線コネクタ 190">
                    <a:extLst>
                      <a:ext uri="{FF2B5EF4-FFF2-40B4-BE49-F238E27FC236}">
                        <a16:creationId xmlns:a16="http://schemas.microsoft.com/office/drawing/2014/main" id="{2D9C521E-A5FC-4488-9008-7C2018F31D72}"/>
                      </a:ext>
                    </a:extLst>
                  </p:cNvPr>
                  <p:cNvCxnSpPr/>
                  <p:nvPr/>
                </p:nvCxnSpPr>
                <p:spPr>
                  <a:xfrm>
                    <a:off x="455085" y="250190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線コネクタ 191">
                    <a:extLst>
                      <a:ext uri="{FF2B5EF4-FFF2-40B4-BE49-F238E27FC236}">
                        <a16:creationId xmlns:a16="http://schemas.microsoft.com/office/drawing/2014/main" id="{B0675F53-F70D-4DF7-89F2-05D15EC113A4}"/>
                      </a:ext>
                    </a:extLst>
                  </p:cNvPr>
                  <p:cNvCxnSpPr/>
                  <p:nvPr/>
                </p:nvCxnSpPr>
                <p:spPr>
                  <a:xfrm>
                    <a:off x="856532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線コネクタ 192">
                    <a:extLst>
                      <a:ext uri="{FF2B5EF4-FFF2-40B4-BE49-F238E27FC236}">
                        <a16:creationId xmlns:a16="http://schemas.microsoft.com/office/drawing/2014/main" id="{F6F28A70-984F-4D1A-983E-5D2130B49AFC}"/>
                      </a:ext>
                    </a:extLst>
                  </p:cNvPr>
                  <p:cNvCxnSpPr/>
                  <p:nvPr/>
                </p:nvCxnSpPr>
                <p:spPr>
                  <a:xfrm>
                    <a:off x="665089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コネクタ 193">
                    <a:extLst>
                      <a:ext uri="{FF2B5EF4-FFF2-40B4-BE49-F238E27FC236}">
                        <a16:creationId xmlns:a16="http://schemas.microsoft.com/office/drawing/2014/main" id="{E50EAA73-2AF3-4D28-A9A0-AEA4288BC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0730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コネクタ 194">
                    <a:extLst>
                      <a:ext uri="{FF2B5EF4-FFF2-40B4-BE49-F238E27FC236}">
                        <a16:creationId xmlns:a16="http://schemas.microsoft.com/office/drawing/2014/main" id="{25E63EBA-BAD3-4729-9281-C7D7B0B0A1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2712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コネクタ 195">
                    <a:extLst>
                      <a:ext uri="{FF2B5EF4-FFF2-40B4-BE49-F238E27FC236}">
                        <a16:creationId xmlns:a16="http://schemas.microsoft.com/office/drawing/2014/main" id="{1A07F5F1-0BC9-49CB-BE7C-A99B245723AD}"/>
                      </a:ext>
                    </a:extLst>
                  </p:cNvPr>
                  <p:cNvCxnSpPr/>
                  <p:nvPr/>
                </p:nvCxnSpPr>
                <p:spPr>
                  <a:xfrm>
                    <a:off x="1253439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コネクタ 196">
                    <a:extLst>
                      <a:ext uri="{FF2B5EF4-FFF2-40B4-BE49-F238E27FC236}">
                        <a16:creationId xmlns:a16="http://schemas.microsoft.com/office/drawing/2014/main" id="{20864D25-D68F-40FA-9B3C-6851384C6D74}"/>
                      </a:ext>
                    </a:extLst>
                  </p:cNvPr>
                  <p:cNvCxnSpPr/>
                  <p:nvPr/>
                </p:nvCxnSpPr>
                <p:spPr>
                  <a:xfrm>
                    <a:off x="1061996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コネクタ 197">
                    <a:extLst>
                      <a:ext uri="{FF2B5EF4-FFF2-40B4-BE49-F238E27FC236}">
                        <a16:creationId xmlns:a16="http://schemas.microsoft.com/office/drawing/2014/main" id="{DE7877EA-75B4-48A0-B491-5BCFA3198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47637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線コネクタ 198">
                    <a:extLst>
                      <a:ext uri="{FF2B5EF4-FFF2-40B4-BE49-F238E27FC236}">
                        <a16:creationId xmlns:a16="http://schemas.microsoft.com/office/drawing/2014/main" id="{5B884D04-3CAB-4A99-B1A1-A12D425B8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9619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コネクタ 199">
                    <a:extLst>
                      <a:ext uri="{FF2B5EF4-FFF2-40B4-BE49-F238E27FC236}">
                        <a16:creationId xmlns:a16="http://schemas.microsoft.com/office/drawing/2014/main" id="{ADF47201-B50A-4F21-A843-AE183DA3DAAA}"/>
                      </a:ext>
                    </a:extLst>
                  </p:cNvPr>
                  <p:cNvCxnSpPr/>
                  <p:nvPr/>
                </p:nvCxnSpPr>
                <p:spPr>
                  <a:xfrm>
                    <a:off x="1652573" y="2503447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コネクタ 200">
                    <a:extLst>
                      <a:ext uri="{FF2B5EF4-FFF2-40B4-BE49-F238E27FC236}">
                        <a16:creationId xmlns:a16="http://schemas.microsoft.com/office/drawing/2014/main" id="{7D29828B-7C1C-4D4A-8CF2-B5C72EF77802}"/>
                      </a:ext>
                    </a:extLst>
                  </p:cNvPr>
                  <p:cNvCxnSpPr/>
                  <p:nvPr/>
                </p:nvCxnSpPr>
                <p:spPr>
                  <a:xfrm>
                    <a:off x="1461130" y="1638290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コネクタ 201">
                    <a:extLst>
                      <a:ext uri="{FF2B5EF4-FFF2-40B4-BE49-F238E27FC236}">
                        <a16:creationId xmlns:a16="http://schemas.microsoft.com/office/drawing/2014/main" id="{E12DBE38-00B7-4844-A3CA-51F4F6F6F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46771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線コネクタ 202">
                    <a:extLst>
                      <a:ext uri="{FF2B5EF4-FFF2-40B4-BE49-F238E27FC236}">
                        <a16:creationId xmlns:a16="http://schemas.microsoft.com/office/drawing/2014/main" id="{E0B158AB-C071-4FF0-8C67-8744A9AA3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8753" y="1619250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線コネクタ 203">
                    <a:extLst>
                      <a:ext uri="{FF2B5EF4-FFF2-40B4-BE49-F238E27FC236}">
                        <a16:creationId xmlns:a16="http://schemas.microsoft.com/office/drawing/2014/main" id="{5D2AF57C-A8C4-41FF-B16C-0A512C1C3EE9}"/>
                      </a:ext>
                    </a:extLst>
                  </p:cNvPr>
                  <p:cNvCxnSpPr/>
                  <p:nvPr/>
                </p:nvCxnSpPr>
                <p:spPr>
                  <a:xfrm>
                    <a:off x="2049480" y="2502622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線コネクタ 204">
                    <a:extLst>
                      <a:ext uri="{FF2B5EF4-FFF2-40B4-BE49-F238E27FC236}">
                        <a16:creationId xmlns:a16="http://schemas.microsoft.com/office/drawing/2014/main" id="{C907AF44-07C8-406C-AC1D-826BFFF017FE}"/>
                      </a:ext>
                    </a:extLst>
                  </p:cNvPr>
                  <p:cNvCxnSpPr/>
                  <p:nvPr/>
                </p:nvCxnSpPr>
                <p:spPr>
                  <a:xfrm>
                    <a:off x="1858037" y="1637465"/>
                    <a:ext cx="20048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線コネクタ 205">
                    <a:extLst>
                      <a:ext uri="{FF2B5EF4-FFF2-40B4-BE49-F238E27FC236}">
                        <a16:creationId xmlns:a16="http://schemas.microsoft.com/office/drawing/2014/main" id="{13A79E3C-78D0-4ECA-80E8-3F82B627FC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43678" y="1618425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線コネクタ 206">
                    <a:extLst>
                      <a:ext uri="{FF2B5EF4-FFF2-40B4-BE49-F238E27FC236}">
                        <a16:creationId xmlns:a16="http://schemas.microsoft.com/office/drawing/2014/main" id="{81807B75-A031-44A3-8980-66F804A56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65660" y="1618425"/>
                    <a:ext cx="4835" cy="902452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5475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699F89-84DA-4055-8767-6EA153C41B48}"/>
              </a:ext>
            </a:extLst>
          </p:cNvPr>
          <p:cNvSpPr txBox="1"/>
          <p:nvPr/>
        </p:nvSpPr>
        <p:spPr>
          <a:xfrm>
            <a:off x="39300" y="883889"/>
            <a:ext cx="18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chemeClr val="tx1">
                    <a:lumMod val="85000"/>
                  </a:schemeClr>
                </a:solidFill>
              </a:rPr>
              <a:t>動作周波数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14AD17-1AEB-4C9A-A3DE-DF584F517ECD}"/>
              </a:ext>
            </a:extLst>
          </p:cNvPr>
          <p:cNvSpPr/>
          <p:nvPr/>
        </p:nvSpPr>
        <p:spPr>
          <a:xfrm>
            <a:off x="1150759" y="1993000"/>
            <a:ext cx="417627" cy="7346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246F73-7E54-4849-B665-609BEB061CC7}"/>
              </a:ext>
            </a:extLst>
          </p:cNvPr>
          <p:cNvSpPr/>
          <p:nvPr/>
        </p:nvSpPr>
        <p:spPr>
          <a:xfrm>
            <a:off x="1721209" y="1993000"/>
            <a:ext cx="417627" cy="742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CF6114-2F39-41AE-A22C-C7F06E68C1A7}"/>
              </a:ext>
            </a:extLst>
          </p:cNvPr>
          <p:cNvSpPr/>
          <p:nvPr/>
        </p:nvSpPr>
        <p:spPr>
          <a:xfrm>
            <a:off x="2293999" y="1985457"/>
            <a:ext cx="417627" cy="742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ECA151-E8D1-40C1-BFDE-9B27043B5B5F}"/>
              </a:ext>
            </a:extLst>
          </p:cNvPr>
          <p:cNvSpPr/>
          <p:nvPr/>
        </p:nvSpPr>
        <p:spPr>
          <a:xfrm>
            <a:off x="2864916" y="1993000"/>
            <a:ext cx="417627" cy="742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DDA778-12BE-48A4-B63D-F95B1F24BF65}"/>
              </a:ext>
            </a:extLst>
          </p:cNvPr>
          <p:cNvSpPr/>
          <p:nvPr/>
        </p:nvSpPr>
        <p:spPr>
          <a:xfrm>
            <a:off x="1150759" y="2902857"/>
            <a:ext cx="2126269" cy="39065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パワーゲート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C87A8D-F349-45A1-B292-B9206C99AEC9}"/>
              </a:ext>
            </a:extLst>
          </p:cNvPr>
          <p:cNvCxnSpPr>
            <a:cxnSpLocks/>
          </p:cNvCxnSpPr>
          <p:nvPr/>
        </p:nvCxnSpPr>
        <p:spPr>
          <a:xfrm>
            <a:off x="869966" y="2735162"/>
            <a:ext cx="2584434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CF64770-3F4D-4D0B-B409-CA0881CF9532}"/>
              </a:ext>
            </a:extLst>
          </p:cNvPr>
          <p:cNvCxnSpPr>
            <a:cxnSpLocks/>
          </p:cNvCxnSpPr>
          <p:nvPr/>
        </p:nvCxnSpPr>
        <p:spPr>
          <a:xfrm>
            <a:off x="883032" y="1985457"/>
            <a:ext cx="2584434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A936213-EE7C-414D-A08E-F7E133EF354C}"/>
              </a:ext>
            </a:extLst>
          </p:cNvPr>
          <p:cNvCxnSpPr>
            <a:cxnSpLocks/>
          </p:cNvCxnSpPr>
          <p:nvPr/>
        </p:nvCxnSpPr>
        <p:spPr>
          <a:xfrm flipV="1">
            <a:off x="869966" y="1345555"/>
            <a:ext cx="0" cy="1947959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BA3430-AC08-4E9F-B087-E7CF94BC3129}"/>
              </a:ext>
            </a:extLst>
          </p:cNvPr>
          <p:cNvSpPr txBox="1"/>
          <p:nvPr/>
        </p:nvSpPr>
        <p:spPr>
          <a:xfrm>
            <a:off x="47771" y="1762167"/>
            <a:ext cx="80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rgbClr val="92D050"/>
                </a:solidFill>
              </a:rPr>
              <a:t>通常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C5AECED-C74F-44F9-94E1-F48127A0D231}"/>
              </a:ext>
            </a:extLst>
          </p:cNvPr>
          <p:cNvSpPr txBox="1"/>
          <p:nvPr/>
        </p:nvSpPr>
        <p:spPr>
          <a:xfrm>
            <a:off x="4782933" y="876708"/>
            <a:ext cx="18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chemeClr val="tx1">
                    <a:lumMod val="85000"/>
                  </a:schemeClr>
                </a:solidFill>
              </a:rPr>
              <a:t>動作周波数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8700914-C914-4DB6-AA4E-057DB3FDA32B}"/>
              </a:ext>
            </a:extLst>
          </p:cNvPr>
          <p:cNvSpPr/>
          <p:nvPr/>
        </p:nvSpPr>
        <p:spPr>
          <a:xfrm>
            <a:off x="5894392" y="1360939"/>
            <a:ext cx="417627" cy="1359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DE5772C0-AEDD-4690-A76D-302CD3E4C84C}"/>
              </a:ext>
            </a:extLst>
          </p:cNvPr>
          <p:cNvSpPr/>
          <p:nvPr/>
        </p:nvSpPr>
        <p:spPr>
          <a:xfrm>
            <a:off x="6464842" y="1354522"/>
            <a:ext cx="417627" cy="13734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6945341-BF22-4292-964B-990D66FD1459}"/>
              </a:ext>
            </a:extLst>
          </p:cNvPr>
          <p:cNvSpPr/>
          <p:nvPr/>
        </p:nvSpPr>
        <p:spPr>
          <a:xfrm>
            <a:off x="7037632" y="1754624"/>
            <a:ext cx="417627" cy="965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D585E43A-E312-4C64-8384-76D87BFDB502}"/>
              </a:ext>
            </a:extLst>
          </p:cNvPr>
          <p:cNvSpPr/>
          <p:nvPr/>
        </p:nvSpPr>
        <p:spPr>
          <a:xfrm>
            <a:off x="7608549" y="1762167"/>
            <a:ext cx="417627" cy="965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コア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B0A9F10-9DFB-4383-8F58-4BE6ADA62CCC}"/>
              </a:ext>
            </a:extLst>
          </p:cNvPr>
          <p:cNvSpPr/>
          <p:nvPr/>
        </p:nvSpPr>
        <p:spPr>
          <a:xfrm>
            <a:off x="5894392" y="2895676"/>
            <a:ext cx="2126269" cy="39065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パワーゲート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9EA14F9-FC97-4752-9769-7D7D7D47B6ED}"/>
              </a:ext>
            </a:extLst>
          </p:cNvPr>
          <p:cNvCxnSpPr>
            <a:cxnSpLocks/>
          </p:cNvCxnSpPr>
          <p:nvPr/>
        </p:nvCxnSpPr>
        <p:spPr>
          <a:xfrm>
            <a:off x="5613599" y="2727981"/>
            <a:ext cx="2584434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771E4BF4-3F61-4801-AAAA-F6DE8A5176A7}"/>
              </a:ext>
            </a:extLst>
          </p:cNvPr>
          <p:cNvCxnSpPr>
            <a:cxnSpLocks/>
          </p:cNvCxnSpPr>
          <p:nvPr/>
        </p:nvCxnSpPr>
        <p:spPr>
          <a:xfrm>
            <a:off x="5626665" y="1978276"/>
            <a:ext cx="2584434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6C6C3763-58A1-4621-8431-F0DDC6861211}"/>
              </a:ext>
            </a:extLst>
          </p:cNvPr>
          <p:cNvCxnSpPr>
            <a:cxnSpLocks/>
          </p:cNvCxnSpPr>
          <p:nvPr/>
        </p:nvCxnSpPr>
        <p:spPr>
          <a:xfrm flipV="1">
            <a:off x="5613599" y="1338374"/>
            <a:ext cx="0" cy="1947959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0738E7-DE2F-4FE7-B895-A1C6E9A9E5A6}"/>
              </a:ext>
            </a:extLst>
          </p:cNvPr>
          <p:cNvSpPr txBox="1"/>
          <p:nvPr/>
        </p:nvSpPr>
        <p:spPr>
          <a:xfrm>
            <a:off x="4791404" y="1754986"/>
            <a:ext cx="80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rgbClr val="92D050"/>
                </a:solidFill>
              </a:rPr>
              <a:t>通常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04EA2A6-1043-4F70-BD53-36972A609992}"/>
              </a:ext>
            </a:extLst>
          </p:cNvPr>
          <p:cNvSpPr/>
          <p:nvPr/>
        </p:nvSpPr>
        <p:spPr>
          <a:xfrm>
            <a:off x="974206" y="95129"/>
            <a:ext cx="239721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ベース動作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880FC99-5001-47C2-A126-44E7EC5F6B90}"/>
              </a:ext>
            </a:extLst>
          </p:cNvPr>
          <p:cNvSpPr/>
          <p:nvPr/>
        </p:nvSpPr>
        <p:spPr>
          <a:xfrm>
            <a:off x="5705110" y="102028"/>
            <a:ext cx="239721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ターボ動作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A81ED4-2CC4-4810-BD36-368B676F5257}"/>
              </a:ext>
            </a:extLst>
          </p:cNvPr>
          <p:cNvSpPr/>
          <p:nvPr/>
        </p:nvSpPr>
        <p:spPr>
          <a:xfrm>
            <a:off x="381705" y="5797693"/>
            <a:ext cx="3482363" cy="46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定格で動くクロック周波数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C428806-C704-45B3-A795-2A1E9744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32" y="3577543"/>
            <a:ext cx="1991110" cy="199111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AB8DE42B-45FB-4C33-85DD-D591A08E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15" y="3571668"/>
            <a:ext cx="1991108" cy="1991108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EF54215-1C65-412A-9CF7-C2AEC156A0D7}"/>
              </a:ext>
            </a:extLst>
          </p:cNvPr>
          <p:cNvSpPr/>
          <p:nvPr/>
        </p:nvSpPr>
        <p:spPr>
          <a:xfrm>
            <a:off x="4693783" y="5609614"/>
            <a:ext cx="4342775" cy="1193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パワーゲートという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コアのスイッチを自動制御して、一時的にクロック周波数を上げる</a:t>
            </a:r>
          </a:p>
        </p:txBody>
      </p:sp>
    </p:spTree>
    <p:extLst>
      <p:ext uri="{BB962C8B-B14F-4D97-AF65-F5344CB8AC3E}">
        <p14:creationId xmlns:p14="http://schemas.microsoft.com/office/powerpoint/2010/main" val="137144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621196-8B07-4B44-862A-6376CC713B62}"/>
              </a:ext>
            </a:extLst>
          </p:cNvPr>
          <p:cNvSpPr/>
          <p:nvPr/>
        </p:nvSpPr>
        <p:spPr>
          <a:xfrm>
            <a:off x="747845" y="4023494"/>
            <a:ext cx="1572762" cy="2176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A3FDFE-621E-4696-827B-91EDFC4D98B3}"/>
              </a:ext>
            </a:extLst>
          </p:cNvPr>
          <p:cNvSpPr/>
          <p:nvPr/>
        </p:nvSpPr>
        <p:spPr>
          <a:xfrm>
            <a:off x="3141705" y="991628"/>
            <a:ext cx="5900695" cy="1262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E4C6BB2-5341-474C-B7C9-182345E00C08}"/>
              </a:ext>
            </a:extLst>
          </p:cNvPr>
          <p:cNvSpPr/>
          <p:nvPr/>
        </p:nvSpPr>
        <p:spPr>
          <a:xfrm>
            <a:off x="750672" y="991628"/>
            <a:ext cx="1631092" cy="1643449"/>
          </a:xfrm>
          <a:prstGeom prst="rect">
            <a:avLst/>
          </a:prstGeom>
          <a:solidFill>
            <a:srgbClr val="A709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4C1943-DACC-4BB6-A539-4F50FD154E7B}"/>
              </a:ext>
            </a:extLst>
          </p:cNvPr>
          <p:cNvSpPr/>
          <p:nvPr/>
        </p:nvSpPr>
        <p:spPr>
          <a:xfrm>
            <a:off x="1511300" y="1781175"/>
            <a:ext cx="870463" cy="87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レーム 36">
            <a:extLst>
              <a:ext uri="{FF2B5EF4-FFF2-40B4-BE49-F238E27FC236}">
                <a16:creationId xmlns:a16="http://schemas.microsoft.com/office/drawing/2014/main" id="{6042431F-41C0-4BE3-915F-BDD4982CEDCC}"/>
              </a:ext>
            </a:extLst>
          </p:cNvPr>
          <p:cNvSpPr/>
          <p:nvPr/>
        </p:nvSpPr>
        <p:spPr>
          <a:xfrm>
            <a:off x="457200" y="704334"/>
            <a:ext cx="2218038" cy="2218038"/>
          </a:xfrm>
          <a:prstGeom prst="frame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FEC37D5-4A0E-47C5-9F01-835C5A9F3D0E}"/>
              </a:ext>
            </a:extLst>
          </p:cNvPr>
          <p:cNvSpPr txBox="1"/>
          <p:nvPr/>
        </p:nvSpPr>
        <p:spPr>
          <a:xfrm flipH="1">
            <a:off x="875624" y="1281515"/>
            <a:ext cx="6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94787F-3889-486D-B3B3-3F0AE20E4CD6}"/>
              </a:ext>
            </a:extLst>
          </p:cNvPr>
          <p:cNvSpPr txBox="1"/>
          <p:nvPr/>
        </p:nvSpPr>
        <p:spPr>
          <a:xfrm>
            <a:off x="3090904" y="1423078"/>
            <a:ext cx="600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バスインタフェースから受け取った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データを一時的に保管しておく場所のこと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1ADCA97-34BF-4528-8CB8-E089FBF77E1F}"/>
              </a:ext>
            </a:extLst>
          </p:cNvPr>
          <p:cNvSpPr/>
          <p:nvPr/>
        </p:nvSpPr>
        <p:spPr>
          <a:xfrm>
            <a:off x="3435177" y="699240"/>
            <a:ext cx="189444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キャッシュ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46D9E88-B463-4CF0-BDD7-8E7B9FEC9602}"/>
              </a:ext>
            </a:extLst>
          </p:cNvPr>
          <p:cNvSpPr/>
          <p:nvPr/>
        </p:nvSpPr>
        <p:spPr>
          <a:xfrm>
            <a:off x="2346683" y="4069467"/>
            <a:ext cx="448341" cy="2084199"/>
          </a:xfrm>
          <a:prstGeom prst="rect">
            <a:avLst/>
          </a:prstGeom>
          <a:solidFill>
            <a:srgbClr val="A70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レーム 61">
            <a:extLst>
              <a:ext uri="{FF2B5EF4-FFF2-40B4-BE49-F238E27FC236}">
                <a16:creationId xmlns:a16="http://schemas.microsoft.com/office/drawing/2014/main" id="{31512854-77B2-4225-9800-B33AB1D49687}"/>
              </a:ext>
            </a:extLst>
          </p:cNvPr>
          <p:cNvSpPr/>
          <p:nvPr/>
        </p:nvSpPr>
        <p:spPr>
          <a:xfrm>
            <a:off x="401593" y="3722461"/>
            <a:ext cx="2740111" cy="2740111"/>
          </a:xfrm>
          <a:prstGeom prst="frame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CC32805-AB33-4496-9BE2-2D1593F49BEB}"/>
              </a:ext>
            </a:extLst>
          </p:cNvPr>
          <p:cNvSpPr/>
          <p:nvPr/>
        </p:nvSpPr>
        <p:spPr>
          <a:xfrm>
            <a:off x="2270552" y="4069467"/>
            <a:ext cx="111211" cy="20432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43EFE3-8314-429A-972C-69BCBF86A9A0}"/>
              </a:ext>
            </a:extLst>
          </p:cNvPr>
          <p:cNvSpPr txBox="1"/>
          <p:nvPr/>
        </p:nvSpPr>
        <p:spPr>
          <a:xfrm flipH="1">
            <a:off x="2227180" y="3779803"/>
            <a:ext cx="6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0AB8E0-1D5D-4FBF-B3BC-7CC730A75DCE}"/>
              </a:ext>
            </a:extLst>
          </p:cNvPr>
          <p:cNvSpPr/>
          <p:nvPr/>
        </p:nvSpPr>
        <p:spPr>
          <a:xfrm>
            <a:off x="1473522" y="1781175"/>
            <a:ext cx="56293" cy="86317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2252A7-DB13-4F72-AE79-7276DD476500}"/>
              </a:ext>
            </a:extLst>
          </p:cNvPr>
          <p:cNvSpPr/>
          <p:nvPr/>
        </p:nvSpPr>
        <p:spPr>
          <a:xfrm rot="5400000">
            <a:off x="1908786" y="1334561"/>
            <a:ext cx="56958" cy="9267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5BACBB-77F3-4476-AA88-7AF18CAD7613}"/>
              </a:ext>
            </a:extLst>
          </p:cNvPr>
          <p:cNvSpPr txBox="1"/>
          <p:nvPr/>
        </p:nvSpPr>
        <p:spPr>
          <a:xfrm flipH="1">
            <a:off x="1444827" y="1903299"/>
            <a:ext cx="100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4CB981F-AC6C-4616-A476-054933A55AC1}"/>
              </a:ext>
            </a:extLst>
          </p:cNvPr>
          <p:cNvSpPr/>
          <p:nvPr/>
        </p:nvSpPr>
        <p:spPr>
          <a:xfrm>
            <a:off x="850695" y="4310412"/>
            <a:ext cx="320284" cy="16510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AB09D7-4086-49D9-890F-926A36A30162}"/>
              </a:ext>
            </a:extLst>
          </p:cNvPr>
          <p:cNvSpPr txBox="1"/>
          <p:nvPr/>
        </p:nvSpPr>
        <p:spPr>
          <a:xfrm flipH="1">
            <a:off x="771349" y="4926899"/>
            <a:ext cx="4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59241ED-F21F-4D39-8509-7CC3FB17761E}"/>
              </a:ext>
            </a:extLst>
          </p:cNvPr>
          <p:cNvGrpSpPr/>
          <p:nvPr/>
        </p:nvGrpSpPr>
        <p:grpSpPr>
          <a:xfrm>
            <a:off x="1367701" y="4310411"/>
            <a:ext cx="325282" cy="1647741"/>
            <a:chOff x="1367701" y="4310411"/>
            <a:chExt cx="325282" cy="164774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F9F99ED-11AC-4FAF-A1E0-F07939CE38C1}"/>
                </a:ext>
              </a:extLst>
            </p:cNvPr>
            <p:cNvSpPr/>
            <p:nvPr/>
          </p:nvSpPr>
          <p:spPr>
            <a:xfrm>
              <a:off x="1372699" y="4310411"/>
              <a:ext cx="32028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10CE635-B7EB-4C7C-83B6-99AB53A5B9EE}"/>
                </a:ext>
              </a:extLst>
            </p:cNvPr>
            <p:cNvSpPr/>
            <p:nvPr/>
          </p:nvSpPr>
          <p:spPr>
            <a:xfrm>
              <a:off x="1367701" y="4736560"/>
              <a:ext cx="32028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9775FC2-D1A4-48F4-8111-E6B27913C1EB}"/>
                </a:ext>
              </a:extLst>
            </p:cNvPr>
            <p:cNvSpPr/>
            <p:nvPr/>
          </p:nvSpPr>
          <p:spPr>
            <a:xfrm>
              <a:off x="1367701" y="5164917"/>
              <a:ext cx="32028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7839EC0-9ED8-4615-91D5-E3C456B6B977}"/>
                </a:ext>
              </a:extLst>
            </p:cNvPr>
            <p:cNvSpPr/>
            <p:nvPr/>
          </p:nvSpPr>
          <p:spPr>
            <a:xfrm>
              <a:off x="1367701" y="5588820"/>
              <a:ext cx="32028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8B9E6A4E-0936-4D4B-AF2E-F327BDD3C8D6}"/>
              </a:ext>
            </a:extLst>
          </p:cNvPr>
          <p:cNvGrpSpPr/>
          <p:nvPr/>
        </p:nvGrpSpPr>
        <p:grpSpPr>
          <a:xfrm>
            <a:off x="1885506" y="4310411"/>
            <a:ext cx="320284" cy="1647741"/>
            <a:chOff x="1885506" y="4310411"/>
            <a:chExt cx="320284" cy="1647741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3492A29-1431-4F5C-992C-53AA197D6175}"/>
                </a:ext>
              </a:extLst>
            </p:cNvPr>
            <p:cNvSpPr/>
            <p:nvPr/>
          </p:nvSpPr>
          <p:spPr>
            <a:xfrm>
              <a:off x="1885506" y="4310411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3F4B61E-392F-475F-A8CC-CFAC0EA77DA4}"/>
                </a:ext>
              </a:extLst>
            </p:cNvPr>
            <p:cNvSpPr/>
            <p:nvPr/>
          </p:nvSpPr>
          <p:spPr>
            <a:xfrm>
              <a:off x="1885506" y="4525961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88CDCD6-063B-48B9-B2F0-9EF850DFEC70}"/>
                </a:ext>
              </a:extLst>
            </p:cNvPr>
            <p:cNvSpPr/>
            <p:nvPr/>
          </p:nvSpPr>
          <p:spPr>
            <a:xfrm>
              <a:off x="1885506" y="4736560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8167631-CE9A-4681-9B72-3F8F3B177CA7}"/>
                </a:ext>
              </a:extLst>
            </p:cNvPr>
            <p:cNvSpPr/>
            <p:nvPr/>
          </p:nvSpPr>
          <p:spPr>
            <a:xfrm>
              <a:off x="1885506" y="4950795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8695387B-652B-4AD7-AB18-330C70A1A1BE}"/>
                </a:ext>
              </a:extLst>
            </p:cNvPr>
            <p:cNvSpPr/>
            <p:nvPr/>
          </p:nvSpPr>
          <p:spPr>
            <a:xfrm>
              <a:off x="1885506" y="5162464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BDCFF9D4-26FD-44F1-B537-9979B045C134}"/>
                </a:ext>
              </a:extLst>
            </p:cNvPr>
            <p:cNvSpPr/>
            <p:nvPr/>
          </p:nvSpPr>
          <p:spPr>
            <a:xfrm>
              <a:off x="1885506" y="5388140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33CBAAB-802E-4F7D-B05B-069772384EEA}"/>
                </a:ext>
              </a:extLst>
            </p:cNvPr>
            <p:cNvSpPr/>
            <p:nvPr/>
          </p:nvSpPr>
          <p:spPr>
            <a:xfrm>
              <a:off x="1885506" y="5587402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17CD40F-C3C3-4BFA-9B9E-973B7B502364}"/>
                </a:ext>
              </a:extLst>
            </p:cNvPr>
            <p:cNvSpPr/>
            <p:nvPr/>
          </p:nvSpPr>
          <p:spPr>
            <a:xfrm>
              <a:off x="1885506" y="5809571"/>
              <a:ext cx="320284" cy="148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A933B5-9C17-4ED0-935E-24748A076316}"/>
              </a:ext>
            </a:extLst>
          </p:cNvPr>
          <p:cNvSpPr txBox="1"/>
          <p:nvPr/>
        </p:nvSpPr>
        <p:spPr>
          <a:xfrm flipH="1">
            <a:off x="1317174" y="4932571"/>
            <a:ext cx="4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33E765-7D33-4C51-914B-72A8ACE72EA9}"/>
              </a:ext>
            </a:extLst>
          </p:cNvPr>
          <p:cNvSpPr txBox="1"/>
          <p:nvPr/>
        </p:nvSpPr>
        <p:spPr>
          <a:xfrm flipH="1">
            <a:off x="1838049" y="4926899"/>
            <a:ext cx="4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9329D387-8CE5-444B-BE58-55D1FDA30B2A}"/>
              </a:ext>
            </a:extLst>
          </p:cNvPr>
          <p:cNvSpPr/>
          <p:nvPr/>
        </p:nvSpPr>
        <p:spPr>
          <a:xfrm>
            <a:off x="1659781" y="5016334"/>
            <a:ext cx="271950" cy="190461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BF772C94-893B-4D0E-A0C5-F39BAAA36A29}"/>
              </a:ext>
            </a:extLst>
          </p:cNvPr>
          <p:cNvSpPr/>
          <p:nvPr/>
        </p:nvSpPr>
        <p:spPr>
          <a:xfrm>
            <a:off x="1131803" y="5016334"/>
            <a:ext cx="271950" cy="190461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BAA82-8229-4D5F-9790-BB1569B738F3}"/>
              </a:ext>
            </a:extLst>
          </p:cNvPr>
          <p:cNvSpPr/>
          <p:nvPr/>
        </p:nvSpPr>
        <p:spPr>
          <a:xfrm>
            <a:off x="3480525" y="3487696"/>
            <a:ext cx="5415366" cy="3074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のキャッシュメモリには、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次キャッシュ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(L1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次キャッシュ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(L2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次キャッシュ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(L3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キャッシュ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というキャッシュレベルの種類が存在する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存在しない場合もある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11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A3FDFE-621E-4696-827B-91EDFC4D98B3}"/>
              </a:ext>
            </a:extLst>
          </p:cNvPr>
          <p:cNvSpPr/>
          <p:nvPr/>
        </p:nvSpPr>
        <p:spPr>
          <a:xfrm>
            <a:off x="3141705" y="991628"/>
            <a:ext cx="5415367" cy="1262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DB68BDB-EC08-454A-9F36-7C0810E82B0E}"/>
              </a:ext>
            </a:extLst>
          </p:cNvPr>
          <p:cNvGrpSpPr/>
          <p:nvPr/>
        </p:nvGrpSpPr>
        <p:grpSpPr>
          <a:xfrm>
            <a:off x="716692" y="1915295"/>
            <a:ext cx="2218038" cy="2218038"/>
            <a:chOff x="600657" y="1915296"/>
            <a:chExt cx="2218038" cy="2218038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E4C6BB2-5341-474C-B7C9-182345E00C08}"/>
                </a:ext>
              </a:extLst>
            </p:cNvPr>
            <p:cNvSpPr/>
            <p:nvPr/>
          </p:nvSpPr>
          <p:spPr>
            <a:xfrm>
              <a:off x="894129" y="2202590"/>
              <a:ext cx="1631092" cy="164344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レーム 36">
              <a:extLst>
                <a:ext uri="{FF2B5EF4-FFF2-40B4-BE49-F238E27FC236}">
                  <a16:creationId xmlns:a16="http://schemas.microsoft.com/office/drawing/2014/main" id="{6042431F-41C0-4BE3-915F-BDD4982CEDCC}"/>
                </a:ext>
              </a:extLst>
            </p:cNvPr>
            <p:cNvSpPr/>
            <p:nvPr/>
          </p:nvSpPr>
          <p:spPr>
            <a:xfrm>
              <a:off x="600657" y="1915296"/>
              <a:ext cx="2218038" cy="2218038"/>
            </a:xfrm>
            <a:prstGeom prst="frame">
              <a:avLst/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94787F-3889-486D-B3B3-3F0AE20E4CD6}"/>
              </a:ext>
            </a:extLst>
          </p:cNvPr>
          <p:cNvSpPr txBox="1"/>
          <p:nvPr/>
        </p:nvSpPr>
        <p:spPr>
          <a:xfrm>
            <a:off x="3141704" y="1410921"/>
            <a:ext cx="5401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とそれ以外のコンポーネントとをやり取りするスピードのこと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1ADCA97-34BF-4528-8CB8-E089FBF77E1F}"/>
              </a:ext>
            </a:extLst>
          </p:cNvPr>
          <p:cNvSpPr/>
          <p:nvPr/>
        </p:nvSpPr>
        <p:spPr>
          <a:xfrm>
            <a:off x="3435177" y="699240"/>
            <a:ext cx="2218038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バススピード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BAA82-8229-4D5F-9790-BB1569B738F3}"/>
              </a:ext>
            </a:extLst>
          </p:cNvPr>
          <p:cNvSpPr/>
          <p:nvPr/>
        </p:nvSpPr>
        <p:spPr>
          <a:xfrm>
            <a:off x="3127976" y="2595944"/>
            <a:ext cx="5929527" cy="2939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バススピードは、「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FSB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」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フロントサイトバス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という指標で表される。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最近の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では、「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QPI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」や「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DMI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」という指標が使われる。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表示は「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4GT/s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、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5GT/s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、</a:t>
            </a:r>
            <a:r>
              <a:rPr kumimoji="1" lang="en-US" altLang="ja-JP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8GT/s</a:t>
            </a:r>
            <a:r>
              <a:rPr kumimoji="1" lang="ja-JP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」のように表され、数値が大きいほど高性能</a:t>
            </a:r>
            <a:endParaRPr kumimoji="1" lang="en-US" altLang="ja-JP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5A7EEBC4-AF7C-47D9-82F9-FD558A83FCBE}"/>
              </a:ext>
            </a:extLst>
          </p:cNvPr>
          <p:cNvSpPr/>
          <p:nvPr/>
        </p:nvSpPr>
        <p:spPr>
          <a:xfrm>
            <a:off x="0" y="2650521"/>
            <a:ext cx="1729946" cy="747584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Bus speed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90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346</Words>
  <Application>Microsoft Office PowerPoint</Application>
  <PresentationFormat>画面に合わせる 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Theme</vt:lpstr>
      <vt:lpstr>CPU選択指標について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13</cp:revision>
  <dcterms:created xsi:type="dcterms:W3CDTF">2020-09-28T13:25:10Z</dcterms:created>
  <dcterms:modified xsi:type="dcterms:W3CDTF">2020-09-29T00:24:57Z</dcterms:modified>
</cp:coreProperties>
</file>