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02"/>
    <a:srgbClr val="FEF8E7"/>
    <a:srgbClr val="DD4F42"/>
    <a:srgbClr val="05964F"/>
    <a:srgbClr val="4285F4"/>
    <a:srgbClr val="FCB2EE"/>
    <a:srgbClr val="FEE2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8" y="792"/>
      </p:cViewPr>
      <p:guideLst/>
    </p:cSldViewPr>
  </p:slideViewPr>
  <p:notesTextViewPr>
    <p:cViewPr>
      <p:scale>
        <a:sx n="1" d="1"/>
        <a:sy n="1" d="1"/>
      </p:scale>
      <p:origin x="0" y="0"/>
    </p:cViewPr>
  </p:notesTextViewPr>
  <p:notesViewPr>
    <p:cSldViewPr snapToGrid="0">
      <p:cViewPr varScale="1">
        <p:scale>
          <a:sx n="86" d="100"/>
          <a:sy n="86" d="100"/>
        </p:scale>
        <p:origin x="978"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ja-JP" sz="1800" b="0" strike="noStrike" spc="-1">
                <a:solidFill>
                  <a:srgbClr val="000000"/>
                </a:solidFill>
                <a:latin typeface="游ゴシック"/>
              </a:rPr>
              <a:t>スライドを移動するにはクリックします。</a:t>
            </a:r>
            <a:endParaRPr lang="en-US" sz="1800" b="0" strike="noStrike" spc="-1" dirty="0">
              <a:solidFill>
                <a:srgbClr val="000000"/>
              </a:solidFill>
              <a:latin typeface="游ゴシック"/>
            </a:endParaRPr>
          </a:p>
        </p:txBody>
      </p:sp>
      <p:sp>
        <p:nvSpPr>
          <p:cNvPr id="42" name="PlaceHolder 2"/>
          <p:cNvSpPr>
            <a:spLocks noGrp="1"/>
          </p:cNvSpPr>
          <p:nvPr>
            <p:ph type="body"/>
          </p:nvPr>
        </p:nvSpPr>
        <p:spPr>
          <a:xfrm>
            <a:off x="756000" y="5078520"/>
            <a:ext cx="6047640" cy="48110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43"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dirty="0">
                <a:latin typeface="Times New Roman"/>
              </a:rPr>
              <a:t>&lt;</a:t>
            </a:r>
            <a:r>
              <a:rPr lang="en-US" sz="1400" b="0" strike="noStrike" spc="-1" dirty="0" err="1">
                <a:latin typeface="Times New Roman"/>
              </a:rPr>
              <a:t>ヘッダ</a:t>
            </a:r>
            <a:r>
              <a:rPr lang="en-US" sz="1400" b="0" strike="noStrike" spc="-1" dirty="0">
                <a:latin typeface="Times New Roman"/>
              </a:rPr>
              <a:t>ー&gt;</a:t>
            </a:r>
          </a:p>
        </p:txBody>
      </p:sp>
      <p:sp>
        <p:nvSpPr>
          <p:cNvPr id="4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&lt;日付/時刻&gt;</a:t>
            </a:r>
          </a:p>
        </p:txBody>
      </p:sp>
      <p:sp>
        <p:nvSpPr>
          <p:cNvPr id="4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&lt;フッター&gt;</a:t>
            </a:r>
          </a:p>
        </p:txBody>
      </p:sp>
      <p:sp>
        <p:nvSpPr>
          <p:cNvPr id="4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ABFA840-7829-48B3-9003-266A0A5CF86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2</a:t>
            </a:fld>
            <a:endParaRPr lang="en-US" sz="1200" b="0" strike="noStrike" spc="-1" dirty="0">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3</a:t>
            </a:fld>
            <a:endParaRPr lang="en-US" sz="1200" b="0" strike="noStrike" spc="-1" dirty="0">
              <a:latin typeface="Times New Roman"/>
            </a:endParaRPr>
          </a:p>
        </p:txBody>
      </p:sp>
    </p:spTree>
    <p:extLst>
      <p:ext uri="{BB962C8B-B14F-4D97-AF65-F5344CB8AC3E}">
        <p14:creationId xmlns:p14="http://schemas.microsoft.com/office/powerpoint/2010/main" val="126403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4</a:t>
            </a:fld>
            <a:endParaRPr lang="en-US" sz="1200" b="0" strike="noStrike" spc="-1" dirty="0">
              <a:latin typeface="Times New Roman"/>
            </a:endParaRPr>
          </a:p>
        </p:txBody>
      </p:sp>
    </p:spTree>
    <p:extLst>
      <p:ext uri="{BB962C8B-B14F-4D97-AF65-F5344CB8AC3E}">
        <p14:creationId xmlns:p14="http://schemas.microsoft.com/office/powerpoint/2010/main" val="32399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5</a:t>
            </a:fld>
            <a:endParaRPr lang="en-US" sz="1200" b="0" strike="noStrike" spc="-1" dirty="0">
              <a:latin typeface="Times New Roman"/>
            </a:endParaRPr>
          </a:p>
        </p:txBody>
      </p:sp>
    </p:spTree>
    <p:extLst>
      <p:ext uri="{BB962C8B-B14F-4D97-AF65-F5344CB8AC3E}">
        <p14:creationId xmlns:p14="http://schemas.microsoft.com/office/powerpoint/2010/main" val="410384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6</a:t>
            </a:fld>
            <a:endParaRPr lang="en-US" sz="1200" b="0" strike="noStrike" spc="-1" dirty="0">
              <a:latin typeface="Times New Roman"/>
            </a:endParaRPr>
          </a:p>
        </p:txBody>
      </p:sp>
    </p:spTree>
    <p:extLst>
      <p:ext uri="{BB962C8B-B14F-4D97-AF65-F5344CB8AC3E}">
        <p14:creationId xmlns:p14="http://schemas.microsoft.com/office/powerpoint/2010/main" val="229172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7</a:t>
            </a:fld>
            <a:endParaRPr lang="en-US" sz="1200" b="0" strike="noStrike" spc="-1" dirty="0">
              <a:latin typeface="Times New Roman"/>
            </a:endParaRPr>
          </a:p>
        </p:txBody>
      </p:sp>
    </p:spTree>
    <p:extLst>
      <p:ext uri="{BB962C8B-B14F-4D97-AF65-F5344CB8AC3E}">
        <p14:creationId xmlns:p14="http://schemas.microsoft.com/office/powerpoint/2010/main" val="147613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8</a:t>
            </a:fld>
            <a:endParaRPr lang="en-US" sz="1200" b="0" strike="noStrike" spc="-1" dirty="0">
              <a:latin typeface="Times New Roman"/>
            </a:endParaRPr>
          </a:p>
        </p:txBody>
      </p:sp>
    </p:spTree>
    <p:extLst>
      <p:ext uri="{BB962C8B-B14F-4D97-AF65-F5344CB8AC3E}">
        <p14:creationId xmlns:p14="http://schemas.microsoft.com/office/powerpoint/2010/main" val="21890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800" cy="308610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dirty="0">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9</a:t>
            </a:fld>
            <a:endParaRPr lang="en-US" sz="1200" b="0" strike="noStrike" spc="-1" dirty="0">
              <a:latin typeface="Times New Roman"/>
            </a:endParaRPr>
          </a:p>
        </p:txBody>
      </p:sp>
    </p:spTree>
    <p:extLst>
      <p:ext uri="{BB962C8B-B14F-4D97-AF65-F5344CB8AC3E}">
        <p14:creationId xmlns:p14="http://schemas.microsoft.com/office/powerpoint/2010/main" val="355559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43000" y="1122480"/>
            <a:ext cx="6857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1122480"/>
            <a:ext cx="6857640" cy="2387160"/>
          </a:xfrm>
          <a:prstGeom prst="rect">
            <a:avLst/>
          </a:prstGeom>
        </p:spPr>
        <p:txBody>
          <a:bodyPr anchor="b">
            <a:noAutofit/>
          </a:bodyPr>
          <a:lstStyle/>
          <a:p>
            <a:pPr algn="ctr">
              <a:lnSpc>
                <a:spcPct val="90000"/>
              </a:lnSpc>
            </a:pPr>
            <a:r>
              <a:rPr lang="ja-JP" sz="4500" b="0" strike="noStrike" spc="-1">
                <a:solidFill>
                  <a:srgbClr val="000000"/>
                </a:solidFill>
                <a:latin typeface="游ゴシック Light"/>
              </a:rPr>
              <a:t>マスター タイトルの書式設定</a:t>
            </a:r>
            <a:endParaRPr lang="en-US" sz="4500" b="0" strike="noStrike" spc="-1">
              <a:solidFill>
                <a:srgbClr val="000000"/>
              </a:solidFill>
              <a:latin typeface="游ゴシック"/>
            </a:endParaRPr>
          </a:p>
        </p:txBody>
      </p:sp>
      <p:sp>
        <p:nvSpPr>
          <p:cNvPr id="6" name="PlaceHolder 2"/>
          <p:cNvSpPr>
            <a:spLocks noGrp="1"/>
          </p:cNvSpPr>
          <p:nvPr>
            <p:ph type="dt"/>
          </p:nvPr>
        </p:nvSpPr>
        <p:spPr>
          <a:xfrm>
            <a:off x="628560" y="6356520"/>
            <a:ext cx="2057040" cy="364680"/>
          </a:xfrm>
          <a:prstGeom prst="rect">
            <a:avLst/>
          </a:prstGeom>
        </p:spPr>
        <p:txBody>
          <a:bodyPr anchor="ctr">
            <a:noAutofit/>
          </a:bodyPr>
          <a:lstStyle/>
          <a:p>
            <a:pPr>
              <a:lnSpc>
                <a:spcPct val="100000"/>
              </a:lnSpc>
            </a:pPr>
            <a:fld id="{124AEA19-5FE1-4AE8-A518-6C957E8E4CEF}" type="datetime1">
              <a:rPr lang="en-US" sz="900" b="0" strike="noStrike" spc="-1">
                <a:solidFill>
                  <a:srgbClr val="8B8B8B"/>
                </a:solidFill>
                <a:latin typeface="游ゴシック"/>
              </a:rPr>
              <a:t>6/19/2021</a:t>
            </a:fld>
            <a:endParaRPr lang="en-US" sz="900" b="0" strike="noStrike" spc="-1" dirty="0">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lstStyle/>
          <a:p>
            <a:endParaRPr lang="en-US" sz="2400" b="0" strike="noStrike" spc="-1" dirty="0">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lstStyle/>
          <a:p>
            <a:pPr algn="r">
              <a:lnSpc>
                <a:spcPct val="100000"/>
              </a:lnSpc>
            </a:pPr>
            <a:fld id="{FB71F0C3-7BE1-4B5F-9BF7-420C4C5DB6EC}" type="slidenum">
              <a:rPr lang="en-US" sz="900" b="0" strike="noStrike" spc="-1">
                <a:solidFill>
                  <a:srgbClr val="8B8B8B"/>
                </a:solidFill>
                <a:latin typeface="游ゴシック"/>
              </a:rPr>
              <a:t>‹#›</a:t>
            </a:fld>
            <a:endParaRPr lang="en-US" sz="900" b="0" strike="noStrike" spc="-1" dirty="0">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100" b="0" strike="noStrike" spc="-1">
                <a:solidFill>
                  <a:srgbClr val="000000"/>
                </a:solidFill>
                <a:latin typeface="游ゴシック"/>
              </a:rPr>
              <a:t>アウトラインテキストの書式を編集するにはクリックします。</a:t>
            </a:r>
            <a:endParaRPr lang="en-US" sz="2100" b="0" strike="noStrike" spc="-1">
              <a:solidFill>
                <a:srgbClr val="000000"/>
              </a:solidFill>
              <a:latin typeface="游ゴシック"/>
            </a:endParaRPr>
          </a:p>
          <a:p>
            <a:pPr marL="864000" lvl="1" indent="-324000">
              <a:spcBef>
                <a:spcPts val="1134"/>
              </a:spcBef>
              <a:buClr>
                <a:srgbClr val="000000"/>
              </a:buClr>
              <a:buSzPct val="75000"/>
              <a:buFont typeface="Symbol" charset="2"/>
              <a:buChar char=""/>
            </a:pPr>
            <a:r>
              <a:rPr lang="en-US" sz="1500" b="0" strike="noStrike" spc="-1">
                <a:solidFill>
                  <a:srgbClr val="000000"/>
                </a:solidFill>
                <a:latin typeface="游ゴシック"/>
              </a:rPr>
              <a:t>2</a:t>
            </a:r>
            <a:r>
              <a:rPr lang="ja-JP" sz="1500" b="0" strike="noStrike" spc="-1">
                <a:solidFill>
                  <a:srgbClr val="000000"/>
                </a:solidFill>
                <a:latin typeface="游ゴシック"/>
              </a:rPr>
              <a:t>レベル目のアウトライン</a:t>
            </a:r>
            <a:endParaRPr lang="en-US" sz="1500" b="0" strike="noStrike" spc="-1">
              <a:solidFill>
                <a:srgbClr val="000000"/>
              </a:solidFill>
              <a:latin typeface="游ゴシック"/>
            </a:endParaRPr>
          </a:p>
          <a:p>
            <a:pPr marL="1296000" lvl="2" indent="-288000">
              <a:spcBef>
                <a:spcPts val="850"/>
              </a:spcBef>
              <a:buClr>
                <a:srgbClr val="000000"/>
              </a:buClr>
              <a:buSzPct val="45000"/>
              <a:buFont typeface="Wingdings" charset="2"/>
              <a:buChar char=""/>
            </a:pPr>
            <a:r>
              <a:rPr lang="en-US" sz="1350" b="0" strike="noStrike" spc="-1">
                <a:solidFill>
                  <a:srgbClr val="000000"/>
                </a:solidFill>
                <a:latin typeface="游ゴシック"/>
              </a:rPr>
              <a:t>3</a:t>
            </a:r>
            <a:r>
              <a:rPr lang="ja-JP" sz="1350" b="0" strike="noStrike" spc="-1">
                <a:solidFill>
                  <a:srgbClr val="000000"/>
                </a:solidFill>
                <a:latin typeface="游ゴシック"/>
              </a:rPr>
              <a:t>レベル目のアウトライン</a:t>
            </a:r>
            <a:endParaRPr lang="en-US" sz="1350" b="0" strike="noStrike" spc="-1">
              <a:solidFill>
                <a:srgbClr val="000000"/>
              </a:solidFill>
              <a:latin typeface="游ゴシック"/>
            </a:endParaRPr>
          </a:p>
          <a:p>
            <a:pPr marL="1728000" lvl="3" indent="-216000">
              <a:spcBef>
                <a:spcPts val="567"/>
              </a:spcBef>
              <a:buClr>
                <a:srgbClr val="000000"/>
              </a:buClr>
              <a:buSzPct val="75000"/>
              <a:buFont typeface="Symbol" charset="2"/>
              <a:buChar char=""/>
            </a:pPr>
            <a:r>
              <a:rPr lang="en-US" sz="1350" b="0" strike="noStrike" spc="-1">
                <a:solidFill>
                  <a:srgbClr val="000000"/>
                </a:solidFill>
                <a:latin typeface="游ゴシック"/>
              </a:rPr>
              <a:t>4</a:t>
            </a:r>
            <a:r>
              <a:rPr lang="ja-JP" sz="1350" b="0" strike="noStrike" spc="-1">
                <a:solidFill>
                  <a:srgbClr val="000000"/>
                </a:solidFill>
                <a:latin typeface="游ゴシック"/>
              </a:rPr>
              <a:t>レベル目のアウトライン</a:t>
            </a:r>
            <a:endParaRPr lang="en-US" sz="1350" b="0" strike="noStrike" spc="-1">
              <a:solidFill>
                <a:srgbClr val="000000"/>
              </a:solidFill>
              <a:latin typeface="游ゴシック"/>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游ゴシック"/>
              </a:rPr>
              <a:t>5</a:t>
            </a:r>
            <a:r>
              <a:rPr lang="ja-JP" sz="2000" b="0" strike="noStrike" spc="-1">
                <a:solidFill>
                  <a:srgbClr val="000000"/>
                </a:solidFill>
                <a:latin typeface="游ゴシック"/>
              </a:rPr>
              <a:t>レベル目のアウトライン</a:t>
            </a:r>
            <a:endParaRPr lang="en-US" sz="2000" b="0" strike="noStrike" spc="-1">
              <a:solidFill>
                <a:srgbClr val="000000"/>
              </a:solidFill>
              <a:latin typeface="游ゴシック"/>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游ゴシック"/>
              </a:rPr>
              <a:t>6</a:t>
            </a:r>
            <a:r>
              <a:rPr lang="ja-JP" sz="2000" b="0" strike="noStrike" spc="-1">
                <a:solidFill>
                  <a:srgbClr val="000000"/>
                </a:solidFill>
                <a:latin typeface="游ゴシック"/>
              </a:rPr>
              <a:t>レベル目のアウトライン</a:t>
            </a:r>
            <a:endParaRPr lang="en-US" sz="2000" b="0" strike="noStrike" spc="-1">
              <a:solidFill>
                <a:srgbClr val="000000"/>
              </a:solidFill>
              <a:latin typeface="游ゴシック"/>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游ゴシック"/>
              </a:rPr>
              <a:t>7</a:t>
            </a:r>
            <a:r>
              <a:rPr lang="ja-JP" sz="2000" b="0" strike="noStrike" spc="-1">
                <a:solidFill>
                  <a:srgbClr val="000000"/>
                </a:solidFill>
                <a:latin typeface="游ゴシック"/>
              </a:rPr>
              <a:t>レベル目のアウトライン</a:t>
            </a:r>
            <a:endParaRPr lang="en-US" sz="2000" b="0" strike="noStrike" spc="-1">
              <a:solidFill>
                <a:srgbClr val="000000"/>
              </a:solidFill>
              <a:latin typeface="游ゴシック"/>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1143000" y="1097640"/>
            <a:ext cx="6857640" cy="2387160"/>
          </a:xfrm>
          <a:prstGeom prst="rect">
            <a:avLst/>
          </a:prstGeom>
          <a:noFill/>
          <a:ln>
            <a:noFill/>
          </a:ln>
        </p:spPr>
        <p:txBody>
          <a:bodyPr anchor="b">
            <a:normAutofit/>
          </a:bodyPr>
          <a:lstStyle/>
          <a:p>
            <a:pPr algn="ctr">
              <a:lnSpc>
                <a:spcPct val="90000"/>
              </a:lnSpc>
            </a:pPr>
            <a:r>
              <a:rPr lang="ja-JP" sz="4500" b="1" strike="noStrike" spc="-1">
                <a:solidFill>
                  <a:srgbClr val="000000"/>
                </a:solidFill>
                <a:latin typeface="游ゴシック Light"/>
              </a:rPr>
              <a:t>進捗報告会</a:t>
            </a:r>
            <a:endParaRPr lang="en-US" sz="4500" b="0" strike="noStrike" spc="-1" dirty="0">
              <a:solidFill>
                <a:srgbClr val="000000"/>
              </a:solidFill>
              <a:latin typeface="游ゴシック"/>
            </a:endParaRPr>
          </a:p>
        </p:txBody>
      </p:sp>
      <p:sp>
        <p:nvSpPr>
          <p:cNvPr id="48" name="TextShape 2"/>
          <p:cNvSpPr txBox="1"/>
          <p:nvPr/>
        </p:nvSpPr>
        <p:spPr>
          <a:xfrm>
            <a:off x="5189760" y="3911040"/>
            <a:ext cx="2810880" cy="846000"/>
          </a:xfrm>
          <a:prstGeom prst="rect">
            <a:avLst/>
          </a:prstGeom>
          <a:noFill/>
          <a:ln>
            <a:noFill/>
          </a:ln>
        </p:spPr>
        <p:txBody>
          <a:bodyPr>
            <a:normAutofit fontScale="96500"/>
          </a:bodyPr>
          <a:lstStyle/>
          <a:p>
            <a:pPr>
              <a:lnSpc>
                <a:spcPct val="90000"/>
              </a:lnSpc>
              <a:spcBef>
                <a:spcPts val="751"/>
              </a:spcBef>
              <a:tabLst>
                <a:tab pos="0" algn="l"/>
              </a:tabLst>
            </a:pPr>
            <a:r>
              <a:rPr lang="ja-JP" sz="2400" b="0" strike="noStrike" spc="-1">
                <a:solidFill>
                  <a:srgbClr val="000000"/>
                </a:solidFill>
                <a:latin typeface="游ゴシック"/>
              </a:rPr>
              <a:t>永田研究室</a:t>
            </a:r>
            <a:endParaRPr lang="en-US" sz="2400" b="0" strike="noStrike" spc="-1" dirty="0">
              <a:latin typeface="Arial"/>
            </a:endParaRPr>
          </a:p>
          <a:p>
            <a:pPr algn="r">
              <a:lnSpc>
                <a:spcPct val="90000"/>
              </a:lnSpc>
              <a:spcBef>
                <a:spcPts val="751"/>
              </a:spcBef>
              <a:tabLst>
                <a:tab pos="0" algn="l"/>
              </a:tabLst>
            </a:pPr>
            <a:r>
              <a:rPr lang="en-US" sz="2400" b="0" strike="noStrike" spc="-1" dirty="0">
                <a:solidFill>
                  <a:srgbClr val="000000"/>
                </a:solidFill>
                <a:latin typeface="游ゴシック"/>
              </a:rPr>
              <a:t>F120613  </a:t>
            </a:r>
            <a:r>
              <a:rPr lang="ja-JP" sz="2400" b="0" strike="noStrike" spc="-1">
                <a:solidFill>
                  <a:srgbClr val="000000"/>
                </a:solidFill>
                <a:latin typeface="游ゴシック"/>
              </a:rPr>
              <a:t>三木康平</a:t>
            </a:r>
            <a:endParaRPr lang="en-US" sz="24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2</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1471663"/>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250309" y="2088455"/>
            <a:ext cx="8643382" cy="2308324"/>
          </a:xfrm>
          <a:prstGeom prst="rect">
            <a:avLst/>
          </a:prstGeom>
          <a:noFill/>
        </p:spPr>
        <p:txBody>
          <a:bodyPr wrap="square" rtlCol="0">
            <a:spAutoFit/>
          </a:bodyPr>
          <a:lstStyle/>
          <a:p>
            <a:pPr marL="457200" indent="-457200">
              <a:buFont typeface="+mj-lt"/>
              <a:buAutoNum type="arabicPeriod"/>
            </a:pPr>
            <a:r>
              <a:rPr kumimoji="1" lang="en-US" altLang="ja-JP" sz="2400" dirty="0"/>
              <a:t>3x3 </a:t>
            </a:r>
            <a:r>
              <a:rPr kumimoji="1" lang="ja-JP" altLang="en-US" sz="2400" dirty="0"/>
              <a:t>畳み込みフィルタを備えた構造を用いてネットワークの深さを増やした場合の徹底的な評価</a:t>
            </a:r>
            <a:endParaRPr kumimoji="1" lang="en-US" altLang="ja-JP" sz="2400" dirty="0"/>
          </a:p>
          <a:p>
            <a:endParaRPr lang="en-US" altLang="ja-JP" sz="2400" dirty="0"/>
          </a:p>
          <a:p>
            <a:pPr marL="457200" indent="-457200">
              <a:buFont typeface="+mj-lt"/>
              <a:buAutoNum type="arabicPeriod" startAt="2"/>
            </a:pPr>
            <a:r>
              <a:rPr kumimoji="1" lang="en-US" altLang="ja-JP" sz="2400" dirty="0" err="1"/>
              <a:t>GoogLeNet</a:t>
            </a:r>
            <a:r>
              <a:rPr kumimoji="1" lang="en-US" altLang="ja-JP" sz="2400" dirty="0"/>
              <a:t> </a:t>
            </a:r>
            <a:r>
              <a:rPr kumimoji="1" lang="ja-JP" altLang="en-US" sz="2400" dirty="0"/>
              <a:t>と比較して簡単な構造で同等の性能を実現</a:t>
            </a:r>
            <a:endParaRPr kumimoji="1" lang="en-US" altLang="ja-JP" sz="2400" dirty="0"/>
          </a:p>
          <a:p>
            <a:endParaRPr lang="en-US" altLang="ja-JP" sz="2400" dirty="0"/>
          </a:p>
          <a:p>
            <a:pPr marL="457200" indent="-457200">
              <a:buFont typeface="+mj-lt"/>
              <a:buAutoNum type="arabicPeriod" startAt="3"/>
            </a:pPr>
            <a:r>
              <a:rPr kumimoji="1" lang="ja-JP" altLang="en-US" sz="2400" dirty="0"/>
              <a:t>複数スケールでモデルを訓練することにより汎化性を向上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3</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426600"/>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194125" y="888265"/>
            <a:ext cx="8643382" cy="461665"/>
          </a:xfrm>
          <a:prstGeom prst="rect">
            <a:avLst/>
          </a:prstGeom>
          <a:noFill/>
        </p:spPr>
        <p:txBody>
          <a:bodyPr wrap="square" rtlCol="0">
            <a:spAutoFit/>
          </a:bodyPr>
          <a:lstStyle/>
          <a:p>
            <a:pPr marL="457200" indent="-457200">
              <a:buFont typeface="+mj-lt"/>
              <a:buAutoNum type="arabicPeriod"/>
            </a:pPr>
            <a:r>
              <a:rPr kumimoji="1" lang="en-US" altLang="ja-JP" sz="2400" dirty="0"/>
              <a:t>3x3 </a:t>
            </a:r>
            <a:r>
              <a:rPr kumimoji="1" lang="ja-JP" altLang="en-US" sz="2400" dirty="0"/>
              <a:t>フィルタを用いてネットワークの深さを増やした場合</a:t>
            </a:r>
            <a:endParaRPr kumimoji="1" lang="en-US" altLang="ja-JP" sz="2400" dirty="0"/>
          </a:p>
        </p:txBody>
      </p:sp>
      <p:pic>
        <p:nvPicPr>
          <p:cNvPr id="4" name="図 3" descr="テーブル&#10;&#10;自動的に生成された説明">
            <a:extLst>
              <a:ext uri="{FF2B5EF4-FFF2-40B4-BE49-F238E27FC236}">
                <a16:creationId xmlns:a16="http://schemas.microsoft.com/office/drawing/2014/main" id="{CF2143D4-5C11-411D-A40B-6E67232B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50" y="1349930"/>
            <a:ext cx="5412299" cy="5489398"/>
          </a:xfrm>
          <a:prstGeom prst="rect">
            <a:avLst/>
          </a:prstGeom>
        </p:spPr>
      </p:pic>
      <p:sp>
        <p:nvSpPr>
          <p:cNvPr id="9" name="テキスト ボックス 8">
            <a:extLst>
              <a:ext uri="{FF2B5EF4-FFF2-40B4-BE49-F238E27FC236}">
                <a16:creationId xmlns:a16="http://schemas.microsoft.com/office/drawing/2014/main" id="{E5FC0EFB-8370-4442-935F-A363BCF67D31}"/>
              </a:ext>
            </a:extLst>
          </p:cNvPr>
          <p:cNvSpPr txBox="1"/>
          <p:nvPr/>
        </p:nvSpPr>
        <p:spPr>
          <a:xfrm>
            <a:off x="1549134" y="1372781"/>
            <a:ext cx="1205779" cy="307777"/>
          </a:xfrm>
          <a:prstGeom prst="rect">
            <a:avLst/>
          </a:prstGeom>
          <a:solidFill>
            <a:schemeClr val="accent2">
              <a:lumMod val="60000"/>
              <a:lumOff val="40000"/>
            </a:schemeClr>
          </a:solidFill>
          <a:ln w="38100">
            <a:solidFill>
              <a:schemeClr val="accent2">
                <a:lumMod val="60000"/>
                <a:lumOff val="40000"/>
              </a:schemeClr>
            </a:solidFill>
          </a:ln>
        </p:spPr>
        <p:txBody>
          <a:bodyPr wrap="none" rtlCol="0">
            <a:spAutoFit/>
          </a:bodyPr>
          <a:lstStyle/>
          <a:p>
            <a:r>
              <a:rPr kumimoji="1" lang="ja-JP" altLang="en-US" sz="1400" b="1" dirty="0">
                <a:latin typeface="ＭＳ Ｐゴシック" panose="020B0600070205080204" pitchFamily="50" charset="-128"/>
                <a:ea typeface="ＭＳ Ｐゴシック" panose="020B0600070205080204" pitchFamily="50" charset="-128"/>
              </a:rPr>
              <a:t>ベースモデル</a:t>
            </a:r>
          </a:p>
        </p:txBody>
      </p:sp>
      <p:sp>
        <p:nvSpPr>
          <p:cNvPr id="13" name="フリーフォーム: 図形 12">
            <a:extLst>
              <a:ext uri="{FF2B5EF4-FFF2-40B4-BE49-F238E27FC236}">
                <a16:creationId xmlns:a16="http://schemas.microsoft.com/office/drawing/2014/main" id="{1C038B72-F219-4721-8523-F60DE043D091}"/>
              </a:ext>
            </a:extLst>
          </p:cNvPr>
          <p:cNvSpPr/>
          <p:nvPr/>
        </p:nvSpPr>
        <p:spPr>
          <a:xfrm>
            <a:off x="1877568" y="1719072"/>
            <a:ext cx="914400" cy="5096256"/>
          </a:xfrm>
          <a:custGeom>
            <a:avLst/>
            <a:gdLst>
              <a:gd name="connsiteX0" fmla="*/ 890016 w 914400"/>
              <a:gd name="connsiteY0" fmla="*/ 0 h 5096256"/>
              <a:gd name="connsiteX1" fmla="*/ 0 w 914400"/>
              <a:gd name="connsiteY1" fmla="*/ 0 h 5096256"/>
              <a:gd name="connsiteX2" fmla="*/ 0 w 914400"/>
              <a:gd name="connsiteY2" fmla="*/ 5096256 h 5096256"/>
              <a:gd name="connsiteX3" fmla="*/ 914400 w 914400"/>
              <a:gd name="connsiteY3" fmla="*/ 5096256 h 5096256"/>
              <a:gd name="connsiteX4" fmla="*/ 890016 w 914400"/>
              <a:gd name="connsiteY4" fmla="*/ 0 h 5096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096256">
                <a:moveTo>
                  <a:pt x="890016" y="0"/>
                </a:moveTo>
                <a:lnTo>
                  <a:pt x="0" y="0"/>
                </a:lnTo>
                <a:lnTo>
                  <a:pt x="0" y="5096256"/>
                </a:lnTo>
                <a:lnTo>
                  <a:pt x="914400" y="5096256"/>
                </a:lnTo>
                <a:lnTo>
                  <a:pt x="890016" y="0"/>
                </a:lnTo>
                <a:close/>
              </a:path>
            </a:pathLst>
          </a:cu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71BD607-BEAE-472C-BD7B-514D2DEF282F}"/>
              </a:ext>
            </a:extLst>
          </p:cNvPr>
          <p:cNvSpPr txBox="1"/>
          <p:nvPr/>
        </p:nvSpPr>
        <p:spPr>
          <a:xfrm>
            <a:off x="5457122" y="1381788"/>
            <a:ext cx="881548" cy="33855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kumimoji="1" lang="en-US" altLang="ja-JP" sz="1600" b="1" dirty="0"/>
              <a:t>VGG16</a:t>
            </a:r>
            <a:endParaRPr kumimoji="1" lang="ja-JP" altLang="en-US" sz="1600" b="1" dirty="0"/>
          </a:p>
        </p:txBody>
      </p:sp>
      <p:sp>
        <p:nvSpPr>
          <p:cNvPr id="18" name="フリーフォーム: 図形 17">
            <a:extLst>
              <a:ext uri="{FF2B5EF4-FFF2-40B4-BE49-F238E27FC236}">
                <a16:creationId xmlns:a16="http://schemas.microsoft.com/office/drawing/2014/main" id="{709F1C59-97FA-467C-9F7D-73743DFC632B}"/>
              </a:ext>
            </a:extLst>
          </p:cNvPr>
          <p:cNvSpPr/>
          <p:nvPr/>
        </p:nvSpPr>
        <p:spPr>
          <a:xfrm>
            <a:off x="5463074" y="1725611"/>
            <a:ext cx="914400" cy="5096256"/>
          </a:xfrm>
          <a:custGeom>
            <a:avLst/>
            <a:gdLst>
              <a:gd name="connsiteX0" fmla="*/ 890016 w 914400"/>
              <a:gd name="connsiteY0" fmla="*/ 0 h 5096256"/>
              <a:gd name="connsiteX1" fmla="*/ 0 w 914400"/>
              <a:gd name="connsiteY1" fmla="*/ 0 h 5096256"/>
              <a:gd name="connsiteX2" fmla="*/ 0 w 914400"/>
              <a:gd name="connsiteY2" fmla="*/ 5096256 h 5096256"/>
              <a:gd name="connsiteX3" fmla="*/ 914400 w 914400"/>
              <a:gd name="connsiteY3" fmla="*/ 5096256 h 5096256"/>
              <a:gd name="connsiteX4" fmla="*/ 890016 w 914400"/>
              <a:gd name="connsiteY4" fmla="*/ 0 h 5096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096256">
                <a:moveTo>
                  <a:pt x="890016" y="0"/>
                </a:moveTo>
                <a:lnTo>
                  <a:pt x="0" y="0"/>
                </a:lnTo>
                <a:lnTo>
                  <a:pt x="0" y="5096256"/>
                </a:lnTo>
                <a:lnTo>
                  <a:pt x="914400" y="5096256"/>
                </a:lnTo>
                <a:lnTo>
                  <a:pt x="890016" y="0"/>
                </a:lnTo>
                <a:close/>
              </a:path>
            </a:pathLst>
          </a:cu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024A0884-B180-4E7E-98CF-4E2A14F8EB74}"/>
              </a:ext>
            </a:extLst>
          </p:cNvPr>
          <p:cNvSpPr/>
          <p:nvPr/>
        </p:nvSpPr>
        <p:spPr>
          <a:xfrm>
            <a:off x="6352032" y="1726251"/>
            <a:ext cx="914400" cy="5096256"/>
          </a:xfrm>
          <a:custGeom>
            <a:avLst/>
            <a:gdLst>
              <a:gd name="connsiteX0" fmla="*/ 890016 w 914400"/>
              <a:gd name="connsiteY0" fmla="*/ 0 h 5096256"/>
              <a:gd name="connsiteX1" fmla="*/ 0 w 914400"/>
              <a:gd name="connsiteY1" fmla="*/ 0 h 5096256"/>
              <a:gd name="connsiteX2" fmla="*/ 0 w 914400"/>
              <a:gd name="connsiteY2" fmla="*/ 5096256 h 5096256"/>
              <a:gd name="connsiteX3" fmla="*/ 914400 w 914400"/>
              <a:gd name="connsiteY3" fmla="*/ 5096256 h 5096256"/>
              <a:gd name="connsiteX4" fmla="*/ 890016 w 914400"/>
              <a:gd name="connsiteY4" fmla="*/ 0 h 5096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096256">
                <a:moveTo>
                  <a:pt x="890016" y="0"/>
                </a:moveTo>
                <a:lnTo>
                  <a:pt x="0" y="0"/>
                </a:lnTo>
                <a:lnTo>
                  <a:pt x="0" y="5096256"/>
                </a:lnTo>
                <a:lnTo>
                  <a:pt x="914400" y="5096256"/>
                </a:lnTo>
                <a:lnTo>
                  <a:pt x="890016" y="0"/>
                </a:lnTo>
                <a:close/>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20C43B1-0C77-4C38-9EDB-03EB4FB60475}"/>
              </a:ext>
            </a:extLst>
          </p:cNvPr>
          <p:cNvSpPr txBox="1"/>
          <p:nvPr/>
        </p:nvSpPr>
        <p:spPr>
          <a:xfrm>
            <a:off x="6352033" y="1376519"/>
            <a:ext cx="890952" cy="338554"/>
          </a:xfrm>
          <a:prstGeom prst="rect">
            <a:avLst/>
          </a:prstGeom>
          <a:solidFill>
            <a:schemeClr val="accent1">
              <a:lumMod val="60000"/>
              <a:lumOff val="40000"/>
            </a:schemeClr>
          </a:solidFill>
          <a:ln w="38100">
            <a:solidFill>
              <a:schemeClr val="accent1">
                <a:lumMod val="75000"/>
              </a:schemeClr>
            </a:solidFill>
          </a:ln>
        </p:spPr>
        <p:txBody>
          <a:bodyPr wrap="square" rtlCol="0">
            <a:spAutoFit/>
          </a:bodyPr>
          <a:lstStyle/>
          <a:p>
            <a:r>
              <a:rPr kumimoji="1" lang="en-US" altLang="ja-JP" sz="1600" b="1" dirty="0"/>
              <a:t>VGG19</a:t>
            </a:r>
            <a:endParaRPr kumimoji="1" lang="ja-JP" altLang="en-US" sz="1600" b="1" dirty="0"/>
          </a:p>
        </p:txBody>
      </p:sp>
    </p:spTree>
    <p:extLst>
      <p:ext uri="{BB962C8B-B14F-4D97-AF65-F5344CB8AC3E}">
        <p14:creationId xmlns:p14="http://schemas.microsoft.com/office/powerpoint/2010/main" val="302730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テーブル&#10;&#10;自動的に生成された説明">
            <a:extLst>
              <a:ext uri="{FF2B5EF4-FFF2-40B4-BE49-F238E27FC236}">
                <a16:creationId xmlns:a16="http://schemas.microsoft.com/office/drawing/2014/main" id="{ACAB6353-C271-4868-9651-4102F4A381E0}"/>
              </a:ext>
            </a:extLst>
          </p:cNvPr>
          <p:cNvPicPr>
            <a:picLocks noChangeAspect="1"/>
          </p:cNvPicPr>
          <p:nvPr/>
        </p:nvPicPr>
        <p:blipFill rotWithShape="1">
          <a:blip r:embed="rId3">
            <a:extLst>
              <a:ext uri="{28A0092B-C50C-407E-A947-70E740481C1C}">
                <a14:useLocalDpi xmlns:a14="http://schemas.microsoft.com/office/drawing/2010/main" val="0"/>
              </a:ext>
            </a:extLst>
          </a:blip>
          <a:srcRect l="66354"/>
          <a:stretch/>
        </p:blipFill>
        <p:spPr>
          <a:xfrm>
            <a:off x="1916783" y="1368602"/>
            <a:ext cx="1821027" cy="5489398"/>
          </a:xfrm>
          <a:prstGeom prst="rect">
            <a:avLst/>
          </a:prstGeom>
        </p:spPr>
      </p:pic>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96140" y="6229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4</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426600"/>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194125" y="888265"/>
            <a:ext cx="8643382" cy="461665"/>
          </a:xfrm>
          <a:prstGeom prst="rect">
            <a:avLst/>
          </a:prstGeom>
          <a:noFill/>
        </p:spPr>
        <p:txBody>
          <a:bodyPr wrap="square" rtlCol="0">
            <a:spAutoFit/>
          </a:bodyPr>
          <a:lstStyle/>
          <a:p>
            <a:pPr marL="457200" indent="-457200">
              <a:buFont typeface="+mj-lt"/>
              <a:buAutoNum type="arabicPeriod"/>
            </a:pPr>
            <a:r>
              <a:rPr kumimoji="1" lang="en-US" altLang="ja-JP" sz="2400" dirty="0"/>
              <a:t>3x3 </a:t>
            </a:r>
            <a:r>
              <a:rPr kumimoji="1" lang="ja-JP" altLang="en-US" sz="2400" dirty="0"/>
              <a:t>フィルタを用いてネットワークの深さを増やした場合</a:t>
            </a:r>
            <a:endParaRPr kumimoji="1" lang="en-US" altLang="ja-JP" sz="2400" dirty="0"/>
          </a:p>
        </p:txBody>
      </p:sp>
      <p:pic>
        <p:nvPicPr>
          <p:cNvPr id="4" name="図 3" descr="テーブル&#10;&#10;自動的に生成された説明">
            <a:extLst>
              <a:ext uri="{FF2B5EF4-FFF2-40B4-BE49-F238E27FC236}">
                <a16:creationId xmlns:a16="http://schemas.microsoft.com/office/drawing/2014/main" id="{CF2143D4-5C11-411D-A40B-6E67232B3544}"/>
              </a:ext>
            </a:extLst>
          </p:cNvPr>
          <p:cNvPicPr>
            <a:picLocks noChangeAspect="1"/>
          </p:cNvPicPr>
          <p:nvPr/>
        </p:nvPicPr>
        <p:blipFill rotWithShape="1">
          <a:blip r:embed="rId3">
            <a:extLst>
              <a:ext uri="{28A0092B-C50C-407E-A947-70E740481C1C}">
                <a14:useLocalDpi xmlns:a14="http://schemas.microsoft.com/office/drawing/2010/main" val="0"/>
              </a:ext>
            </a:extLst>
          </a:blip>
          <a:srcRect r="82889"/>
          <a:stretch/>
        </p:blipFill>
        <p:spPr>
          <a:xfrm>
            <a:off x="991357" y="1368602"/>
            <a:ext cx="926118" cy="5489398"/>
          </a:xfrm>
          <a:prstGeom prst="rect">
            <a:avLst/>
          </a:prstGeom>
        </p:spPr>
      </p:pic>
      <p:sp>
        <p:nvSpPr>
          <p:cNvPr id="9" name="テキスト ボックス 8">
            <a:extLst>
              <a:ext uri="{FF2B5EF4-FFF2-40B4-BE49-F238E27FC236}">
                <a16:creationId xmlns:a16="http://schemas.microsoft.com/office/drawing/2014/main" id="{E5FC0EFB-8370-4442-935F-A363BCF67D31}"/>
              </a:ext>
            </a:extLst>
          </p:cNvPr>
          <p:cNvSpPr txBox="1"/>
          <p:nvPr/>
        </p:nvSpPr>
        <p:spPr>
          <a:xfrm>
            <a:off x="692420" y="1391453"/>
            <a:ext cx="1205779" cy="307777"/>
          </a:xfrm>
          <a:prstGeom prst="rect">
            <a:avLst/>
          </a:prstGeom>
          <a:solidFill>
            <a:schemeClr val="accent2">
              <a:lumMod val="60000"/>
              <a:lumOff val="40000"/>
            </a:schemeClr>
          </a:solidFill>
          <a:ln w="38100">
            <a:solidFill>
              <a:schemeClr val="accent2">
                <a:lumMod val="60000"/>
                <a:lumOff val="40000"/>
              </a:schemeClr>
            </a:solidFill>
          </a:ln>
        </p:spPr>
        <p:txBody>
          <a:bodyPr wrap="none" rtlCol="0">
            <a:spAutoFit/>
          </a:bodyPr>
          <a:lstStyle/>
          <a:p>
            <a:r>
              <a:rPr kumimoji="1" lang="ja-JP" altLang="en-US" sz="1400" b="1" dirty="0">
                <a:latin typeface="ＭＳ Ｐゴシック" panose="020B0600070205080204" pitchFamily="50" charset="-128"/>
                <a:ea typeface="ＭＳ Ｐゴシック" panose="020B0600070205080204" pitchFamily="50" charset="-128"/>
              </a:rPr>
              <a:t>ベースモデル</a:t>
            </a:r>
          </a:p>
        </p:txBody>
      </p:sp>
      <p:sp>
        <p:nvSpPr>
          <p:cNvPr id="13" name="フリーフォーム: 図形 12">
            <a:extLst>
              <a:ext uri="{FF2B5EF4-FFF2-40B4-BE49-F238E27FC236}">
                <a16:creationId xmlns:a16="http://schemas.microsoft.com/office/drawing/2014/main" id="{1C038B72-F219-4721-8523-F60DE043D091}"/>
              </a:ext>
            </a:extLst>
          </p:cNvPr>
          <p:cNvSpPr/>
          <p:nvPr/>
        </p:nvSpPr>
        <p:spPr>
          <a:xfrm>
            <a:off x="1003074" y="1737744"/>
            <a:ext cx="914400" cy="5096256"/>
          </a:xfrm>
          <a:custGeom>
            <a:avLst/>
            <a:gdLst>
              <a:gd name="connsiteX0" fmla="*/ 890016 w 914400"/>
              <a:gd name="connsiteY0" fmla="*/ 0 h 5096256"/>
              <a:gd name="connsiteX1" fmla="*/ 0 w 914400"/>
              <a:gd name="connsiteY1" fmla="*/ 0 h 5096256"/>
              <a:gd name="connsiteX2" fmla="*/ 0 w 914400"/>
              <a:gd name="connsiteY2" fmla="*/ 5096256 h 5096256"/>
              <a:gd name="connsiteX3" fmla="*/ 914400 w 914400"/>
              <a:gd name="connsiteY3" fmla="*/ 5096256 h 5096256"/>
              <a:gd name="connsiteX4" fmla="*/ 890016 w 914400"/>
              <a:gd name="connsiteY4" fmla="*/ 0 h 5096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096256">
                <a:moveTo>
                  <a:pt x="890016" y="0"/>
                </a:moveTo>
                <a:lnTo>
                  <a:pt x="0" y="0"/>
                </a:lnTo>
                <a:lnTo>
                  <a:pt x="0" y="5096256"/>
                </a:lnTo>
                <a:lnTo>
                  <a:pt x="914400" y="5096256"/>
                </a:lnTo>
                <a:lnTo>
                  <a:pt x="890016" y="0"/>
                </a:lnTo>
                <a:close/>
              </a:path>
            </a:pathLst>
          </a:cu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71BD607-BEAE-472C-BD7B-514D2DEF282F}"/>
              </a:ext>
            </a:extLst>
          </p:cNvPr>
          <p:cNvSpPr txBox="1"/>
          <p:nvPr/>
        </p:nvSpPr>
        <p:spPr>
          <a:xfrm>
            <a:off x="1924403" y="1392840"/>
            <a:ext cx="881548" cy="338554"/>
          </a:xfrm>
          <a:prstGeom prst="rect">
            <a:avLst/>
          </a:prstGeom>
          <a:solidFill>
            <a:schemeClr val="accent6">
              <a:lumMod val="60000"/>
              <a:lumOff val="40000"/>
            </a:schemeClr>
          </a:solidFill>
          <a:ln w="38100">
            <a:solidFill>
              <a:schemeClr val="accent6">
                <a:lumMod val="60000"/>
                <a:lumOff val="40000"/>
              </a:schemeClr>
            </a:solidFill>
          </a:ln>
        </p:spPr>
        <p:txBody>
          <a:bodyPr wrap="square" rtlCol="0">
            <a:spAutoFit/>
          </a:bodyPr>
          <a:lstStyle/>
          <a:p>
            <a:r>
              <a:rPr kumimoji="1" lang="en-US" altLang="ja-JP" sz="1600" b="1" dirty="0"/>
              <a:t>VGG16</a:t>
            </a:r>
            <a:endParaRPr kumimoji="1" lang="ja-JP" altLang="en-US" sz="1600" b="1" dirty="0"/>
          </a:p>
        </p:txBody>
      </p:sp>
      <p:sp>
        <p:nvSpPr>
          <p:cNvPr id="18" name="フリーフォーム: 図形 17">
            <a:extLst>
              <a:ext uri="{FF2B5EF4-FFF2-40B4-BE49-F238E27FC236}">
                <a16:creationId xmlns:a16="http://schemas.microsoft.com/office/drawing/2014/main" id="{709F1C59-97FA-467C-9F7D-73743DFC632B}"/>
              </a:ext>
            </a:extLst>
          </p:cNvPr>
          <p:cNvSpPr/>
          <p:nvPr/>
        </p:nvSpPr>
        <p:spPr>
          <a:xfrm>
            <a:off x="1922735" y="1744283"/>
            <a:ext cx="914400" cy="5096256"/>
          </a:xfrm>
          <a:custGeom>
            <a:avLst/>
            <a:gdLst>
              <a:gd name="connsiteX0" fmla="*/ 890016 w 914400"/>
              <a:gd name="connsiteY0" fmla="*/ 0 h 5096256"/>
              <a:gd name="connsiteX1" fmla="*/ 0 w 914400"/>
              <a:gd name="connsiteY1" fmla="*/ 0 h 5096256"/>
              <a:gd name="connsiteX2" fmla="*/ 0 w 914400"/>
              <a:gd name="connsiteY2" fmla="*/ 5096256 h 5096256"/>
              <a:gd name="connsiteX3" fmla="*/ 914400 w 914400"/>
              <a:gd name="connsiteY3" fmla="*/ 5096256 h 5096256"/>
              <a:gd name="connsiteX4" fmla="*/ 890016 w 914400"/>
              <a:gd name="connsiteY4" fmla="*/ 0 h 5096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096256">
                <a:moveTo>
                  <a:pt x="890016" y="0"/>
                </a:moveTo>
                <a:lnTo>
                  <a:pt x="0" y="0"/>
                </a:lnTo>
                <a:lnTo>
                  <a:pt x="0" y="5096256"/>
                </a:lnTo>
                <a:lnTo>
                  <a:pt x="914400" y="5096256"/>
                </a:lnTo>
                <a:lnTo>
                  <a:pt x="890016" y="0"/>
                </a:lnTo>
                <a:close/>
              </a:path>
            </a:pathLst>
          </a:cu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024A0884-B180-4E7E-98CF-4E2A14F8EB74}"/>
              </a:ext>
            </a:extLst>
          </p:cNvPr>
          <p:cNvSpPr/>
          <p:nvPr/>
        </p:nvSpPr>
        <p:spPr>
          <a:xfrm>
            <a:off x="2811693" y="1744923"/>
            <a:ext cx="914400" cy="5096256"/>
          </a:xfrm>
          <a:custGeom>
            <a:avLst/>
            <a:gdLst>
              <a:gd name="connsiteX0" fmla="*/ 890016 w 914400"/>
              <a:gd name="connsiteY0" fmla="*/ 0 h 5096256"/>
              <a:gd name="connsiteX1" fmla="*/ 0 w 914400"/>
              <a:gd name="connsiteY1" fmla="*/ 0 h 5096256"/>
              <a:gd name="connsiteX2" fmla="*/ 0 w 914400"/>
              <a:gd name="connsiteY2" fmla="*/ 5096256 h 5096256"/>
              <a:gd name="connsiteX3" fmla="*/ 914400 w 914400"/>
              <a:gd name="connsiteY3" fmla="*/ 5096256 h 5096256"/>
              <a:gd name="connsiteX4" fmla="*/ 890016 w 914400"/>
              <a:gd name="connsiteY4" fmla="*/ 0 h 5096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096256">
                <a:moveTo>
                  <a:pt x="890016" y="0"/>
                </a:moveTo>
                <a:lnTo>
                  <a:pt x="0" y="0"/>
                </a:lnTo>
                <a:lnTo>
                  <a:pt x="0" y="5096256"/>
                </a:lnTo>
                <a:lnTo>
                  <a:pt x="914400" y="5096256"/>
                </a:lnTo>
                <a:lnTo>
                  <a:pt x="890016" y="0"/>
                </a:lnTo>
                <a:close/>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20C43B1-0C77-4C38-9EDB-03EB4FB60475}"/>
              </a:ext>
            </a:extLst>
          </p:cNvPr>
          <p:cNvSpPr txBox="1"/>
          <p:nvPr/>
        </p:nvSpPr>
        <p:spPr>
          <a:xfrm>
            <a:off x="2811694" y="1395191"/>
            <a:ext cx="890952" cy="338554"/>
          </a:xfrm>
          <a:prstGeom prst="rect">
            <a:avLst/>
          </a:prstGeom>
          <a:solidFill>
            <a:schemeClr val="accent1">
              <a:lumMod val="60000"/>
              <a:lumOff val="40000"/>
            </a:schemeClr>
          </a:solidFill>
          <a:ln w="38100">
            <a:solidFill>
              <a:schemeClr val="accent1">
                <a:lumMod val="75000"/>
              </a:schemeClr>
            </a:solidFill>
          </a:ln>
        </p:spPr>
        <p:txBody>
          <a:bodyPr wrap="square" rtlCol="0">
            <a:spAutoFit/>
          </a:bodyPr>
          <a:lstStyle/>
          <a:p>
            <a:r>
              <a:rPr kumimoji="1" lang="en-US" altLang="ja-JP" sz="1600" b="1" dirty="0"/>
              <a:t>VGG19</a:t>
            </a:r>
            <a:endParaRPr kumimoji="1" lang="ja-JP" altLang="en-US" sz="1600" b="1" dirty="0"/>
          </a:p>
        </p:txBody>
      </p:sp>
      <p:pic>
        <p:nvPicPr>
          <p:cNvPr id="6" name="図 5">
            <a:extLst>
              <a:ext uri="{FF2B5EF4-FFF2-40B4-BE49-F238E27FC236}">
                <a16:creationId xmlns:a16="http://schemas.microsoft.com/office/drawing/2014/main" id="{6BDCB58F-9D8D-4E11-B7EB-B9D7113A7DD9}"/>
              </a:ext>
            </a:extLst>
          </p:cNvPr>
          <p:cNvPicPr>
            <a:picLocks noChangeAspect="1"/>
          </p:cNvPicPr>
          <p:nvPr/>
        </p:nvPicPr>
        <p:blipFill>
          <a:blip r:embed="rId4"/>
          <a:stretch>
            <a:fillRect/>
          </a:stretch>
        </p:blipFill>
        <p:spPr>
          <a:xfrm>
            <a:off x="3969930" y="2941725"/>
            <a:ext cx="5052419" cy="2036675"/>
          </a:xfrm>
          <a:prstGeom prst="rect">
            <a:avLst/>
          </a:prstGeom>
        </p:spPr>
      </p:pic>
      <p:sp>
        <p:nvSpPr>
          <p:cNvPr id="27" name="テキスト ボックス 26">
            <a:extLst>
              <a:ext uri="{FF2B5EF4-FFF2-40B4-BE49-F238E27FC236}">
                <a16:creationId xmlns:a16="http://schemas.microsoft.com/office/drawing/2014/main" id="{99225D79-9181-42ED-81CA-C97647661E67}"/>
              </a:ext>
            </a:extLst>
          </p:cNvPr>
          <p:cNvSpPr txBox="1"/>
          <p:nvPr/>
        </p:nvSpPr>
        <p:spPr>
          <a:xfrm>
            <a:off x="4126524" y="3803055"/>
            <a:ext cx="881548" cy="338554"/>
          </a:xfrm>
          <a:prstGeom prst="rect">
            <a:avLst/>
          </a:prstGeom>
          <a:solidFill>
            <a:schemeClr val="accent6">
              <a:lumMod val="60000"/>
              <a:lumOff val="40000"/>
            </a:schemeClr>
          </a:solidFill>
          <a:ln w="38100">
            <a:solidFill>
              <a:schemeClr val="accent6">
                <a:lumMod val="60000"/>
                <a:lumOff val="40000"/>
              </a:schemeClr>
            </a:solidFill>
          </a:ln>
        </p:spPr>
        <p:txBody>
          <a:bodyPr wrap="square" rtlCol="0">
            <a:spAutoFit/>
          </a:bodyPr>
          <a:lstStyle/>
          <a:p>
            <a:r>
              <a:rPr kumimoji="1" lang="en-US" altLang="ja-JP" sz="1600" b="1" dirty="0"/>
              <a:t>VGG16</a:t>
            </a:r>
            <a:endParaRPr kumimoji="1" lang="ja-JP" altLang="en-US" sz="1600" b="1" dirty="0"/>
          </a:p>
        </p:txBody>
      </p:sp>
      <p:sp>
        <p:nvSpPr>
          <p:cNvPr id="28" name="テキスト ボックス 27">
            <a:extLst>
              <a:ext uri="{FF2B5EF4-FFF2-40B4-BE49-F238E27FC236}">
                <a16:creationId xmlns:a16="http://schemas.microsoft.com/office/drawing/2014/main" id="{454AD706-667F-4199-89BB-C0E895B55FF5}"/>
              </a:ext>
            </a:extLst>
          </p:cNvPr>
          <p:cNvSpPr txBox="1"/>
          <p:nvPr/>
        </p:nvSpPr>
        <p:spPr>
          <a:xfrm>
            <a:off x="4126524" y="4416345"/>
            <a:ext cx="890952" cy="338554"/>
          </a:xfrm>
          <a:prstGeom prst="rect">
            <a:avLst/>
          </a:prstGeom>
          <a:solidFill>
            <a:schemeClr val="accent1">
              <a:lumMod val="60000"/>
              <a:lumOff val="40000"/>
            </a:schemeClr>
          </a:solidFill>
          <a:ln w="38100">
            <a:solidFill>
              <a:schemeClr val="accent1">
                <a:lumMod val="75000"/>
              </a:schemeClr>
            </a:solidFill>
          </a:ln>
        </p:spPr>
        <p:txBody>
          <a:bodyPr wrap="square" rtlCol="0">
            <a:spAutoFit/>
          </a:bodyPr>
          <a:lstStyle/>
          <a:p>
            <a:r>
              <a:rPr kumimoji="1" lang="en-US" altLang="ja-JP" sz="1600" b="1" dirty="0"/>
              <a:t>VGG19</a:t>
            </a:r>
            <a:endParaRPr kumimoji="1" lang="ja-JP" altLang="en-US" sz="1600" b="1" dirty="0"/>
          </a:p>
        </p:txBody>
      </p:sp>
      <p:cxnSp>
        <p:nvCxnSpPr>
          <p:cNvPr id="8" name="直線コネクタ 7">
            <a:extLst>
              <a:ext uri="{FF2B5EF4-FFF2-40B4-BE49-F238E27FC236}">
                <a16:creationId xmlns:a16="http://schemas.microsoft.com/office/drawing/2014/main" id="{DB7F3432-B493-4DBE-A746-8E22FE19B788}"/>
              </a:ext>
            </a:extLst>
          </p:cNvPr>
          <p:cNvCxnSpPr/>
          <p:nvPr/>
        </p:nvCxnSpPr>
        <p:spPr>
          <a:xfrm flipH="1">
            <a:off x="3969930" y="3617972"/>
            <a:ext cx="505241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F355EAF0-44F4-4954-B0DE-618CE97C3274}"/>
              </a:ext>
            </a:extLst>
          </p:cNvPr>
          <p:cNvCxnSpPr/>
          <p:nvPr/>
        </p:nvCxnSpPr>
        <p:spPr>
          <a:xfrm flipH="1">
            <a:off x="3969929" y="4284344"/>
            <a:ext cx="5052419" cy="0"/>
          </a:xfrm>
          <a:prstGeom prst="line">
            <a:avLst/>
          </a:prstGeom>
          <a:ln w="38100"/>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4E4A1DF5-D8F7-4ED1-A1EB-5AF084753367}"/>
              </a:ext>
            </a:extLst>
          </p:cNvPr>
          <p:cNvSpPr txBox="1"/>
          <p:nvPr/>
        </p:nvSpPr>
        <p:spPr>
          <a:xfrm>
            <a:off x="4126524" y="3270885"/>
            <a:ext cx="1205779" cy="307777"/>
          </a:xfrm>
          <a:prstGeom prst="rect">
            <a:avLst/>
          </a:prstGeom>
          <a:solidFill>
            <a:schemeClr val="accent2">
              <a:lumMod val="60000"/>
              <a:lumOff val="40000"/>
            </a:schemeClr>
          </a:solidFill>
          <a:ln w="38100">
            <a:solidFill>
              <a:schemeClr val="accent2">
                <a:lumMod val="60000"/>
                <a:lumOff val="40000"/>
              </a:schemeClr>
            </a:solidFill>
          </a:ln>
        </p:spPr>
        <p:txBody>
          <a:bodyPr wrap="none" rtlCol="0">
            <a:spAutoFit/>
          </a:bodyPr>
          <a:lstStyle/>
          <a:p>
            <a:r>
              <a:rPr kumimoji="1" lang="ja-JP" altLang="en-US" sz="1400" b="1" dirty="0">
                <a:latin typeface="ＭＳ Ｐゴシック" panose="020B0600070205080204" pitchFamily="50" charset="-128"/>
                <a:ea typeface="ＭＳ Ｐゴシック" panose="020B0600070205080204" pitchFamily="50" charset="-128"/>
              </a:rPr>
              <a:t>ベースモデル</a:t>
            </a:r>
          </a:p>
        </p:txBody>
      </p:sp>
    </p:spTree>
    <p:extLst>
      <p:ext uri="{BB962C8B-B14F-4D97-AF65-F5344CB8AC3E}">
        <p14:creationId xmlns:p14="http://schemas.microsoft.com/office/powerpoint/2010/main" val="124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96140" y="6229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5</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426600"/>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194125" y="888265"/>
            <a:ext cx="8643382" cy="461665"/>
          </a:xfrm>
          <a:prstGeom prst="rect">
            <a:avLst/>
          </a:prstGeom>
          <a:noFill/>
        </p:spPr>
        <p:txBody>
          <a:bodyPr wrap="square" rtlCol="0">
            <a:spAutoFit/>
          </a:bodyPr>
          <a:lstStyle/>
          <a:p>
            <a:pPr marL="457200" indent="-457200">
              <a:buFont typeface="+mj-lt"/>
              <a:buAutoNum type="arabicPeriod" startAt="2"/>
            </a:pPr>
            <a:r>
              <a:rPr kumimoji="1" lang="en-US" altLang="ja-JP" sz="2400" dirty="0" err="1"/>
              <a:t>GoogLeNet</a:t>
            </a:r>
            <a:r>
              <a:rPr kumimoji="1" lang="en-US" altLang="ja-JP" sz="2400" dirty="0"/>
              <a:t> </a:t>
            </a:r>
            <a:r>
              <a:rPr kumimoji="1" lang="ja-JP" altLang="en-US" sz="2400" dirty="0"/>
              <a:t>と比較して簡単な構造で同等の性能を実現</a:t>
            </a:r>
            <a:endParaRPr kumimoji="1" lang="en-US" altLang="ja-JP" sz="2400" dirty="0"/>
          </a:p>
        </p:txBody>
      </p:sp>
      <p:pic>
        <p:nvPicPr>
          <p:cNvPr id="12" name="図 11" descr="挿絵 が含まれている画像&#10;&#10;自動的に生成された説明">
            <a:extLst>
              <a:ext uri="{FF2B5EF4-FFF2-40B4-BE49-F238E27FC236}">
                <a16:creationId xmlns:a16="http://schemas.microsoft.com/office/drawing/2014/main" id="{2A3855C2-914A-49DB-B4C6-6385F56C0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48" y="1696939"/>
            <a:ext cx="8940884" cy="2360560"/>
          </a:xfrm>
          <a:prstGeom prst="rect">
            <a:avLst/>
          </a:prstGeom>
        </p:spPr>
      </p:pic>
      <p:cxnSp>
        <p:nvCxnSpPr>
          <p:cNvPr id="33" name="直線コネクタ 32">
            <a:extLst>
              <a:ext uri="{FF2B5EF4-FFF2-40B4-BE49-F238E27FC236}">
                <a16:creationId xmlns:a16="http://schemas.microsoft.com/office/drawing/2014/main" id="{5A148F60-0633-47D0-8554-0E9A7CFE5F43}"/>
              </a:ext>
            </a:extLst>
          </p:cNvPr>
          <p:cNvCxnSpPr>
            <a:cxnSpLocks/>
            <a:stCxn id="38" idx="3"/>
            <a:endCxn id="36" idx="3"/>
          </p:cNvCxnSpPr>
          <p:nvPr/>
        </p:nvCxnSpPr>
        <p:spPr>
          <a:xfrm flipV="1">
            <a:off x="1199815" y="5301010"/>
            <a:ext cx="134154" cy="38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E9A7D4-753E-4433-86F8-2813F5B83E1D}"/>
              </a:ext>
            </a:extLst>
          </p:cNvPr>
          <p:cNvCxnSpPr>
            <a:cxnSpLocks/>
            <a:stCxn id="40" idx="1"/>
            <a:endCxn id="37" idx="3"/>
          </p:cNvCxnSpPr>
          <p:nvPr/>
        </p:nvCxnSpPr>
        <p:spPr>
          <a:xfrm flipV="1">
            <a:off x="1929681" y="5300182"/>
            <a:ext cx="51108" cy="2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FA2B586-C676-4FB0-9BAC-8539E175C32C}"/>
              </a:ext>
            </a:extLst>
          </p:cNvPr>
          <p:cNvSpPr/>
          <p:nvPr/>
        </p:nvSpPr>
        <p:spPr>
          <a:xfrm rot="10800000" flipV="1">
            <a:off x="1333969" y="4257619"/>
            <a:ext cx="268307" cy="2086781"/>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37" name="正方形/長方形 36">
            <a:extLst>
              <a:ext uri="{FF2B5EF4-FFF2-40B4-BE49-F238E27FC236}">
                <a16:creationId xmlns:a16="http://schemas.microsoft.com/office/drawing/2014/main" id="{0B3D9E4F-46B6-4486-ABA1-AB894718EA6B}"/>
              </a:ext>
            </a:extLst>
          </p:cNvPr>
          <p:cNvSpPr/>
          <p:nvPr/>
        </p:nvSpPr>
        <p:spPr>
          <a:xfrm rot="10800000" flipV="1">
            <a:off x="1980789" y="4259287"/>
            <a:ext cx="258126" cy="2081789"/>
          </a:xfrm>
          <a:prstGeom prst="rect">
            <a:avLst/>
          </a:prstGeom>
          <a:solidFill>
            <a:srgbClr val="05964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Max pooling</a:t>
            </a:r>
            <a:endParaRPr lang="ja-JP" altLang="en-US" sz="14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62FD1888-72B9-4805-9F4C-0B5312DDDB67}"/>
                  </a:ext>
                </a:extLst>
              </p:cNvPr>
              <p:cNvSpPr/>
              <p:nvPr/>
            </p:nvSpPr>
            <p:spPr>
              <a:xfrm>
                <a:off x="771471" y="4260959"/>
                <a:ext cx="428344" cy="208771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tx1"/>
                    </a:solidFill>
                    <a:latin typeface="Times New Roman" panose="02020603050405020304" pitchFamily="18" charset="0"/>
                    <a:cs typeface="Times New Roman" panose="02020603050405020304" pitchFamily="18" charset="0"/>
                  </a:rPr>
                  <a:t>Input Images</a:t>
                </a:r>
              </a:p>
              <a:p>
                <a:pPr algn="ctr"/>
                <a14:m>
                  <m:oMathPara xmlns:m="http://schemas.openxmlformats.org/officeDocument/2006/math">
                    <m:oMathParaPr>
                      <m:jc m:val="centerGroup"/>
                    </m:oMathParaPr>
                    <m:oMath xmlns:m="http://schemas.openxmlformats.org/officeDocument/2006/math">
                      <m:r>
                        <a:rPr lang="en-US" altLang="ja-JP" sz="1400" i="1">
                          <a:solidFill>
                            <a:schemeClr val="tx1"/>
                          </a:solidFill>
                          <a:latin typeface="Cambria Math" panose="02040503050406030204" pitchFamily="18" charset="0"/>
                          <a:cs typeface="Times New Roman" panose="02020603050405020304" pitchFamily="18" charset="0"/>
                        </a:rPr>
                        <m:t>224</m:t>
                      </m:r>
                      <m:r>
                        <a:rPr lang="en-US" altLang="ja-JP" sz="1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×224×3</m:t>
                      </m:r>
                    </m:oMath>
                  </m:oMathPara>
                </a14:m>
                <a:endParaRPr lang="ja-JP" altLang="en-US" sz="1400" dirty="0">
                  <a:solidFill>
                    <a:schemeClr val="tx1"/>
                  </a:solidFill>
                  <a:latin typeface="Times New Roman" panose="02020603050405020304" pitchFamily="18" charset="0"/>
                  <a:cs typeface="Times New Roman" panose="02020603050405020304" pitchFamily="18" charset="0"/>
                </a:endParaRPr>
              </a:p>
            </p:txBody>
          </p:sp>
        </mc:Choice>
        <mc:Fallback>
          <p:sp>
            <p:nvSpPr>
              <p:cNvPr id="38" name="正方形/長方形 37">
                <a:extLst>
                  <a:ext uri="{FF2B5EF4-FFF2-40B4-BE49-F238E27FC236}">
                    <a16:creationId xmlns:a16="http://schemas.microsoft.com/office/drawing/2014/main" id="{62FD1888-72B9-4805-9F4C-0B5312DDDB67}"/>
                  </a:ext>
                </a:extLst>
              </p:cNvPr>
              <p:cNvSpPr>
                <a:spLocks noRot="1" noChangeAspect="1" noMove="1" noResize="1" noEditPoints="1" noAdjustHandles="1" noChangeArrowheads="1" noChangeShapeType="1" noTextEdit="1"/>
              </p:cNvSpPr>
              <p:nvPr/>
            </p:nvSpPr>
            <p:spPr>
              <a:xfrm>
                <a:off x="771471" y="4260959"/>
                <a:ext cx="428344" cy="2087714"/>
              </a:xfrm>
              <a:prstGeom prst="rect">
                <a:avLst/>
              </a:prstGeom>
              <a:blipFill>
                <a:blip r:embed="rId4"/>
                <a:stretch>
                  <a:fillRect l="-12500"/>
                </a:stretch>
              </a:blipFill>
              <a:ln w="9525">
                <a:solidFill>
                  <a:schemeClr val="tx1"/>
                </a:solidFill>
              </a:ln>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2B259909-FEFB-4866-AC8A-C9B5CE3675B7}"/>
              </a:ext>
            </a:extLst>
          </p:cNvPr>
          <p:cNvCxnSpPr>
            <a:cxnSpLocks/>
            <a:stCxn id="36" idx="1"/>
            <a:endCxn id="40" idx="3"/>
          </p:cNvCxnSpPr>
          <p:nvPr/>
        </p:nvCxnSpPr>
        <p:spPr>
          <a:xfrm flipV="1">
            <a:off x="1602276" y="5300425"/>
            <a:ext cx="59098" cy="58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DE08F789-98E8-43F4-9CA5-C3DDBFFCAA08}"/>
              </a:ext>
            </a:extLst>
          </p:cNvPr>
          <p:cNvSpPr/>
          <p:nvPr/>
        </p:nvSpPr>
        <p:spPr>
          <a:xfrm rot="10800000" flipV="1">
            <a:off x="1661374" y="4259774"/>
            <a:ext cx="268307" cy="2081302"/>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41" name="直線コネクタ 40">
            <a:extLst>
              <a:ext uri="{FF2B5EF4-FFF2-40B4-BE49-F238E27FC236}">
                <a16:creationId xmlns:a16="http://schemas.microsoft.com/office/drawing/2014/main" id="{F1F75920-C7E4-404A-A800-2DD7B17D77CE}"/>
              </a:ext>
            </a:extLst>
          </p:cNvPr>
          <p:cNvCxnSpPr>
            <a:cxnSpLocks/>
            <a:stCxn id="47" idx="1"/>
            <a:endCxn id="43" idx="3"/>
          </p:cNvCxnSpPr>
          <p:nvPr/>
        </p:nvCxnSpPr>
        <p:spPr>
          <a:xfrm>
            <a:off x="5441102" y="5295127"/>
            <a:ext cx="53975" cy="22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3003056-E097-480E-ACC1-AF6320D71DF8}"/>
              </a:ext>
            </a:extLst>
          </p:cNvPr>
          <p:cNvCxnSpPr>
            <a:cxnSpLocks/>
            <a:stCxn id="46" idx="1"/>
            <a:endCxn id="44" idx="3"/>
          </p:cNvCxnSpPr>
          <p:nvPr/>
        </p:nvCxnSpPr>
        <p:spPr>
          <a:xfrm flipV="1">
            <a:off x="6092071" y="5290915"/>
            <a:ext cx="57380" cy="332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DC95AD4A-52CA-44D5-B016-C8F1E2044E6D}"/>
              </a:ext>
            </a:extLst>
          </p:cNvPr>
          <p:cNvSpPr/>
          <p:nvPr/>
        </p:nvSpPr>
        <p:spPr>
          <a:xfrm rot="10800000" flipV="1">
            <a:off x="5495077" y="4256737"/>
            <a:ext cx="268307" cy="2081302"/>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44" name="正方形/長方形 43">
            <a:extLst>
              <a:ext uri="{FF2B5EF4-FFF2-40B4-BE49-F238E27FC236}">
                <a16:creationId xmlns:a16="http://schemas.microsoft.com/office/drawing/2014/main" id="{38FE69EC-2CFD-414A-B3FE-5C6D3F115489}"/>
              </a:ext>
            </a:extLst>
          </p:cNvPr>
          <p:cNvSpPr/>
          <p:nvPr/>
        </p:nvSpPr>
        <p:spPr>
          <a:xfrm rot="10800000" flipV="1">
            <a:off x="6149451" y="4250435"/>
            <a:ext cx="258126" cy="2080959"/>
          </a:xfrm>
          <a:prstGeom prst="rect">
            <a:avLst/>
          </a:prstGeom>
          <a:solidFill>
            <a:srgbClr val="05964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Max pooling</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45" name="直線コネクタ 44">
            <a:extLst>
              <a:ext uri="{FF2B5EF4-FFF2-40B4-BE49-F238E27FC236}">
                <a16:creationId xmlns:a16="http://schemas.microsoft.com/office/drawing/2014/main" id="{20FB4C76-E089-4F11-8265-2BFDE4203D7B}"/>
              </a:ext>
            </a:extLst>
          </p:cNvPr>
          <p:cNvCxnSpPr>
            <a:cxnSpLocks/>
            <a:stCxn id="43" idx="1"/>
            <a:endCxn id="46" idx="3"/>
          </p:cNvCxnSpPr>
          <p:nvPr/>
        </p:nvCxnSpPr>
        <p:spPr>
          <a:xfrm flipV="1">
            <a:off x="5763384" y="5294237"/>
            <a:ext cx="60380" cy="31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D28712CB-A7DB-4D77-96CC-FC9DA166828D}"/>
              </a:ext>
            </a:extLst>
          </p:cNvPr>
          <p:cNvSpPr/>
          <p:nvPr/>
        </p:nvSpPr>
        <p:spPr>
          <a:xfrm rot="10800000" flipV="1">
            <a:off x="5823764" y="4250435"/>
            <a:ext cx="268307" cy="2087604"/>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47" name="正方形/長方形 46">
            <a:extLst>
              <a:ext uri="{FF2B5EF4-FFF2-40B4-BE49-F238E27FC236}">
                <a16:creationId xmlns:a16="http://schemas.microsoft.com/office/drawing/2014/main" id="{91BA7C61-E0A3-4031-BB99-292B56F57C11}"/>
              </a:ext>
            </a:extLst>
          </p:cNvPr>
          <p:cNvSpPr/>
          <p:nvPr/>
        </p:nvSpPr>
        <p:spPr>
          <a:xfrm rot="10800000" flipV="1">
            <a:off x="5172795" y="4250435"/>
            <a:ext cx="268307" cy="2089384"/>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48" name="正方形/長方形 47">
            <a:extLst>
              <a:ext uri="{FF2B5EF4-FFF2-40B4-BE49-F238E27FC236}">
                <a16:creationId xmlns:a16="http://schemas.microsoft.com/office/drawing/2014/main" id="{5D8971E4-8BB7-4DF2-A52F-F1533E702510}"/>
              </a:ext>
            </a:extLst>
          </p:cNvPr>
          <p:cNvSpPr/>
          <p:nvPr/>
        </p:nvSpPr>
        <p:spPr>
          <a:xfrm rot="10800000" flipV="1">
            <a:off x="4845663" y="4251978"/>
            <a:ext cx="268307" cy="2086062"/>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51" name="直線コネクタ 50">
            <a:extLst>
              <a:ext uri="{FF2B5EF4-FFF2-40B4-BE49-F238E27FC236}">
                <a16:creationId xmlns:a16="http://schemas.microsoft.com/office/drawing/2014/main" id="{3EF87F3C-47D9-4726-B388-BEECCC39D1C1}"/>
              </a:ext>
            </a:extLst>
          </p:cNvPr>
          <p:cNvCxnSpPr>
            <a:cxnSpLocks/>
            <a:stCxn id="48" idx="1"/>
            <a:endCxn id="47" idx="3"/>
          </p:cNvCxnSpPr>
          <p:nvPr/>
        </p:nvCxnSpPr>
        <p:spPr>
          <a:xfrm>
            <a:off x="5113970" y="5295009"/>
            <a:ext cx="58825" cy="11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AA8461A2-6CF9-496E-A0A5-AA6DC118B652}"/>
              </a:ext>
            </a:extLst>
          </p:cNvPr>
          <p:cNvSpPr/>
          <p:nvPr/>
        </p:nvSpPr>
        <p:spPr>
          <a:xfrm rot="10800000" flipV="1">
            <a:off x="8080104" y="4246037"/>
            <a:ext cx="248289" cy="2075900"/>
          </a:xfrm>
          <a:prstGeom prst="rect">
            <a:avLst/>
          </a:prstGeom>
          <a:solidFill>
            <a:srgbClr val="F4B50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Fully connected &amp; </a:t>
            </a:r>
            <a:r>
              <a:rPr lang="en-US" altLang="ja-JP" sz="1400" dirty="0" err="1">
                <a:solidFill>
                  <a:schemeClr val="bg1"/>
                </a:solidFill>
                <a:latin typeface="Times New Roman" panose="02020603050405020304" pitchFamily="18" charset="0"/>
                <a:cs typeface="Times New Roman" panose="02020603050405020304" pitchFamily="18" charset="0"/>
              </a:rPr>
              <a:t>Softmax</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55" name="正方形/長方形 54">
            <a:extLst>
              <a:ext uri="{FF2B5EF4-FFF2-40B4-BE49-F238E27FC236}">
                <a16:creationId xmlns:a16="http://schemas.microsoft.com/office/drawing/2014/main" id="{00352EE8-9398-444F-B8AE-5CAE0B94E3E4}"/>
              </a:ext>
            </a:extLst>
          </p:cNvPr>
          <p:cNvSpPr/>
          <p:nvPr/>
        </p:nvSpPr>
        <p:spPr>
          <a:xfrm rot="10800000" flipV="1">
            <a:off x="6576397" y="4250435"/>
            <a:ext cx="289725" cy="2075351"/>
          </a:xfrm>
          <a:prstGeom prst="rect">
            <a:avLst/>
          </a:prstGeom>
          <a:solidFill>
            <a:srgbClr val="DD4F4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Fully connected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56" name="直線コネクタ 55">
            <a:extLst>
              <a:ext uri="{FF2B5EF4-FFF2-40B4-BE49-F238E27FC236}">
                <a16:creationId xmlns:a16="http://schemas.microsoft.com/office/drawing/2014/main" id="{E365E79C-C74D-4D5B-9B98-A0FA908FE7E4}"/>
              </a:ext>
            </a:extLst>
          </p:cNvPr>
          <p:cNvCxnSpPr>
            <a:cxnSpLocks/>
            <a:stCxn id="44" idx="1"/>
            <a:endCxn id="55" idx="3"/>
          </p:cNvCxnSpPr>
          <p:nvPr/>
        </p:nvCxnSpPr>
        <p:spPr>
          <a:xfrm flipV="1">
            <a:off x="6407577" y="5288111"/>
            <a:ext cx="168820" cy="280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F1FFEFD-6AD5-480C-93D3-DA80D299F42E}"/>
              </a:ext>
            </a:extLst>
          </p:cNvPr>
          <p:cNvSpPr/>
          <p:nvPr/>
        </p:nvSpPr>
        <p:spPr>
          <a:xfrm rot="10800000" flipV="1">
            <a:off x="6926401" y="4251977"/>
            <a:ext cx="258126" cy="2073809"/>
          </a:xfrm>
          <a:prstGeom prst="rect">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err="1">
                <a:solidFill>
                  <a:schemeClr val="bg1"/>
                </a:solidFill>
                <a:latin typeface="Times New Roman" panose="02020603050405020304" pitchFamily="18" charset="0"/>
                <a:cs typeface="Times New Roman" panose="02020603050405020304" pitchFamily="18" charset="0"/>
              </a:rPr>
              <a:t>Dolopout</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58" name="直線コネクタ 57">
            <a:extLst>
              <a:ext uri="{FF2B5EF4-FFF2-40B4-BE49-F238E27FC236}">
                <a16:creationId xmlns:a16="http://schemas.microsoft.com/office/drawing/2014/main" id="{977C3CEB-155E-4663-A138-7D1E093A969D}"/>
              </a:ext>
            </a:extLst>
          </p:cNvPr>
          <p:cNvCxnSpPr>
            <a:cxnSpLocks/>
            <a:stCxn id="55" idx="1"/>
            <a:endCxn id="57" idx="3"/>
          </p:cNvCxnSpPr>
          <p:nvPr/>
        </p:nvCxnSpPr>
        <p:spPr>
          <a:xfrm>
            <a:off x="6866122" y="5288111"/>
            <a:ext cx="60279" cy="771"/>
          </a:xfrm>
          <a:prstGeom prst="line">
            <a:avLst/>
          </a:prstGeom>
          <a:solidFill>
            <a:schemeClr val="accent4">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2CC90C4-DC80-4D3C-B7FE-41700A557D2B}"/>
              </a:ext>
            </a:extLst>
          </p:cNvPr>
          <p:cNvCxnSpPr>
            <a:cxnSpLocks/>
            <a:stCxn id="57" idx="1"/>
            <a:endCxn id="60" idx="3"/>
          </p:cNvCxnSpPr>
          <p:nvPr/>
        </p:nvCxnSpPr>
        <p:spPr>
          <a:xfrm flipV="1">
            <a:off x="7184527" y="5286518"/>
            <a:ext cx="61488" cy="2364"/>
          </a:xfrm>
          <a:prstGeom prst="line">
            <a:avLst/>
          </a:prstGeom>
          <a:solidFill>
            <a:schemeClr val="accent4">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22D25B2-EEDA-49AC-9DBE-80820C7FDE3C}"/>
              </a:ext>
            </a:extLst>
          </p:cNvPr>
          <p:cNvSpPr/>
          <p:nvPr/>
        </p:nvSpPr>
        <p:spPr>
          <a:xfrm rot="10800000" flipV="1">
            <a:off x="7246015" y="4246038"/>
            <a:ext cx="289725" cy="2080959"/>
          </a:xfrm>
          <a:prstGeom prst="rect">
            <a:avLst/>
          </a:prstGeom>
          <a:solidFill>
            <a:srgbClr val="DD4F4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Fully connected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61" name="正方形/長方形 60">
            <a:extLst>
              <a:ext uri="{FF2B5EF4-FFF2-40B4-BE49-F238E27FC236}">
                <a16:creationId xmlns:a16="http://schemas.microsoft.com/office/drawing/2014/main" id="{5A1C4C6A-2C61-4BDE-B784-7FE213A52DD2}"/>
              </a:ext>
            </a:extLst>
          </p:cNvPr>
          <p:cNvSpPr/>
          <p:nvPr/>
        </p:nvSpPr>
        <p:spPr>
          <a:xfrm rot="10800000" flipV="1">
            <a:off x="7590954" y="4246037"/>
            <a:ext cx="258126" cy="2075899"/>
          </a:xfrm>
          <a:prstGeom prst="rect">
            <a:avLst/>
          </a:prstGeom>
          <a:solidFill>
            <a:schemeClr val="bg2">
              <a:lumMod val="9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err="1">
                <a:solidFill>
                  <a:schemeClr val="bg1"/>
                </a:solidFill>
                <a:latin typeface="Times New Roman" panose="02020603050405020304" pitchFamily="18" charset="0"/>
                <a:cs typeface="Times New Roman" panose="02020603050405020304" pitchFamily="18" charset="0"/>
              </a:rPr>
              <a:t>Dolopout</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62" name="直線コネクタ 61">
            <a:extLst>
              <a:ext uri="{FF2B5EF4-FFF2-40B4-BE49-F238E27FC236}">
                <a16:creationId xmlns:a16="http://schemas.microsoft.com/office/drawing/2014/main" id="{2A3D2B2D-3EE2-4F05-B064-503D75EEA5B4}"/>
              </a:ext>
            </a:extLst>
          </p:cNvPr>
          <p:cNvCxnSpPr>
            <a:cxnSpLocks/>
            <a:stCxn id="60" idx="1"/>
            <a:endCxn id="61" idx="3"/>
          </p:cNvCxnSpPr>
          <p:nvPr/>
        </p:nvCxnSpPr>
        <p:spPr>
          <a:xfrm flipV="1">
            <a:off x="7535740" y="5283987"/>
            <a:ext cx="55214" cy="2531"/>
          </a:xfrm>
          <a:prstGeom prst="line">
            <a:avLst/>
          </a:prstGeom>
          <a:solidFill>
            <a:schemeClr val="accent4">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3E31764-B241-4018-B666-01DAEEB73A1F}"/>
              </a:ext>
            </a:extLst>
          </p:cNvPr>
          <p:cNvCxnSpPr>
            <a:cxnSpLocks/>
            <a:stCxn id="61" idx="1"/>
            <a:endCxn id="54" idx="3"/>
          </p:cNvCxnSpPr>
          <p:nvPr/>
        </p:nvCxnSpPr>
        <p:spPr>
          <a:xfrm>
            <a:off x="7849080" y="5283987"/>
            <a:ext cx="231024" cy="0"/>
          </a:xfrm>
          <a:prstGeom prst="line">
            <a:avLst/>
          </a:prstGeom>
          <a:solidFill>
            <a:schemeClr val="accent4">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9C63DD7-3D2C-411F-8BE9-07120F9E2AD6}"/>
              </a:ext>
            </a:extLst>
          </p:cNvPr>
          <p:cNvCxnSpPr>
            <a:cxnSpLocks/>
            <a:stCxn id="37" idx="1"/>
            <a:endCxn id="66" idx="3"/>
          </p:cNvCxnSpPr>
          <p:nvPr/>
        </p:nvCxnSpPr>
        <p:spPr>
          <a:xfrm>
            <a:off x="2238915" y="5300182"/>
            <a:ext cx="154287" cy="296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055F54FD-0F66-4335-A99F-B3BF1B2AEE64}"/>
              </a:ext>
            </a:extLst>
          </p:cNvPr>
          <p:cNvCxnSpPr>
            <a:cxnSpLocks/>
            <a:stCxn id="69" idx="1"/>
            <a:endCxn id="67" idx="3"/>
          </p:cNvCxnSpPr>
          <p:nvPr/>
        </p:nvCxnSpPr>
        <p:spPr>
          <a:xfrm>
            <a:off x="2988914" y="5299874"/>
            <a:ext cx="51108" cy="517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565CDA8-0CF1-410F-BD5B-728EB779A68E}"/>
              </a:ext>
            </a:extLst>
          </p:cNvPr>
          <p:cNvSpPr/>
          <p:nvPr/>
        </p:nvSpPr>
        <p:spPr>
          <a:xfrm rot="10800000" flipV="1">
            <a:off x="2393202" y="4259287"/>
            <a:ext cx="268307" cy="2087715"/>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67" name="正方形/長方形 66">
            <a:extLst>
              <a:ext uri="{FF2B5EF4-FFF2-40B4-BE49-F238E27FC236}">
                <a16:creationId xmlns:a16="http://schemas.microsoft.com/office/drawing/2014/main" id="{AE22E83A-507D-49B6-8AD0-1A37C2B02460}"/>
              </a:ext>
            </a:extLst>
          </p:cNvPr>
          <p:cNvSpPr/>
          <p:nvPr/>
        </p:nvSpPr>
        <p:spPr>
          <a:xfrm rot="10800000" flipV="1">
            <a:off x="3040022" y="4259287"/>
            <a:ext cx="258126" cy="2091522"/>
          </a:xfrm>
          <a:prstGeom prst="rect">
            <a:avLst/>
          </a:prstGeom>
          <a:solidFill>
            <a:srgbClr val="05964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Max pooling</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68" name="直線コネクタ 67">
            <a:extLst>
              <a:ext uri="{FF2B5EF4-FFF2-40B4-BE49-F238E27FC236}">
                <a16:creationId xmlns:a16="http://schemas.microsoft.com/office/drawing/2014/main" id="{9B6330EA-29AD-4D22-B156-DF6215E9EA74}"/>
              </a:ext>
            </a:extLst>
          </p:cNvPr>
          <p:cNvCxnSpPr>
            <a:cxnSpLocks/>
            <a:stCxn id="66" idx="1"/>
            <a:endCxn id="69" idx="3"/>
          </p:cNvCxnSpPr>
          <p:nvPr/>
        </p:nvCxnSpPr>
        <p:spPr>
          <a:xfrm flipV="1">
            <a:off x="2661509" y="5299874"/>
            <a:ext cx="59098" cy="327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0AD62B39-B875-4B33-8513-22952478B5E7}"/>
              </a:ext>
            </a:extLst>
          </p:cNvPr>
          <p:cNvSpPr/>
          <p:nvPr/>
        </p:nvSpPr>
        <p:spPr>
          <a:xfrm rot="10800000" flipV="1">
            <a:off x="2720607" y="4259287"/>
            <a:ext cx="268307" cy="2081174"/>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70" name="直線コネクタ 69">
            <a:extLst>
              <a:ext uri="{FF2B5EF4-FFF2-40B4-BE49-F238E27FC236}">
                <a16:creationId xmlns:a16="http://schemas.microsoft.com/office/drawing/2014/main" id="{5F4CD920-DF40-4E58-9DAD-AC03FCC8EDB4}"/>
              </a:ext>
            </a:extLst>
          </p:cNvPr>
          <p:cNvCxnSpPr>
            <a:cxnSpLocks/>
            <a:stCxn id="76" idx="1"/>
            <a:endCxn id="72" idx="3"/>
          </p:cNvCxnSpPr>
          <p:nvPr/>
        </p:nvCxnSpPr>
        <p:spPr>
          <a:xfrm>
            <a:off x="3723192" y="5304816"/>
            <a:ext cx="63916" cy="21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5B66706-A7F8-4835-9498-E71EF141CD1E}"/>
              </a:ext>
            </a:extLst>
          </p:cNvPr>
          <p:cNvCxnSpPr>
            <a:cxnSpLocks/>
            <a:stCxn id="75" idx="1"/>
            <a:endCxn id="73" idx="3"/>
          </p:cNvCxnSpPr>
          <p:nvPr/>
        </p:nvCxnSpPr>
        <p:spPr>
          <a:xfrm flipV="1">
            <a:off x="4382820" y="5303618"/>
            <a:ext cx="51108" cy="6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DAF947E3-2B18-4936-9A1D-2A62131583D7}"/>
              </a:ext>
            </a:extLst>
          </p:cNvPr>
          <p:cNvSpPr/>
          <p:nvPr/>
        </p:nvSpPr>
        <p:spPr>
          <a:xfrm rot="10800000" flipV="1">
            <a:off x="3787108" y="4263093"/>
            <a:ext cx="268307" cy="2087716"/>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73" name="正方形/長方形 72">
            <a:extLst>
              <a:ext uri="{FF2B5EF4-FFF2-40B4-BE49-F238E27FC236}">
                <a16:creationId xmlns:a16="http://schemas.microsoft.com/office/drawing/2014/main" id="{2DA6AEC1-CD72-4AB7-8D73-870939E7DF3F}"/>
              </a:ext>
            </a:extLst>
          </p:cNvPr>
          <p:cNvSpPr/>
          <p:nvPr/>
        </p:nvSpPr>
        <p:spPr>
          <a:xfrm rot="10800000" flipV="1">
            <a:off x="4433928" y="4262967"/>
            <a:ext cx="258126" cy="2081301"/>
          </a:xfrm>
          <a:prstGeom prst="rect">
            <a:avLst/>
          </a:prstGeom>
          <a:solidFill>
            <a:srgbClr val="05964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Max pooling</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74" name="直線コネクタ 73">
            <a:extLst>
              <a:ext uri="{FF2B5EF4-FFF2-40B4-BE49-F238E27FC236}">
                <a16:creationId xmlns:a16="http://schemas.microsoft.com/office/drawing/2014/main" id="{4FA03CC1-2EA8-47FD-86AD-9D22C239F14B}"/>
              </a:ext>
            </a:extLst>
          </p:cNvPr>
          <p:cNvCxnSpPr>
            <a:cxnSpLocks/>
            <a:stCxn id="72" idx="1"/>
            <a:endCxn id="75" idx="3"/>
          </p:cNvCxnSpPr>
          <p:nvPr/>
        </p:nvCxnSpPr>
        <p:spPr>
          <a:xfrm flipV="1">
            <a:off x="4055415" y="5303681"/>
            <a:ext cx="59098" cy="327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399AE634-C18C-47A6-8FB1-28A44AD12056}"/>
              </a:ext>
            </a:extLst>
          </p:cNvPr>
          <p:cNvSpPr/>
          <p:nvPr/>
        </p:nvSpPr>
        <p:spPr>
          <a:xfrm rot="10800000" flipV="1">
            <a:off x="4114513" y="4263094"/>
            <a:ext cx="268307" cy="2081174"/>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sp>
        <p:nvSpPr>
          <p:cNvPr id="76" name="正方形/長方形 75">
            <a:extLst>
              <a:ext uri="{FF2B5EF4-FFF2-40B4-BE49-F238E27FC236}">
                <a16:creationId xmlns:a16="http://schemas.microsoft.com/office/drawing/2014/main" id="{3EF7976E-6932-4451-978D-4E5D7CA59405}"/>
              </a:ext>
            </a:extLst>
          </p:cNvPr>
          <p:cNvSpPr/>
          <p:nvPr/>
        </p:nvSpPr>
        <p:spPr>
          <a:xfrm rot="10800000" flipV="1">
            <a:off x="3454885" y="4261426"/>
            <a:ext cx="268307" cy="2086780"/>
          </a:xfrm>
          <a:prstGeom prst="rect">
            <a:avLst/>
          </a:prstGeom>
          <a:solidFill>
            <a:srgbClr val="4285F4"/>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ja-JP" sz="1400" dirty="0">
                <a:solidFill>
                  <a:schemeClr val="bg1"/>
                </a:solidFill>
                <a:latin typeface="Times New Roman" panose="02020603050405020304" pitchFamily="18" charset="0"/>
                <a:cs typeface="Times New Roman" panose="02020603050405020304" pitchFamily="18" charset="0"/>
              </a:rPr>
              <a:t>Convolution &amp; </a:t>
            </a:r>
            <a:r>
              <a:rPr lang="en-US" altLang="ja-JP" sz="1400" dirty="0" err="1">
                <a:solidFill>
                  <a:schemeClr val="bg1"/>
                </a:solidFill>
                <a:latin typeface="Times New Roman" panose="02020603050405020304" pitchFamily="18" charset="0"/>
                <a:cs typeface="Times New Roman" panose="02020603050405020304" pitchFamily="18" charset="0"/>
              </a:rPr>
              <a:t>ReLU</a:t>
            </a:r>
            <a:endParaRPr lang="ja-JP" altLang="en-US" sz="1400" dirty="0">
              <a:solidFill>
                <a:schemeClr val="bg1"/>
              </a:solidFill>
              <a:latin typeface="Times New Roman" panose="02020603050405020304" pitchFamily="18" charset="0"/>
              <a:cs typeface="Times New Roman" panose="02020603050405020304" pitchFamily="18" charset="0"/>
            </a:endParaRPr>
          </a:p>
        </p:txBody>
      </p:sp>
      <p:cxnSp>
        <p:nvCxnSpPr>
          <p:cNvPr id="77" name="直線コネクタ 76">
            <a:extLst>
              <a:ext uri="{FF2B5EF4-FFF2-40B4-BE49-F238E27FC236}">
                <a16:creationId xmlns:a16="http://schemas.microsoft.com/office/drawing/2014/main" id="{1DF82D5D-2FAA-4DCF-986F-14210F291A3D}"/>
              </a:ext>
            </a:extLst>
          </p:cNvPr>
          <p:cNvCxnSpPr>
            <a:cxnSpLocks/>
            <a:stCxn id="67" idx="1"/>
            <a:endCxn id="76" idx="3"/>
          </p:cNvCxnSpPr>
          <p:nvPr/>
        </p:nvCxnSpPr>
        <p:spPr>
          <a:xfrm flipV="1">
            <a:off x="3298148" y="5304816"/>
            <a:ext cx="156737" cy="2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53BCD30-B9F1-42E2-8B4F-DB22176ABA6E}"/>
              </a:ext>
            </a:extLst>
          </p:cNvPr>
          <p:cNvCxnSpPr>
            <a:cxnSpLocks/>
            <a:stCxn id="48" idx="3"/>
            <a:endCxn id="73" idx="1"/>
          </p:cNvCxnSpPr>
          <p:nvPr/>
        </p:nvCxnSpPr>
        <p:spPr>
          <a:xfrm flipH="1">
            <a:off x="4692054" y="5295009"/>
            <a:ext cx="153609" cy="860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CDEC4195-911B-4FF6-814F-5FA006FC88AB}"/>
              </a:ext>
            </a:extLst>
          </p:cNvPr>
          <p:cNvSpPr txBox="1"/>
          <p:nvPr/>
        </p:nvSpPr>
        <p:spPr>
          <a:xfrm>
            <a:off x="89233" y="1828325"/>
            <a:ext cx="1364476" cy="369332"/>
          </a:xfrm>
          <a:prstGeom prst="rect">
            <a:avLst/>
          </a:prstGeom>
          <a:noFill/>
        </p:spPr>
        <p:txBody>
          <a:bodyPr wrap="none" rtlCol="0">
            <a:spAutoFit/>
          </a:bodyPr>
          <a:lstStyle/>
          <a:p>
            <a:r>
              <a:rPr kumimoji="1" lang="en-US" altLang="ja-JP" dirty="0" err="1"/>
              <a:t>GoogLeNet</a:t>
            </a:r>
            <a:endParaRPr kumimoji="1" lang="ja-JP" altLang="en-US" dirty="0"/>
          </a:p>
        </p:txBody>
      </p:sp>
      <p:sp>
        <p:nvSpPr>
          <p:cNvPr id="102" name="テキスト ボックス 101">
            <a:extLst>
              <a:ext uri="{FF2B5EF4-FFF2-40B4-BE49-F238E27FC236}">
                <a16:creationId xmlns:a16="http://schemas.microsoft.com/office/drawing/2014/main" id="{C53A4A5F-CEDD-422C-BD10-E440DD1BEFD3}"/>
              </a:ext>
            </a:extLst>
          </p:cNvPr>
          <p:cNvSpPr txBox="1"/>
          <p:nvPr/>
        </p:nvSpPr>
        <p:spPr>
          <a:xfrm>
            <a:off x="89233" y="3688167"/>
            <a:ext cx="954107" cy="369332"/>
          </a:xfrm>
          <a:prstGeom prst="rect">
            <a:avLst/>
          </a:prstGeom>
          <a:noFill/>
        </p:spPr>
        <p:txBody>
          <a:bodyPr wrap="none" rtlCol="0">
            <a:spAutoFit/>
          </a:bodyPr>
          <a:lstStyle/>
          <a:p>
            <a:r>
              <a:rPr kumimoji="1" lang="en-US" altLang="ja-JP" dirty="0"/>
              <a:t>VGG16</a:t>
            </a:r>
            <a:endParaRPr kumimoji="1" lang="ja-JP" altLang="en-US" dirty="0"/>
          </a:p>
        </p:txBody>
      </p:sp>
    </p:spTree>
    <p:extLst>
      <p:ext uri="{BB962C8B-B14F-4D97-AF65-F5344CB8AC3E}">
        <p14:creationId xmlns:p14="http://schemas.microsoft.com/office/powerpoint/2010/main" val="284234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96140" y="6229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6</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426600"/>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194125" y="888265"/>
            <a:ext cx="8643382" cy="461665"/>
          </a:xfrm>
          <a:prstGeom prst="rect">
            <a:avLst/>
          </a:prstGeom>
          <a:noFill/>
        </p:spPr>
        <p:txBody>
          <a:bodyPr wrap="square" rtlCol="0">
            <a:spAutoFit/>
          </a:bodyPr>
          <a:lstStyle/>
          <a:p>
            <a:pPr marL="457200" indent="-457200">
              <a:buFont typeface="+mj-lt"/>
              <a:buAutoNum type="arabicPeriod" startAt="2"/>
            </a:pPr>
            <a:r>
              <a:rPr kumimoji="1" lang="en-US" altLang="ja-JP" sz="2400" dirty="0" err="1"/>
              <a:t>GoogLeNet</a:t>
            </a:r>
            <a:r>
              <a:rPr kumimoji="1" lang="en-US" altLang="ja-JP" sz="2400" dirty="0"/>
              <a:t> </a:t>
            </a:r>
            <a:r>
              <a:rPr kumimoji="1" lang="ja-JP" altLang="en-US" sz="2400" dirty="0"/>
              <a:t>と比較して簡単な構造で同等の性能を実現</a:t>
            </a:r>
            <a:endParaRPr kumimoji="1" lang="en-US" altLang="ja-JP" sz="2400" dirty="0"/>
          </a:p>
        </p:txBody>
      </p:sp>
      <p:pic>
        <p:nvPicPr>
          <p:cNvPr id="4" name="図 3" descr="テーブル&#10;&#10;自動的に生成された説明">
            <a:extLst>
              <a:ext uri="{FF2B5EF4-FFF2-40B4-BE49-F238E27FC236}">
                <a16:creationId xmlns:a16="http://schemas.microsoft.com/office/drawing/2014/main" id="{D0DCCD68-20BC-46A9-8383-5E1B6BFFF505}"/>
              </a:ext>
            </a:extLst>
          </p:cNvPr>
          <p:cNvPicPr>
            <a:picLocks noChangeAspect="1"/>
          </p:cNvPicPr>
          <p:nvPr/>
        </p:nvPicPr>
        <p:blipFill rotWithShape="1">
          <a:blip r:embed="rId3">
            <a:extLst>
              <a:ext uri="{28A0092B-C50C-407E-A947-70E740481C1C}">
                <a14:useLocalDpi xmlns:a14="http://schemas.microsoft.com/office/drawing/2010/main" val="0"/>
              </a:ext>
            </a:extLst>
          </a:blip>
          <a:srcRect b="60408"/>
          <a:stretch/>
        </p:blipFill>
        <p:spPr>
          <a:xfrm>
            <a:off x="128489" y="1885235"/>
            <a:ext cx="8887022" cy="1485900"/>
          </a:xfrm>
          <a:prstGeom prst="rect">
            <a:avLst/>
          </a:prstGeom>
        </p:spPr>
      </p:pic>
      <p:pic>
        <p:nvPicPr>
          <p:cNvPr id="52" name="図 51" descr="テーブル&#10;&#10;自動的に生成された説明">
            <a:extLst>
              <a:ext uri="{FF2B5EF4-FFF2-40B4-BE49-F238E27FC236}">
                <a16:creationId xmlns:a16="http://schemas.microsoft.com/office/drawing/2014/main" id="{0FCBA182-D6DA-410D-A2FD-D1ACD5F8B80F}"/>
              </a:ext>
            </a:extLst>
          </p:cNvPr>
          <p:cNvPicPr>
            <a:picLocks noChangeAspect="1"/>
          </p:cNvPicPr>
          <p:nvPr/>
        </p:nvPicPr>
        <p:blipFill rotWithShape="1">
          <a:blip r:embed="rId3">
            <a:extLst>
              <a:ext uri="{28A0092B-C50C-407E-A947-70E740481C1C}">
                <a14:useLocalDpi xmlns:a14="http://schemas.microsoft.com/office/drawing/2010/main" val="0"/>
              </a:ext>
            </a:extLst>
          </a:blip>
          <a:srcRect t="86629"/>
          <a:stretch/>
        </p:blipFill>
        <p:spPr>
          <a:xfrm>
            <a:off x="128489" y="3345735"/>
            <a:ext cx="8887022" cy="501820"/>
          </a:xfrm>
          <a:prstGeom prst="rect">
            <a:avLst/>
          </a:prstGeom>
        </p:spPr>
      </p:pic>
      <p:sp>
        <p:nvSpPr>
          <p:cNvPr id="53" name="テキスト ボックス 52">
            <a:extLst>
              <a:ext uri="{FF2B5EF4-FFF2-40B4-BE49-F238E27FC236}">
                <a16:creationId xmlns:a16="http://schemas.microsoft.com/office/drawing/2014/main" id="{833C043D-2D6E-4810-9885-234C440336CE}"/>
              </a:ext>
            </a:extLst>
          </p:cNvPr>
          <p:cNvSpPr txBox="1"/>
          <p:nvPr/>
        </p:nvSpPr>
        <p:spPr>
          <a:xfrm>
            <a:off x="332511" y="4368105"/>
            <a:ext cx="8504996" cy="707886"/>
          </a:xfrm>
          <a:prstGeom prst="rect">
            <a:avLst/>
          </a:prstGeom>
          <a:noFill/>
        </p:spPr>
        <p:txBody>
          <a:bodyPr wrap="square" rtlCol="0">
            <a:spAutoFit/>
          </a:bodyPr>
          <a:lstStyle/>
          <a:p>
            <a:r>
              <a:rPr kumimoji="1" lang="en-US" altLang="ja-JP" sz="2000" dirty="0" err="1"/>
              <a:t>GoogL</a:t>
            </a:r>
            <a:r>
              <a:rPr lang="en-US" altLang="ja-JP" sz="2000" dirty="0" err="1"/>
              <a:t>eNet</a:t>
            </a:r>
            <a:r>
              <a:rPr lang="en-US" altLang="ja-JP" sz="2000" dirty="0"/>
              <a:t> </a:t>
            </a:r>
            <a:r>
              <a:rPr lang="ja-JP" altLang="en-US" sz="2000" dirty="0"/>
              <a:t>が </a:t>
            </a:r>
            <a:r>
              <a:rPr lang="en-US" altLang="ja-JP" sz="2000" dirty="0"/>
              <a:t>7 net </a:t>
            </a:r>
            <a:r>
              <a:rPr lang="ja-JP" altLang="en-US" sz="2000" dirty="0"/>
              <a:t>のアンサンブルで達成したエラー率と同等の性能を</a:t>
            </a:r>
            <a:r>
              <a:rPr lang="en-US" altLang="ja-JP" sz="2000" dirty="0"/>
              <a:t>VGG </a:t>
            </a:r>
            <a:r>
              <a:rPr lang="ja-JP" altLang="en-US" sz="2000" dirty="0"/>
              <a:t>は </a:t>
            </a:r>
            <a:r>
              <a:rPr lang="en-US" altLang="ja-JP" sz="2000" dirty="0"/>
              <a:t>2 net </a:t>
            </a:r>
            <a:r>
              <a:rPr lang="ja-JP" altLang="en-US" sz="2000" dirty="0"/>
              <a:t>のアンサンブルで達成</a:t>
            </a:r>
            <a:endParaRPr kumimoji="1" lang="ja-JP" altLang="en-US" sz="2000" dirty="0"/>
          </a:p>
        </p:txBody>
      </p:sp>
    </p:spTree>
    <p:extLst>
      <p:ext uri="{BB962C8B-B14F-4D97-AF65-F5344CB8AC3E}">
        <p14:creationId xmlns:p14="http://schemas.microsoft.com/office/powerpoint/2010/main" val="105390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96140" y="6229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7</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426600"/>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194125" y="888265"/>
            <a:ext cx="8643382" cy="461665"/>
          </a:xfrm>
          <a:prstGeom prst="rect">
            <a:avLst/>
          </a:prstGeom>
          <a:noFill/>
        </p:spPr>
        <p:txBody>
          <a:bodyPr wrap="square" rtlCol="0">
            <a:spAutoFit/>
          </a:bodyPr>
          <a:lstStyle/>
          <a:p>
            <a:pPr marL="457200" indent="-457200">
              <a:buFont typeface="+mj-lt"/>
              <a:buAutoNum type="arabicPeriod" startAt="3"/>
            </a:pPr>
            <a:r>
              <a:rPr kumimoji="1" lang="ja-JP" altLang="en-US" sz="2400" dirty="0"/>
              <a:t>複数スケールでモデルを訓練することにより汎化性を向上</a:t>
            </a:r>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833C043D-2D6E-4810-9885-234C440336CE}"/>
                  </a:ext>
                </a:extLst>
              </p:cNvPr>
              <p:cNvSpPr txBox="1"/>
              <p:nvPr/>
            </p:nvSpPr>
            <p:spPr>
              <a:xfrm>
                <a:off x="405481" y="4337503"/>
                <a:ext cx="8220669" cy="707886"/>
              </a:xfrm>
              <a:prstGeom prst="rect">
                <a:avLst/>
              </a:prstGeom>
              <a:noFill/>
            </p:spPr>
            <p:txBody>
              <a:bodyPr wrap="square" rtlCol="0">
                <a:spAutoFit/>
              </a:bodyPr>
              <a:lstStyle/>
              <a:p>
                <a14:m>
                  <m:oMath xmlns:m="http://schemas.openxmlformats.org/officeDocument/2006/math">
                    <m:d>
                      <m:dPr>
                        <m:begChr m:val="["/>
                        <m:endChr m:val="]"/>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256;512</m:t>
                        </m:r>
                      </m:e>
                    </m:d>
                  </m:oMath>
                </a14:m>
                <a:r>
                  <a:rPr kumimoji="1" lang="ja-JP" altLang="en-US" sz="2000" dirty="0"/>
                  <a:t>は，その範囲からランダムにサンプリングされた値で画像の一部を正方形に切り出し，その後 </a:t>
                </a:r>
                <a:r>
                  <a:rPr kumimoji="1" lang="en-US" altLang="ja-JP" sz="2000" dirty="0"/>
                  <a:t>224x224 </a:t>
                </a:r>
                <a:r>
                  <a:rPr kumimoji="1" lang="ja-JP" altLang="en-US" sz="2000" dirty="0"/>
                  <a:t>に再スケーリング．</a:t>
                </a:r>
              </a:p>
            </p:txBody>
          </p:sp>
        </mc:Choice>
        <mc:Fallback>
          <p:sp>
            <p:nvSpPr>
              <p:cNvPr id="53" name="テキスト ボックス 52">
                <a:extLst>
                  <a:ext uri="{FF2B5EF4-FFF2-40B4-BE49-F238E27FC236}">
                    <a16:creationId xmlns:a16="http://schemas.microsoft.com/office/drawing/2014/main" id="{833C043D-2D6E-4810-9885-234C440336CE}"/>
                  </a:ext>
                </a:extLst>
              </p:cNvPr>
              <p:cNvSpPr txBox="1">
                <a:spLocks noRot="1" noChangeAspect="1" noMove="1" noResize="1" noEditPoints="1" noAdjustHandles="1" noChangeArrowheads="1" noChangeShapeType="1" noTextEdit="1"/>
              </p:cNvSpPr>
              <p:nvPr/>
            </p:nvSpPr>
            <p:spPr>
              <a:xfrm>
                <a:off x="405481" y="4337503"/>
                <a:ext cx="8220669" cy="707886"/>
              </a:xfrm>
              <a:prstGeom prst="rect">
                <a:avLst/>
              </a:prstGeom>
              <a:blipFill>
                <a:blip r:embed="rId3"/>
                <a:stretch>
                  <a:fillRect l="-816" t="-6897" r="-223" b="-15517"/>
                </a:stretch>
              </a:blipFill>
            </p:spPr>
            <p:txBody>
              <a:bodyPr/>
              <a:lstStyle/>
              <a:p>
                <a:r>
                  <a:rPr lang="ja-JP" altLang="en-US">
                    <a:noFill/>
                  </a:rPr>
                  <a:t> </a:t>
                </a:r>
              </a:p>
            </p:txBody>
          </p:sp>
        </mc:Fallback>
      </mc:AlternateContent>
      <p:pic>
        <p:nvPicPr>
          <p:cNvPr id="5" name="図 4" descr="パソコンの画面&#10;&#10;中程度の精度で自動的に生成された説明">
            <a:extLst>
              <a:ext uri="{FF2B5EF4-FFF2-40B4-BE49-F238E27FC236}">
                <a16:creationId xmlns:a16="http://schemas.microsoft.com/office/drawing/2014/main" id="{DDEA89C7-8A1A-4A91-AE27-D86CD35F2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351" y="1619705"/>
            <a:ext cx="7447298" cy="2448023"/>
          </a:xfrm>
          <a:prstGeom prst="rect">
            <a:avLst/>
          </a:prstGeom>
        </p:spPr>
      </p:pic>
      <p:sp>
        <p:nvSpPr>
          <p:cNvPr id="11" name="テキスト ボックス 10">
            <a:extLst>
              <a:ext uri="{FF2B5EF4-FFF2-40B4-BE49-F238E27FC236}">
                <a16:creationId xmlns:a16="http://schemas.microsoft.com/office/drawing/2014/main" id="{B31E79FB-DB15-44CC-B3CD-188DE356F6A0}"/>
              </a:ext>
            </a:extLst>
          </p:cNvPr>
          <p:cNvSpPr txBox="1"/>
          <p:nvPr/>
        </p:nvSpPr>
        <p:spPr>
          <a:xfrm>
            <a:off x="540197" y="5521634"/>
            <a:ext cx="7951235" cy="707886"/>
          </a:xfrm>
          <a:prstGeom prst="rect">
            <a:avLst/>
          </a:prstGeom>
          <a:noFill/>
        </p:spPr>
        <p:txBody>
          <a:bodyPr wrap="square" rtlCol="0">
            <a:spAutoFit/>
          </a:bodyPr>
          <a:lstStyle/>
          <a:p>
            <a:r>
              <a:rPr kumimoji="1" lang="ja-JP" altLang="en-US" sz="2000" dirty="0"/>
              <a:t>同じ画像でも，縮小されることにより遠近感が異なる画像を訓練に利用できる．</a:t>
            </a:r>
          </a:p>
        </p:txBody>
      </p:sp>
      <p:sp>
        <p:nvSpPr>
          <p:cNvPr id="6" name="矢印: 下 5">
            <a:extLst>
              <a:ext uri="{FF2B5EF4-FFF2-40B4-BE49-F238E27FC236}">
                <a16:creationId xmlns:a16="http://schemas.microsoft.com/office/drawing/2014/main" id="{6F0B6D17-CC45-42A9-95EC-2DB90A0C7E82}"/>
              </a:ext>
            </a:extLst>
          </p:cNvPr>
          <p:cNvSpPr/>
          <p:nvPr/>
        </p:nvSpPr>
        <p:spPr>
          <a:xfrm>
            <a:off x="4356950" y="5045388"/>
            <a:ext cx="444500" cy="476245"/>
          </a:xfrm>
          <a:prstGeom prst="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722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GoogLeNet</a:t>
            </a:r>
            <a:endParaRPr lang="en-US" sz="2800" b="0" strike="noStrike" spc="-1" dirty="0">
              <a:latin typeface="Arial"/>
            </a:endParaRPr>
          </a:p>
        </p:txBody>
      </p:sp>
      <p:sp>
        <p:nvSpPr>
          <p:cNvPr id="50"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8</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1471663"/>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
        <p:nvSpPr>
          <p:cNvPr id="15" name="テキスト ボックス 14">
            <a:extLst>
              <a:ext uri="{FF2B5EF4-FFF2-40B4-BE49-F238E27FC236}">
                <a16:creationId xmlns:a16="http://schemas.microsoft.com/office/drawing/2014/main" id="{111984EF-3622-4BFE-AE2C-D81CBD9D1FBA}"/>
              </a:ext>
            </a:extLst>
          </p:cNvPr>
          <p:cNvSpPr txBox="1"/>
          <p:nvPr/>
        </p:nvSpPr>
        <p:spPr>
          <a:xfrm>
            <a:off x="250309" y="2088455"/>
            <a:ext cx="8643382" cy="1938992"/>
          </a:xfrm>
          <a:prstGeom prst="rect">
            <a:avLst/>
          </a:prstGeom>
          <a:noFill/>
        </p:spPr>
        <p:txBody>
          <a:bodyPr wrap="square" rtlCol="0">
            <a:spAutoFit/>
          </a:bodyPr>
          <a:lstStyle/>
          <a:p>
            <a:pPr marL="457200" indent="-457200">
              <a:buFont typeface="+mj-lt"/>
              <a:buAutoNum type="arabicPeriod"/>
            </a:pPr>
            <a:r>
              <a:rPr lang="ja-JP" altLang="en-US" sz="2400" dirty="0"/>
              <a:t>ヘッブの法則と</a:t>
            </a:r>
            <a:r>
              <a:rPr lang="en-US" altLang="ja-JP" sz="2400" dirty="0"/>
              <a:t>Network-in-Network </a:t>
            </a:r>
            <a:r>
              <a:rPr lang="ja-JP" altLang="en-US" sz="2400" dirty="0"/>
              <a:t>を参考にしたモジュール </a:t>
            </a:r>
            <a:r>
              <a:rPr lang="en-US" altLang="ja-JP" sz="2400" dirty="0"/>
              <a:t>(Inception) </a:t>
            </a:r>
            <a:r>
              <a:rPr lang="ja-JP" altLang="en-US" sz="2400" dirty="0"/>
              <a:t>を多層に積み重ねることにより高い認識率を達成</a:t>
            </a:r>
            <a:endParaRPr lang="en-US" altLang="ja-JP" sz="2400" dirty="0"/>
          </a:p>
          <a:p>
            <a:endParaRPr lang="en-US" altLang="ja-JP" sz="2400" dirty="0"/>
          </a:p>
          <a:p>
            <a:pPr marL="457200" indent="-457200">
              <a:buFont typeface="+mj-lt"/>
              <a:buAutoNum type="arabicPeriod" startAt="2"/>
            </a:pPr>
            <a:r>
              <a:rPr lang="en-US" altLang="ja-JP" sz="2400" dirty="0"/>
              <a:t>1x1</a:t>
            </a:r>
            <a:r>
              <a:rPr lang="ja-JP" altLang="en-US" sz="2400" dirty="0"/>
              <a:t>畳み込みを次元削減モジュールとして使用</a:t>
            </a:r>
            <a:endParaRPr lang="en-US" altLang="ja-JP" sz="2400" dirty="0"/>
          </a:p>
        </p:txBody>
      </p:sp>
    </p:spTree>
    <p:extLst>
      <p:ext uri="{BB962C8B-B14F-4D97-AF65-F5344CB8AC3E}">
        <p14:creationId xmlns:p14="http://schemas.microsoft.com/office/powerpoint/2010/main" val="141251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altLang="ja-JP" sz="2800" b="1" spc="-1" dirty="0" err="1">
                <a:solidFill>
                  <a:srgbClr val="FFFFFF"/>
                </a:solidFill>
                <a:latin typeface="游ゴシック"/>
              </a:rPr>
              <a:t>VGGNet</a:t>
            </a:r>
            <a:endParaRPr lang="en-US" sz="2800" b="0" strike="noStrike" spc="-1" dirty="0">
              <a:latin typeface="Arial"/>
            </a:endParaRPr>
          </a:p>
        </p:txBody>
      </p:sp>
      <p:sp>
        <p:nvSpPr>
          <p:cNvPr id="50"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9</a:t>
            </a:fld>
            <a:endParaRPr lang="en-US" sz="1050" b="0" strike="noStrike" spc="-1" dirty="0">
              <a:latin typeface="Times New Roman"/>
            </a:endParaRPr>
          </a:p>
        </p:txBody>
      </p:sp>
      <p:sp>
        <p:nvSpPr>
          <p:cNvPr id="2" name="テキスト ボックス 1">
            <a:extLst>
              <a:ext uri="{FF2B5EF4-FFF2-40B4-BE49-F238E27FC236}">
                <a16:creationId xmlns:a16="http://schemas.microsoft.com/office/drawing/2014/main" id="{327884D6-6C7C-467F-A4A9-15CC4B7C19DC}"/>
              </a:ext>
            </a:extLst>
          </p:cNvPr>
          <p:cNvSpPr txBox="1"/>
          <p:nvPr/>
        </p:nvSpPr>
        <p:spPr>
          <a:xfrm>
            <a:off x="194125" y="426600"/>
            <a:ext cx="886781" cy="461665"/>
          </a:xfrm>
          <a:prstGeom prst="rect">
            <a:avLst/>
          </a:prstGeom>
          <a:noFill/>
        </p:spPr>
        <p:txBody>
          <a:bodyPr wrap="none" rtlCol="0">
            <a:spAutoFit/>
          </a:bodyPr>
          <a:lstStyle/>
          <a:p>
            <a:r>
              <a:rPr kumimoji="1" lang="en-US" altLang="ja-JP" sz="2400" dirty="0"/>
              <a:t>Point</a:t>
            </a:r>
            <a:endParaRPr kumimoji="1" lang="ja-JP" altLang="en-US" sz="2400" dirty="0"/>
          </a:p>
        </p:txBody>
      </p:sp>
    </p:spTree>
    <p:extLst>
      <p:ext uri="{BB962C8B-B14F-4D97-AF65-F5344CB8AC3E}">
        <p14:creationId xmlns:p14="http://schemas.microsoft.com/office/powerpoint/2010/main" val="423501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14439</TotalTime>
  <Words>312</Words>
  <Application>Microsoft Office PowerPoint</Application>
  <PresentationFormat>画面に合わせる (4:3)</PresentationFormat>
  <Paragraphs>84</Paragraphs>
  <Slides>9</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ＭＳ Ｐゴシック</vt:lpstr>
      <vt:lpstr>游ゴシック</vt:lpstr>
      <vt:lpstr>游ゴシック Light</vt:lpstr>
      <vt:lpstr>Arial</vt:lpstr>
      <vt:lpstr>Cambria Math</vt:lpstr>
      <vt:lpstr>Symbol</vt:lpstr>
      <vt:lpstr>Times New Roman</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subject/>
  <dc:creator>f116056</dc:creator>
  <dc:description/>
  <cp:lastModifiedBy>f120613</cp:lastModifiedBy>
  <cp:revision>663</cp:revision>
  <dcterms:created xsi:type="dcterms:W3CDTF">2019-11-07T22:06:24Z</dcterms:created>
  <dcterms:modified xsi:type="dcterms:W3CDTF">2021-06-21T00:37:33Z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画面に合わせる (4:3)</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