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スライドを移動するにはクリックします。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ja-JP" sz="2000" spc="-1" strike="noStrike">
                <a:latin typeface="Arial"/>
              </a:rPr>
              <a:t>クリックしてノート書式の編集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&lt;ヘッダー&gt;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&lt;日付/時刻&gt;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&lt;フッター&gt;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FE00D68-80E9-4576-AAF3-5197AD7F55AF}" type="slidenum">
              <a:rPr b="0" lang="en-US" sz="1400" spc="-1" strike="noStrike">
                <a:latin typeface="Times New Roman"/>
              </a:rPr>
              <a:t>&lt;番号&gt;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58F2E1B-5A42-407B-9CC8-C8498C4F2805}" type="slidenum">
              <a:rPr b="0" lang="en-US" sz="1200" spc="-1" strike="noStrike">
                <a:latin typeface="Times New Roman"/>
              </a:rPr>
              <a:t>&lt;番号&gt;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2A16226-1F42-4641-B124-1C88504F0D82}" type="slidenum">
              <a:rPr b="0" lang="en-US" sz="1200" spc="-1" strike="noStrike">
                <a:latin typeface="Times New Roman"/>
              </a:rPr>
              <a:t>&lt;番号&gt;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C11E255-4883-4645-8565-7C6EAD238556}" type="slidenum">
              <a:rPr b="0" lang="en-US" sz="1200" spc="-1" strike="noStrike">
                <a:latin typeface="Times New Roman"/>
              </a:rPr>
              <a:t>&lt;番号&gt;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143000" y="1122480"/>
            <a:ext cx="6857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ja-JP" sz="4500" spc="-1" strike="noStrike">
                <a:solidFill>
                  <a:srgbClr val="000000"/>
                </a:solidFill>
                <a:latin typeface="游ゴシック Light"/>
              </a:rPr>
              <a:t>マスター タイトルの書式設定</a:t>
            </a:r>
            <a:endParaRPr b="0" lang="en-US" sz="45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2B4DF5C-E52A-4066-83E6-AC59CCB10FB8}" type="datetime1">
              <a:rPr b="0" lang="en-US" sz="900" spc="-1" strike="noStrike">
                <a:solidFill>
                  <a:srgbClr val="8b8b8b"/>
                </a:solidFill>
                <a:latin typeface="游ゴシック"/>
              </a:rPr>
              <a:t>05/10/2021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3FBE4CA-7B6F-4B7A-B7D1-818CFC431CAA}" type="slidenum">
              <a:rPr b="0" lang="en-US" sz="900" spc="-1" strike="noStrike">
                <a:solidFill>
                  <a:srgbClr val="8b8b8b"/>
                </a:solidFill>
                <a:latin typeface="游ゴシック"/>
              </a:rPr>
              <a:t>&lt;番号&gt;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100" spc="-1" strike="noStrike">
                <a:solidFill>
                  <a:srgbClr val="000000"/>
                </a:solidFill>
                <a:latin typeface="游ゴシック"/>
              </a:rPr>
              <a:t>アウトラインテキストの書式を編集するにはクリックします。</a:t>
            </a:r>
            <a:endParaRPr b="0" lang="en-US" sz="2100" spc="-1" strike="noStrike">
              <a:solidFill>
                <a:srgbClr val="000000"/>
              </a:solidFill>
              <a:latin typeface="游ゴシック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游ゴシック"/>
              </a:rPr>
              <a:t>2</a:t>
            </a:r>
            <a:r>
              <a:rPr b="0" lang="ja-JP" sz="15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en-US" sz="1500" spc="-1" strike="noStrike">
              <a:solidFill>
                <a:srgbClr val="000000"/>
              </a:solidFill>
              <a:latin typeface="游ゴシック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latin typeface="游ゴシック"/>
              </a:rPr>
              <a:t>3</a:t>
            </a:r>
            <a:r>
              <a:rPr b="0" lang="ja-JP" sz="135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en-US" sz="1350" spc="-1" strike="noStrike">
              <a:solidFill>
                <a:srgbClr val="000000"/>
              </a:solidFill>
              <a:latin typeface="游ゴシック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000000"/>
                </a:solidFill>
                <a:latin typeface="游ゴシック"/>
              </a:rPr>
              <a:t>4</a:t>
            </a:r>
            <a:r>
              <a:rPr b="0" lang="ja-JP" sz="135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en-US" sz="1350" spc="-1" strike="noStrike">
              <a:solidFill>
                <a:srgbClr val="000000"/>
              </a:solidFill>
              <a:latin typeface="游ゴシック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143000" y="1097640"/>
            <a:ext cx="6857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ja-JP" sz="4500" spc="-1" strike="noStrike">
                <a:solidFill>
                  <a:srgbClr val="000000"/>
                </a:solidFill>
                <a:latin typeface="游ゴシック Light"/>
              </a:rPr>
              <a:t>進捗報告会</a:t>
            </a:r>
            <a:endParaRPr b="0" lang="en-US" sz="45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189760" y="3911040"/>
            <a:ext cx="2810880" cy="846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4000"/>
          </a:bodyPr>
          <a:p>
            <a:pPr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ja-JP" sz="2400" spc="-1" strike="noStrike">
                <a:solidFill>
                  <a:srgbClr val="000000"/>
                </a:solidFill>
                <a:latin typeface="游ゴシック"/>
              </a:rPr>
              <a:t>永田研究室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游ゴシック"/>
              </a:rPr>
              <a:t>F120613  </a:t>
            </a:r>
            <a:r>
              <a:rPr b="0" lang="ja-JP" sz="2400" spc="-1" strike="noStrike">
                <a:solidFill>
                  <a:srgbClr val="000000"/>
                </a:solidFill>
                <a:latin typeface="游ゴシック"/>
              </a:rPr>
              <a:t>三木康平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309320" y="-9360"/>
            <a:ext cx="6539760" cy="435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游ゴシック"/>
              </a:rPr>
              <a:t>PoseCNN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15DC79-0539-4B98-AE58-D3976D61E5B8}" type="slidenum">
              <a:rPr b="0" lang="en-US" sz="1050" spc="-1" strike="noStrike">
                <a:solidFill>
                  <a:srgbClr val="000000"/>
                </a:solidFill>
                <a:latin typeface="游ゴシック"/>
              </a:rPr>
              <a:t>1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51" name="図 3" descr="ダイアグラム, 概略図&#10;&#10;自動的に生成された説明"/>
          <p:cNvPicPr/>
          <p:nvPr/>
        </p:nvPicPr>
        <p:blipFill>
          <a:blip r:embed="rId1"/>
          <a:stretch/>
        </p:blipFill>
        <p:spPr>
          <a:xfrm>
            <a:off x="220320" y="1520640"/>
            <a:ext cx="5883840" cy="349488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5824080" y="2068200"/>
            <a:ext cx="1879920" cy="34812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Semantic labels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3598560" y="2421720"/>
            <a:ext cx="1879920" cy="486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ffffff"/>
                </a:solidFill>
                <a:latin typeface="ＭＳ Ｐゴシック"/>
                <a:ea typeface="ＭＳ Ｐゴシック"/>
              </a:rPr>
              <a:t>物体中心に向かうベクトル場を推定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5974560" y="2964240"/>
            <a:ext cx="910440" cy="34812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ＭＳ Ｐゴシック"/>
                <a:ea typeface="ＭＳ Ｐゴシック"/>
              </a:rPr>
              <a:t>3D</a:t>
            </a:r>
            <a:r>
              <a:rPr b="0" lang="ja-JP" sz="1800" spc="-1" strike="noStrike">
                <a:solidFill>
                  <a:srgbClr val="ffffff"/>
                </a:solidFill>
                <a:latin typeface="ＭＳ Ｐゴシック"/>
                <a:ea typeface="ＭＳ Ｐゴシック"/>
              </a:rPr>
              <a:t>位置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6977160" y="2824200"/>
            <a:ext cx="1879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物体中心位置に投票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6039720" y="4278960"/>
            <a:ext cx="910440" cy="34812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ＭＳ Ｐゴシック"/>
                <a:ea typeface="ＭＳ Ｐゴシック"/>
              </a:rPr>
              <a:t>3D</a:t>
            </a:r>
            <a:r>
              <a:rPr b="0" lang="ja-JP" sz="1800" spc="-1" strike="noStrike">
                <a:solidFill>
                  <a:srgbClr val="ffffff"/>
                </a:solidFill>
                <a:latin typeface="ＭＳ Ｐゴシック"/>
                <a:ea typeface="ＭＳ Ｐゴシック"/>
              </a:rPr>
              <a:t>姿勢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8"/>
          <p:cNvSpPr/>
          <p:nvPr/>
        </p:nvSpPr>
        <p:spPr>
          <a:xfrm>
            <a:off x="6977160" y="3936240"/>
            <a:ext cx="18799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中心位置の推定結果と合わせてクオータニオンを出力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図 17" descr="ダイアグラム, 概略図&#10;&#10;自動的に生成された説明"/>
          <p:cNvPicPr/>
          <p:nvPr/>
        </p:nvPicPr>
        <p:blipFill>
          <a:blip r:embed="rId1">
            <a:alphaModFix amt="42000"/>
          </a:blip>
          <a:srcRect l="14720" t="0" r="0" b="0"/>
          <a:stretch/>
        </p:blipFill>
        <p:spPr>
          <a:xfrm>
            <a:off x="126360" y="3429000"/>
            <a:ext cx="3891960" cy="2710800"/>
          </a:xfrm>
          <a:prstGeom prst="rect">
            <a:avLst/>
          </a:prstGeom>
          <a:ln>
            <a:noFill/>
          </a:ln>
        </p:spPr>
      </p:pic>
      <p:sp>
        <p:nvSpPr>
          <p:cNvPr id="59" name="CustomShape 1"/>
          <p:cNvSpPr/>
          <p:nvPr/>
        </p:nvSpPr>
        <p:spPr>
          <a:xfrm>
            <a:off x="1309320" y="-9360"/>
            <a:ext cx="6539760" cy="435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游ゴシック"/>
              </a:rPr>
              <a:t>PoseCNN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56AF63-4BE5-426F-869F-EFD371F963FD}" type="slidenum">
              <a:rPr b="0" lang="en-US" sz="1050" spc="-1" strike="noStrike">
                <a:solidFill>
                  <a:srgbClr val="000000"/>
                </a:solidFill>
                <a:latin typeface="游ゴシック"/>
              </a:rPr>
              <a:t>&lt;番号&gt;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355680" y="838080"/>
            <a:ext cx="1175040" cy="34812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ＭＳ Ｐゴシック"/>
                <a:ea typeface="ＭＳ Ｐゴシック"/>
              </a:rPr>
              <a:t>3D</a:t>
            </a:r>
            <a:r>
              <a:rPr b="0" lang="ja-JP" sz="2000" spc="-1" strike="noStrike">
                <a:solidFill>
                  <a:srgbClr val="ffffff"/>
                </a:solidFill>
                <a:latin typeface="ＭＳ Ｐゴシック"/>
                <a:ea typeface="ＭＳ Ｐゴシック"/>
              </a:rPr>
              <a:t>位置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2" name="図 2" descr="グラフ, 散布図&#10;&#10;自動的に生成された説明"/>
          <p:cNvPicPr/>
          <p:nvPr/>
        </p:nvPicPr>
        <p:blipFill>
          <a:blip r:embed="rId2"/>
          <a:stretch/>
        </p:blipFill>
        <p:spPr>
          <a:xfrm>
            <a:off x="6156000" y="3155760"/>
            <a:ext cx="1789200" cy="1367280"/>
          </a:xfrm>
          <a:prstGeom prst="rect">
            <a:avLst/>
          </a:prstGeom>
          <a:ln>
            <a:noFill/>
          </a:ln>
        </p:spPr>
      </p:pic>
      <p:pic>
        <p:nvPicPr>
          <p:cNvPr id="63" name="図 9" descr="グラフィカル ユーザー インターフェイス&#10;&#10;低い精度で自動的に生成された説明"/>
          <p:cNvPicPr/>
          <p:nvPr/>
        </p:nvPicPr>
        <p:blipFill>
          <a:blip r:embed="rId3"/>
          <a:stretch/>
        </p:blipFill>
        <p:spPr>
          <a:xfrm>
            <a:off x="2214720" y="3205800"/>
            <a:ext cx="3339720" cy="126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309320" y="-9360"/>
            <a:ext cx="6539760" cy="435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游ゴシック"/>
              </a:rPr>
              <a:t>Hough </a:t>
            </a:r>
            <a:r>
              <a:rPr b="1" lang="ja-JP" sz="2800" spc="-1" strike="noStrike">
                <a:solidFill>
                  <a:srgbClr val="ffffff"/>
                </a:solidFill>
                <a:latin typeface="游ゴシック"/>
              </a:rPr>
              <a:t>変換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9B911A1-CAC9-4078-AF76-52DAD9509199}" type="slidenum">
              <a:rPr b="0" lang="en-US" sz="1050" spc="-1" strike="noStrike">
                <a:solidFill>
                  <a:srgbClr val="000000"/>
                </a:solidFill>
                <a:latin typeface="游ゴシック"/>
              </a:rPr>
              <a:t>&lt;番号&gt;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66" name="図 2" descr="グラフ&#10;&#10;自動的に生成された説明"/>
          <p:cNvPicPr/>
          <p:nvPr/>
        </p:nvPicPr>
        <p:blipFill>
          <a:blip r:embed="rId1"/>
          <a:stretch/>
        </p:blipFill>
        <p:spPr>
          <a:xfrm>
            <a:off x="1037520" y="641520"/>
            <a:ext cx="2980440" cy="2988360"/>
          </a:xfrm>
          <a:prstGeom prst="rect">
            <a:avLst/>
          </a:prstGeom>
          <a:ln>
            <a:noFill/>
          </a:ln>
        </p:spPr>
      </p:pic>
      <p:sp>
        <p:nvSpPr>
          <p:cNvPr id="67" name="CustomShape 3"/>
          <p:cNvSpPr/>
          <p:nvPr/>
        </p:nvSpPr>
        <p:spPr>
          <a:xfrm>
            <a:off x="4785840" y="592200"/>
            <a:ext cx="1293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点 </a:t>
            </a:r>
            <a:r>
              <a:rPr b="1" i="1" lang="en-US" sz="1800" spc="-1" strike="noStrike">
                <a:solidFill>
                  <a:srgbClr val="000000"/>
                </a:solidFill>
                <a:latin typeface="Times New Roman"/>
              </a:rPr>
              <a:t>r 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の座標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4798800" y="1383120"/>
            <a:ext cx="352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点 </a:t>
            </a:r>
            <a:r>
              <a:rPr b="1" i="1" lang="en-US" sz="1800" spc="-1" strike="noStrike">
                <a:solidFill>
                  <a:srgbClr val="000000"/>
                </a:solidFill>
                <a:latin typeface="Times New Roman"/>
              </a:rPr>
              <a:t>r 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と同じ向きの単位ベクトル</a:t>
            </a:r>
            <a:r>
              <a:rPr b="1" i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Times New Roman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9" name="Formula 5"/>
              <p:cNvSpPr txBox="1"/>
              <p:nvPr/>
            </p:nvSpPr>
            <p:spPr>
              <a:xfrm>
                <a:off x="5331240" y="961200"/>
                <a:ext cx="209628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𝒓</m:t>
                    </m:r>
                    <m:r>
                      <m:t xml:space="preserve">=</m:t>
                    </m:r>
                    <m:r>
                      <m:t xml:space="preserve">𝜌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cos</m:t>
                              </m:r>
                              <m:r>
                                <m:t xml:space="preserve">𝜃</m:t>
                              </m:r>
                            </m:e>
                            <m:e>
                              <m:r>
                                <m:t xml:space="preserve">sin</m:t>
                              </m:r>
                              <m:r>
                                <m:t xml:space="preserve">𝜃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70" name="Formula 6"/>
              <p:cNvSpPr txBox="1"/>
              <p:nvPr/>
            </p:nvSpPr>
            <p:spPr>
              <a:xfrm>
                <a:off x="5331240" y="1897200"/>
                <a:ext cx="191160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𝒏</m:t>
                    </m:r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cos</m:t>
                              </m:r>
                              <m:r>
                                <m:t xml:space="preserve">𝜃</m:t>
                              </m:r>
                            </m:e>
                            <m:e>
                              <m:r>
                                <m:t xml:space="preserve">sin</m:t>
                              </m:r>
                              <m:r>
                                <m:t xml:space="preserve">𝜃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71" name="CustomShape 7"/>
          <p:cNvSpPr/>
          <p:nvPr/>
        </p:nvSpPr>
        <p:spPr>
          <a:xfrm>
            <a:off x="4784400" y="2252880"/>
            <a:ext cx="194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と直線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L 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上の点</a:t>
            </a:r>
            <a:r>
              <a:rPr b="1" i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2" name="Formula 8"/>
              <p:cNvSpPr txBox="1"/>
              <p:nvPr/>
            </p:nvSpPr>
            <p:spPr>
              <a:xfrm>
                <a:off x="5331240" y="2755440"/>
                <a:ext cx="122292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𝑷</m:t>
                    </m:r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𝑥</m:t>
                              </m:r>
                            </m:e>
                            <m:e>
                              <m:r>
                                <m:t xml:space="preserve">𝑦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73" name="CustomShape 9"/>
          <p:cNvSpPr/>
          <p:nvPr/>
        </p:nvSpPr>
        <p:spPr>
          <a:xfrm>
            <a:off x="4788720" y="3187800"/>
            <a:ext cx="338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の間には以下の関係が成り立つ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4" name="Formula 10"/>
              <p:cNvSpPr txBox="1"/>
              <p:nvPr/>
            </p:nvSpPr>
            <p:spPr>
              <a:xfrm>
                <a:off x="5331240" y="3563280"/>
                <a:ext cx="154332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𝒏</m:t>
                    </m:r>
                    <m:r>
                      <m:t xml:space="preserve">∙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𝒑</m:t>
                        </m:r>
                        <m:r>
                          <m:t xml:space="preserve">−</m:t>
                        </m:r>
                        <m:r>
                          <m:t xml:space="preserve">𝒓</m:t>
                        </m:r>
                      </m:e>
                    </m:d>
                    <m:r>
                      <m:t xml:space="preserve">=</m:t>
                    </m:r>
                    <m:r>
                      <m:t xml:space="preserve">𝟎</m:t>
                    </m:r>
                  </m:oMath>
                </a14:m>
              </a:p>
            </p:txBody>
          </p:sp>
        </mc:Choice>
        <mc:Fallback/>
      </mc:AlternateContent>
      <p:sp>
        <p:nvSpPr>
          <p:cNvPr id="75" name="CustomShape 11"/>
          <p:cNvSpPr/>
          <p:nvPr/>
        </p:nvSpPr>
        <p:spPr>
          <a:xfrm>
            <a:off x="7689240" y="961200"/>
            <a:ext cx="50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ustomShape 12"/>
          <p:cNvSpPr/>
          <p:nvPr/>
        </p:nvSpPr>
        <p:spPr>
          <a:xfrm>
            <a:off x="7689240" y="1895760"/>
            <a:ext cx="50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13"/>
          <p:cNvSpPr/>
          <p:nvPr/>
        </p:nvSpPr>
        <p:spPr>
          <a:xfrm>
            <a:off x="7688880" y="2765880"/>
            <a:ext cx="50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14"/>
          <p:cNvSpPr/>
          <p:nvPr/>
        </p:nvSpPr>
        <p:spPr>
          <a:xfrm>
            <a:off x="7688880" y="3580200"/>
            <a:ext cx="50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(4)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15"/>
          <p:cNvSpPr/>
          <p:nvPr/>
        </p:nvSpPr>
        <p:spPr>
          <a:xfrm>
            <a:off x="257040" y="3979080"/>
            <a:ext cx="356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(4) 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に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(1), (2), (3) 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を代入すると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16"/>
          <p:cNvSpPr/>
          <p:nvPr/>
        </p:nvSpPr>
        <p:spPr>
          <a:xfrm>
            <a:off x="992520" y="4296240"/>
            <a:ext cx="7194600" cy="17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8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28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28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28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2801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17"/>
          <p:cNvSpPr/>
          <p:nvPr/>
        </p:nvSpPr>
        <p:spPr>
          <a:xfrm>
            <a:off x="3146040" y="6120000"/>
            <a:ext cx="1472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よって          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8002</TotalTime>
  <Application>LibreOffice/6.4.7.2$Linux_X86_64 LibreOffice_project/40$Build-2</Application>
  <Words>170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2019-11-07T22:06:24Z</dcterms:created>
  <dc:creator>f116056</dc:creator>
  <dc:description/>
  <dc:language>ja-JP</dc:language>
  <cp:lastModifiedBy/>
  <dcterms:modified xsi:type="dcterms:W3CDTF">2021-05-10T19:47:35Z</dcterms:modified>
  <cp:revision>512</cp:revision>
  <dc:subject/>
  <dc:title>進捗報告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