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31" r:id="rId2"/>
    <p:sldId id="328" r:id="rId3"/>
    <p:sldId id="332" r:id="rId4"/>
    <p:sldId id="333" r:id="rId5"/>
    <p:sldId id="335" r:id="rId6"/>
    <p:sldId id="334" r:id="rId7"/>
    <p:sldId id="336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501E"/>
    <a:srgbClr val="E1501E"/>
    <a:srgbClr val="E0501E"/>
    <a:srgbClr val="E0551E"/>
    <a:srgbClr val="378567"/>
    <a:srgbClr val="34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76512" autoAdjust="0"/>
  </p:normalViewPr>
  <p:slideViewPr>
    <p:cSldViewPr snapToGrid="0">
      <p:cViewPr>
        <p:scale>
          <a:sx n="66" d="100"/>
          <a:sy n="66" d="100"/>
        </p:scale>
        <p:origin x="702" y="5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3B3C-595E-4F82-8DDE-7BEEA4325098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D55E-E86D-409B-8A10-6A07BD2B1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5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5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68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9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78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53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2CC53-2DE6-44B6-8AB6-578B9DD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4A2017-9197-4E38-B099-8113663C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A649D-798B-4A48-8DBC-89D028AD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333F-8BF7-414A-8207-045CB4CA7371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BD1A3-511B-4C73-8A7C-52B5D21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2656D-2820-44B0-BDEC-1BF8DD4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76E57-0065-4A69-BF1D-13006243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C5799-D0F2-40AE-B9CA-9A261EAA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03882-4DFC-4338-8E55-363EA731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96F-CCB5-461D-B037-5CD466CBB773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460BA8-7BDD-4DD4-B791-8A726A4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5F20D-5D65-4186-9ED5-58708C9F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93AE9D-337B-4F8C-9121-E2A4ECFA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20018-ED23-4564-A794-BC69634F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C59CF-DD81-459D-A100-789E335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A392-F7E8-4306-AD2F-3548642D7F20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0EB76-040F-48CA-B578-8D086BFB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99E29-E228-4BF5-AB95-96E7BB65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0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E822-B404-4491-ACC5-9634EC5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7E39-2BC0-49C8-9E88-6E2CCBC5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17FBD-8071-49B6-B4AE-634A6851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61C-E2E2-4EE4-8413-EDA715434B71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48702-0C35-4E75-BB12-C5DD4E8B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68372-9E20-485D-A9DC-64DAEFE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50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FBAB-7260-41EE-97AA-8601A8DD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7F75-0245-4A1A-B337-CE363E6E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2A619-0242-438F-8EEF-600CBE47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DAC-A14F-4F8D-832F-60F61C81CFCC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F0FA0-95B6-4787-98CD-0B1113A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C71AD-D6CC-4B0D-AA09-5F6B3D3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0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C5AB0-3950-4D41-96EA-D1CE094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F9FEE-8A0E-4202-9436-59DC4A74E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032A9-35A8-4A2F-B91C-27B1FFF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E901B5-8CFB-455A-9B22-4C31FA85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262C-DB48-41E0-BB3D-F50C48A4E4D4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C694A-4256-4268-8D34-EE216C0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EABCD-9EFE-470C-873A-FB6F959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64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7649A-7A87-4707-BA67-FA072C8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788C9-1CE1-4A65-B3CE-73DE6623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B9DF6-520D-41DC-886A-A1F5F6BA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DF97E1-F66B-41D8-8F5D-4D16EEB3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4AADCE-B38A-4756-A0B7-16A043700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E857C-918C-4DEA-A2F4-FF50C51E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423-89F9-4126-8F28-A108603512EE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7210F-CC7A-44D9-8774-F22F222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B1B4A3-06AD-4A2D-9A5D-A3A3086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2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8CFF0-1267-4B91-81CA-37D305E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B1B065-5930-4A63-80B4-46A43868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8E23-98F7-4FF1-8FE4-3392692A6EE7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043780-4151-4CD4-A2F8-C71AA1D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029625-2615-4B4B-9F27-C1DC675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9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F6DF06-9E82-491E-8325-A6122B5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BC54-D5F2-4867-9950-186BA457B863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2DD6A6-E525-4744-92C9-EECB00FE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E2EB1-44E9-412B-8624-8175995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55C5F-E4C0-4C34-9C65-701B0413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60C6F-8137-46CA-9FD9-4FD68F16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95FB5-B810-4D2A-8487-301185FF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CEF39-F97B-4F63-9F66-21F645A3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C3F1-138E-4F7F-A2D0-536CA048E9E6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890976-8130-4C92-9D6B-442AB03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1A26E5-94AD-4865-9089-042266CE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3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2DC3-A858-4AEA-BB2A-F6B7727D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99EBCD-4450-4B80-B11D-3885ED89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F2EE25-63AA-4D86-AC18-3B3EE377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B544C8-8257-4D55-A13F-28353F3B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8E4D-2858-4623-A7AD-6080983BD47D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4C026-A9AE-41F7-881E-F1A1880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BD1D3-BFA5-434C-9CA5-9AAC41D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2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FE884-38E8-4459-8ACC-D8DADF0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437B6-4097-4C55-AEA2-0C123B9E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6312-FCA9-4744-98E7-FF9411978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5806-46A5-4FDD-AFFC-EF3F04FD0CDE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EADF3-5FF1-447E-ADB0-E6EE4375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51E4E-FD42-409E-9632-FB2AC817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9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BBC8F-3137-4A28-9B99-F302EDDE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649"/>
            <a:ext cx="6858000" cy="2387600"/>
          </a:xfrm>
        </p:spPr>
        <p:txBody>
          <a:bodyPr>
            <a:normAutofit/>
          </a:bodyPr>
          <a:lstStyle/>
          <a:p>
            <a:r>
              <a:rPr lang="ja-JP" altLang="en-US" b="1" dirty="0"/>
              <a:t>進捗報告会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B246F4-9017-4853-9AB1-2B2D3BD2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838" y="3910957"/>
            <a:ext cx="2811162" cy="846394"/>
          </a:xfrm>
        </p:spPr>
        <p:txBody>
          <a:bodyPr>
            <a:normAutofit lnSpcReduction="10000"/>
          </a:bodyPr>
          <a:lstStyle/>
          <a:p>
            <a:pPr algn="l"/>
            <a:r>
              <a:rPr lang="ja-JP" altLang="en-US" sz="2400" dirty="0"/>
              <a:t>永田研究室</a:t>
            </a:r>
            <a:endParaRPr lang="en-US" altLang="ja-JP" sz="2400" dirty="0"/>
          </a:p>
          <a:p>
            <a:pPr algn="r"/>
            <a:r>
              <a:rPr lang="en-US" altLang="ja-JP" sz="2400" dirty="0"/>
              <a:t>F120613</a:t>
            </a:r>
            <a:r>
              <a:rPr lang="ja-JP" altLang="en-US" sz="2400" dirty="0"/>
              <a:t>  </a:t>
            </a:r>
            <a:r>
              <a:rPr kumimoji="1" lang="ja-JP" altLang="en-US" sz="2400" dirty="0"/>
              <a:t>三木康平</a:t>
            </a:r>
          </a:p>
        </p:txBody>
      </p:sp>
    </p:spTree>
    <p:extLst>
      <p:ext uri="{BB962C8B-B14F-4D97-AF65-F5344CB8AC3E}">
        <p14:creationId xmlns:p14="http://schemas.microsoft.com/office/powerpoint/2010/main" val="24858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PoseCNN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2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C6DF0000-A16C-4D92-A1E4-52B4F305A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8" y="1520581"/>
            <a:ext cx="5884379" cy="34953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460185-F987-4388-85CC-1956E4B7D0AE}"/>
              </a:ext>
            </a:extLst>
          </p:cNvPr>
          <p:cNvSpPr/>
          <p:nvPr/>
        </p:nvSpPr>
        <p:spPr>
          <a:xfrm>
            <a:off x="5824253" y="2068167"/>
            <a:ext cx="1880442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Semantic labels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CAF0E-23E3-4AA1-BAEF-C2BF263D73AA}"/>
              </a:ext>
            </a:extLst>
          </p:cNvPr>
          <p:cNvSpPr/>
          <p:nvPr/>
        </p:nvSpPr>
        <p:spPr>
          <a:xfrm>
            <a:off x="3598728" y="2421857"/>
            <a:ext cx="1880442" cy="4868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物体中心に向かうベクトル場を推定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E30B84-A10A-4464-8D18-CFA332B79AFA}"/>
              </a:ext>
            </a:extLst>
          </p:cNvPr>
          <p:cNvSpPr/>
          <p:nvPr/>
        </p:nvSpPr>
        <p:spPr>
          <a:xfrm>
            <a:off x="5974426" y="2964270"/>
            <a:ext cx="910843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位置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B26499-EA2E-4A4D-A31D-0185F2337186}"/>
              </a:ext>
            </a:extLst>
          </p:cNvPr>
          <p:cNvSpPr txBox="1"/>
          <p:nvPr/>
        </p:nvSpPr>
        <p:spPr>
          <a:xfrm>
            <a:off x="6977118" y="2824352"/>
            <a:ext cx="188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物体中心位置に投票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724D19-5A97-48D0-B9DA-C8AEE4013912}"/>
              </a:ext>
            </a:extLst>
          </p:cNvPr>
          <p:cNvSpPr/>
          <p:nvPr/>
        </p:nvSpPr>
        <p:spPr>
          <a:xfrm>
            <a:off x="6039572" y="4279112"/>
            <a:ext cx="910843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姿勢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DD5521-865E-4381-948D-800E0DDF5978}"/>
              </a:ext>
            </a:extLst>
          </p:cNvPr>
          <p:cNvSpPr txBox="1"/>
          <p:nvPr/>
        </p:nvSpPr>
        <p:spPr>
          <a:xfrm>
            <a:off x="6977118" y="3936214"/>
            <a:ext cx="188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中心位置の推定結果と合わせてクオータニオンを出力</a:t>
            </a:r>
          </a:p>
        </p:txBody>
      </p:sp>
    </p:spTree>
    <p:extLst>
      <p:ext uri="{BB962C8B-B14F-4D97-AF65-F5344CB8AC3E}">
        <p14:creationId xmlns:p14="http://schemas.microsoft.com/office/powerpoint/2010/main" val="14383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PoseCNN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3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5F666F-F483-48FA-A9AF-EF76743C9AA7}"/>
              </a:ext>
            </a:extLst>
          </p:cNvPr>
          <p:cNvSpPr/>
          <p:nvPr/>
        </p:nvSpPr>
        <p:spPr>
          <a:xfrm>
            <a:off x="355823" y="838015"/>
            <a:ext cx="1175521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位置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EBACEA5A-F8B0-48F5-AB0A-DA53158E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07" y="2398505"/>
            <a:ext cx="3207181" cy="2450904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D956ACC-7BB8-4081-ABC8-9B8B5A1E8C2F}"/>
              </a:ext>
            </a:extLst>
          </p:cNvPr>
          <p:cNvGrpSpPr/>
          <p:nvPr/>
        </p:nvGrpSpPr>
        <p:grpSpPr>
          <a:xfrm>
            <a:off x="456529" y="2920738"/>
            <a:ext cx="4495602" cy="1705892"/>
            <a:chOff x="884230" y="1597428"/>
            <a:chExt cx="4495602" cy="1705892"/>
          </a:xfrm>
        </p:grpSpPr>
        <p:pic>
          <p:nvPicPr>
            <p:cNvPr id="10" name="図 9" descr="グラフィカル ユーザー インターフェイス&#10;&#10;低い精度で自動的に生成された説明">
              <a:extLst>
                <a:ext uri="{FF2B5EF4-FFF2-40B4-BE49-F238E27FC236}">
                  <a16:creationId xmlns:a16="http://schemas.microsoft.com/office/drawing/2014/main" id="{22388CBC-6FED-4F88-8ADF-FCE5E1B50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30" y="1597428"/>
              <a:ext cx="4495602" cy="1705892"/>
            </a:xfrm>
            <a:prstGeom prst="rect">
              <a:avLst/>
            </a:prstGeom>
          </p:spPr>
        </p:pic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0230C8A6-3550-46ED-BE80-82FA88EE9BE0}"/>
                </a:ext>
              </a:extLst>
            </p:cNvPr>
            <p:cNvSpPr/>
            <p:nvPr/>
          </p:nvSpPr>
          <p:spPr>
            <a:xfrm>
              <a:off x="1348016" y="2089359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32866648-4328-48BE-95A1-8A221A337394}"/>
                </a:ext>
              </a:extLst>
            </p:cNvPr>
            <p:cNvSpPr/>
            <p:nvPr/>
          </p:nvSpPr>
          <p:spPr>
            <a:xfrm>
              <a:off x="1633406" y="2001244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D577128-A5BA-4852-9FF2-695BF7B6D4AC}"/>
                </a:ext>
              </a:extLst>
            </p:cNvPr>
            <p:cNvSpPr/>
            <p:nvPr/>
          </p:nvSpPr>
          <p:spPr>
            <a:xfrm>
              <a:off x="1754056" y="2363653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7C2AC20-EFAD-4AA6-BCF5-7A50704FB4B4}"/>
                </a:ext>
              </a:extLst>
            </p:cNvPr>
            <p:cNvSpPr/>
            <p:nvPr/>
          </p:nvSpPr>
          <p:spPr>
            <a:xfrm>
              <a:off x="1723759" y="2489333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E7EEDDF-E2DC-425A-83C5-457F4FFEBCA2}"/>
                </a:ext>
              </a:extLst>
            </p:cNvPr>
            <p:cNvSpPr/>
            <p:nvPr/>
          </p:nvSpPr>
          <p:spPr>
            <a:xfrm>
              <a:off x="1986687" y="2109730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9901037-368D-4C85-B367-955D00FCD8AF}"/>
                </a:ext>
              </a:extLst>
            </p:cNvPr>
            <p:cNvSpPr/>
            <p:nvPr/>
          </p:nvSpPr>
          <p:spPr>
            <a:xfrm>
              <a:off x="2862987" y="2081556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60B1E2E5-C413-4882-8D21-4E81A42696AE}"/>
                </a:ext>
              </a:extLst>
            </p:cNvPr>
            <p:cNvSpPr/>
            <p:nvPr/>
          </p:nvSpPr>
          <p:spPr>
            <a:xfrm>
              <a:off x="3157431" y="1999139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C6F6195-BD68-4E03-85A1-9EE711DE6CAA}"/>
                </a:ext>
              </a:extLst>
            </p:cNvPr>
            <p:cNvSpPr/>
            <p:nvPr/>
          </p:nvSpPr>
          <p:spPr>
            <a:xfrm>
              <a:off x="3498729" y="2109730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FCD3368-50C2-48AE-851E-8783CD6B341C}"/>
                </a:ext>
              </a:extLst>
            </p:cNvPr>
            <p:cNvSpPr/>
            <p:nvPr/>
          </p:nvSpPr>
          <p:spPr>
            <a:xfrm>
              <a:off x="3276479" y="2358756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07CC875-6633-4A43-B8C7-6ED48B4AAB0F}"/>
              </a:ext>
            </a:extLst>
          </p:cNvPr>
          <p:cNvSpPr txBox="1"/>
          <p:nvPr/>
        </p:nvSpPr>
        <p:spPr>
          <a:xfrm>
            <a:off x="355823" y="2055009"/>
            <a:ext cx="469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Haugh </a:t>
            </a:r>
            <a:r>
              <a:rPr kumimoji="1" lang="ja-JP" altLang="en-US" sz="2000" dirty="0"/>
              <a:t>変換を使用してオブジェクトの中心座標に投票</a:t>
            </a:r>
          </a:p>
        </p:txBody>
      </p:sp>
    </p:spTree>
    <p:extLst>
      <p:ext uri="{BB962C8B-B14F-4D97-AF65-F5344CB8AC3E}">
        <p14:creationId xmlns:p14="http://schemas.microsoft.com/office/powerpoint/2010/main" val="24035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Hough </a:t>
            </a:r>
            <a:r>
              <a:rPr lang="ja-JP" altLang="en-US" sz="2800" b="1" dirty="0"/>
              <a:t>変換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4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1FDB9AE7-3CE8-4855-AD33-B7F2C734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8" y="641561"/>
            <a:ext cx="2980639" cy="298876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F34536-BC73-4830-BB99-ED4070A37E72}"/>
              </a:ext>
            </a:extLst>
          </p:cNvPr>
          <p:cNvSpPr txBox="1"/>
          <p:nvPr/>
        </p:nvSpPr>
        <p:spPr>
          <a:xfrm>
            <a:off x="4771577" y="59213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点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ja-JP" altLang="en-US" dirty="0"/>
              <a:t>の座標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401307-62F8-4F3A-A50A-CE87A0F25C59}"/>
              </a:ext>
            </a:extLst>
          </p:cNvPr>
          <p:cNvSpPr txBox="1"/>
          <p:nvPr/>
        </p:nvSpPr>
        <p:spPr>
          <a:xfrm>
            <a:off x="4771577" y="1383010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点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ja-JP" altLang="en-US" dirty="0"/>
              <a:t>と同じ向きの単位ベクトル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04EC08-00C9-4D4D-842A-BDFCCCD410E6}"/>
                  </a:ext>
                </a:extLst>
              </p:cNvPr>
              <p:cNvSpPr txBox="1"/>
              <p:nvPr/>
            </p:nvSpPr>
            <p:spPr>
              <a:xfrm>
                <a:off x="5331181" y="961021"/>
                <a:ext cx="209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04EC08-00C9-4D4D-842A-BDFCCCD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961021"/>
                <a:ext cx="2096600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4F233FE-18CB-43E7-BE97-6162C1085ECB}"/>
                  </a:ext>
                </a:extLst>
              </p:cNvPr>
              <p:cNvSpPr txBox="1"/>
              <p:nvPr/>
            </p:nvSpPr>
            <p:spPr>
              <a:xfrm>
                <a:off x="5331181" y="1897332"/>
                <a:ext cx="1911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4F233FE-18CB-43E7-BE97-6162C108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1897332"/>
                <a:ext cx="1911869" cy="276999"/>
              </a:xfrm>
              <a:prstGeom prst="rect">
                <a:avLst/>
              </a:prstGeom>
              <a:blipFill>
                <a:blip r:embed="rId5"/>
                <a:stretch>
                  <a:fillRect l="-1278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FF1225-2FCD-497D-B022-D461F6C959DE}"/>
              </a:ext>
            </a:extLst>
          </p:cNvPr>
          <p:cNvSpPr txBox="1"/>
          <p:nvPr/>
        </p:nvSpPr>
        <p:spPr>
          <a:xfrm>
            <a:off x="4771577" y="225300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と直線</a:t>
            </a:r>
            <a:r>
              <a:rPr lang="en-US" altLang="ja-JP" dirty="0"/>
              <a:t>L </a:t>
            </a:r>
            <a:r>
              <a:rPr lang="ja-JP" altLang="en-US" dirty="0"/>
              <a:t>上の点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56F49B7-1466-4CB9-9460-E4531585AF7A}"/>
                  </a:ext>
                </a:extLst>
              </p:cNvPr>
              <p:cNvSpPr txBox="1"/>
              <p:nvPr/>
            </p:nvSpPr>
            <p:spPr>
              <a:xfrm>
                <a:off x="5331181" y="2755511"/>
                <a:ext cx="1223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56F49B7-1466-4CB9-9460-E4531585A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2755511"/>
                <a:ext cx="1223348" cy="276999"/>
              </a:xfrm>
              <a:prstGeom prst="rect">
                <a:avLst/>
              </a:prstGeom>
              <a:blipFill>
                <a:blip r:embed="rId6"/>
                <a:stretch>
                  <a:fillRect l="-4500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053523-8117-483B-A978-0CA01D26B187}"/>
              </a:ext>
            </a:extLst>
          </p:cNvPr>
          <p:cNvSpPr txBox="1"/>
          <p:nvPr/>
        </p:nvSpPr>
        <p:spPr>
          <a:xfrm>
            <a:off x="4771577" y="318783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の間には以下の関係が成り立つ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21D2E8F-DA20-42DA-BFA5-80536CFECC39}"/>
                  </a:ext>
                </a:extLst>
              </p:cNvPr>
              <p:cNvSpPr txBox="1"/>
              <p:nvPr/>
            </p:nvSpPr>
            <p:spPr>
              <a:xfrm>
                <a:off x="5331181" y="3563452"/>
                <a:ext cx="1543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21D2E8F-DA20-42DA-BFA5-80536CFE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3563452"/>
                <a:ext cx="1543692" cy="276999"/>
              </a:xfrm>
              <a:prstGeom prst="rect">
                <a:avLst/>
              </a:prstGeom>
              <a:blipFill>
                <a:blip r:embed="rId7"/>
                <a:stretch>
                  <a:fillRect l="-1581" r="-316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1EF0D1-0C9D-4873-9A0E-B5296D07FF6D}"/>
              </a:ext>
            </a:extLst>
          </p:cNvPr>
          <p:cNvSpPr txBox="1"/>
          <p:nvPr/>
        </p:nvSpPr>
        <p:spPr>
          <a:xfrm>
            <a:off x="7695454" y="96102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D5F5B0-7EDA-4D79-B118-6ECC966F62CF}"/>
              </a:ext>
            </a:extLst>
          </p:cNvPr>
          <p:cNvSpPr txBox="1"/>
          <p:nvPr/>
        </p:nvSpPr>
        <p:spPr>
          <a:xfrm>
            <a:off x="7695453" y="189585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34D954-4ABD-47AD-8E3A-431C6112E735}"/>
              </a:ext>
            </a:extLst>
          </p:cNvPr>
          <p:cNvSpPr txBox="1"/>
          <p:nvPr/>
        </p:nvSpPr>
        <p:spPr>
          <a:xfrm>
            <a:off x="7695054" y="276584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BD3552E-3956-405E-9F54-C4DB54619CE3}"/>
              </a:ext>
            </a:extLst>
          </p:cNvPr>
          <p:cNvSpPr txBox="1"/>
          <p:nvPr/>
        </p:nvSpPr>
        <p:spPr>
          <a:xfrm>
            <a:off x="7695054" y="358020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E89086-F944-40A9-8077-21E5A80295F0}"/>
              </a:ext>
            </a:extLst>
          </p:cNvPr>
          <p:cNvSpPr txBox="1"/>
          <p:nvPr/>
        </p:nvSpPr>
        <p:spPr>
          <a:xfrm>
            <a:off x="302447" y="3979062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(1), (2), (3) </a:t>
            </a:r>
            <a:r>
              <a:rPr kumimoji="1" lang="ja-JP" altLang="en-US" dirty="0"/>
              <a:t>を代入すると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C011366-D4C1-47C9-9180-04ACD7C49DB5}"/>
                  </a:ext>
                </a:extLst>
              </p:cNvPr>
              <p:cNvSpPr txBox="1"/>
              <p:nvPr/>
            </p:nvSpPr>
            <p:spPr>
              <a:xfrm>
                <a:off x="992508" y="4296173"/>
                <a:ext cx="7194989" cy="1795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b="0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C011366-D4C1-47C9-9180-04ACD7C4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8" y="4296173"/>
                <a:ext cx="7194989" cy="1795363"/>
              </a:xfrm>
              <a:prstGeom prst="rect">
                <a:avLst/>
              </a:prstGeom>
              <a:blipFill>
                <a:blip r:embed="rId8"/>
                <a:stretch>
                  <a:fillRect b="-17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D9AE584-D487-4AD5-B33B-90C93AE2A3E7}"/>
                  </a:ext>
                </a:extLst>
              </p:cNvPr>
              <p:cNvSpPr txBox="1"/>
              <p:nvPr/>
            </p:nvSpPr>
            <p:spPr>
              <a:xfrm>
                <a:off x="2041865" y="6119925"/>
                <a:ext cx="3680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よって 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D9AE584-D487-4AD5-B33B-90C93AE2A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5" y="6119925"/>
                <a:ext cx="3680816" cy="369332"/>
              </a:xfrm>
              <a:prstGeom prst="rect">
                <a:avLst/>
              </a:prstGeom>
              <a:blipFill>
                <a:blip r:embed="rId9"/>
                <a:stretch>
                  <a:fillRect l="-1490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Hough </a:t>
            </a:r>
            <a:r>
              <a:rPr lang="ja-JP" altLang="en-US" sz="2800" b="1" dirty="0"/>
              <a:t>変換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5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E89086-F944-40A9-8077-21E5A80295F0}"/>
              </a:ext>
            </a:extLst>
          </p:cNvPr>
          <p:cNvSpPr txBox="1"/>
          <p:nvPr/>
        </p:nvSpPr>
        <p:spPr>
          <a:xfrm>
            <a:off x="1718460" y="4217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検出対象</a:t>
            </a:r>
          </a:p>
        </p:txBody>
      </p:sp>
      <p:pic>
        <p:nvPicPr>
          <p:cNvPr id="4" name="図 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EB89870-7522-4943-AE8E-07DFAF14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4" y="1253285"/>
            <a:ext cx="3546148" cy="2601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FDA791A-DA8B-4F29-BFC6-705A98D5DC77}"/>
                  </a:ext>
                </a:extLst>
              </p:cNvPr>
              <p:cNvSpPr txBox="1"/>
              <p:nvPr/>
            </p:nvSpPr>
            <p:spPr>
              <a:xfrm>
                <a:off x="5714376" y="54085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FDA791A-DA8B-4F29-BFC6-705A98D5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76" y="5408568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E4381E14-D012-4F67-A27F-93DD7658F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48" y="1253285"/>
            <a:ext cx="237205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逆</a:t>
            </a:r>
            <a:r>
              <a:rPr lang="en-US" altLang="ja-JP" sz="2800" b="1" dirty="0"/>
              <a:t> Hough </a:t>
            </a:r>
            <a:r>
              <a:rPr lang="ja-JP" altLang="en-US" sz="2800" b="1" dirty="0"/>
              <a:t>変換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6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5E89086-F944-40A9-8077-21E5A80295F0}"/>
                  </a:ext>
                </a:extLst>
              </p:cNvPr>
              <p:cNvSpPr txBox="1"/>
              <p:nvPr/>
            </p:nvSpPr>
            <p:spPr>
              <a:xfrm>
                <a:off x="89808" y="1203508"/>
                <a:ext cx="4319866" cy="437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kumimoji="1" lang="ja-JP" altLang="en-US" dirty="0"/>
                  <a:t>得られたサインカーブのうち，</a:t>
                </a:r>
                <a:r>
                  <a:rPr lang="ja-JP" altLang="en-US" dirty="0"/>
                  <a:t>閾値以上の点数が重なった交点を求める</a:t>
                </a:r>
                <a:endParaRPr lang="en-US" altLang="ja-JP" dirty="0"/>
              </a:p>
              <a:p>
                <a:pPr marL="342900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lang="en-US" altLang="ja-JP" dirty="0"/>
                  <a:t>Voting</a:t>
                </a:r>
                <a:r>
                  <a:rPr lang="ja-JP" altLang="en-US" dirty="0"/>
                  <a:t> から得られる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について，</a:t>
                </a:r>
                <a:r>
                  <a:rPr lang="en-US" altLang="ja-JP" dirty="0"/>
                  <a:t>x-y</a:t>
                </a:r>
                <a:r>
                  <a:rPr lang="ja-JP" altLang="en-US" dirty="0"/>
                  <a:t>平面へ逆変換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+(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r>
                  <a:rPr lang="ja-JP" altLang="en-US" dirty="0"/>
                  <a:t>または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r>
                  <a:rPr lang="ja-JP" altLang="en-US" dirty="0"/>
                  <a:t>このとき分母がゼロにならないように，２つの式を適当に使い分ける．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endParaRPr kumimoji="1" lang="en-US" altLang="ja-JP" dirty="0"/>
              </a:p>
              <a:p>
                <a:pPr>
                  <a:lnSpc>
                    <a:spcPts val="2800"/>
                  </a:lnSpc>
                </a:pPr>
                <a:r>
                  <a:rPr kumimoji="1" lang="ja-JP" altLang="en-US" dirty="0"/>
                  <a:t>前者は，</a:t>
                </a:r>
                <a:r>
                  <a:rPr lang="ja-JP" altLang="en-US" dirty="0"/>
                  <a:t>水平に近い直線抽出に最適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r>
                  <a:rPr lang="ja-JP" altLang="en-US" dirty="0"/>
                  <a:t>後者は，垂直に近い直線抽出に最適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5E89086-F944-40A9-8077-21E5A802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" y="1203508"/>
                <a:ext cx="4319866" cy="4376454"/>
              </a:xfrm>
              <a:prstGeom prst="rect">
                <a:avLst/>
              </a:prstGeom>
              <a:blipFill>
                <a:blip r:embed="rId3"/>
                <a:stretch>
                  <a:fillRect l="-1412" r="-1130" b="-12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, 棒グラフ&#10;&#10;自動的に生成された説明">
            <a:extLst>
              <a:ext uri="{FF2B5EF4-FFF2-40B4-BE49-F238E27FC236}">
                <a16:creationId xmlns:a16="http://schemas.microsoft.com/office/drawing/2014/main" id="{8E6E7378-44B8-4194-AF05-C540D4016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74" y="1142681"/>
            <a:ext cx="2476846" cy="4572638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03B636E4-10F1-4171-A772-30CC47C0E875}"/>
              </a:ext>
            </a:extLst>
          </p:cNvPr>
          <p:cNvSpPr/>
          <p:nvPr/>
        </p:nvSpPr>
        <p:spPr>
          <a:xfrm rot="705541">
            <a:off x="5714995" y="3262312"/>
            <a:ext cx="180975" cy="33337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F13E8080-8B35-4457-A012-0668B8F6F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46" y="2487221"/>
            <a:ext cx="2636981" cy="18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0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逆</a:t>
            </a:r>
            <a:r>
              <a:rPr lang="en-US" altLang="ja-JP" sz="2800" b="1" dirty="0"/>
              <a:t> Hough </a:t>
            </a:r>
            <a:r>
              <a:rPr lang="ja-JP" altLang="en-US" sz="2800" b="1" dirty="0"/>
              <a:t>変換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7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5E89086-F944-40A9-8077-21E5A80295F0}"/>
                  </a:ext>
                </a:extLst>
              </p:cNvPr>
              <p:cNvSpPr txBox="1"/>
              <p:nvPr/>
            </p:nvSpPr>
            <p:spPr>
              <a:xfrm>
                <a:off x="89808" y="1203508"/>
                <a:ext cx="4319866" cy="437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kumimoji="1" lang="ja-JP" altLang="en-US" dirty="0"/>
                  <a:t>得られたサインカーブのうち，</a:t>
                </a:r>
                <a:r>
                  <a:rPr lang="ja-JP" altLang="en-US" dirty="0"/>
                  <a:t>閾値以上の点数が重なった交点を求める</a:t>
                </a:r>
                <a:endParaRPr lang="en-US" altLang="ja-JP" dirty="0"/>
              </a:p>
              <a:p>
                <a:pPr marL="342900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lang="en-US" altLang="ja-JP" dirty="0"/>
                  <a:t>Voting</a:t>
                </a:r>
                <a:r>
                  <a:rPr lang="ja-JP" altLang="en-US" dirty="0"/>
                  <a:t> から得られる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について，</a:t>
                </a:r>
                <a:r>
                  <a:rPr lang="en-US" altLang="ja-JP" dirty="0"/>
                  <a:t>x-y</a:t>
                </a:r>
                <a:r>
                  <a:rPr lang="ja-JP" altLang="en-US" dirty="0"/>
                  <a:t>平面へ逆変換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+(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r>
                  <a:rPr lang="ja-JP" altLang="en-US" dirty="0"/>
                  <a:t>または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r>
                  <a:rPr lang="ja-JP" altLang="en-US" dirty="0"/>
                  <a:t>このとき分母がゼロにならないように，２つの式を適当に使い分ける．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endParaRPr kumimoji="1" lang="en-US" altLang="ja-JP" dirty="0"/>
              </a:p>
              <a:p>
                <a:pPr>
                  <a:lnSpc>
                    <a:spcPts val="2800"/>
                  </a:lnSpc>
                </a:pPr>
                <a:r>
                  <a:rPr kumimoji="1" lang="ja-JP" altLang="en-US" dirty="0"/>
                  <a:t>前者は，</a:t>
                </a:r>
                <a:r>
                  <a:rPr lang="ja-JP" altLang="en-US" dirty="0"/>
                  <a:t>水平に近い直線抽出に最適</a:t>
                </a:r>
                <a:endParaRPr lang="en-US" altLang="ja-JP" dirty="0"/>
              </a:p>
              <a:p>
                <a:pPr>
                  <a:lnSpc>
                    <a:spcPts val="2800"/>
                  </a:lnSpc>
                </a:pPr>
                <a:r>
                  <a:rPr lang="ja-JP" altLang="en-US" dirty="0"/>
                  <a:t>後者は，垂直に近い直線抽出に最適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5E89086-F944-40A9-8077-21E5A802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" y="1203508"/>
                <a:ext cx="4319866" cy="4376454"/>
              </a:xfrm>
              <a:prstGeom prst="rect">
                <a:avLst/>
              </a:prstGeom>
              <a:blipFill>
                <a:blip r:embed="rId3"/>
                <a:stretch>
                  <a:fillRect l="-1412" r="-1130" b="-12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, 棒グラフ&#10;&#10;自動的に生成された説明">
            <a:extLst>
              <a:ext uri="{FF2B5EF4-FFF2-40B4-BE49-F238E27FC236}">
                <a16:creationId xmlns:a16="http://schemas.microsoft.com/office/drawing/2014/main" id="{8E6E7378-44B8-4194-AF05-C540D4016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74" y="1142681"/>
            <a:ext cx="2476846" cy="4572638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03B636E4-10F1-4171-A772-30CC47C0E875}"/>
              </a:ext>
            </a:extLst>
          </p:cNvPr>
          <p:cNvSpPr/>
          <p:nvPr/>
        </p:nvSpPr>
        <p:spPr>
          <a:xfrm rot="705541">
            <a:off x="5714995" y="3262312"/>
            <a:ext cx="180975" cy="33337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F13E8080-8B35-4457-A012-0668B8F6F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46" y="2487221"/>
            <a:ext cx="2636981" cy="18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8224</TotalTime>
  <Words>404</Words>
  <Application>Microsoft Office PowerPoint</Application>
  <PresentationFormat>画面に合わせる (4:3)</PresentationFormat>
  <Paragraphs>68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進捗報告会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f116056</dc:creator>
  <cp:lastModifiedBy>f120613</cp:lastModifiedBy>
  <cp:revision>522</cp:revision>
  <dcterms:created xsi:type="dcterms:W3CDTF">2019-11-07T22:06:24Z</dcterms:created>
  <dcterms:modified xsi:type="dcterms:W3CDTF">2021-05-11T05:12:48Z</dcterms:modified>
</cp:coreProperties>
</file>