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31" r:id="rId2"/>
    <p:sldId id="328" r:id="rId3"/>
    <p:sldId id="338" r:id="rId4"/>
    <p:sldId id="332" r:id="rId5"/>
    <p:sldId id="333" r:id="rId6"/>
    <p:sldId id="335" r:id="rId7"/>
    <p:sldId id="334" r:id="rId8"/>
    <p:sldId id="33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501E"/>
    <a:srgbClr val="E1501E"/>
    <a:srgbClr val="E0501E"/>
    <a:srgbClr val="E0551E"/>
    <a:srgbClr val="378567"/>
    <a:srgbClr val="34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10" autoAdjust="0"/>
    <p:restoredTop sz="76512" autoAdjust="0"/>
  </p:normalViewPr>
  <p:slideViewPr>
    <p:cSldViewPr snapToGrid="0">
      <p:cViewPr varScale="1">
        <p:scale>
          <a:sx n="87" d="100"/>
          <a:sy n="87" d="100"/>
        </p:scale>
        <p:origin x="102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B3B3C-595E-4F82-8DDE-7BEEA4325098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D55E-E86D-409B-8A10-6A07BD2B13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54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5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36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68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9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78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53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D55E-E86D-409B-8A10-6A07BD2B138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05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2CC53-2DE6-44B6-8AB6-578B9DDF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4A2017-9197-4E38-B099-8113663C4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8A649D-798B-4A48-8DBC-89D028AD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8333F-8BF7-414A-8207-045CB4CA7371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BD1A3-511B-4C73-8A7C-52B5D21F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92656D-2820-44B0-BDEC-1BF8DD46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38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76E57-0065-4A69-BF1D-13006243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3C5799-D0F2-40AE-B9CA-9A261EAAB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003882-4DFC-4338-8E55-363EA731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096F-CCB5-461D-B037-5CD466CBB773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460BA8-7BDD-4DD4-B791-8A726A4B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55F20D-5D65-4186-9ED5-58708C9F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03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93AE9D-337B-4F8C-9121-E2A4ECFA4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B20018-ED23-4564-A794-BC69634F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7C59CF-DD81-459D-A100-789E335E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5A392-F7E8-4306-AD2F-3548642D7F20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B0EB76-040F-48CA-B578-8D086BFB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A99E29-E228-4BF5-AB95-96E7BB65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707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7E822-B404-4491-ACC5-9634EC5A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7E39-2BC0-49C8-9E88-6E2CCBC5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17FBD-8071-49B6-B4AE-634A6851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361C-E2E2-4EE4-8413-EDA715434B71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48702-0C35-4E75-BB12-C5DD4E8B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968372-9E20-485D-A9DC-64DAEFE9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504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CFBAB-7260-41EE-97AA-8601A8DD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67F75-0245-4A1A-B337-CE363E6E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02A619-0242-438F-8EEF-600CBE47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FDAC-A14F-4F8D-832F-60F61C81CFCC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F0FA0-95B6-4787-98CD-0B1113A2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AC71AD-D6CC-4B0D-AA09-5F6B3D34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0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C5AB0-3950-4D41-96EA-D1CE0944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F9FEE-8A0E-4202-9436-59DC4A74E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E032A9-35A8-4A2F-B91C-27B1FFFB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E901B5-8CFB-455A-9B22-4C31FA85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262C-DB48-41E0-BB3D-F50C48A4E4D4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7C694A-4256-4268-8D34-EE216C0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EABCD-9EFE-470C-873A-FB6F959C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649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7649A-7A87-4707-BA67-FA072C8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788C9-1CE1-4A65-B3CE-73DE6623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B9DF6-520D-41DC-886A-A1F5F6BA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DF97E1-F66B-41D8-8F5D-4D16EEB33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4AADCE-B38A-4756-A0B7-16A043700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E857C-918C-4DEA-A2F4-FF50C51E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0423-89F9-4126-8F28-A108603512EE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57210F-CC7A-44D9-8774-F22F2226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B1B4A3-06AD-4A2D-9A5D-A3A3086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25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8CFF0-1267-4B91-81CA-37D305E2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B1B065-5930-4A63-80B4-46A43868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8E23-98F7-4FF1-8FE4-3392692A6EE7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043780-4151-4CD4-A2F8-C71AA1D1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7029625-2615-4B4B-9F27-C1DC675F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290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F6DF06-9E82-491E-8325-A6122B5E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BC54-D5F2-4867-9950-186BA457B863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F2DD6A6-E525-4744-92C9-EECB00FE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DE2EB1-44E9-412B-8624-8175995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8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55C5F-E4C0-4C34-9C65-701B0413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E60C6F-8137-46CA-9FD9-4FD68F16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95FB5-B810-4D2A-8487-301185FFB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4CEF39-F97B-4F63-9F66-21F645A3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C3F1-138E-4F7F-A2D0-536CA048E9E6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890976-8130-4C92-9D6B-442AB033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1A26E5-94AD-4865-9089-042266CE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34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12DC3-A858-4AEA-BB2A-F6B7727D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99EBCD-4450-4B80-B11D-3885ED898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F2EE25-63AA-4D86-AC18-3B3EE377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B544C8-8257-4D55-A13F-28353F3B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98E4D-2858-4623-A7AD-6080983BD47D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C4C026-A9AE-41F7-881E-F1A1880C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7BD1D3-BFA5-434C-9CA5-9AAC41DE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284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FFE884-38E8-4459-8ACC-D8DADF04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437B6-4097-4C55-AEA2-0C123B9E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CA6312-FCA9-4744-98E7-FF9411978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85806-46A5-4FDD-AFFC-EF3F04FD0CDE}" type="datetime1">
              <a:rPr kumimoji="1" lang="ja-JP" altLang="en-US" smtClean="0"/>
              <a:t>2021/5/11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EADF3-5FF1-447E-ADB0-E6EE4375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51E4E-FD42-409E-9632-FB2AC817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C3BA3-F2E4-4F2D-87E5-5154CA402B4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095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rusasu/Diary/blob/master/%E5%A0%B1%E5%91%8A%E4%BC%9A_%E3%83%91%E3%83%AF%E3%83%9D/20210511/%E5%8F%82%E8%80%83%E6%96%87%E7%8C%AE/Hough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urusasu/paper/master/AI%E6%8A%80%E8%A1%93/AI%E6%8A%80%E8%A1%93%E5%BF%9C%E7%94%A8/%E7%89%A9%E4%BD%93%E6%A4%9C%E5%87%BA/%E5%AD%A6%20et%20al.%20-%202012%20-%20%E5%85%A8%E5%81%9C%E7%95%99%E7%82%B9%E3%81%AE%E7%9B%B4%E6%8E%A5%E8%A8%88%E7%AE%97%E3%81%AB%E5%9F%BA%E3%81%A5%E3%81%8F%E4%B8%80%E8%88%AC%E3%82%AB%E3%83%A1%E3%83%A9%E3%83%A2%E3%83%87%E3%83%AB%E3%81%AEPnP%E5%95%8F%E9%A1%8C%E3%81%AB%E5%AF%BE%E3%81%99%E3%82%8B%E7%B5%B1%E4%B8%80%E7%9A%84%E8%A7%A3%E6%B3%95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BBC8F-3137-4A28-9B99-F302EDDE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97649"/>
            <a:ext cx="6858000" cy="2387600"/>
          </a:xfrm>
        </p:spPr>
        <p:txBody>
          <a:bodyPr>
            <a:normAutofit/>
          </a:bodyPr>
          <a:lstStyle/>
          <a:p>
            <a:r>
              <a:rPr lang="ja-JP" altLang="en-US" b="1" dirty="0"/>
              <a:t>進捗報告会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B246F4-9017-4853-9AB1-2B2D3BD2D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9838" y="3910957"/>
            <a:ext cx="2811162" cy="846394"/>
          </a:xfrm>
        </p:spPr>
        <p:txBody>
          <a:bodyPr>
            <a:normAutofit lnSpcReduction="10000"/>
          </a:bodyPr>
          <a:lstStyle/>
          <a:p>
            <a:pPr algn="l"/>
            <a:r>
              <a:rPr lang="ja-JP" altLang="en-US" sz="2400" dirty="0"/>
              <a:t>永田研究室</a:t>
            </a:r>
            <a:endParaRPr lang="en-US" altLang="ja-JP" sz="2400" dirty="0"/>
          </a:p>
          <a:p>
            <a:pPr algn="r"/>
            <a:r>
              <a:rPr lang="en-US" altLang="ja-JP" sz="2400" dirty="0"/>
              <a:t>F120613</a:t>
            </a:r>
            <a:r>
              <a:rPr lang="ja-JP" altLang="en-US" sz="2400" dirty="0"/>
              <a:t>  </a:t>
            </a:r>
            <a:r>
              <a:rPr kumimoji="1" lang="ja-JP" altLang="en-US" sz="2400" dirty="0"/>
              <a:t>三木康平</a:t>
            </a:r>
          </a:p>
        </p:txBody>
      </p:sp>
    </p:spTree>
    <p:extLst>
      <p:ext uri="{BB962C8B-B14F-4D97-AF65-F5344CB8AC3E}">
        <p14:creationId xmlns:p14="http://schemas.microsoft.com/office/powerpoint/2010/main" val="24858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PoseCNN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2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4" name="図 3" descr="ダイアグラム, 概略図&#10;&#10;自動的に生成された説明">
            <a:extLst>
              <a:ext uri="{FF2B5EF4-FFF2-40B4-BE49-F238E27FC236}">
                <a16:creationId xmlns:a16="http://schemas.microsoft.com/office/drawing/2014/main" id="{C6DF0000-A16C-4D92-A1E4-52B4F305A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8" y="1520581"/>
            <a:ext cx="5884379" cy="349538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460185-F987-4388-85CC-1956E4B7D0AE}"/>
              </a:ext>
            </a:extLst>
          </p:cNvPr>
          <p:cNvSpPr/>
          <p:nvPr/>
        </p:nvSpPr>
        <p:spPr>
          <a:xfrm>
            <a:off x="5824253" y="2068167"/>
            <a:ext cx="1880442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Semantic labels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2CAF0E-23E3-4AA1-BAEF-C2BF263D73AA}"/>
              </a:ext>
            </a:extLst>
          </p:cNvPr>
          <p:cNvSpPr/>
          <p:nvPr/>
        </p:nvSpPr>
        <p:spPr>
          <a:xfrm>
            <a:off x="3598728" y="2421857"/>
            <a:ext cx="1880442" cy="4868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物体中心に向かうベクトル場を推定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4E30B84-A10A-4464-8D18-CFA332B79AFA}"/>
              </a:ext>
            </a:extLst>
          </p:cNvPr>
          <p:cNvSpPr/>
          <p:nvPr/>
        </p:nvSpPr>
        <p:spPr>
          <a:xfrm>
            <a:off x="5974426" y="2964270"/>
            <a:ext cx="910843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位置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B26499-EA2E-4A4D-A31D-0185F2337186}"/>
              </a:ext>
            </a:extLst>
          </p:cNvPr>
          <p:cNvSpPr txBox="1"/>
          <p:nvPr/>
        </p:nvSpPr>
        <p:spPr>
          <a:xfrm>
            <a:off x="6977118" y="2824352"/>
            <a:ext cx="188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物体中心位置に投票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6724D19-5A97-48D0-B9DA-C8AEE4013912}"/>
              </a:ext>
            </a:extLst>
          </p:cNvPr>
          <p:cNvSpPr/>
          <p:nvPr/>
        </p:nvSpPr>
        <p:spPr>
          <a:xfrm>
            <a:off x="6039572" y="4279112"/>
            <a:ext cx="910843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姿勢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DD5521-865E-4381-948D-800E0DDF5978}"/>
              </a:ext>
            </a:extLst>
          </p:cNvPr>
          <p:cNvSpPr txBox="1"/>
          <p:nvPr/>
        </p:nvSpPr>
        <p:spPr>
          <a:xfrm>
            <a:off x="6977118" y="3936214"/>
            <a:ext cx="1880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中心位置の推定結果と合わせてクオータニオンを出力</a:t>
            </a:r>
          </a:p>
        </p:txBody>
      </p:sp>
    </p:spTree>
    <p:extLst>
      <p:ext uri="{BB962C8B-B14F-4D97-AF65-F5344CB8AC3E}">
        <p14:creationId xmlns:p14="http://schemas.microsoft.com/office/powerpoint/2010/main" val="143835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PoseCNN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3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図 2" descr="ダイアグラム&#10;&#10;自動的に生成された説明">
            <a:extLst>
              <a:ext uri="{FF2B5EF4-FFF2-40B4-BE49-F238E27FC236}">
                <a16:creationId xmlns:a16="http://schemas.microsoft.com/office/drawing/2014/main" id="{1F805D74-193B-4BE6-A76E-427189504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00" y="1922189"/>
            <a:ext cx="4572000" cy="24514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36C578-E78A-482C-81CF-66647A2BE150}"/>
                  </a:ext>
                </a:extLst>
              </p:cNvPr>
              <p:cNvSpPr txBox="1"/>
              <p:nvPr/>
            </p:nvSpPr>
            <p:spPr>
              <a:xfrm>
                <a:off x="5334231" y="483305"/>
                <a:ext cx="280390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カメラ座標系におけるオブジェクト原点の座標の並進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m:t>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536C578-E78A-482C-81CF-66647A2BE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31" y="483305"/>
                <a:ext cx="2803900" cy="1169551"/>
              </a:xfrm>
              <a:prstGeom prst="rect">
                <a:avLst/>
              </a:prstGeom>
              <a:blipFill>
                <a:blip r:embed="rId4"/>
                <a:stretch>
                  <a:fillRect l="-1739" b="-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D5C7B95-7E03-420E-8D7C-BEA8BCC48B67}"/>
                  </a:ext>
                </a:extLst>
              </p:cNvPr>
              <p:cNvSpPr txBox="1"/>
              <p:nvPr/>
            </p:nvSpPr>
            <p:spPr>
              <a:xfrm>
                <a:off x="5334231" y="1796075"/>
                <a:ext cx="2803900" cy="111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画像への </a:t>
                </a:r>
                <a14:m>
                  <m:oMath xmlns:m="http://schemas.openxmlformats.org/officeDocument/2006/math">
                    <m:r>
                      <a:rPr lang="en-US" altLang="ja-JP" b="1" i="1" dirty="0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Arial" panose="020B0604020202020204" pitchFamily="34" charset="0"/>
                      </a:rPr>
                      <m:t>𝑻</m:t>
                    </m:r>
                  </m:oMath>
                </a14:m>
                <a:r>
                  <a: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 </a:t>
                </a: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の投影が </a:t>
                </a:r>
                <a:endParaRPr kumimoji="1" lang="en-US" altLang="ja-JP" b="1" i="1" dirty="0">
                  <a:latin typeface="Cambria Math" panose="02040503050406030204" pitchFamily="18" charset="0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m:t>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  <a:ea typeface="ＭＳ Ｐゴシック" panose="020B0600070205080204" pitchFamily="50" charset="-128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  <a:p>
                <a:pPr>
                  <a:lnSpc>
                    <a:spcPts val="2800"/>
                  </a:lnSpc>
                </a:pPr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であると仮定</a:t>
                </a: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D5C7B95-7E03-420E-8D7C-BEA8BCC48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31" y="1796075"/>
                <a:ext cx="2803900" cy="1118704"/>
              </a:xfrm>
              <a:prstGeom prst="rect">
                <a:avLst/>
              </a:prstGeom>
              <a:blipFill>
                <a:blip r:embed="rId5"/>
                <a:stretch>
                  <a:fillRect l="-1739" t="-546" b="-7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E97207-0BD7-4A74-8EC5-363760039518}"/>
                  </a:ext>
                </a:extLst>
              </p:cNvPr>
              <p:cNvSpPr txBox="1"/>
              <p:nvPr/>
            </p:nvSpPr>
            <p:spPr>
              <a:xfrm>
                <a:off x="5334231" y="3085072"/>
                <a:ext cx="3409719" cy="115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14:m>
                  <m:oMath xmlns:m="http://schemas.openxmlformats.org/officeDocument/2006/math">
                    <m:r>
                      <a:rPr lang="en-US" altLang="ja-JP" b="1" i="1" smtClean="0">
                        <a:latin typeface="Cambria Math" panose="02040503050406030204" pitchFamily="18" charset="0"/>
                        <a:ea typeface="ＭＳ Ｐゴシック" panose="020B0600070205080204" pitchFamily="50" charset="-128"/>
                        <a:cs typeface="Arial" panose="020B0604020202020204" pitchFamily="34" charset="0"/>
                      </a:rPr>
                      <m:t>𝒄</m:t>
                    </m:r>
                  </m:oMath>
                </a14:m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 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 が推定可能な場合、ピンホールカメラを想定した次の投影方程式に従って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1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 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1" i="1" dirty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 を復元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4E97207-0BD7-4A74-8EC5-36376003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231" y="3085072"/>
                <a:ext cx="3409719" cy="1155445"/>
              </a:xfrm>
              <a:prstGeom prst="rect">
                <a:avLst/>
              </a:prstGeom>
              <a:blipFill>
                <a:blip r:embed="rId6"/>
                <a:stretch>
                  <a:fillRect l="-1431" b="-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9B64CE7-8A52-47CD-96C4-3069E9D4BCCC}"/>
                  </a:ext>
                </a:extLst>
              </p:cNvPr>
              <p:cNvSpPr txBox="1"/>
              <p:nvPr/>
            </p:nvSpPr>
            <p:spPr>
              <a:xfrm>
                <a:off x="4171950" y="4373663"/>
                <a:ext cx="4572000" cy="1267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ＭＳ Ｐゴシック" panose="020B0600070205080204" pitchFamily="50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ＭＳ Ｐゴシック" panose="020B0600070205080204" pitchFamily="50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  <a:ea typeface="ＭＳ Ｐゴシック" panose="020B0600070205080204" pitchFamily="50" charset="-128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ja-JP" b="0" i="1" smtClean="0">
                                            <a:latin typeface="Cambria Math" panose="02040503050406030204" pitchFamily="18" charset="0"/>
                                            <a:ea typeface="ＭＳ Ｐゴシック" panose="020B0600070205080204" pitchFamily="50" charset="-128"/>
                                            <a:cs typeface="Arial" panose="020B0604020202020204" pitchFamily="34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  <a:ea typeface="ＭＳ Ｐゴシック" panose="020B0600070205080204" pitchFamily="50" charset="-128"/>
                                        <a:cs typeface="Arial" panose="020B060402020202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9B64CE7-8A52-47CD-96C4-3069E9D4B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50" y="4373663"/>
                <a:ext cx="4572000" cy="1267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1E05387-E53B-410B-8FE2-8DD47920D450}"/>
                  </a:ext>
                </a:extLst>
              </p:cNvPr>
              <p:cNvSpPr txBox="1"/>
              <p:nvPr/>
            </p:nvSpPr>
            <p:spPr>
              <a:xfrm>
                <a:off x="5093290" y="5653152"/>
                <a:ext cx="3227751" cy="769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ここで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 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 dirty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ja-JP" b="1" i="1" dirty="0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 はカメラの焦点距離を表し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  <a:ea typeface="ＭＳ Ｐゴシック" panose="020B0600070205080204" pitchFamily="50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  <a:ea typeface="ＭＳ Ｐゴシック" panose="020B0600070205080204" pitchFamily="50" charset="-128"/>
                                    <a:cs typeface="Arial" panose="020B0604020202020204" pitchFamily="34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50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50" charset="-128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50" charset="-128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50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50" charset="-128"/>
                                          <a:cs typeface="Arial" panose="020B0604020202020204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  <a:ea typeface="ＭＳ Ｐゴシック" panose="020B0600070205080204" pitchFamily="50" charset="-128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ＭＳ Ｐゴシック" panose="020B0600070205080204" pitchFamily="50" charset="-128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Arial" panose="020B0604020202020204" pitchFamily="34" charset="0"/>
                  </a:rPr>
                  <a:t>は主点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1E05387-E53B-410B-8FE2-8DD47920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290" y="5653152"/>
                <a:ext cx="3227751" cy="769826"/>
              </a:xfrm>
              <a:prstGeom prst="rect">
                <a:avLst/>
              </a:prstGeom>
              <a:blipFill>
                <a:blip r:embed="rId8"/>
                <a:stretch>
                  <a:fillRect l="-1701" t="-787" b="-9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 err="1"/>
              <a:t>PoseCNN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4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5F666F-F483-48FA-A9AF-EF76743C9AA7}"/>
              </a:ext>
            </a:extLst>
          </p:cNvPr>
          <p:cNvSpPr/>
          <p:nvPr/>
        </p:nvSpPr>
        <p:spPr>
          <a:xfrm>
            <a:off x="355823" y="838015"/>
            <a:ext cx="1175521" cy="348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3D</a:t>
            </a:r>
            <a:r>
              <a:rPr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位置</a:t>
            </a:r>
            <a:endParaRPr kumimoji="1" lang="ja-JP" altLang="en-US" sz="2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pic>
        <p:nvPicPr>
          <p:cNvPr id="3" name="図 2" descr="グラフ, 散布図&#10;&#10;自動的に生成された説明">
            <a:extLst>
              <a:ext uri="{FF2B5EF4-FFF2-40B4-BE49-F238E27FC236}">
                <a16:creationId xmlns:a16="http://schemas.microsoft.com/office/drawing/2014/main" id="{EBACEA5A-F8B0-48F5-AB0A-DA53158E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07" y="2398505"/>
            <a:ext cx="3207181" cy="2450904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D956ACC-7BB8-4081-ABC8-9B8B5A1E8C2F}"/>
              </a:ext>
            </a:extLst>
          </p:cNvPr>
          <p:cNvGrpSpPr/>
          <p:nvPr/>
        </p:nvGrpSpPr>
        <p:grpSpPr>
          <a:xfrm>
            <a:off x="456529" y="2920738"/>
            <a:ext cx="4495602" cy="1705892"/>
            <a:chOff x="884230" y="1597428"/>
            <a:chExt cx="4495602" cy="1705892"/>
          </a:xfrm>
        </p:grpSpPr>
        <p:pic>
          <p:nvPicPr>
            <p:cNvPr id="10" name="図 9" descr="グラフィカル ユーザー インターフェイス&#10;&#10;低い精度で自動的に生成された説明">
              <a:extLst>
                <a:ext uri="{FF2B5EF4-FFF2-40B4-BE49-F238E27FC236}">
                  <a16:creationId xmlns:a16="http://schemas.microsoft.com/office/drawing/2014/main" id="{22388CBC-6FED-4F88-8ADF-FCE5E1B50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230" y="1597428"/>
              <a:ext cx="4495602" cy="1705892"/>
            </a:xfrm>
            <a:prstGeom prst="rect">
              <a:avLst/>
            </a:prstGeom>
          </p:spPr>
        </p:pic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0230C8A6-3550-46ED-BE80-82FA88EE9BE0}"/>
                </a:ext>
              </a:extLst>
            </p:cNvPr>
            <p:cNvSpPr/>
            <p:nvPr/>
          </p:nvSpPr>
          <p:spPr>
            <a:xfrm>
              <a:off x="1348016" y="2089359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32866648-4328-48BE-95A1-8A221A337394}"/>
                </a:ext>
              </a:extLst>
            </p:cNvPr>
            <p:cNvSpPr/>
            <p:nvPr/>
          </p:nvSpPr>
          <p:spPr>
            <a:xfrm>
              <a:off x="1633406" y="2001244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D577128-A5BA-4852-9FF2-695BF7B6D4AC}"/>
                </a:ext>
              </a:extLst>
            </p:cNvPr>
            <p:cNvSpPr/>
            <p:nvPr/>
          </p:nvSpPr>
          <p:spPr>
            <a:xfrm>
              <a:off x="1754056" y="2363653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67C2AC20-EFAD-4AA6-BCF5-7A50704FB4B4}"/>
                </a:ext>
              </a:extLst>
            </p:cNvPr>
            <p:cNvSpPr/>
            <p:nvPr/>
          </p:nvSpPr>
          <p:spPr>
            <a:xfrm>
              <a:off x="1723759" y="2489333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E7EEDDF-E2DC-425A-83C5-457F4FFEBCA2}"/>
                </a:ext>
              </a:extLst>
            </p:cNvPr>
            <p:cNvSpPr/>
            <p:nvPr/>
          </p:nvSpPr>
          <p:spPr>
            <a:xfrm>
              <a:off x="1986687" y="2109730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9901037-368D-4C85-B367-955D00FCD8AF}"/>
                </a:ext>
              </a:extLst>
            </p:cNvPr>
            <p:cNvSpPr/>
            <p:nvPr/>
          </p:nvSpPr>
          <p:spPr>
            <a:xfrm>
              <a:off x="2862987" y="2081556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60B1E2E5-C413-4882-8D21-4E81A42696AE}"/>
                </a:ext>
              </a:extLst>
            </p:cNvPr>
            <p:cNvSpPr/>
            <p:nvPr/>
          </p:nvSpPr>
          <p:spPr>
            <a:xfrm>
              <a:off x="3157431" y="1999139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C6F6195-BD68-4E03-85A1-9EE711DE6CAA}"/>
                </a:ext>
              </a:extLst>
            </p:cNvPr>
            <p:cNvSpPr/>
            <p:nvPr/>
          </p:nvSpPr>
          <p:spPr>
            <a:xfrm>
              <a:off x="3498729" y="2109730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FCD3368-50C2-48AE-851E-8783CD6B341C}"/>
                </a:ext>
              </a:extLst>
            </p:cNvPr>
            <p:cNvSpPr/>
            <p:nvPr/>
          </p:nvSpPr>
          <p:spPr>
            <a:xfrm>
              <a:off x="3276479" y="2358756"/>
              <a:ext cx="60593" cy="6059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07CC875-6633-4A43-B8C7-6ED48B4AAB0F}"/>
              </a:ext>
            </a:extLst>
          </p:cNvPr>
          <p:cNvSpPr txBox="1"/>
          <p:nvPr/>
        </p:nvSpPr>
        <p:spPr>
          <a:xfrm>
            <a:off x="355823" y="2055009"/>
            <a:ext cx="4697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Haugh </a:t>
            </a:r>
            <a:r>
              <a:rPr kumimoji="1" lang="ja-JP" altLang="en-US" sz="2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変換を使用してオブジェクトの中心座標に投票</a:t>
            </a:r>
          </a:p>
        </p:txBody>
      </p:sp>
    </p:spTree>
    <p:extLst>
      <p:ext uri="{BB962C8B-B14F-4D97-AF65-F5344CB8AC3E}">
        <p14:creationId xmlns:p14="http://schemas.microsoft.com/office/powerpoint/2010/main" val="240355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Hough </a:t>
            </a:r>
            <a:r>
              <a:rPr lang="ja-JP" altLang="en-US" sz="2800" b="1" dirty="0"/>
              <a:t>変換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5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pic>
        <p:nvPicPr>
          <p:cNvPr id="3" name="図 2" descr="グラフ&#10;&#10;自動的に生成された説明">
            <a:extLst>
              <a:ext uri="{FF2B5EF4-FFF2-40B4-BE49-F238E27FC236}">
                <a16:creationId xmlns:a16="http://schemas.microsoft.com/office/drawing/2014/main" id="{1FDB9AE7-3CE8-4855-AD33-B7F2C734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8" y="641561"/>
            <a:ext cx="2980639" cy="298876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F34536-BC73-4830-BB99-ED4070A37E72}"/>
              </a:ext>
            </a:extLst>
          </p:cNvPr>
          <p:cNvSpPr txBox="1"/>
          <p:nvPr/>
        </p:nvSpPr>
        <p:spPr>
          <a:xfrm>
            <a:off x="4771577" y="59213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点 </a:t>
            </a:r>
            <a:r>
              <a:rPr lang="en-US" altLang="ja-JP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r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の座標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401307-62F8-4F3A-A50A-CE87A0F25C59}"/>
              </a:ext>
            </a:extLst>
          </p:cNvPr>
          <p:cNvSpPr txBox="1"/>
          <p:nvPr/>
        </p:nvSpPr>
        <p:spPr>
          <a:xfrm>
            <a:off x="4771577" y="1383010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点 </a:t>
            </a:r>
            <a:r>
              <a:rPr lang="en-US" altLang="ja-JP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r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と同じ向きの単位ベクトル</a:t>
            </a:r>
            <a:r>
              <a:rPr lang="en-US" altLang="ja-JP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 n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204EC08-00C9-4D4D-842A-BDFCCCD410E6}"/>
                  </a:ext>
                </a:extLst>
              </p:cNvPr>
              <p:cNvSpPr txBox="1"/>
              <p:nvPr/>
            </p:nvSpPr>
            <p:spPr>
              <a:xfrm>
                <a:off x="5331181" y="961021"/>
                <a:ext cx="2096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204EC08-00C9-4D4D-842A-BDFCCCD4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961021"/>
                <a:ext cx="2096600" cy="276999"/>
              </a:xfrm>
              <a:prstGeom prst="rect">
                <a:avLst/>
              </a:prstGeom>
              <a:blipFill>
                <a:blip r:embed="rId4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4F233FE-18CB-43E7-BE97-6162C1085ECB}"/>
                  </a:ext>
                </a:extLst>
              </p:cNvPr>
              <p:cNvSpPr txBox="1"/>
              <p:nvPr/>
            </p:nvSpPr>
            <p:spPr>
              <a:xfrm>
                <a:off x="5331181" y="1897332"/>
                <a:ext cx="19118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kumimoji="1" lang="ja-JP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4F233FE-18CB-43E7-BE97-6162C1085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1897332"/>
                <a:ext cx="1911869" cy="276999"/>
              </a:xfrm>
              <a:prstGeom prst="rect">
                <a:avLst/>
              </a:prstGeom>
              <a:blipFill>
                <a:blip r:embed="rId5"/>
                <a:stretch>
                  <a:fillRect l="-127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FF1225-2FCD-497D-B022-D461F6C959DE}"/>
              </a:ext>
            </a:extLst>
          </p:cNvPr>
          <p:cNvSpPr txBox="1"/>
          <p:nvPr/>
        </p:nvSpPr>
        <p:spPr>
          <a:xfrm>
            <a:off x="4771577" y="225300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と直線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L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上の点</a:t>
            </a:r>
            <a:r>
              <a:rPr lang="en-US" altLang="ja-JP" b="1" i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 P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56F49B7-1466-4CB9-9460-E4531585AF7A}"/>
                  </a:ext>
                </a:extLst>
              </p:cNvPr>
              <p:cNvSpPr txBox="1"/>
              <p:nvPr/>
            </p:nvSpPr>
            <p:spPr>
              <a:xfrm>
                <a:off x="5331181" y="2755511"/>
                <a:ext cx="1238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56F49B7-1466-4CB9-9460-E4531585A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2755511"/>
                <a:ext cx="1238544" cy="276999"/>
              </a:xfrm>
              <a:prstGeom prst="rect">
                <a:avLst/>
              </a:prstGeom>
              <a:blipFill>
                <a:blip r:embed="rId6"/>
                <a:stretch>
                  <a:fillRect l="-3448" b="-1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8053523-8117-483B-A978-0CA01D26B187}"/>
              </a:ext>
            </a:extLst>
          </p:cNvPr>
          <p:cNvSpPr txBox="1"/>
          <p:nvPr/>
        </p:nvSpPr>
        <p:spPr>
          <a:xfrm>
            <a:off x="4771577" y="318783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の間には以下の関係が成り立つ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21D2E8F-DA20-42DA-BFA5-80536CFECC39}"/>
                  </a:ext>
                </a:extLst>
              </p:cNvPr>
              <p:cNvSpPr txBox="1"/>
              <p:nvPr/>
            </p:nvSpPr>
            <p:spPr>
              <a:xfrm>
                <a:off x="5331181" y="3563452"/>
                <a:ext cx="1560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b="1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21D2E8F-DA20-42DA-BFA5-80536CFE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181" y="3563452"/>
                <a:ext cx="1560555" cy="276999"/>
              </a:xfrm>
              <a:prstGeom prst="rect">
                <a:avLst/>
              </a:prstGeom>
              <a:blipFill>
                <a:blip r:embed="rId7"/>
                <a:stretch>
                  <a:fillRect l="-1172" r="-2734" b="-3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61EF0D1-0C9D-4873-9A0E-B5296D07FF6D}"/>
              </a:ext>
            </a:extLst>
          </p:cNvPr>
          <p:cNvSpPr txBox="1"/>
          <p:nvPr/>
        </p:nvSpPr>
        <p:spPr>
          <a:xfrm>
            <a:off x="7695454" y="961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D5F5B0-7EDA-4D79-B118-6ECC966F62CF}"/>
              </a:ext>
            </a:extLst>
          </p:cNvPr>
          <p:cNvSpPr txBox="1"/>
          <p:nvPr/>
        </p:nvSpPr>
        <p:spPr>
          <a:xfrm>
            <a:off x="7695453" y="18958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(2)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34D954-4ABD-47AD-8E3A-431C6112E735}"/>
              </a:ext>
            </a:extLst>
          </p:cNvPr>
          <p:cNvSpPr txBox="1"/>
          <p:nvPr/>
        </p:nvSpPr>
        <p:spPr>
          <a:xfrm>
            <a:off x="7695054" y="27658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(3)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BD3552E-3956-405E-9F54-C4DB54619CE3}"/>
              </a:ext>
            </a:extLst>
          </p:cNvPr>
          <p:cNvSpPr txBox="1"/>
          <p:nvPr/>
        </p:nvSpPr>
        <p:spPr>
          <a:xfrm>
            <a:off x="7695054" y="358020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(4)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E89086-F944-40A9-8077-21E5A80295F0}"/>
              </a:ext>
            </a:extLst>
          </p:cNvPr>
          <p:cNvSpPr txBox="1"/>
          <p:nvPr/>
        </p:nvSpPr>
        <p:spPr>
          <a:xfrm>
            <a:off x="302447" y="3979062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(4)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 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(1), (2), (3) 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を代入すると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C011366-D4C1-47C9-9180-04ACD7C49DB5}"/>
                  </a:ext>
                </a:extLst>
              </p:cNvPr>
              <p:cNvSpPr txBox="1"/>
              <p:nvPr/>
            </p:nvSpPr>
            <p:spPr>
              <a:xfrm>
                <a:off x="992508" y="4296173"/>
                <a:ext cx="7194989" cy="1795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kumimoji="1"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ja-JP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func>
                                <m:func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ja-JP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b="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altLang="ja-JP" b="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C011366-D4C1-47C9-9180-04ACD7C4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8" y="4296173"/>
                <a:ext cx="7194989" cy="1795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D9AE584-D487-4AD5-B33B-90C93AE2A3E7}"/>
                  </a:ext>
                </a:extLst>
              </p:cNvPr>
              <p:cNvSpPr txBox="1"/>
              <p:nvPr/>
            </p:nvSpPr>
            <p:spPr>
              <a:xfrm>
                <a:off x="2041865" y="6119925"/>
                <a:ext cx="3680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よって          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D9AE584-D487-4AD5-B33B-90C93AE2A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65" y="6119925"/>
                <a:ext cx="3680816" cy="369332"/>
              </a:xfrm>
              <a:prstGeom prst="rect">
                <a:avLst/>
              </a:prstGeom>
              <a:blipFill>
                <a:blip r:embed="rId9"/>
                <a:stretch>
                  <a:fillRect l="-1490" t="-1311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4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Hough </a:t>
            </a:r>
            <a:r>
              <a:rPr lang="ja-JP" altLang="en-US" sz="2800" b="1" dirty="0"/>
              <a:t>変換</a:t>
            </a:r>
            <a:endParaRPr kumimoji="1" lang="ja-JP" altLang="en-US" sz="2800" b="1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6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5E89086-F944-40A9-8077-21E5A80295F0}"/>
              </a:ext>
            </a:extLst>
          </p:cNvPr>
          <p:cNvSpPr txBox="1"/>
          <p:nvPr/>
        </p:nvSpPr>
        <p:spPr>
          <a:xfrm>
            <a:off x="1718460" y="4217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検出対象</a:t>
            </a:r>
          </a:p>
        </p:txBody>
      </p:sp>
      <p:pic>
        <p:nvPicPr>
          <p:cNvPr id="4" name="図 3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DEB89870-7522-4943-AE8E-07DFAF14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4" y="1253285"/>
            <a:ext cx="3546148" cy="26011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FDA791A-DA8B-4F29-BFC6-705A98D5DC77}"/>
                  </a:ext>
                </a:extLst>
              </p:cNvPr>
              <p:cNvSpPr txBox="1"/>
              <p:nvPr/>
            </p:nvSpPr>
            <p:spPr>
              <a:xfrm>
                <a:off x="5714376" y="54085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FDA791A-DA8B-4F29-BFC6-705A98D5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76" y="5408568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E4381E14-D012-4F67-A27F-93DD7658F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348" y="1253285"/>
            <a:ext cx="2372056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BE45C-5147-43D1-B80D-03BAADEF3E72}"/>
              </a:ext>
            </a:extLst>
          </p:cNvPr>
          <p:cNvSpPr/>
          <p:nvPr/>
        </p:nvSpPr>
        <p:spPr>
          <a:xfrm>
            <a:off x="1309402" y="-9306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逆</a:t>
            </a:r>
            <a:r>
              <a:rPr lang="en-US" altLang="ja-JP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Hough </a:t>
            </a:r>
            <a:r>
              <a:rPr lang="ja-JP" alt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変換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7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5E89086-F944-40A9-8077-21E5A80295F0}"/>
                  </a:ext>
                </a:extLst>
              </p:cNvPr>
              <p:cNvSpPr txBox="1"/>
              <p:nvPr/>
            </p:nvSpPr>
            <p:spPr>
              <a:xfrm>
                <a:off x="89808" y="1203508"/>
                <a:ext cx="4319866" cy="4376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800"/>
                  </a:lnSpc>
                  <a:buFont typeface="+mj-lt"/>
                  <a:buAutoNum type="arabicPeriod"/>
                </a:pPr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得られたサインカーブのうち，</a:t>
                </a: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閾値以上の点数が重なった交点を求める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 marL="342900" indent="-342900">
                  <a:lnSpc>
                    <a:spcPts val="2800"/>
                  </a:lnSpc>
                  <a:buFont typeface="+mj-lt"/>
                  <a:buAutoNum type="arabicPeriod"/>
                </a:pPr>
                <a:r>
                  <a: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Voting</a:t>
                </a: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 から得られる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ja-JP" alt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 </a:t>
                </a: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について，</a:t>
                </a:r>
                <a:r>
                  <a:rPr lang="en-US" altLang="ja-JP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x-y</a:t>
                </a: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平面へ逆変換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 +(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または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n-US" altLang="ja-JP" i="1" dirty="0" err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ja-JP" i="1" dirty="0" err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このとき分母がゼロにならないように，２つの式を適当に使い分ける．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:endPara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:r>
                  <a: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前者は，</a:t>
                </a: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水平に近い直線抽出に最適</a:t>
                </a:r>
                <a:endParaRPr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  <a:p>
                <a:pPr>
                  <a:lnSpc>
                    <a:spcPts val="2800"/>
                  </a:lnSpc>
                </a:pPr>
                <a:r>
                  <a:rPr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rPr>
                  <a:t>後者は，垂直に近い直線抽出に最適</a:t>
                </a:r>
                <a:endPara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5E89086-F944-40A9-8077-21E5A8029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" y="1203508"/>
                <a:ext cx="4319866" cy="4376454"/>
              </a:xfrm>
              <a:prstGeom prst="rect">
                <a:avLst/>
              </a:prstGeom>
              <a:blipFill>
                <a:blip r:embed="rId4"/>
                <a:stretch>
                  <a:fillRect l="-1271" r="-141" b="-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, 棒グラフ&#10;&#10;自動的に生成された説明">
            <a:extLst>
              <a:ext uri="{FF2B5EF4-FFF2-40B4-BE49-F238E27FC236}">
                <a16:creationId xmlns:a16="http://schemas.microsoft.com/office/drawing/2014/main" id="{8E6E7378-44B8-4194-AF05-C540D4016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74" y="1142681"/>
            <a:ext cx="2476846" cy="4572638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03B636E4-10F1-4171-A772-30CC47C0E875}"/>
              </a:ext>
            </a:extLst>
          </p:cNvPr>
          <p:cNvSpPr/>
          <p:nvPr/>
        </p:nvSpPr>
        <p:spPr>
          <a:xfrm rot="705541">
            <a:off x="5714995" y="3262312"/>
            <a:ext cx="180975" cy="333375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グラフ&#10;&#10;自動的に生成された説明">
            <a:extLst>
              <a:ext uri="{FF2B5EF4-FFF2-40B4-BE49-F238E27FC236}">
                <a16:creationId xmlns:a16="http://schemas.microsoft.com/office/drawing/2014/main" id="{F13E8080-8B35-4457-A012-0668B8F6F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46" y="2487221"/>
            <a:ext cx="2636981" cy="188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0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3BA3-F2E4-4F2D-87E5-5154CA402B4F}" type="slidenum">
              <a:rPr kumimoji="1" lang="ja-JP" altLang="en-US" sz="1050" smtClean="0">
                <a:solidFill>
                  <a:schemeClr val="tx1"/>
                </a:solidFill>
              </a:rPr>
              <a:t>8</a:t>
            </a:fld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41664AA-C394-4B9C-B864-63590EEA7DD9}"/>
              </a:ext>
            </a:extLst>
          </p:cNvPr>
          <p:cNvSpPr/>
          <p:nvPr/>
        </p:nvSpPr>
        <p:spPr>
          <a:xfrm>
            <a:off x="1301888" y="0"/>
            <a:ext cx="6540223" cy="43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PnP</a:t>
            </a:r>
            <a:r>
              <a:rPr lang="ja-JP" alt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問題 </a:t>
            </a:r>
            <a:r>
              <a:rPr lang="en-US" altLang="ja-JP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</a:t>
            </a:r>
            <a:r>
              <a:rPr lang="en-US" altLang="ja-JP" sz="2800" b="1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Prespective</a:t>
            </a:r>
            <a:r>
              <a:rPr lang="en-US" altLang="ja-JP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-n-Points)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82CC7D-85A6-4B6C-97C5-19E4B1E90F0A}"/>
              </a:ext>
            </a:extLst>
          </p:cNvPr>
          <p:cNvSpPr txBox="1"/>
          <p:nvPr/>
        </p:nvSpPr>
        <p:spPr>
          <a:xfrm>
            <a:off x="739645" y="779443"/>
            <a:ext cx="7863840" cy="1144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dirty="0">
                <a:effectLst/>
                <a:latin typeface="Times New Roman" panose="02020603050405020304" pitchFamily="18" charset="0"/>
              </a:rPr>
              <a:t>PnP</a:t>
            </a:r>
            <a:r>
              <a:rPr lang="ja-JP" altLang="en-US" dirty="0">
                <a:effectLst/>
                <a:latin typeface="Courier New" panose="02070309020205020404" pitchFamily="49" charset="0"/>
              </a:rPr>
              <a:t>問題（</a:t>
            </a:r>
            <a:r>
              <a:rPr lang="en-US" altLang="ja-JP" dirty="0">
                <a:effectLst/>
                <a:latin typeface="Times New Roman" panose="02020603050405020304" pitchFamily="18" charset="0"/>
              </a:rPr>
              <a:t>Perspective-n-Points Problem</a:t>
            </a:r>
            <a:r>
              <a:rPr lang="ja-JP" altLang="en-US" dirty="0">
                <a:effectLst/>
                <a:latin typeface="Courier New" panose="02070309020205020404" pitchFamily="49" charset="0"/>
              </a:rPr>
              <a:t>）とは，ワールド座標系における</a:t>
            </a:r>
            <a:r>
              <a:rPr lang="en-US" altLang="ja-JP" dirty="0">
                <a:effectLst/>
                <a:latin typeface="Arial" panose="020B0604020202020204" pitchFamily="34" charset="0"/>
              </a:rPr>
              <a:t>n</a:t>
            </a:r>
            <a:r>
              <a:rPr lang="ja-JP" altLang="en-US" dirty="0">
                <a:effectLst/>
                <a:latin typeface="Courier New" panose="02070309020205020404" pitchFamily="49" charset="0"/>
              </a:rPr>
              <a:t>点の三次元座標とそれらの点が観測された画像座標から，校正済カメラの位置姿勢を推定する問題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56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8461</TotalTime>
  <Words>418</Words>
  <Application>Microsoft Office PowerPoint</Application>
  <PresentationFormat>画面に合わせる (4:3)</PresentationFormat>
  <Paragraphs>71</Paragraphs>
  <Slides>8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ＭＳ Ｐゴシック</vt:lpstr>
      <vt:lpstr>游ゴシック</vt:lpstr>
      <vt:lpstr>游ゴシック Light</vt:lpstr>
      <vt:lpstr>Arial</vt:lpstr>
      <vt:lpstr>Cambria Math</vt:lpstr>
      <vt:lpstr>Courier New</vt:lpstr>
      <vt:lpstr>Times New Roman</vt:lpstr>
      <vt:lpstr>Office テーマ</vt:lpstr>
      <vt:lpstr>進捗報告会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f116056</dc:creator>
  <cp:lastModifiedBy>f120613</cp:lastModifiedBy>
  <cp:revision>530</cp:revision>
  <dcterms:created xsi:type="dcterms:W3CDTF">2019-11-07T22:06:24Z</dcterms:created>
  <dcterms:modified xsi:type="dcterms:W3CDTF">2021-05-11T09:14:34Z</dcterms:modified>
</cp:coreProperties>
</file>