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74" r:id="rId2"/>
    <p:sldId id="275" r:id="rId3"/>
    <p:sldId id="276" r:id="rId4"/>
    <p:sldId id="277" r:id="rId5"/>
    <p:sldId id="278" r:id="rId6"/>
    <p:sldId id="279" r:id="rId7"/>
    <p:sldId id="280" r:id="rId8"/>
    <p:sldId id="281" r:id="rId9"/>
    <p:sldId id="282" r:id="rId10"/>
    <p:sldId id="284" r:id="rId11"/>
    <p:sldId id="290" r:id="rId12"/>
    <p:sldId id="291" r:id="rId13"/>
    <p:sldId id="283" r:id="rId14"/>
    <p:sldId id="285" r:id="rId15"/>
    <p:sldId id="286" r:id="rId16"/>
    <p:sldId id="288" r:id="rId17"/>
    <p:sldId id="292" r:id="rId18"/>
    <p:sldId id="293" r:id="rId19"/>
    <p:sldId id="294" r:id="rId20"/>
    <p:sldId id="295" r:id="rId21"/>
    <p:sldId id="296" r:id="rId22"/>
    <p:sldId id="297" r:id="rId23"/>
    <p:sldId id="298" r:id="rId24"/>
    <p:sldId id="299" r:id="rId25"/>
    <p:sldId id="300"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94660"/>
  </p:normalViewPr>
  <p:slideViewPr>
    <p:cSldViewPr snapToGrid="0">
      <p:cViewPr varScale="1">
        <p:scale>
          <a:sx n="68" d="100"/>
          <a:sy n="68" d="100"/>
        </p:scale>
        <p:origin x="13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C0AE7FE-8355-4FD6-801C-A7515C1393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34C54853-B749-42EE-8283-D3CA3ACA1C4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F13C4-9ECB-4B21-90F6-AE3D87211C64}" type="datetimeFigureOut">
              <a:rPr kumimoji="1" lang="ja-JP" altLang="en-US" smtClean="0"/>
              <a:t>2019/11/7</a:t>
            </a:fld>
            <a:endParaRPr kumimoji="1" lang="ja-JP" altLang="en-US"/>
          </a:p>
        </p:txBody>
      </p:sp>
      <p:sp>
        <p:nvSpPr>
          <p:cNvPr id="4" name="スライド イメージ プレースホルダー 3">
            <a:extLst>
              <a:ext uri="{FF2B5EF4-FFF2-40B4-BE49-F238E27FC236}">
                <a16:creationId xmlns:a16="http://schemas.microsoft.com/office/drawing/2014/main" id="{04A6DB8B-84B4-44E7-82BA-A0DE1DCD825F}"/>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a:extLst>
              <a:ext uri="{FF2B5EF4-FFF2-40B4-BE49-F238E27FC236}">
                <a16:creationId xmlns:a16="http://schemas.microsoft.com/office/drawing/2014/main" id="{194C711E-FB86-4470-B444-54A26FC8FEF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68B65150-149B-4175-A324-594F625F4D8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a:extLst>
              <a:ext uri="{FF2B5EF4-FFF2-40B4-BE49-F238E27FC236}">
                <a16:creationId xmlns:a16="http://schemas.microsoft.com/office/drawing/2014/main" id="{F6F5CDF3-C2A1-45CC-A4DC-74322B111E6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282861-4020-49DC-92AF-E90BCEE495C1}"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確率的勾配降下法（</a:t>
            </a:r>
            <a:r>
              <a:rPr lang="en-US" altLang="ja-JP" b="0" dirty="0"/>
              <a:t>SGD, Stochastic Gradient Descent</a:t>
            </a:r>
            <a:r>
              <a:rPr lang="ja-JP" altLang="en-US" b="0" dirty="0"/>
              <a:t>）</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目的関数がパラメータに関して微分できるなら、全パラメータに関して一次の偏微分を関数を評価するのと同じ計算量でできるので効率が良い。</a:t>
            </a:r>
          </a:p>
        </p:txBody>
      </p:sp>
      <p:sp>
        <p:nvSpPr>
          <p:cNvPr id="4" name="スライド番号プレースホルダー 3"/>
          <p:cNvSpPr>
            <a:spLocks noGrp="1"/>
          </p:cNvSpPr>
          <p:nvPr>
            <p:ph type="sldNum" sz="quarter" idx="5"/>
          </p:nvPr>
        </p:nvSpPr>
        <p:spPr/>
        <p:txBody>
          <a:bodyPr/>
          <a:lstStyle/>
          <a:p>
            <a:fld id="{B3B275A1-D370-470B-81B1-E658385EECD3}" type="slidenum">
              <a:rPr kumimoji="1" lang="ja-JP" altLang="en-US" smtClean="0"/>
              <a:t>17</a:t>
            </a:fld>
            <a:endParaRPr kumimoji="1" lang="ja-JP" altLang="en-US"/>
          </a:p>
        </p:txBody>
      </p:sp>
    </p:spTree>
    <p:extLst>
      <p:ext uri="{BB962C8B-B14F-4D97-AF65-F5344CB8AC3E}">
        <p14:creationId xmlns:p14="http://schemas.microsoft.com/office/powerpoint/2010/main" val="165021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ネステロフの加速法</a:t>
            </a:r>
            <a:r>
              <a:rPr lang="en-US" altLang="ja-JP" dirty="0"/>
              <a:t>(</a:t>
            </a:r>
            <a:r>
              <a:rPr lang="en-US" altLang="ja-JP" dirty="0" err="1"/>
              <a:t>Nesterov's</a:t>
            </a:r>
            <a:r>
              <a:rPr lang="en-US" altLang="ja-JP" dirty="0"/>
              <a:t> Accelerated Gradient method)</a:t>
            </a:r>
            <a:endParaRPr kumimoji="1" lang="ja-JP" altLang="en-US" dirty="0"/>
          </a:p>
        </p:txBody>
      </p:sp>
      <p:sp>
        <p:nvSpPr>
          <p:cNvPr id="4" name="スライド番号プレースホルダー 3"/>
          <p:cNvSpPr>
            <a:spLocks noGrp="1"/>
          </p:cNvSpPr>
          <p:nvPr>
            <p:ph type="sldNum" sz="quarter" idx="5"/>
          </p:nvPr>
        </p:nvSpPr>
        <p:spPr/>
        <p:txBody>
          <a:bodyPr/>
          <a:lstStyle/>
          <a:p>
            <a:fld id="{B3B275A1-D370-470B-81B1-E658385EECD3}" type="slidenum">
              <a:rPr kumimoji="1" lang="ja-JP" altLang="en-US" smtClean="0"/>
              <a:t>19</a:t>
            </a:fld>
            <a:endParaRPr kumimoji="1" lang="ja-JP" altLang="en-US"/>
          </a:p>
        </p:txBody>
      </p:sp>
    </p:spTree>
    <p:extLst>
      <p:ext uri="{BB962C8B-B14F-4D97-AF65-F5344CB8AC3E}">
        <p14:creationId xmlns:p14="http://schemas.microsoft.com/office/powerpoint/2010/main" val="2643352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a:t>AdaGrad</a:t>
            </a:r>
            <a:r>
              <a:rPr lang="ja-JP" altLang="en-US" dirty="0"/>
              <a:t>（</a:t>
            </a:r>
            <a:r>
              <a:rPr lang="en-US" altLang="ja-JP" dirty="0"/>
              <a:t>Adaptive </a:t>
            </a:r>
            <a:r>
              <a:rPr lang="en-US" altLang="ja-JP" dirty="0" err="1"/>
              <a:t>subGradient</a:t>
            </a:r>
            <a:r>
              <a:rPr lang="en-US" altLang="ja-JP" dirty="0"/>
              <a:t> descent</a:t>
            </a:r>
            <a:r>
              <a:rPr lang="ja-JP" altLang="en-U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B3B275A1-D370-470B-81B1-E658385EECD3}" type="slidenum">
              <a:rPr kumimoji="1" lang="ja-JP" altLang="en-US" smtClean="0"/>
              <a:t>20</a:t>
            </a:fld>
            <a:endParaRPr kumimoji="1" lang="ja-JP" altLang="en-US"/>
          </a:p>
        </p:txBody>
      </p:sp>
    </p:spTree>
    <p:extLst>
      <p:ext uri="{BB962C8B-B14F-4D97-AF65-F5344CB8AC3E}">
        <p14:creationId xmlns:p14="http://schemas.microsoft.com/office/powerpoint/2010/main" val="729744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3B275A1-D370-470B-81B1-E658385EECD3}" type="slidenum">
              <a:rPr kumimoji="1" lang="ja-JP" altLang="en-US" smtClean="0"/>
              <a:t>22</a:t>
            </a:fld>
            <a:endParaRPr kumimoji="1" lang="ja-JP" altLang="en-US"/>
          </a:p>
        </p:txBody>
      </p:sp>
    </p:spTree>
    <p:extLst>
      <p:ext uri="{BB962C8B-B14F-4D97-AF65-F5344CB8AC3E}">
        <p14:creationId xmlns:p14="http://schemas.microsoft.com/office/powerpoint/2010/main" val="3543469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a:t>AdaDelta</a:t>
            </a:r>
            <a:r>
              <a:rPr lang="ja-JP" altLang="en-US" dirty="0"/>
              <a:t>（</a:t>
            </a:r>
            <a:r>
              <a:rPr lang="en-US" altLang="ja-JP" dirty="0"/>
              <a:t>Adaptive </a:t>
            </a:r>
            <a:r>
              <a:rPr lang="en-US" altLang="ja-JP" dirty="0" err="1"/>
              <a:t>subGradient</a:t>
            </a:r>
            <a:r>
              <a:rPr lang="en-US" altLang="ja-JP" dirty="0"/>
              <a:t> Delta</a:t>
            </a:r>
            <a:r>
              <a:rPr lang="ja-JP" altLang="en-U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B3B275A1-D370-470B-81B1-E658385EECD3}" type="slidenum">
              <a:rPr kumimoji="1" lang="ja-JP" altLang="en-US" smtClean="0"/>
              <a:t>23</a:t>
            </a:fld>
            <a:endParaRPr kumimoji="1" lang="ja-JP" altLang="en-US"/>
          </a:p>
        </p:txBody>
      </p:sp>
    </p:spTree>
    <p:extLst>
      <p:ext uri="{BB962C8B-B14F-4D97-AF65-F5344CB8AC3E}">
        <p14:creationId xmlns:p14="http://schemas.microsoft.com/office/powerpoint/2010/main" val="2763242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Adam</a:t>
            </a:r>
            <a:r>
              <a:rPr lang="ja-JP" altLang="en-US" dirty="0"/>
              <a:t>（</a:t>
            </a:r>
            <a:r>
              <a:rPr lang="en-US" altLang="ja-JP" dirty="0"/>
              <a:t>Adaptive moment estimation</a:t>
            </a:r>
            <a:r>
              <a:rPr lang="ja-JP" altLang="en-U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B3B275A1-D370-470B-81B1-E658385EECD3}" type="slidenum">
              <a:rPr kumimoji="1" lang="ja-JP" altLang="en-US" smtClean="0"/>
              <a:t>25</a:t>
            </a:fld>
            <a:endParaRPr kumimoji="1" lang="ja-JP" altLang="en-US"/>
          </a:p>
        </p:txBody>
      </p:sp>
    </p:spTree>
    <p:extLst>
      <p:ext uri="{BB962C8B-B14F-4D97-AF65-F5344CB8AC3E}">
        <p14:creationId xmlns:p14="http://schemas.microsoft.com/office/powerpoint/2010/main" val="420131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6BBE42A-7E8F-4EA0-BC0F-E753FF3513AE}" type="datetimeFigureOut">
              <a:rPr kumimoji="1" lang="ja-JP" altLang="en-US" smtClean="0"/>
              <a:t>2019/11/7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210983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BBE42A-7E8F-4EA0-BC0F-E753FF3513AE}" type="datetimeFigureOut">
              <a:rPr kumimoji="1" lang="ja-JP" altLang="en-US" smtClean="0"/>
              <a:t>2019/11/7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137889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BBE42A-7E8F-4EA0-BC0F-E753FF3513AE}" type="datetimeFigureOut">
              <a:rPr kumimoji="1" lang="ja-JP" altLang="en-US" smtClean="0"/>
              <a:t>2019/11/7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1742890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BBE42A-7E8F-4EA0-BC0F-E753FF3513AE}" type="datetimeFigureOut">
              <a:rPr kumimoji="1" lang="ja-JP" altLang="en-US" smtClean="0"/>
              <a:t>2019/11/7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125477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6BBE42A-7E8F-4EA0-BC0F-E753FF3513AE}" type="datetimeFigureOut">
              <a:rPr kumimoji="1" lang="ja-JP" altLang="en-US" smtClean="0"/>
              <a:t>2019/11/7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77576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6BBE42A-7E8F-4EA0-BC0F-E753FF3513AE}" type="datetimeFigureOut">
              <a:rPr kumimoji="1" lang="ja-JP" altLang="en-US" smtClean="0"/>
              <a:t>2019/11/7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55935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6BBE42A-7E8F-4EA0-BC0F-E753FF3513AE}" type="datetimeFigureOut">
              <a:rPr kumimoji="1" lang="ja-JP" altLang="en-US" smtClean="0"/>
              <a:t>2019/11/7</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227134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6BBE42A-7E8F-4EA0-BC0F-E753FF3513AE}" type="datetimeFigureOut">
              <a:rPr kumimoji="1" lang="ja-JP" altLang="en-US" smtClean="0"/>
              <a:t>2019/11/7</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358421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BE42A-7E8F-4EA0-BC0F-E753FF3513AE}" type="datetimeFigureOut">
              <a:rPr kumimoji="1" lang="ja-JP" altLang="en-US" smtClean="0"/>
              <a:t>2019/11/7</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389145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6BBE42A-7E8F-4EA0-BC0F-E753FF3513AE}" type="datetimeFigureOut">
              <a:rPr kumimoji="1" lang="ja-JP" altLang="en-US" smtClean="0"/>
              <a:t>2019/11/7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78765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6BBE42A-7E8F-4EA0-BC0F-E753FF3513AE}" type="datetimeFigureOut">
              <a:rPr kumimoji="1" lang="ja-JP" altLang="en-US" smtClean="0"/>
              <a:t>2019/11/7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1506685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BE42A-7E8F-4EA0-BC0F-E753FF3513AE}" type="datetimeFigureOut">
              <a:rPr kumimoji="1" lang="ja-JP" altLang="en-US" smtClean="0"/>
              <a:t>2019/11/7</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343278463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1. </a:t>
            </a:r>
            <a:r>
              <a:rPr lang="en-US" altLang="ja-JP" sz="4800" b="1" dirty="0" err="1">
                <a:solidFill>
                  <a:prstClr val="white"/>
                </a:solidFill>
                <a:latin typeface="游明朝" panose="02020400000000000000" pitchFamily="18" charset="-128"/>
                <a:ea typeface="游明朝" panose="02020400000000000000" pitchFamily="18" charset="-128"/>
              </a:rPr>
              <a:t>BackProp</a:t>
            </a:r>
            <a:r>
              <a:rPr lang="ja-JP" altLang="en-US" sz="4800" b="1" dirty="0" err="1">
                <a:solidFill>
                  <a:prstClr val="white"/>
                </a:solidFill>
                <a:latin typeface="游明朝" panose="02020400000000000000" pitchFamily="18" charset="-128"/>
                <a:ea typeface="游明朝" panose="02020400000000000000" pitchFamily="18" charset="-128"/>
              </a:rPr>
              <a:t>で</a:t>
            </a:r>
            <a:r>
              <a:rPr lang="ja-JP" altLang="en-US" sz="4800" b="1" dirty="0">
                <a:solidFill>
                  <a:prstClr val="white"/>
                </a:solidFill>
                <a:latin typeface="游明朝" panose="02020400000000000000" pitchFamily="18" charset="-128"/>
                <a:ea typeface="游明朝" panose="02020400000000000000" pitchFamily="18" charset="-128"/>
              </a:rPr>
              <a:t>できることは何か</a:t>
            </a: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392811" y="1120676"/>
            <a:ext cx="8358378" cy="230832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err="1">
                <a:ln>
                  <a:noFill/>
                </a:ln>
                <a:solidFill>
                  <a:srgbClr val="FF0000"/>
                </a:solidFill>
                <a:effectLst/>
                <a:uLnTx/>
                <a:uFillTx/>
                <a:latin typeface="游明朝" panose="02020400000000000000" pitchFamily="18" charset="-128"/>
                <a:ea typeface="游明朝" panose="02020400000000000000" pitchFamily="18" charset="-128"/>
              </a:rPr>
              <a:t>BackProp</a:t>
            </a: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b="1" dirty="0">
                <a:latin typeface="游明朝" panose="02020400000000000000" pitchFamily="18" charset="-128"/>
                <a:ea typeface="游明朝" panose="02020400000000000000" pitchFamily="18" charset="-128"/>
              </a:rPr>
              <a:t>「教師あり学習の文脈で</a:t>
            </a:r>
            <a:endParaRPr lang="en-US" altLang="ja-JP" sz="3600" b="1" dirty="0">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b="1" dirty="0">
                <a:latin typeface="游明朝" panose="02020400000000000000" pitchFamily="18" charset="-128"/>
                <a:ea typeface="游明朝" panose="02020400000000000000" pitchFamily="18" charset="-128"/>
              </a:rPr>
              <a:t>	</a:t>
            </a:r>
            <a:r>
              <a:rPr lang="ja-JP" altLang="en-US" sz="3600" b="1" dirty="0">
                <a:latin typeface="游明朝" panose="02020400000000000000" pitchFamily="18" charset="-128"/>
                <a:ea typeface="游明朝" panose="02020400000000000000" pitchFamily="18" charset="-128"/>
              </a:rPr>
              <a:t>多層パーセプトロンを識別器あるいは</a:t>
            </a:r>
            <a:endParaRPr lang="en-US" altLang="ja-JP" sz="3600" b="1" dirty="0">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b="1" dirty="0">
                <a:latin typeface="游明朝" panose="02020400000000000000" pitchFamily="18" charset="-128"/>
                <a:ea typeface="游明朝" panose="02020400000000000000" pitchFamily="18" charset="-128"/>
              </a:rPr>
              <a:t>	</a:t>
            </a:r>
            <a:r>
              <a:rPr lang="ja-JP" altLang="en-US" sz="3600" b="1" dirty="0">
                <a:latin typeface="游明朝" panose="02020400000000000000" pitchFamily="18" charset="-128"/>
                <a:ea typeface="游明朝" panose="02020400000000000000" pitchFamily="18" charset="-128"/>
              </a:rPr>
              <a:t>関数近似器として訓練する」</a:t>
            </a:r>
            <a:endPar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endParaRPr>
          </a:p>
        </p:txBody>
      </p:sp>
      <p:sp>
        <p:nvSpPr>
          <p:cNvPr id="4" name="テキスト ボックス 3">
            <a:extLst>
              <a:ext uri="{FF2B5EF4-FFF2-40B4-BE49-F238E27FC236}">
                <a16:creationId xmlns:a16="http://schemas.microsoft.com/office/drawing/2014/main" id="{6078AEA9-01D6-4E40-B630-D4E2E42611B8}"/>
              </a:ext>
            </a:extLst>
          </p:cNvPr>
          <p:cNvSpPr txBox="1"/>
          <p:nvPr/>
        </p:nvSpPr>
        <p:spPr>
          <a:xfrm>
            <a:off x="555515" y="4226943"/>
            <a:ext cx="8032968" cy="1200329"/>
          </a:xfrm>
          <a:prstGeom prst="rect">
            <a:avLst/>
          </a:prstGeom>
          <a:noFill/>
        </p:spPr>
        <p:txBody>
          <a:bodyPr wrap="none" rtlCol="0">
            <a:spAutoFit/>
          </a:bodyPr>
          <a:lstStyle/>
          <a:p>
            <a:pPr marR="0" lvl="0" algn="l" defTabSz="457200" rtl="0" eaLnBrk="1" fontAlgn="auto" latinLnBrk="0" hangingPunct="1">
              <a:lnSpc>
                <a:spcPct val="100000"/>
              </a:lnSpc>
              <a:spcBef>
                <a:spcPts val="0"/>
              </a:spcBef>
              <a:spcAft>
                <a:spcPts val="0"/>
              </a:spcAft>
              <a:buClrTx/>
              <a:buSzTx/>
              <a:tabLst/>
              <a:defRPr/>
            </a:pPr>
            <a:r>
              <a:rPr kumimoji="1" lang="ja-JP" altLang="en-US"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損失関数の微分を効率的に</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R="0" lvl="0" algn="l" defTabSz="457200" rtl="0" eaLnBrk="1" fontAlgn="auto" latinLnBrk="0" hangingPunct="1">
              <a:lnSpc>
                <a:spcPct val="100000"/>
              </a:lnSpc>
              <a:spcBef>
                <a:spcPts val="0"/>
              </a:spcBef>
              <a:spcAft>
                <a:spcPts val="0"/>
              </a:spcAft>
              <a:buClrTx/>
              <a:buSzTx/>
              <a:tabLst/>
              <a:defRPr/>
            </a:pPr>
            <a:r>
              <a:rPr lang="en-US" altLang="ja-JP" sz="3600" dirty="0">
                <a:solidFill>
                  <a:prstClr val="white"/>
                </a:solidFill>
                <a:latin typeface="Calibri" panose="020F0502020204030204"/>
                <a:ea typeface="游ゴシック" panose="020B0400000000000000" pitchFamily="50" charset="-128"/>
              </a:rPr>
              <a:t>								</a:t>
            </a:r>
            <a:r>
              <a:rPr lang="ja-JP" altLang="en-US" sz="3600" dirty="0">
                <a:solidFill>
                  <a:prstClr val="white"/>
                </a:solidFill>
                <a:latin typeface="Calibri" panose="020F0502020204030204"/>
                <a:ea typeface="游ゴシック" panose="020B0400000000000000" pitchFamily="50" charset="-128"/>
              </a:rPr>
              <a:t>計算する手法の一つ</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p:sp>
        <p:nvSpPr>
          <p:cNvPr id="7" name="矢印: 下 6">
            <a:extLst>
              <a:ext uri="{FF2B5EF4-FFF2-40B4-BE49-F238E27FC236}">
                <a16:creationId xmlns:a16="http://schemas.microsoft.com/office/drawing/2014/main" id="{6199400D-577E-4C06-A5A4-0FD97067F171}"/>
              </a:ext>
            </a:extLst>
          </p:cNvPr>
          <p:cNvSpPr/>
          <p:nvPr/>
        </p:nvSpPr>
        <p:spPr>
          <a:xfrm>
            <a:off x="4216317" y="3429000"/>
            <a:ext cx="711365" cy="797943"/>
          </a:xfrm>
          <a:prstGeom prst="downArrow">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2ED4565-2AB8-4F15-AAAD-6B15464BE411}"/>
              </a:ext>
            </a:extLst>
          </p:cNvPr>
          <p:cNvSpPr txBox="1"/>
          <p:nvPr/>
        </p:nvSpPr>
        <p:spPr>
          <a:xfrm>
            <a:off x="786347" y="5578884"/>
            <a:ext cx="7571303" cy="646331"/>
          </a:xfrm>
          <a:prstGeom prst="rect">
            <a:avLst/>
          </a:prstGeom>
          <a:noFill/>
        </p:spPr>
        <p:txBody>
          <a:bodyPr wrap="none" rtlCol="0">
            <a:spAutoFit/>
          </a:bodyPr>
          <a:lstStyle/>
          <a:p>
            <a:pPr marR="0" lvl="0" algn="l" defTabSz="457200" rtl="0" eaLnBrk="1" fontAlgn="auto" latinLnBrk="0" hangingPunct="1">
              <a:lnSpc>
                <a:spcPct val="100000"/>
              </a:lnSpc>
              <a:spcBef>
                <a:spcPts val="0"/>
              </a:spcBef>
              <a:spcAft>
                <a:spcPts val="0"/>
              </a:spcAft>
              <a:buClrTx/>
              <a:buSzTx/>
              <a:tabLst/>
              <a:defRPr/>
            </a:pPr>
            <a:r>
              <a:rPr kumimoji="1" lang="ja-JP" altLang="en-US"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教師あり学習のためのアルゴリズム</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cxnSp>
        <p:nvCxnSpPr>
          <p:cNvPr id="11" name="直線コネクタ 10">
            <a:extLst>
              <a:ext uri="{FF2B5EF4-FFF2-40B4-BE49-F238E27FC236}">
                <a16:creationId xmlns:a16="http://schemas.microsoft.com/office/drawing/2014/main" id="{95BED28E-6550-4C2B-A4F3-55E0067EADBB}"/>
              </a:ext>
            </a:extLst>
          </p:cNvPr>
          <p:cNvCxnSpPr>
            <a:cxnSpLocks/>
          </p:cNvCxnSpPr>
          <p:nvPr/>
        </p:nvCxnSpPr>
        <p:spPr>
          <a:xfrm flipV="1">
            <a:off x="786346" y="5578884"/>
            <a:ext cx="7571304" cy="65116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DB032E0-24A9-477B-AB2A-69923F93E68A}"/>
              </a:ext>
            </a:extLst>
          </p:cNvPr>
          <p:cNvCxnSpPr>
            <a:cxnSpLocks/>
          </p:cNvCxnSpPr>
          <p:nvPr/>
        </p:nvCxnSpPr>
        <p:spPr>
          <a:xfrm>
            <a:off x="786346" y="5578884"/>
            <a:ext cx="7571304" cy="65116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45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4800" b="1" i="0" u="none" strike="noStrike" kern="1200" cap="none" spc="0" normalizeH="0" baseline="0" noProof="0" dirty="0">
                <a:ln>
                  <a:noFill/>
                </a:ln>
                <a:solidFill>
                  <a:prstClr val="white"/>
                </a:solidFill>
                <a:effectLst/>
                <a:uLnTx/>
                <a:uFillTx/>
                <a:latin typeface="游明朝" panose="02020400000000000000" pitchFamily="18" charset="-128"/>
                <a:ea typeface="游明朝" panose="02020400000000000000" pitchFamily="18" charset="-128"/>
                <a:cs typeface="+mn-cs"/>
              </a:rPr>
              <a:t>10. </a:t>
            </a:r>
            <a:r>
              <a:rPr kumimoji="1" lang="ja-JP" altLang="en-US" sz="4800" b="1" i="0" u="none" strike="noStrike" kern="1200" cap="none" spc="0" normalizeH="0" baseline="0" noProof="0" dirty="0">
                <a:ln>
                  <a:noFill/>
                </a:ln>
                <a:solidFill>
                  <a:prstClr val="white"/>
                </a:solidFill>
                <a:effectLst/>
                <a:uLnTx/>
                <a:uFillTx/>
                <a:latin typeface="游明朝" panose="02020400000000000000" pitchFamily="18" charset="-128"/>
                <a:ea typeface="游明朝" panose="02020400000000000000" pitchFamily="18" charset="-128"/>
                <a:cs typeface="+mn-cs"/>
              </a:rPr>
              <a:t>正則化（</a:t>
            </a:r>
            <a:r>
              <a:rPr kumimoji="1" lang="en-US" altLang="ja-JP" sz="4800" b="1" i="0" u="none" strike="noStrike" kern="1200" cap="none" spc="0" normalizeH="0" baseline="0" noProof="0" dirty="0">
                <a:ln>
                  <a:noFill/>
                </a:ln>
                <a:solidFill>
                  <a:prstClr val="white"/>
                </a:solidFill>
                <a:effectLst/>
                <a:uLnTx/>
                <a:uFillTx/>
                <a:latin typeface="游明朝" panose="02020400000000000000" pitchFamily="18" charset="-128"/>
                <a:ea typeface="游明朝" panose="02020400000000000000" pitchFamily="18" charset="-128"/>
                <a:cs typeface="+mn-cs"/>
              </a:rPr>
              <a:t>1/2</a:t>
            </a:r>
            <a:r>
              <a:rPr kumimoji="1" lang="ja-JP" altLang="en-US" sz="4800" b="1" i="0" u="none" strike="noStrike" kern="1200" cap="none" spc="0" normalizeH="0" baseline="0" noProof="0" dirty="0">
                <a:ln>
                  <a:noFill/>
                </a:ln>
                <a:solidFill>
                  <a:prstClr val="white"/>
                </a:solidFill>
                <a:effectLst/>
                <a:uLnTx/>
                <a:uFillTx/>
                <a:latin typeface="游明朝" panose="02020400000000000000" pitchFamily="18" charset="-128"/>
                <a:ea typeface="游明朝" panose="02020400000000000000" pitchFamily="18" charset="-128"/>
                <a:cs typeface="+mn-cs"/>
              </a:rPr>
              <a:t>）</a:t>
            </a: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p:sp>
        <p:nvSpPr>
          <p:cNvPr id="42" name="テキスト ボックス 41">
            <a:extLst>
              <a:ext uri="{FF2B5EF4-FFF2-40B4-BE49-F238E27FC236}">
                <a16:creationId xmlns:a16="http://schemas.microsoft.com/office/drawing/2014/main" id="{A53826EF-8D78-45E4-8B77-1A4E8995BBFB}"/>
              </a:ext>
            </a:extLst>
          </p:cNvPr>
          <p:cNvSpPr txBox="1"/>
          <p:nvPr/>
        </p:nvSpPr>
        <p:spPr>
          <a:xfrm>
            <a:off x="392810" y="1120676"/>
            <a:ext cx="8330373"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cs typeface="+mn-cs"/>
              </a:rPr>
              <a:t>正則化</a:t>
            </a: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cs typeface="+mn-cs"/>
              </a:rPr>
              <a:t>(Regularization)</a:t>
            </a:r>
          </a:p>
          <a:p>
            <a:pPr defTabSz="457200">
              <a:defRPr/>
            </a:pPr>
            <a:r>
              <a:rPr lang="ja-JP" altLang="en-US" sz="3600" dirty="0">
                <a:latin typeface="游明朝" panose="02020400000000000000" pitchFamily="18" charset="-128"/>
                <a:ea typeface="游明朝" panose="02020400000000000000" pitchFamily="18" charset="-128"/>
              </a:rPr>
              <a:t>過学習の回避（左図を右図に近づけること）が目的</a:t>
            </a:r>
            <a:endParaRPr lang="en-US" altLang="ja-JP" sz="3600" dirty="0">
              <a:latin typeface="游明朝" panose="02020400000000000000" pitchFamily="18" charset="-128"/>
              <a:ea typeface="游明朝" panose="02020400000000000000" pitchFamily="18" charset="-128"/>
            </a:endParaRPr>
          </a:p>
        </p:txBody>
      </p:sp>
      <p:grpSp>
        <p:nvGrpSpPr>
          <p:cNvPr id="79" name="グループ化 78">
            <a:extLst>
              <a:ext uri="{FF2B5EF4-FFF2-40B4-BE49-F238E27FC236}">
                <a16:creationId xmlns:a16="http://schemas.microsoft.com/office/drawing/2014/main" id="{37AC79D4-5875-436E-98A1-AA4C87092753}"/>
              </a:ext>
            </a:extLst>
          </p:cNvPr>
          <p:cNvGrpSpPr/>
          <p:nvPr/>
        </p:nvGrpSpPr>
        <p:grpSpPr>
          <a:xfrm>
            <a:off x="558832" y="3106890"/>
            <a:ext cx="7594984" cy="3549435"/>
            <a:chOff x="661120" y="3003956"/>
            <a:chExt cx="7594984" cy="3549435"/>
          </a:xfrm>
        </p:grpSpPr>
        <p:grpSp>
          <p:nvGrpSpPr>
            <p:cNvPr id="50" name="グループ化 49">
              <a:extLst>
                <a:ext uri="{FF2B5EF4-FFF2-40B4-BE49-F238E27FC236}">
                  <a16:creationId xmlns:a16="http://schemas.microsoft.com/office/drawing/2014/main" id="{1B52D408-8E8D-463E-9698-B31C243C7A68}"/>
                </a:ext>
              </a:extLst>
            </p:cNvPr>
            <p:cNvGrpSpPr/>
            <p:nvPr/>
          </p:nvGrpSpPr>
          <p:grpSpPr>
            <a:xfrm>
              <a:off x="765121" y="3750365"/>
              <a:ext cx="3089516" cy="2803026"/>
              <a:chOff x="303042" y="3750365"/>
              <a:chExt cx="3089516" cy="2803026"/>
            </a:xfrm>
          </p:grpSpPr>
          <p:grpSp>
            <p:nvGrpSpPr>
              <p:cNvPr id="16" name="グループ化 15">
                <a:extLst>
                  <a:ext uri="{FF2B5EF4-FFF2-40B4-BE49-F238E27FC236}">
                    <a16:creationId xmlns:a16="http://schemas.microsoft.com/office/drawing/2014/main" id="{039426F2-C46E-4A49-9EDF-9FDEC863769B}"/>
                  </a:ext>
                </a:extLst>
              </p:cNvPr>
              <p:cNvGrpSpPr/>
              <p:nvPr/>
            </p:nvGrpSpPr>
            <p:grpSpPr>
              <a:xfrm>
                <a:off x="569843" y="3750365"/>
                <a:ext cx="2822714" cy="2372140"/>
                <a:chOff x="569843" y="3750365"/>
                <a:chExt cx="2822714" cy="2372140"/>
              </a:xfrm>
            </p:grpSpPr>
            <p:cxnSp>
              <p:nvCxnSpPr>
                <p:cNvPr id="4" name="直線矢印コネクタ 3">
                  <a:extLst>
                    <a:ext uri="{FF2B5EF4-FFF2-40B4-BE49-F238E27FC236}">
                      <a16:creationId xmlns:a16="http://schemas.microsoft.com/office/drawing/2014/main" id="{0349BD7B-946C-4229-8FCE-D9D99537A57C}"/>
                    </a:ext>
                  </a:extLst>
                </p:cNvPr>
                <p:cNvCxnSpPr>
                  <a:cxnSpLocks/>
                </p:cNvCxnSpPr>
                <p:nvPr/>
              </p:nvCxnSpPr>
              <p:spPr>
                <a:xfrm>
                  <a:off x="569843" y="3750365"/>
                  <a:ext cx="0" cy="237213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2AB96FEE-7B87-4E18-8F69-D19762E6B276}"/>
                    </a:ext>
                  </a:extLst>
                </p:cNvPr>
                <p:cNvCxnSpPr>
                  <a:cxnSpLocks/>
                </p:cNvCxnSpPr>
                <p:nvPr/>
              </p:nvCxnSpPr>
              <p:spPr>
                <a:xfrm flipH="1">
                  <a:off x="569843" y="6122505"/>
                  <a:ext cx="282271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DBCE7FE-18EE-4862-A531-5FED8E225625}"/>
                    </a:ext>
                  </a:extLst>
                </p:cNvPr>
                <p:cNvGrpSpPr/>
                <p:nvPr/>
              </p:nvGrpSpPr>
              <p:grpSpPr>
                <a:xfrm>
                  <a:off x="1086680" y="5424654"/>
                  <a:ext cx="159026" cy="153643"/>
                  <a:chOff x="3776870" y="3962399"/>
                  <a:chExt cx="864140" cy="834888"/>
                </a:xfrm>
              </p:grpSpPr>
              <p:cxnSp>
                <p:nvCxnSpPr>
                  <p:cNvPr id="13" name="直線コネクタ 12">
                    <a:extLst>
                      <a:ext uri="{FF2B5EF4-FFF2-40B4-BE49-F238E27FC236}">
                        <a16:creationId xmlns:a16="http://schemas.microsoft.com/office/drawing/2014/main" id="{282CE354-296D-43DE-8D5A-70590306C6E3}"/>
                      </a:ext>
                    </a:extLst>
                  </p:cNvPr>
                  <p:cNvCxnSpPr/>
                  <p:nvPr/>
                </p:nvCxnSpPr>
                <p:spPr>
                  <a:xfrm>
                    <a:off x="3776870" y="3962400"/>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E1BEFFB-7CF5-47F8-8253-72066C44C353}"/>
                      </a:ext>
                    </a:extLst>
                  </p:cNvPr>
                  <p:cNvCxnSpPr>
                    <a:cxnSpLocks/>
                  </p:cNvCxnSpPr>
                  <p:nvPr/>
                </p:nvCxnSpPr>
                <p:spPr>
                  <a:xfrm flipH="1">
                    <a:off x="3806123" y="3962399"/>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AB0D2D43-E8FB-41C0-B2FB-E1992E2222B1}"/>
                    </a:ext>
                  </a:extLst>
                </p:cNvPr>
                <p:cNvGrpSpPr/>
                <p:nvPr/>
              </p:nvGrpSpPr>
              <p:grpSpPr>
                <a:xfrm>
                  <a:off x="1445731" y="5222780"/>
                  <a:ext cx="159026" cy="153643"/>
                  <a:chOff x="3776870" y="3962399"/>
                  <a:chExt cx="864140" cy="834888"/>
                </a:xfrm>
              </p:grpSpPr>
              <p:cxnSp>
                <p:nvCxnSpPr>
                  <p:cNvPr id="18" name="直線コネクタ 17">
                    <a:extLst>
                      <a:ext uri="{FF2B5EF4-FFF2-40B4-BE49-F238E27FC236}">
                        <a16:creationId xmlns:a16="http://schemas.microsoft.com/office/drawing/2014/main" id="{2B79A82C-F363-47D2-9BD7-F1D104EE95CE}"/>
                      </a:ext>
                    </a:extLst>
                  </p:cNvPr>
                  <p:cNvCxnSpPr/>
                  <p:nvPr/>
                </p:nvCxnSpPr>
                <p:spPr>
                  <a:xfrm>
                    <a:off x="3776870" y="3962400"/>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3B3330C-EE4B-4F94-8029-51A9D8DED12A}"/>
                      </a:ext>
                    </a:extLst>
                  </p:cNvPr>
                  <p:cNvCxnSpPr>
                    <a:cxnSpLocks/>
                  </p:cNvCxnSpPr>
                  <p:nvPr/>
                </p:nvCxnSpPr>
                <p:spPr>
                  <a:xfrm flipH="1">
                    <a:off x="3806123" y="3962399"/>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E7E2EEE0-CB9B-44A2-BDEB-AA675C0A4631}"/>
                    </a:ext>
                  </a:extLst>
                </p:cNvPr>
                <p:cNvGrpSpPr/>
                <p:nvPr/>
              </p:nvGrpSpPr>
              <p:grpSpPr>
                <a:xfrm>
                  <a:off x="1742661" y="4630340"/>
                  <a:ext cx="159026" cy="153643"/>
                  <a:chOff x="3776870" y="3962399"/>
                  <a:chExt cx="864140" cy="834888"/>
                </a:xfrm>
              </p:grpSpPr>
              <p:cxnSp>
                <p:nvCxnSpPr>
                  <p:cNvPr id="21" name="直線コネクタ 20">
                    <a:extLst>
                      <a:ext uri="{FF2B5EF4-FFF2-40B4-BE49-F238E27FC236}">
                        <a16:creationId xmlns:a16="http://schemas.microsoft.com/office/drawing/2014/main" id="{08E5F611-5ED7-4850-ACA5-19A6E7985F34}"/>
                      </a:ext>
                    </a:extLst>
                  </p:cNvPr>
                  <p:cNvCxnSpPr/>
                  <p:nvPr/>
                </p:nvCxnSpPr>
                <p:spPr>
                  <a:xfrm>
                    <a:off x="3776870" y="3962400"/>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4F3F892-7E9D-4D82-A2C1-999A0789B0D6}"/>
                      </a:ext>
                    </a:extLst>
                  </p:cNvPr>
                  <p:cNvCxnSpPr>
                    <a:cxnSpLocks/>
                  </p:cNvCxnSpPr>
                  <p:nvPr/>
                </p:nvCxnSpPr>
                <p:spPr>
                  <a:xfrm flipH="1">
                    <a:off x="3806123" y="3962399"/>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0F96A4FA-210A-4F2B-A2F0-F7DE0A808BEA}"/>
                    </a:ext>
                  </a:extLst>
                </p:cNvPr>
                <p:cNvGrpSpPr/>
                <p:nvPr/>
              </p:nvGrpSpPr>
              <p:grpSpPr>
                <a:xfrm>
                  <a:off x="2093843" y="4144933"/>
                  <a:ext cx="159026" cy="153643"/>
                  <a:chOff x="3776870" y="3962399"/>
                  <a:chExt cx="864140" cy="834888"/>
                </a:xfrm>
              </p:grpSpPr>
              <p:cxnSp>
                <p:nvCxnSpPr>
                  <p:cNvPr id="24" name="直線コネクタ 23">
                    <a:extLst>
                      <a:ext uri="{FF2B5EF4-FFF2-40B4-BE49-F238E27FC236}">
                        <a16:creationId xmlns:a16="http://schemas.microsoft.com/office/drawing/2014/main" id="{B04B0962-B099-428D-A6F9-316AE7A61C55}"/>
                      </a:ext>
                    </a:extLst>
                  </p:cNvPr>
                  <p:cNvCxnSpPr/>
                  <p:nvPr/>
                </p:nvCxnSpPr>
                <p:spPr>
                  <a:xfrm>
                    <a:off x="3776870" y="3962400"/>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7877E94-55E5-4B31-8E12-AE4E133A91A9}"/>
                      </a:ext>
                    </a:extLst>
                  </p:cNvPr>
                  <p:cNvCxnSpPr>
                    <a:cxnSpLocks/>
                  </p:cNvCxnSpPr>
                  <p:nvPr/>
                </p:nvCxnSpPr>
                <p:spPr>
                  <a:xfrm flipH="1">
                    <a:off x="3806123" y="3962399"/>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64CCDE45-FD37-4C41-B642-0E341630F986}"/>
                    </a:ext>
                  </a:extLst>
                </p:cNvPr>
                <p:cNvGrpSpPr/>
                <p:nvPr/>
              </p:nvGrpSpPr>
              <p:grpSpPr>
                <a:xfrm>
                  <a:off x="2537791" y="4414985"/>
                  <a:ext cx="159026" cy="153643"/>
                  <a:chOff x="3776870" y="3962399"/>
                  <a:chExt cx="864140" cy="834888"/>
                </a:xfrm>
              </p:grpSpPr>
              <p:cxnSp>
                <p:nvCxnSpPr>
                  <p:cNvPr id="27" name="直線コネクタ 26">
                    <a:extLst>
                      <a:ext uri="{FF2B5EF4-FFF2-40B4-BE49-F238E27FC236}">
                        <a16:creationId xmlns:a16="http://schemas.microsoft.com/office/drawing/2014/main" id="{A4EADB67-B249-41AA-B6B5-FB4E5768CBE8}"/>
                      </a:ext>
                    </a:extLst>
                  </p:cNvPr>
                  <p:cNvCxnSpPr/>
                  <p:nvPr/>
                </p:nvCxnSpPr>
                <p:spPr>
                  <a:xfrm>
                    <a:off x="3776870" y="3962400"/>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BA01938-AE3C-406C-8A32-A5743113F4FD}"/>
                      </a:ext>
                    </a:extLst>
                  </p:cNvPr>
                  <p:cNvCxnSpPr>
                    <a:cxnSpLocks/>
                  </p:cNvCxnSpPr>
                  <p:nvPr/>
                </p:nvCxnSpPr>
                <p:spPr>
                  <a:xfrm flipH="1">
                    <a:off x="3806123" y="3962399"/>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 name="テキスト ボックス 28">
                <a:extLst>
                  <a:ext uri="{FF2B5EF4-FFF2-40B4-BE49-F238E27FC236}">
                    <a16:creationId xmlns:a16="http://schemas.microsoft.com/office/drawing/2014/main" id="{EDF170B6-EE88-4FB0-9125-C85145ECE0DA}"/>
                  </a:ext>
                </a:extLst>
              </p:cNvPr>
              <p:cNvSpPr txBox="1"/>
              <p:nvPr/>
            </p:nvSpPr>
            <p:spPr>
              <a:xfrm>
                <a:off x="303042" y="3750365"/>
                <a:ext cx="179536" cy="430887"/>
              </a:xfrm>
              <a:prstGeom prst="rect">
                <a:avLst/>
              </a:prstGeom>
              <a:noFill/>
            </p:spPr>
            <p:txBody>
              <a:bodyPr wrap="none" lIns="0" tIns="0" rIns="0" bIns="0" rtlCol="0">
                <a:spAutoFit/>
              </a:bodyPr>
              <a:lstStyle/>
              <a:p>
                <a:r>
                  <a:rPr kumimoji="1" lang="en-US" altLang="ja-JP" sz="2800" b="1" dirty="0">
                    <a:latin typeface="Times New Roman" panose="02020603050405020304" pitchFamily="18" charset="0"/>
                    <a:cs typeface="Times New Roman" panose="02020603050405020304" pitchFamily="18" charset="0"/>
                  </a:rPr>
                  <a:t>y</a:t>
                </a:r>
                <a:endParaRPr kumimoji="1" lang="ja-JP" altLang="en-US" sz="2800" b="1" dirty="0">
                  <a:latin typeface="Times New Roman" panose="02020603050405020304" pitchFamily="18" charset="0"/>
                  <a:cs typeface="Times New Roman" panose="02020603050405020304" pitchFamily="18" charset="0"/>
                </a:endParaRPr>
              </a:p>
            </p:txBody>
          </p:sp>
          <p:sp>
            <p:nvSpPr>
              <p:cNvPr id="49" name="テキスト ボックス 48">
                <a:extLst>
                  <a:ext uri="{FF2B5EF4-FFF2-40B4-BE49-F238E27FC236}">
                    <a16:creationId xmlns:a16="http://schemas.microsoft.com/office/drawing/2014/main" id="{38837880-7B1E-4CB1-A99C-0DAC0F3A16ED}"/>
                  </a:ext>
                </a:extLst>
              </p:cNvPr>
              <p:cNvSpPr txBox="1"/>
              <p:nvPr/>
            </p:nvSpPr>
            <p:spPr>
              <a:xfrm>
                <a:off x="3213022" y="6122504"/>
                <a:ext cx="179536" cy="430887"/>
              </a:xfrm>
              <a:prstGeom prst="rect">
                <a:avLst/>
              </a:prstGeom>
              <a:noFill/>
            </p:spPr>
            <p:txBody>
              <a:bodyPr wrap="none" lIns="0" tIns="0" rIns="0" bIns="0" rtlCol="0">
                <a:spAutoFit/>
              </a:bodyPr>
              <a:lstStyle/>
              <a:p>
                <a:r>
                  <a:rPr lang="en-US" altLang="ja-JP" sz="2800" b="1" dirty="0">
                    <a:latin typeface="Times New Roman" panose="02020603050405020304" pitchFamily="18" charset="0"/>
                    <a:cs typeface="Times New Roman" panose="02020603050405020304" pitchFamily="18" charset="0"/>
                  </a:rPr>
                  <a:t>x</a:t>
                </a:r>
                <a:endParaRPr kumimoji="1" lang="ja-JP" altLang="en-US" sz="2800" b="1" dirty="0">
                  <a:latin typeface="Times New Roman" panose="02020603050405020304" pitchFamily="18" charset="0"/>
                  <a:cs typeface="Times New Roman" panose="02020603050405020304" pitchFamily="18" charset="0"/>
                </a:endParaRPr>
              </a:p>
            </p:txBody>
          </p:sp>
        </p:grpSp>
        <p:grpSp>
          <p:nvGrpSpPr>
            <p:cNvPr id="51" name="グループ化 50">
              <a:extLst>
                <a:ext uri="{FF2B5EF4-FFF2-40B4-BE49-F238E27FC236}">
                  <a16:creationId xmlns:a16="http://schemas.microsoft.com/office/drawing/2014/main" id="{757CFF23-E886-4B3B-81BE-A80430FEF9E5}"/>
                </a:ext>
              </a:extLst>
            </p:cNvPr>
            <p:cNvGrpSpPr/>
            <p:nvPr/>
          </p:nvGrpSpPr>
          <p:grpSpPr>
            <a:xfrm>
              <a:off x="5166588" y="3750365"/>
              <a:ext cx="3089516" cy="2803026"/>
              <a:chOff x="303042" y="3750365"/>
              <a:chExt cx="3089516" cy="2803026"/>
            </a:xfrm>
          </p:grpSpPr>
          <p:grpSp>
            <p:nvGrpSpPr>
              <p:cNvPr id="52" name="グループ化 51">
                <a:extLst>
                  <a:ext uri="{FF2B5EF4-FFF2-40B4-BE49-F238E27FC236}">
                    <a16:creationId xmlns:a16="http://schemas.microsoft.com/office/drawing/2014/main" id="{DC111E66-25EC-49FA-B3D6-A2C93A5019FC}"/>
                  </a:ext>
                </a:extLst>
              </p:cNvPr>
              <p:cNvGrpSpPr/>
              <p:nvPr/>
            </p:nvGrpSpPr>
            <p:grpSpPr>
              <a:xfrm>
                <a:off x="569843" y="3750365"/>
                <a:ext cx="2822714" cy="2372140"/>
                <a:chOff x="569843" y="3750365"/>
                <a:chExt cx="2822714" cy="2372140"/>
              </a:xfrm>
            </p:grpSpPr>
            <p:cxnSp>
              <p:nvCxnSpPr>
                <p:cNvPr id="55" name="直線矢印コネクタ 54">
                  <a:extLst>
                    <a:ext uri="{FF2B5EF4-FFF2-40B4-BE49-F238E27FC236}">
                      <a16:creationId xmlns:a16="http://schemas.microsoft.com/office/drawing/2014/main" id="{3F591E1F-B7A2-4056-8C3C-A97B5EDF0DD0}"/>
                    </a:ext>
                  </a:extLst>
                </p:cNvPr>
                <p:cNvCxnSpPr>
                  <a:cxnSpLocks/>
                </p:cNvCxnSpPr>
                <p:nvPr/>
              </p:nvCxnSpPr>
              <p:spPr>
                <a:xfrm>
                  <a:off x="569843" y="3750365"/>
                  <a:ext cx="0" cy="237213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E44F0750-88E6-4F99-9FBC-044A76CE32C4}"/>
                    </a:ext>
                  </a:extLst>
                </p:cNvPr>
                <p:cNvCxnSpPr>
                  <a:cxnSpLocks/>
                </p:cNvCxnSpPr>
                <p:nvPr/>
              </p:nvCxnSpPr>
              <p:spPr>
                <a:xfrm flipH="1">
                  <a:off x="569843" y="6122505"/>
                  <a:ext cx="282271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7" name="グループ化 56">
                  <a:extLst>
                    <a:ext uri="{FF2B5EF4-FFF2-40B4-BE49-F238E27FC236}">
                      <a16:creationId xmlns:a16="http://schemas.microsoft.com/office/drawing/2014/main" id="{9BB496A6-DA9D-4679-8F37-629FD8659B42}"/>
                    </a:ext>
                  </a:extLst>
                </p:cNvPr>
                <p:cNvGrpSpPr/>
                <p:nvPr/>
              </p:nvGrpSpPr>
              <p:grpSpPr>
                <a:xfrm>
                  <a:off x="1086680" y="5424654"/>
                  <a:ext cx="159026" cy="153643"/>
                  <a:chOff x="3776870" y="3962399"/>
                  <a:chExt cx="864140" cy="834888"/>
                </a:xfrm>
              </p:grpSpPr>
              <p:cxnSp>
                <p:nvCxnSpPr>
                  <p:cNvPr id="70" name="直線コネクタ 69">
                    <a:extLst>
                      <a:ext uri="{FF2B5EF4-FFF2-40B4-BE49-F238E27FC236}">
                        <a16:creationId xmlns:a16="http://schemas.microsoft.com/office/drawing/2014/main" id="{3A2D1FDA-A76D-4B62-BF2D-80D26AA8EE1C}"/>
                      </a:ext>
                    </a:extLst>
                  </p:cNvPr>
                  <p:cNvCxnSpPr/>
                  <p:nvPr/>
                </p:nvCxnSpPr>
                <p:spPr>
                  <a:xfrm>
                    <a:off x="3776870" y="3962400"/>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1CA12597-D35D-445C-AD8A-182724E0C17D}"/>
                      </a:ext>
                    </a:extLst>
                  </p:cNvPr>
                  <p:cNvCxnSpPr>
                    <a:cxnSpLocks/>
                  </p:cNvCxnSpPr>
                  <p:nvPr/>
                </p:nvCxnSpPr>
                <p:spPr>
                  <a:xfrm flipH="1">
                    <a:off x="3806123" y="3962399"/>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50A489BF-3920-43F2-9688-8E56CBF507CF}"/>
                    </a:ext>
                  </a:extLst>
                </p:cNvPr>
                <p:cNvGrpSpPr/>
                <p:nvPr/>
              </p:nvGrpSpPr>
              <p:grpSpPr>
                <a:xfrm>
                  <a:off x="1445731" y="5222780"/>
                  <a:ext cx="159026" cy="153643"/>
                  <a:chOff x="3776870" y="3962399"/>
                  <a:chExt cx="864140" cy="834888"/>
                </a:xfrm>
              </p:grpSpPr>
              <p:cxnSp>
                <p:nvCxnSpPr>
                  <p:cNvPr id="68" name="直線コネクタ 67">
                    <a:extLst>
                      <a:ext uri="{FF2B5EF4-FFF2-40B4-BE49-F238E27FC236}">
                        <a16:creationId xmlns:a16="http://schemas.microsoft.com/office/drawing/2014/main" id="{81A45B9F-990C-419F-AA3E-CC33BB5A40D4}"/>
                      </a:ext>
                    </a:extLst>
                  </p:cNvPr>
                  <p:cNvCxnSpPr/>
                  <p:nvPr/>
                </p:nvCxnSpPr>
                <p:spPr>
                  <a:xfrm>
                    <a:off x="3776870" y="3962400"/>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9AC3FABA-9AB8-4E0A-AC3B-28B1A8503C39}"/>
                      </a:ext>
                    </a:extLst>
                  </p:cNvPr>
                  <p:cNvCxnSpPr>
                    <a:cxnSpLocks/>
                  </p:cNvCxnSpPr>
                  <p:nvPr/>
                </p:nvCxnSpPr>
                <p:spPr>
                  <a:xfrm flipH="1">
                    <a:off x="3806123" y="3962399"/>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グループ化 58">
                  <a:extLst>
                    <a:ext uri="{FF2B5EF4-FFF2-40B4-BE49-F238E27FC236}">
                      <a16:creationId xmlns:a16="http://schemas.microsoft.com/office/drawing/2014/main" id="{60C060C1-42CD-4389-A0E7-C2C254396FBB}"/>
                    </a:ext>
                  </a:extLst>
                </p:cNvPr>
                <p:cNvGrpSpPr/>
                <p:nvPr/>
              </p:nvGrpSpPr>
              <p:grpSpPr>
                <a:xfrm>
                  <a:off x="1742661" y="4630340"/>
                  <a:ext cx="159026" cy="153643"/>
                  <a:chOff x="3776870" y="3962399"/>
                  <a:chExt cx="864140" cy="834888"/>
                </a:xfrm>
              </p:grpSpPr>
              <p:cxnSp>
                <p:nvCxnSpPr>
                  <p:cNvPr id="66" name="直線コネクタ 65">
                    <a:extLst>
                      <a:ext uri="{FF2B5EF4-FFF2-40B4-BE49-F238E27FC236}">
                        <a16:creationId xmlns:a16="http://schemas.microsoft.com/office/drawing/2014/main" id="{41FC54C8-4C12-4C7F-A701-6119D00829E5}"/>
                      </a:ext>
                    </a:extLst>
                  </p:cNvPr>
                  <p:cNvCxnSpPr/>
                  <p:nvPr/>
                </p:nvCxnSpPr>
                <p:spPr>
                  <a:xfrm>
                    <a:off x="3776870" y="3962400"/>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813723D4-12FA-489C-81C0-C142DC7848DC}"/>
                      </a:ext>
                    </a:extLst>
                  </p:cNvPr>
                  <p:cNvCxnSpPr>
                    <a:cxnSpLocks/>
                  </p:cNvCxnSpPr>
                  <p:nvPr/>
                </p:nvCxnSpPr>
                <p:spPr>
                  <a:xfrm flipH="1">
                    <a:off x="3806123" y="3962399"/>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グループ化 59">
                  <a:extLst>
                    <a:ext uri="{FF2B5EF4-FFF2-40B4-BE49-F238E27FC236}">
                      <a16:creationId xmlns:a16="http://schemas.microsoft.com/office/drawing/2014/main" id="{1EC07132-84B7-47F5-9292-E0DFBB5C087A}"/>
                    </a:ext>
                  </a:extLst>
                </p:cNvPr>
                <p:cNvGrpSpPr/>
                <p:nvPr/>
              </p:nvGrpSpPr>
              <p:grpSpPr>
                <a:xfrm>
                  <a:off x="2093843" y="4144933"/>
                  <a:ext cx="159026" cy="153643"/>
                  <a:chOff x="3776870" y="3962399"/>
                  <a:chExt cx="864140" cy="834888"/>
                </a:xfrm>
              </p:grpSpPr>
              <p:cxnSp>
                <p:nvCxnSpPr>
                  <p:cNvPr id="64" name="直線コネクタ 63">
                    <a:extLst>
                      <a:ext uri="{FF2B5EF4-FFF2-40B4-BE49-F238E27FC236}">
                        <a16:creationId xmlns:a16="http://schemas.microsoft.com/office/drawing/2014/main" id="{FC729D09-C9C0-4FEB-98B6-8B2DAAA0D70E}"/>
                      </a:ext>
                    </a:extLst>
                  </p:cNvPr>
                  <p:cNvCxnSpPr/>
                  <p:nvPr/>
                </p:nvCxnSpPr>
                <p:spPr>
                  <a:xfrm>
                    <a:off x="3776870" y="3962400"/>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51D035D-361E-4F0B-A89C-68E18ED8CDF3}"/>
                      </a:ext>
                    </a:extLst>
                  </p:cNvPr>
                  <p:cNvCxnSpPr>
                    <a:cxnSpLocks/>
                  </p:cNvCxnSpPr>
                  <p:nvPr/>
                </p:nvCxnSpPr>
                <p:spPr>
                  <a:xfrm flipH="1">
                    <a:off x="3806123" y="3962399"/>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4AA86625-3980-4E27-BA98-F7C5F112C1AA}"/>
                    </a:ext>
                  </a:extLst>
                </p:cNvPr>
                <p:cNvGrpSpPr/>
                <p:nvPr/>
              </p:nvGrpSpPr>
              <p:grpSpPr>
                <a:xfrm>
                  <a:off x="2537791" y="4414985"/>
                  <a:ext cx="159026" cy="153643"/>
                  <a:chOff x="3776870" y="3962399"/>
                  <a:chExt cx="864140" cy="834888"/>
                </a:xfrm>
              </p:grpSpPr>
              <p:cxnSp>
                <p:nvCxnSpPr>
                  <p:cNvPr id="62" name="直線コネクタ 61">
                    <a:extLst>
                      <a:ext uri="{FF2B5EF4-FFF2-40B4-BE49-F238E27FC236}">
                        <a16:creationId xmlns:a16="http://schemas.microsoft.com/office/drawing/2014/main" id="{72EC034D-9AD8-42B1-BB1D-E520D9090B4B}"/>
                      </a:ext>
                    </a:extLst>
                  </p:cNvPr>
                  <p:cNvCxnSpPr/>
                  <p:nvPr/>
                </p:nvCxnSpPr>
                <p:spPr>
                  <a:xfrm>
                    <a:off x="3776870" y="3962400"/>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4AB4E9AE-BE28-4B47-BD5F-18FE8C8861D7}"/>
                      </a:ext>
                    </a:extLst>
                  </p:cNvPr>
                  <p:cNvCxnSpPr>
                    <a:cxnSpLocks/>
                  </p:cNvCxnSpPr>
                  <p:nvPr/>
                </p:nvCxnSpPr>
                <p:spPr>
                  <a:xfrm flipH="1">
                    <a:off x="3806123" y="3962399"/>
                    <a:ext cx="834887" cy="834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3" name="テキスト ボックス 52">
                <a:extLst>
                  <a:ext uri="{FF2B5EF4-FFF2-40B4-BE49-F238E27FC236}">
                    <a16:creationId xmlns:a16="http://schemas.microsoft.com/office/drawing/2014/main" id="{BE9D773B-FDF1-4AEE-BB50-F99486478E43}"/>
                  </a:ext>
                </a:extLst>
              </p:cNvPr>
              <p:cNvSpPr txBox="1"/>
              <p:nvPr/>
            </p:nvSpPr>
            <p:spPr>
              <a:xfrm>
                <a:off x="303042" y="3750365"/>
                <a:ext cx="179536" cy="430887"/>
              </a:xfrm>
              <a:prstGeom prst="rect">
                <a:avLst/>
              </a:prstGeom>
              <a:noFill/>
            </p:spPr>
            <p:txBody>
              <a:bodyPr wrap="none" lIns="0" tIns="0" rIns="0" bIns="0" rtlCol="0">
                <a:spAutoFit/>
              </a:bodyPr>
              <a:lstStyle/>
              <a:p>
                <a:r>
                  <a:rPr kumimoji="1" lang="en-US" altLang="ja-JP" sz="2800" b="1" dirty="0">
                    <a:latin typeface="Times New Roman" panose="02020603050405020304" pitchFamily="18" charset="0"/>
                    <a:cs typeface="Times New Roman" panose="02020603050405020304" pitchFamily="18" charset="0"/>
                  </a:rPr>
                  <a:t>y</a:t>
                </a:r>
                <a:endParaRPr kumimoji="1" lang="ja-JP" altLang="en-US" sz="2800" b="1" dirty="0">
                  <a:latin typeface="Times New Roman" panose="02020603050405020304" pitchFamily="18" charset="0"/>
                  <a:cs typeface="Times New Roman" panose="02020603050405020304" pitchFamily="18" charset="0"/>
                </a:endParaRPr>
              </a:p>
            </p:txBody>
          </p:sp>
          <p:sp>
            <p:nvSpPr>
              <p:cNvPr id="54" name="テキスト ボックス 53">
                <a:extLst>
                  <a:ext uri="{FF2B5EF4-FFF2-40B4-BE49-F238E27FC236}">
                    <a16:creationId xmlns:a16="http://schemas.microsoft.com/office/drawing/2014/main" id="{5ED73CA1-EA0E-44C9-A5AC-D63FA09391B1}"/>
                  </a:ext>
                </a:extLst>
              </p:cNvPr>
              <p:cNvSpPr txBox="1"/>
              <p:nvPr/>
            </p:nvSpPr>
            <p:spPr>
              <a:xfrm>
                <a:off x="3213022" y="6122504"/>
                <a:ext cx="179536" cy="430887"/>
              </a:xfrm>
              <a:prstGeom prst="rect">
                <a:avLst/>
              </a:prstGeom>
              <a:noFill/>
            </p:spPr>
            <p:txBody>
              <a:bodyPr wrap="none" lIns="0" tIns="0" rIns="0" bIns="0" rtlCol="0">
                <a:spAutoFit/>
              </a:bodyPr>
              <a:lstStyle/>
              <a:p>
                <a:r>
                  <a:rPr lang="en-US" altLang="ja-JP" sz="2800" b="1" dirty="0">
                    <a:latin typeface="Times New Roman" panose="02020603050405020304" pitchFamily="18" charset="0"/>
                    <a:cs typeface="Times New Roman" panose="02020603050405020304" pitchFamily="18" charset="0"/>
                  </a:rPr>
                  <a:t>x</a:t>
                </a:r>
                <a:endParaRPr kumimoji="1" lang="ja-JP" altLang="en-US" sz="2800" b="1" dirty="0">
                  <a:latin typeface="Times New Roman" panose="02020603050405020304" pitchFamily="18" charset="0"/>
                  <a:cs typeface="Times New Roman" panose="02020603050405020304" pitchFamily="18" charset="0"/>
                </a:endParaRPr>
              </a:p>
            </p:txBody>
          </p:sp>
        </p:grpSp>
        <p:sp>
          <p:nvSpPr>
            <p:cNvPr id="74" name="フリーフォーム: 図形 73">
              <a:extLst>
                <a:ext uri="{FF2B5EF4-FFF2-40B4-BE49-F238E27FC236}">
                  <a16:creationId xmlns:a16="http://schemas.microsoft.com/office/drawing/2014/main" id="{2923DB44-6641-46E7-BB87-4ED8F9B47D46}"/>
                </a:ext>
              </a:extLst>
            </p:cNvPr>
            <p:cNvSpPr/>
            <p:nvPr/>
          </p:nvSpPr>
          <p:spPr>
            <a:xfrm>
              <a:off x="5945975" y="4240696"/>
              <a:ext cx="1669774" cy="1881808"/>
            </a:xfrm>
            <a:custGeom>
              <a:avLst/>
              <a:gdLst>
                <a:gd name="connsiteX0" fmla="*/ 0 w 1669774"/>
                <a:gd name="connsiteY0" fmla="*/ 1881808 h 1881808"/>
                <a:gd name="connsiteX1" fmla="*/ 556591 w 1669774"/>
                <a:gd name="connsiteY1" fmla="*/ 516834 h 1881808"/>
                <a:gd name="connsiteX2" fmla="*/ 1669774 w 1669774"/>
                <a:gd name="connsiteY2" fmla="*/ 0 h 1881808"/>
              </a:gdLst>
              <a:ahLst/>
              <a:cxnLst>
                <a:cxn ang="0">
                  <a:pos x="connsiteX0" y="connsiteY0"/>
                </a:cxn>
                <a:cxn ang="0">
                  <a:pos x="connsiteX1" y="connsiteY1"/>
                </a:cxn>
                <a:cxn ang="0">
                  <a:pos x="connsiteX2" y="connsiteY2"/>
                </a:cxn>
              </a:cxnLst>
              <a:rect l="l" t="t" r="r" b="b"/>
              <a:pathLst>
                <a:path w="1669774" h="1881808">
                  <a:moveTo>
                    <a:pt x="0" y="1881808"/>
                  </a:moveTo>
                  <a:cubicBezTo>
                    <a:pt x="139147" y="1356138"/>
                    <a:pt x="278295" y="830469"/>
                    <a:pt x="556591" y="516834"/>
                  </a:cubicBezTo>
                  <a:cubicBezTo>
                    <a:pt x="834887" y="203199"/>
                    <a:pt x="1252330" y="101599"/>
                    <a:pt x="1669774"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フリーフォーム: 図形 74">
              <a:extLst>
                <a:ext uri="{FF2B5EF4-FFF2-40B4-BE49-F238E27FC236}">
                  <a16:creationId xmlns:a16="http://schemas.microsoft.com/office/drawing/2014/main" id="{75F27B7C-47EE-4A5F-8170-344FE84DE6DE}"/>
                </a:ext>
              </a:extLst>
            </p:cNvPr>
            <p:cNvSpPr/>
            <p:nvPr/>
          </p:nvSpPr>
          <p:spPr>
            <a:xfrm>
              <a:off x="661120" y="4220721"/>
              <a:ext cx="2690191" cy="1283839"/>
            </a:xfrm>
            <a:custGeom>
              <a:avLst/>
              <a:gdLst>
                <a:gd name="connsiteX0" fmla="*/ 0 w 2690191"/>
                <a:gd name="connsiteY0" fmla="*/ 629575 h 1283839"/>
                <a:gd name="connsiteX1" fmla="*/ 543339 w 2690191"/>
                <a:gd name="connsiteY1" fmla="*/ 1252427 h 1283839"/>
                <a:gd name="connsiteX2" fmla="*/ 1325217 w 2690191"/>
                <a:gd name="connsiteY2" fmla="*/ 1066896 h 1283839"/>
                <a:gd name="connsiteX3" fmla="*/ 1987826 w 2690191"/>
                <a:gd name="connsiteY3" fmla="*/ 6722 h 1283839"/>
                <a:gd name="connsiteX4" fmla="*/ 2690191 w 2690191"/>
                <a:gd name="connsiteY4" fmla="*/ 695836 h 1283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0191" h="1283839">
                  <a:moveTo>
                    <a:pt x="0" y="629575"/>
                  </a:moveTo>
                  <a:cubicBezTo>
                    <a:pt x="161234" y="904557"/>
                    <a:pt x="322469" y="1179540"/>
                    <a:pt x="543339" y="1252427"/>
                  </a:cubicBezTo>
                  <a:cubicBezTo>
                    <a:pt x="764209" y="1325314"/>
                    <a:pt x="1084469" y="1274513"/>
                    <a:pt x="1325217" y="1066896"/>
                  </a:cubicBezTo>
                  <a:cubicBezTo>
                    <a:pt x="1565965" y="859279"/>
                    <a:pt x="1760330" y="68565"/>
                    <a:pt x="1987826" y="6722"/>
                  </a:cubicBezTo>
                  <a:cubicBezTo>
                    <a:pt x="2215322" y="-55121"/>
                    <a:pt x="2452756" y="320357"/>
                    <a:pt x="2690191" y="69583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FA1BE365-9460-4FA2-BF39-8C781652A593}"/>
                </a:ext>
              </a:extLst>
            </p:cNvPr>
            <p:cNvSpPr txBox="1"/>
            <p:nvPr/>
          </p:nvSpPr>
          <p:spPr>
            <a:xfrm>
              <a:off x="1254033" y="3003956"/>
              <a:ext cx="2391162"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2400" dirty="0">
                  <a:latin typeface="游明朝" panose="02020400000000000000" pitchFamily="18" charset="-128"/>
                  <a:ea typeface="游明朝" panose="02020400000000000000" pitchFamily="18" charset="-128"/>
                </a:rPr>
                <a:t>オーバー</a:t>
              </a:r>
              <a:endParaRPr lang="en-US" altLang="ja-JP" sz="2400" dirty="0">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2400" dirty="0">
                  <a:latin typeface="游明朝" panose="02020400000000000000" pitchFamily="18" charset="-128"/>
                  <a:ea typeface="游明朝" panose="02020400000000000000" pitchFamily="18" charset="-128"/>
                </a:rPr>
                <a:t>フィッティング</a:t>
              </a:r>
              <a:endParaRPr lang="en-US" altLang="ja-JP" sz="2400" dirty="0">
                <a:latin typeface="游明朝" panose="02020400000000000000" pitchFamily="18" charset="-128"/>
                <a:ea typeface="游明朝" panose="02020400000000000000" pitchFamily="18" charset="-128"/>
              </a:endParaRPr>
            </a:p>
          </p:txBody>
        </p:sp>
        <p:sp>
          <p:nvSpPr>
            <p:cNvPr id="77" name="テキスト ボックス 76">
              <a:extLst>
                <a:ext uri="{FF2B5EF4-FFF2-40B4-BE49-F238E27FC236}">
                  <a16:creationId xmlns:a16="http://schemas.microsoft.com/office/drawing/2014/main" id="{3DDAA700-A355-4B2F-B368-0C9DA655E96B}"/>
                </a:ext>
              </a:extLst>
            </p:cNvPr>
            <p:cNvSpPr txBox="1"/>
            <p:nvPr/>
          </p:nvSpPr>
          <p:spPr>
            <a:xfrm>
              <a:off x="5655503" y="3003956"/>
              <a:ext cx="2391158"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2400" dirty="0">
                  <a:latin typeface="游明朝" panose="02020400000000000000" pitchFamily="18" charset="-128"/>
                  <a:ea typeface="游明朝" panose="02020400000000000000" pitchFamily="18" charset="-128"/>
                </a:rPr>
                <a:t>ジャスト</a:t>
              </a:r>
              <a:endParaRPr lang="en-US" altLang="ja-JP" sz="2400" dirty="0">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2400" dirty="0">
                  <a:latin typeface="游明朝" panose="02020400000000000000" pitchFamily="18" charset="-128"/>
                  <a:ea typeface="游明朝" panose="02020400000000000000" pitchFamily="18" charset="-128"/>
                </a:rPr>
                <a:t>フィッティング</a:t>
              </a:r>
              <a:endParaRPr lang="en-US" altLang="ja-JP" sz="2400" dirty="0">
                <a:latin typeface="游明朝" panose="02020400000000000000" pitchFamily="18" charset="-128"/>
                <a:ea typeface="游明朝" panose="02020400000000000000" pitchFamily="18" charset="-128"/>
              </a:endParaRPr>
            </a:p>
          </p:txBody>
        </p:sp>
        <p:sp>
          <p:nvSpPr>
            <p:cNvPr id="78" name="矢印: 下 77">
              <a:extLst>
                <a:ext uri="{FF2B5EF4-FFF2-40B4-BE49-F238E27FC236}">
                  <a16:creationId xmlns:a16="http://schemas.microsoft.com/office/drawing/2014/main" id="{7236F4D4-5B62-4195-B27E-1D475AA4D5EC}"/>
                </a:ext>
              </a:extLst>
            </p:cNvPr>
            <p:cNvSpPr/>
            <p:nvPr/>
          </p:nvSpPr>
          <p:spPr>
            <a:xfrm rot="16200000">
              <a:off x="4288330" y="4663872"/>
              <a:ext cx="711365" cy="797943"/>
            </a:xfrm>
            <a:prstGeom prst="downArrow">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79428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4800" b="1" i="0" u="none" strike="noStrike" kern="1200" cap="none" spc="0" normalizeH="0" baseline="0" noProof="0" dirty="0">
                <a:ln>
                  <a:noFill/>
                </a:ln>
                <a:solidFill>
                  <a:prstClr val="white"/>
                </a:solidFill>
                <a:effectLst/>
                <a:uLnTx/>
                <a:uFillTx/>
                <a:latin typeface="游明朝" panose="02020400000000000000" pitchFamily="18" charset="-128"/>
                <a:ea typeface="游明朝" panose="02020400000000000000" pitchFamily="18" charset="-128"/>
                <a:cs typeface="+mn-cs"/>
              </a:rPr>
              <a:t>10. </a:t>
            </a:r>
            <a:r>
              <a:rPr kumimoji="1" lang="ja-JP" altLang="en-US" sz="4800" b="1" i="0" u="none" strike="noStrike" kern="1200" cap="none" spc="0" normalizeH="0" baseline="0" noProof="0" dirty="0">
                <a:ln>
                  <a:noFill/>
                </a:ln>
                <a:solidFill>
                  <a:prstClr val="white"/>
                </a:solidFill>
                <a:effectLst/>
                <a:uLnTx/>
                <a:uFillTx/>
                <a:latin typeface="游明朝" panose="02020400000000000000" pitchFamily="18" charset="-128"/>
                <a:ea typeface="游明朝" panose="02020400000000000000" pitchFamily="18" charset="-128"/>
                <a:cs typeface="+mn-cs"/>
              </a:rPr>
              <a:t>正則化（</a:t>
            </a:r>
            <a:r>
              <a:rPr lang="en-US" altLang="ja-JP" sz="4800" b="1" dirty="0">
                <a:solidFill>
                  <a:prstClr val="white"/>
                </a:solidFill>
                <a:latin typeface="游明朝" panose="02020400000000000000" pitchFamily="18" charset="-128"/>
                <a:ea typeface="游明朝" panose="02020400000000000000" pitchFamily="18" charset="-128"/>
              </a:rPr>
              <a:t>2</a:t>
            </a:r>
            <a:r>
              <a:rPr kumimoji="1" lang="en-US" altLang="ja-JP" sz="4800" b="1" i="0" u="none" strike="noStrike" kern="1200" cap="none" spc="0" normalizeH="0" baseline="0" noProof="0" dirty="0">
                <a:ln>
                  <a:noFill/>
                </a:ln>
                <a:solidFill>
                  <a:prstClr val="white"/>
                </a:solidFill>
                <a:effectLst/>
                <a:uLnTx/>
                <a:uFillTx/>
                <a:latin typeface="游明朝" panose="02020400000000000000" pitchFamily="18" charset="-128"/>
                <a:ea typeface="游明朝" panose="02020400000000000000" pitchFamily="18" charset="-128"/>
                <a:cs typeface="+mn-cs"/>
              </a:rPr>
              <a:t>/2</a:t>
            </a:r>
            <a:r>
              <a:rPr kumimoji="1" lang="ja-JP" altLang="en-US" sz="4800" b="1" i="0" u="none" strike="noStrike" kern="1200" cap="none" spc="0" normalizeH="0" baseline="0" noProof="0" dirty="0">
                <a:ln>
                  <a:noFill/>
                </a:ln>
                <a:solidFill>
                  <a:prstClr val="white"/>
                </a:solidFill>
                <a:effectLst/>
                <a:uLnTx/>
                <a:uFillTx/>
                <a:latin typeface="游明朝" panose="02020400000000000000" pitchFamily="18" charset="-128"/>
                <a:ea typeface="游明朝" panose="02020400000000000000" pitchFamily="18" charset="-128"/>
                <a:cs typeface="+mn-cs"/>
              </a:rPr>
              <a:t>）</a:t>
            </a: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78AB87C0-D476-453C-8B53-CF7D1786FF42}"/>
                  </a:ext>
                </a:extLst>
              </p:cNvPr>
              <p:cNvSpPr txBox="1"/>
              <p:nvPr/>
            </p:nvSpPr>
            <p:spPr>
              <a:xfrm>
                <a:off x="392809" y="1120676"/>
                <a:ext cx="8751188" cy="56270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b="1" dirty="0">
                    <a:latin typeface="游明朝" panose="02020400000000000000" pitchFamily="18" charset="-128"/>
                    <a:ea typeface="游明朝" panose="02020400000000000000" pitchFamily="18" charset="-128"/>
                  </a:rPr>
                  <a:t>有名な方法</a:t>
                </a:r>
                <a:endParaRPr lang="en-US" altLang="ja-JP" sz="3600" b="1" dirty="0">
                  <a:latin typeface="游明朝" panose="02020400000000000000" pitchFamily="18" charset="-128"/>
                  <a:ea typeface="游明朝" panose="02020400000000000000" pitchFamily="18" charset="-128"/>
                </a:endParaRPr>
              </a:p>
              <a:p>
                <a:pPr marL="571500" marR="0" lvl="0" indent="-5715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3600" b="1" dirty="0">
                    <a:solidFill>
                      <a:srgbClr val="FF0000"/>
                    </a:solidFill>
                    <a:latin typeface="游明朝" panose="02020400000000000000" pitchFamily="18" charset="-128"/>
                    <a:ea typeface="游明朝" panose="02020400000000000000" pitchFamily="18" charset="-128"/>
                  </a:rPr>
                  <a:t>L1</a:t>
                </a:r>
                <a:r>
                  <a:rPr lang="ja-JP" altLang="en-US" sz="3600" b="1" dirty="0">
                    <a:solidFill>
                      <a:srgbClr val="FF0000"/>
                    </a:solidFill>
                    <a:latin typeface="游明朝" panose="02020400000000000000" pitchFamily="18" charset="-128"/>
                    <a:ea typeface="游明朝" panose="02020400000000000000" pitchFamily="18" charset="-128"/>
                  </a:rPr>
                  <a:t>正則化</a:t>
                </a:r>
                <a:endParaRPr lang="en-US" altLang="ja-JP" sz="3600" b="1" dirty="0">
                  <a:solidFill>
                    <a:srgbClr val="FF0000"/>
                  </a:solidFill>
                  <a:latin typeface="游明朝" panose="02020400000000000000" pitchFamily="18" charset="-128"/>
                  <a:ea typeface="游明朝" panose="02020400000000000000" pitchFamily="18" charset="-128"/>
                </a:endParaRPr>
              </a:p>
              <a:p>
                <a:pPr marR="0" lvl="0" algn="l" defTabSz="457200" rtl="0" eaLnBrk="1" fontAlgn="auto" latinLnBrk="0" hangingPunct="1">
                  <a:lnSpc>
                    <a:spcPct val="100000"/>
                  </a:lnSpc>
                  <a:spcBef>
                    <a:spcPts val="0"/>
                  </a:spcBef>
                  <a:spcAft>
                    <a:spcPts val="0"/>
                  </a:spcAft>
                  <a:buClrTx/>
                  <a:buSzTx/>
                  <a:tabLst/>
                  <a:defRPr/>
                </a:pPr>
                <a:r>
                  <a:rPr lang="en-US" altLang="ja-JP" sz="3600" dirty="0">
                    <a:latin typeface="游明朝" panose="02020400000000000000" pitchFamily="18" charset="-128"/>
                    <a:ea typeface="游明朝" panose="02020400000000000000" pitchFamily="18" charset="-128"/>
                  </a:rPr>
                  <a:t>	</a:t>
                </a:r>
                <a:r>
                  <a:rPr lang="ja-JP" altLang="en-US" sz="3600" dirty="0">
                    <a:latin typeface="游明朝" panose="02020400000000000000" pitchFamily="18" charset="-128"/>
                    <a:ea typeface="游明朝" panose="02020400000000000000" pitchFamily="18" charset="-128"/>
                  </a:rPr>
                  <a:t>損失関数 </a:t>
                </a:r>
                <a:r>
                  <a:rPr lang="en-US" altLang="ja-JP" sz="3600" dirty="0">
                    <a:latin typeface="游明朝" panose="02020400000000000000" pitchFamily="18" charset="-128"/>
                    <a:ea typeface="游明朝" panose="02020400000000000000" pitchFamily="18" charset="-128"/>
                  </a:rPr>
                  <a:t>+ L1</a:t>
                </a:r>
                <a:r>
                  <a:rPr lang="ja-JP" altLang="en-US" sz="3600" dirty="0">
                    <a:latin typeface="游明朝" panose="02020400000000000000" pitchFamily="18" charset="-128"/>
                    <a:ea typeface="游明朝" panose="02020400000000000000" pitchFamily="18" charset="-128"/>
                  </a:rPr>
                  <a:t>正則化項</a:t>
                </a:r>
                <a:endParaRPr lang="en-US" altLang="ja-JP" sz="3600" dirty="0">
                  <a:latin typeface="游明朝" panose="02020400000000000000" pitchFamily="18" charset="-128"/>
                  <a:ea typeface="游明朝" panose="02020400000000000000" pitchFamily="18" charset="-128"/>
                </a:endParaRPr>
              </a:p>
              <a:p>
                <a:pPr lvl="0" defTabSz="457200">
                  <a:defRPr/>
                </a:pPr>
                <a14:m>
                  <m:oMathPara xmlns:m="http://schemas.openxmlformats.org/officeDocument/2006/math">
                    <m:oMathParaPr>
                      <m:jc m:val="centerGroup"/>
                    </m:oMathParaPr>
                    <m:oMath xmlns:m="http://schemas.openxmlformats.org/officeDocument/2006/math">
                      <m:func>
                        <m:funcPr>
                          <m:ctrlPr>
                            <a:rPr lang="en-US" altLang="ja-JP" sz="3600" b="1" i="1">
                              <a:latin typeface="Cambria Math" panose="02040503050406030204" pitchFamily="18" charset="0"/>
                              <a:ea typeface="游明朝" panose="02020400000000000000" pitchFamily="18" charset="-128"/>
                            </a:rPr>
                          </m:ctrlPr>
                        </m:funcPr>
                        <m:fName>
                          <m:limLow>
                            <m:limLowPr>
                              <m:ctrlPr>
                                <a:rPr lang="en-US" altLang="ja-JP" sz="3600" b="1" i="1">
                                  <a:latin typeface="Cambria Math" panose="02040503050406030204" pitchFamily="18" charset="0"/>
                                  <a:ea typeface="游明朝" panose="02020400000000000000" pitchFamily="18" charset="-128"/>
                                </a:rPr>
                              </m:ctrlPr>
                            </m:limLowPr>
                            <m:e>
                              <m:r>
                                <m:rPr>
                                  <m:sty m:val="p"/>
                                </m:rPr>
                                <a:rPr lang="en-US" altLang="ja-JP" sz="3600">
                                  <a:latin typeface="Cambria Math" panose="02040503050406030204" pitchFamily="18" charset="0"/>
                                  <a:ea typeface="游明朝" panose="02020400000000000000" pitchFamily="18" charset="-128"/>
                                </a:rPr>
                                <m:t>min</m:t>
                              </m:r>
                            </m:e>
                            <m:lim/>
                          </m:limLow>
                        </m:fName>
                        <m:e>
                          <m:r>
                            <a:rPr lang="en-US" altLang="ja-JP" sz="3600" b="1" i="1">
                              <a:latin typeface="Cambria Math" panose="02040503050406030204" pitchFamily="18" charset="0"/>
                              <a:ea typeface="游明朝" panose="02020400000000000000" pitchFamily="18" charset="-128"/>
                            </a:rPr>
                            <m:t>𝒇</m:t>
                          </m:r>
                          <m:d>
                            <m:dPr>
                              <m:ctrlPr>
                                <a:rPr lang="en-US" altLang="ja-JP" sz="3600" b="1" i="1">
                                  <a:latin typeface="Cambria Math" panose="02040503050406030204" pitchFamily="18" charset="0"/>
                                  <a:ea typeface="游明朝" panose="02020400000000000000" pitchFamily="18" charset="-128"/>
                                </a:rPr>
                              </m:ctrlPr>
                            </m:dPr>
                            <m:e>
                              <m:r>
                                <a:rPr lang="en-US" altLang="ja-JP" sz="3600" b="1" i="1">
                                  <a:latin typeface="Cambria Math" panose="02040503050406030204" pitchFamily="18" charset="0"/>
                                  <a:ea typeface="游明朝" panose="02020400000000000000" pitchFamily="18" charset="-128"/>
                                </a:rPr>
                                <m:t>𝒙</m:t>
                              </m:r>
                            </m:e>
                          </m:d>
                          <m:r>
                            <a:rPr lang="en-US" altLang="ja-JP" sz="3600" b="1" i="1" smtClean="0">
                              <a:latin typeface="Cambria Math" panose="02040503050406030204" pitchFamily="18" charset="0"/>
                              <a:ea typeface="游明朝" panose="02020400000000000000" pitchFamily="18" charset="-128"/>
                            </a:rPr>
                            <m:t>+</m:t>
                          </m:r>
                          <m:r>
                            <a:rPr lang="ja-JP" altLang="en-US" sz="3600" b="1" i="1" smtClean="0">
                              <a:latin typeface="Cambria Math" panose="02040503050406030204" pitchFamily="18" charset="0"/>
                              <a:ea typeface="游明朝" panose="02020400000000000000" pitchFamily="18" charset="-128"/>
                            </a:rPr>
                            <m:t>𝝀</m:t>
                          </m:r>
                          <m:nary>
                            <m:naryPr>
                              <m:chr m:val="∑"/>
                              <m:limLoc m:val="subSup"/>
                              <m:ctrlPr>
                                <a:rPr lang="ja-JP" altLang="en-US" sz="3600" b="1" i="1" smtClean="0">
                                  <a:latin typeface="Cambria Math" panose="02040503050406030204" pitchFamily="18" charset="0"/>
                                  <a:ea typeface="游明朝" panose="02020400000000000000" pitchFamily="18" charset="-128"/>
                                </a:rPr>
                              </m:ctrlPr>
                            </m:naryPr>
                            <m:sub>
                              <m:r>
                                <m:rPr>
                                  <m:brk m:alnAt="25"/>
                                </m:rPr>
                                <a:rPr lang="en-US" altLang="ja-JP" sz="3600" b="1" i="1" smtClean="0">
                                  <a:latin typeface="Cambria Math" panose="02040503050406030204" pitchFamily="18" charset="0"/>
                                  <a:ea typeface="游明朝" panose="02020400000000000000" pitchFamily="18" charset="-128"/>
                                </a:rPr>
                                <m:t>𝒊</m:t>
                              </m:r>
                              <m:r>
                                <a:rPr lang="en-US" altLang="ja-JP" sz="3600" b="1" i="1" smtClean="0">
                                  <a:latin typeface="Cambria Math" panose="02040503050406030204" pitchFamily="18" charset="0"/>
                                  <a:ea typeface="游明朝" panose="02020400000000000000" pitchFamily="18" charset="-128"/>
                                </a:rPr>
                                <m:t>=</m:t>
                              </m:r>
                              <m:r>
                                <a:rPr lang="en-US" altLang="ja-JP" sz="3600" b="1" i="1" smtClean="0">
                                  <a:latin typeface="Cambria Math" panose="02040503050406030204" pitchFamily="18" charset="0"/>
                                  <a:ea typeface="游明朝" panose="02020400000000000000" pitchFamily="18" charset="-128"/>
                                </a:rPr>
                                <m:t>𝟏</m:t>
                              </m:r>
                            </m:sub>
                            <m:sup>
                              <m:r>
                                <a:rPr lang="en-US" altLang="ja-JP" sz="3600" b="1" i="1" smtClean="0">
                                  <a:latin typeface="Cambria Math" panose="02040503050406030204" pitchFamily="18" charset="0"/>
                                  <a:ea typeface="游明朝" panose="02020400000000000000" pitchFamily="18" charset="-128"/>
                                </a:rPr>
                                <m:t>𝒏</m:t>
                              </m:r>
                            </m:sup>
                            <m:e>
                              <m:d>
                                <m:dPr>
                                  <m:begChr m:val="|"/>
                                  <m:endChr m:val="|"/>
                                  <m:ctrlPr>
                                    <a:rPr lang="en-US" altLang="ja-JP" sz="3600" b="1" i="1" smtClean="0">
                                      <a:latin typeface="Cambria Math" panose="02040503050406030204" pitchFamily="18" charset="0"/>
                                      <a:ea typeface="游明朝" panose="02020400000000000000" pitchFamily="18" charset="-128"/>
                                    </a:rPr>
                                  </m:ctrlPr>
                                </m:dPr>
                                <m:e>
                                  <m:sSub>
                                    <m:sSubPr>
                                      <m:ctrlPr>
                                        <a:rPr lang="en-US" altLang="ja-JP" sz="3600" b="1" i="1" smtClean="0">
                                          <a:latin typeface="Cambria Math" panose="02040503050406030204" pitchFamily="18" charset="0"/>
                                          <a:ea typeface="游明朝" panose="02020400000000000000" pitchFamily="18" charset="-128"/>
                                        </a:rPr>
                                      </m:ctrlPr>
                                    </m:sSubPr>
                                    <m:e>
                                      <m:r>
                                        <a:rPr lang="en-US" altLang="ja-JP" sz="3600" b="1" i="1" smtClean="0">
                                          <a:latin typeface="Cambria Math" panose="02040503050406030204" pitchFamily="18" charset="0"/>
                                          <a:ea typeface="游明朝" panose="02020400000000000000" pitchFamily="18" charset="-128"/>
                                        </a:rPr>
                                        <m:t>𝒘</m:t>
                                      </m:r>
                                    </m:e>
                                    <m:sub>
                                      <m:r>
                                        <a:rPr lang="en-US" altLang="ja-JP" sz="3600" b="1" i="1" smtClean="0">
                                          <a:latin typeface="Cambria Math" panose="02040503050406030204" pitchFamily="18" charset="0"/>
                                          <a:ea typeface="游明朝" panose="02020400000000000000" pitchFamily="18" charset="-128"/>
                                        </a:rPr>
                                        <m:t>𝒊</m:t>
                                      </m:r>
                                    </m:sub>
                                  </m:sSub>
                                </m:e>
                              </m:d>
                            </m:e>
                          </m:nary>
                        </m:e>
                      </m:func>
                    </m:oMath>
                  </m:oMathPara>
                </a14:m>
                <a:endParaRPr lang="en-US" altLang="ja-JP" sz="3600" b="1" dirty="0">
                  <a:latin typeface="游明朝" panose="02020400000000000000" pitchFamily="18" charset="-128"/>
                  <a:ea typeface="游明朝" panose="02020400000000000000" pitchFamily="18" charset="-128"/>
                </a:endParaRPr>
              </a:p>
              <a:p>
                <a:pPr lvl="0" defTabSz="457200">
                  <a:defRPr/>
                </a:pPr>
                <a:endParaRPr lang="en-US" altLang="ja-JP" sz="3600" b="1" dirty="0">
                  <a:latin typeface="游明朝" panose="02020400000000000000" pitchFamily="18" charset="-128"/>
                  <a:ea typeface="游明朝" panose="02020400000000000000" pitchFamily="18" charset="-128"/>
                </a:endParaRPr>
              </a:p>
              <a:p>
                <a:pPr marL="571500" marR="0" lvl="0" indent="-5715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L2</a:t>
                </a:r>
                <a:r>
                  <a:rPr kumimoji="1" lang="ja-JP" altLang="en-US"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正則化</a:t>
                </a:r>
                <a:endPar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endParaRPr>
              </a:p>
              <a:p>
                <a:pPr marR="0" lvl="0" algn="l" defTabSz="457200" rtl="0" eaLnBrk="1" fontAlgn="auto" latinLnBrk="0" hangingPunct="1">
                  <a:lnSpc>
                    <a:spcPct val="100000"/>
                  </a:lnSpc>
                  <a:spcBef>
                    <a:spcPts val="0"/>
                  </a:spcBef>
                  <a:spcAft>
                    <a:spcPts val="0"/>
                  </a:spcAft>
                  <a:buClrTx/>
                  <a:buSzTx/>
                  <a:tabLst/>
                  <a:defRPr/>
                </a:pPr>
                <a:r>
                  <a:rPr lang="en-US" altLang="ja-JP" sz="3600" dirty="0">
                    <a:latin typeface="游明朝" panose="02020400000000000000" pitchFamily="18" charset="-128"/>
                    <a:ea typeface="游明朝" panose="02020400000000000000" pitchFamily="18" charset="-128"/>
                  </a:rPr>
                  <a:t>	</a:t>
                </a:r>
                <a:r>
                  <a:rPr lang="ja-JP" altLang="en-US" sz="3600" dirty="0">
                    <a:latin typeface="游明朝" panose="02020400000000000000" pitchFamily="18" charset="-128"/>
                    <a:ea typeface="游明朝" panose="02020400000000000000" pitchFamily="18" charset="-128"/>
                  </a:rPr>
                  <a:t>損失関数 </a:t>
                </a:r>
                <a:r>
                  <a:rPr lang="en-US" altLang="ja-JP" sz="3600" dirty="0">
                    <a:latin typeface="游明朝" panose="02020400000000000000" pitchFamily="18" charset="-128"/>
                    <a:ea typeface="游明朝" panose="02020400000000000000" pitchFamily="18" charset="-128"/>
                  </a:rPr>
                  <a:t>+ L2</a:t>
                </a:r>
                <a:r>
                  <a:rPr lang="ja-JP" altLang="en-US" sz="3600" dirty="0">
                    <a:latin typeface="游明朝" panose="02020400000000000000" pitchFamily="18" charset="-128"/>
                    <a:ea typeface="游明朝" panose="02020400000000000000" pitchFamily="18" charset="-128"/>
                  </a:rPr>
                  <a:t>正則化項</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a:p>
                <a:pPr lvl="0" defTabSz="457200">
                  <a:defRPr/>
                </a:pPr>
                <a14:m>
                  <m:oMathPara xmlns:m="http://schemas.openxmlformats.org/officeDocument/2006/math">
                    <m:oMathParaPr>
                      <m:jc m:val="centerGroup"/>
                    </m:oMathParaPr>
                    <m:oMath xmlns:m="http://schemas.openxmlformats.org/officeDocument/2006/math">
                      <m:func>
                        <m:funcPr>
                          <m:ctrlPr>
                            <a:rPr lang="en-US" altLang="ja-JP" sz="3600" b="1" i="1">
                              <a:latin typeface="Cambria Math" panose="02040503050406030204" pitchFamily="18" charset="0"/>
                              <a:ea typeface="游明朝" panose="02020400000000000000" pitchFamily="18" charset="-128"/>
                            </a:rPr>
                          </m:ctrlPr>
                        </m:funcPr>
                        <m:fName>
                          <m:limLow>
                            <m:limLowPr>
                              <m:ctrlPr>
                                <a:rPr lang="en-US" altLang="ja-JP" sz="3600" b="1" i="1">
                                  <a:latin typeface="Cambria Math" panose="02040503050406030204" pitchFamily="18" charset="0"/>
                                  <a:ea typeface="游明朝" panose="02020400000000000000" pitchFamily="18" charset="-128"/>
                                </a:rPr>
                              </m:ctrlPr>
                            </m:limLowPr>
                            <m:e>
                              <m:r>
                                <m:rPr>
                                  <m:sty m:val="p"/>
                                </m:rPr>
                                <a:rPr lang="en-US" altLang="ja-JP" sz="3600">
                                  <a:latin typeface="Cambria Math" panose="02040503050406030204" pitchFamily="18" charset="0"/>
                                  <a:ea typeface="游明朝" panose="02020400000000000000" pitchFamily="18" charset="-128"/>
                                </a:rPr>
                                <m:t>min</m:t>
                              </m:r>
                            </m:e>
                            <m:lim/>
                          </m:limLow>
                        </m:fName>
                        <m:e>
                          <m:r>
                            <a:rPr lang="en-US" altLang="ja-JP" sz="3600" b="1" i="1">
                              <a:latin typeface="Cambria Math" panose="02040503050406030204" pitchFamily="18" charset="0"/>
                              <a:ea typeface="游明朝" panose="02020400000000000000" pitchFamily="18" charset="-128"/>
                            </a:rPr>
                            <m:t>𝒇</m:t>
                          </m:r>
                          <m:d>
                            <m:dPr>
                              <m:ctrlPr>
                                <a:rPr lang="en-US" altLang="ja-JP" sz="3600" b="1" i="1">
                                  <a:latin typeface="Cambria Math" panose="02040503050406030204" pitchFamily="18" charset="0"/>
                                  <a:ea typeface="游明朝" panose="02020400000000000000" pitchFamily="18" charset="-128"/>
                                </a:rPr>
                              </m:ctrlPr>
                            </m:dPr>
                            <m:e>
                              <m:r>
                                <a:rPr lang="en-US" altLang="ja-JP" sz="3600" b="1" i="1">
                                  <a:latin typeface="Cambria Math" panose="02040503050406030204" pitchFamily="18" charset="0"/>
                                  <a:ea typeface="游明朝" panose="02020400000000000000" pitchFamily="18" charset="-128"/>
                                </a:rPr>
                                <m:t>𝒙</m:t>
                              </m:r>
                            </m:e>
                          </m:d>
                          <m:r>
                            <a:rPr lang="en-US" altLang="ja-JP" sz="3600" b="1" i="1">
                              <a:latin typeface="Cambria Math" panose="02040503050406030204" pitchFamily="18" charset="0"/>
                              <a:ea typeface="游明朝" panose="02020400000000000000" pitchFamily="18" charset="-128"/>
                            </a:rPr>
                            <m:t>+</m:t>
                          </m:r>
                          <m:f>
                            <m:fPr>
                              <m:ctrlPr>
                                <a:rPr lang="en-US" altLang="ja-JP" sz="3600" b="1" i="1" smtClean="0">
                                  <a:latin typeface="Cambria Math" panose="02040503050406030204" pitchFamily="18" charset="0"/>
                                  <a:ea typeface="游明朝" panose="02020400000000000000" pitchFamily="18" charset="-128"/>
                                </a:rPr>
                              </m:ctrlPr>
                            </m:fPr>
                            <m:num>
                              <m:r>
                                <a:rPr lang="ja-JP" altLang="en-US" sz="3600" b="1" i="1" smtClean="0">
                                  <a:latin typeface="Cambria Math" panose="02040503050406030204" pitchFamily="18" charset="0"/>
                                  <a:ea typeface="游明朝" panose="02020400000000000000" pitchFamily="18" charset="-128"/>
                                </a:rPr>
                                <m:t>𝝀</m:t>
                              </m:r>
                            </m:num>
                            <m:den>
                              <m:r>
                                <a:rPr lang="en-US" altLang="ja-JP" sz="3600" b="1" i="1" smtClean="0">
                                  <a:latin typeface="Cambria Math" panose="02040503050406030204" pitchFamily="18" charset="0"/>
                                  <a:ea typeface="游明朝" panose="02020400000000000000" pitchFamily="18" charset="-128"/>
                                </a:rPr>
                                <m:t>𝟐</m:t>
                              </m:r>
                            </m:den>
                          </m:f>
                          <m:nary>
                            <m:naryPr>
                              <m:chr m:val="∑"/>
                              <m:limLoc m:val="subSup"/>
                              <m:ctrlPr>
                                <a:rPr lang="ja-JP" altLang="en-US" sz="3600" b="1" i="1">
                                  <a:latin typeface="Cambria Math" panose="02040503050406030204" pitchFamily="18" charset="0"/>
                                  <a:ea typeface="游明朝" panose="02020400000000000000" pitchFamily="18" charset="-128"/>
                                </a:rPr>
                              </m:ctrlPr>
                            </m:naryPr>
                            <m:sub>
                              <m:r>
                                <m:rPr>
                                  <m:brk m:alnAt="25"/>
                                </m:rPr>
                                <a:rPr lang="en-US" altLang="ja-JP" sz="3600" b="1" i="1">
                                  <a:latin typeface="Cambria Math" panose="02040503050406030204" pitchFamily="18" charset="0"/>
                                  <a:ea typeface="游明朝" panose="02020400000000000000" pitchFamily="18" charset="-128"/>
                                </a:rPr>
                                <m:t>𝒊</m:t>
                              </m:r>
                              <m:r>
                                <a:rPr lang="en-US" altLang="ja-JP" sz="3600" b="1" i="1">
                                  <a:latin typeface="Cambria Math" panose="02040503050406030204" pitchFamily="18" charset="0"/>
                                  <a:ea typeface="游明朝" panose="02020400000000000000" pitchFamily="18" charset="-128"/>
                                </a:rPr>
                                <m:t>=</m:t>
                              </m:r>
                              <m:r>
                                <a:rPr lang="en-US" altLang="ja-JP" sz="3600" b="1" i="1">
                                  <a:latin typeface="Cambria Math" panose="02040503050406030204" pitchFamily="18" charset="0"/>
                                  <a:ea typeface="游明朝" panose="02020400000000000000" pitchFamily="18" charset="-128"/>
                                </a:rPr>
                                <m:t>𝟏</m:t>
                              </m:r>
                            </m:sub>
                            <m:sup>
                              <m:r>
                                <a:rPr lang="en-US" altLang="ja-JP" sz="3600" b="1" i="1">
                                  <a:latin typeface="Cambria Math" panose="02040503050406030204" pitchFamily="18" charset="0"/>
                                  <a:ea typeface="游明朝" panose="02020400000000000000" pitchFamily="18" charset="-128"/>
                                </a:rPr>
                                <m:t>𝒏</m:t>
                              </m:r>
                            </m:sup>
                            <m:e>
                              <m:sSup>
                                <m:sSupPr>
                                  <m:ctrlPr>
                                    <a:rPr lang="en-US" altLang="ja-JP" sz="3600" b="1" i="1" smtClean="0">
                                      <a:latin typeface="Cambria Math" panose="02040503050406030204" pitchFamily="18" charset="0"/>
                                      <a:ea typeface="游明朝" panose="02020400000000000000" pitchFamily="18" charset="-128"/>
                                    </a:rPr>
                                  </m:ctrlPr>
                                </m:sSupPr>
                                <m:e>
                                  <m:d>
                                    <m:dPr>
                                      <m:begChr m:val="|"/>
                                      <m:endChr m:val="|"/>
                                      <m:ctrlPr>
                                        <a:rPr lang="en-US" altLang="ja-JP" sz="3600" b="1" i="1" smtClean="0">
                                          <a:latin typeface="Cambria Math" panose="02040503050406030204" pitchFamily="18" charset="0"/>
                                          <a:ea typeface="游明朝" panose="02020400000000000000" pitchFamily="18" charset="-128"/>
                                        </a:rPr>
                                      </m:ctrlPr>
                                    </m:dPr>
                                    <m:e>
                                      <m:sSub>
                                        <m:sSubPr>
                                          <m:ctrlPr>
                                            <a:rPr lang="en-US" altLang="ja-JP" sz="3600" b="1" i="1" smtClean="0">
                                              <a:latin typeface="Cambria Math" panose="02040503050406030204" pitchFamily="18" charset="0"/>
                                              <a:ea typeface="游明朝" panose="02020400000000000000" pitchFamily="18" charset="-128"/>
                                            </a:rPr>
                                          </m:ctrlPr>
                                        </m:sSubPr>
                                        <m:e>
                                          <m:r>
                                            <a:rPr lang="en-US" altLang="ja-JP" sz="3600" b="1" i="1" smtClean="0">
                                              <a:latin typeface="Cambria Math" panose="02040503050406030204" pitchFamily="18" charset="0"/>
                                              <a:ea typeface="游明朝" panose="02020400000000000000" pitchFamily="18" charset="-128"/>
                                            </a:rPr>
                                            <m:t>𝒘</m:t>
                                          </m:r>
                                        </m:e>
                                        <m:sub>
                                          <m:r>
                                            <a:rPr lang="en-US" altLang="ja-JP" sz="3600" b="1" i="1" smtClean="0">
                                              <a:latin typeface="Cambria Math" panose="02040503050406030204" pitchFamily="18" charset="0"/>
                                              <a:ea typeface="游明朝" panose="02020400000000000000" pitchFamily="18" charset="-128"/>
                                            </a:rPr>
                                            <m:t>𝒊</m:t>
                                          </m:r>
                                        </m:sub>
                                      </m:sSub>
                                    </m:e>
                                  </m:d>
                                </m:e>
                                <m:sup>
                                  <m:r>
                                    <a:rPr lang="en-US" altLang="ja-JP" sz="3600" b="1" i="1" smtClean="0">
                                      <a:latin typeface="Cambria Math" panose="02040503050406030204" pitchFamily="18" charset="0"/>
                                      <a:ea typeface="游明朝" panose="02020400000000000000" pitchFamily="18" charset="-128"/>
                                    </a:rPr>
                                    <m:t>𝟐</m:t>
                                  </m:r>
                                </m:sup>
                              </m:sSup>
                            </m:e>
                          </m:nary>
                        </m:e>
                      </m:func>
                    </m:oMath>
                  </m:oMathPara>
                </a14:m>
                <a:endParaRPr kumimoji="1" lang="en-US" altLang="ja-JP" sz="3600" b="1"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p:txBody>
          </p:sp>
        </mc:Choice>
        <mc:Fallback xmlns="">
          <p:sp>
            <p:nvSpPr>
              <p:cNvPr id="72" name="テキスト ボックス 71">
                <a:extLst>
                  <a:ext uri="{FF2B5EF4-FFF2-40B4-BE49-F238E27FC236}">
                    <a16:creationId xmlns:a16="http://schemas.microsoft.com/office/drawing/2014/main" id="{78AB87C0-D476-453C-8B53-CF7D1786FF42}"/>
                  </a:ext>
                </a:extLst>
              </p:cNvPr>
              <p:cNvSpPr txBox="1">
                <a:spLocks noRot="1" noChangeAspect="1" noMove="1" noResize="1" noEditPoints="1" noAdjustHandles="1" noChangeArrowheads="1" noChangeShapeType="1" noTextEdit="1"/>
              </p:cNvSpPr>
              <p:nvPr/>
            </p:nvSpPr>
            <p:spPr>
              <a:xfrm>
                <a:off x="392809" y="1120676"/>
                <a:ext cx="8751188" cy="5627053"/>
              </a:xfrm>
              <a:prstGeom prst="rect">
                <a:avLst/>
              </a:prstGeom>
              <a:blipFill>
                <a:blip r:embed="rId2"/>
                <a:stretch>
                  <a:fillRect l="-2089" t="-17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15005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4800" b="1" i="0" u="none" strike="noStrike" kern="1200" cap="none" spc="0" normalizeH="0" baseline="0" noProof="0" dirty="0">
                <a:ln>
                  <a:noFill/>
                </a:ln>
                <a:solidFill>
                  <a:prstClr val="white"/>
                </a:solidFill>
                <a:effectLst/>
                <a:uLnTx/>
                <a:uFillTx/>
                <a:latin typeface="游明朝" panose="02020400000000000000" pitchFamily="18" charset="-128"/>
                <a:ea typeface="游明朝" panose="02020400000000000000" pitchFamily="18" charset="-128"/>
                <a:cs typeface="+mn-cs"/>
              </a:rPr>
              <a:t>10. </a:t>
            </a:r>
            <a:r>
              <a:rPr lang="ja-JP" altLang="en-US" sz="4800" b="1" dirty="0">
                <a:solidFill>
                  <a:prstClr val="white"/>
                </a:solidFill>
                <a:latin typeface="游明朝" panose="02020400000000000000" pitchFamily="18" charset="-128"/>
                <a:ea typeface="游明朝" panose="02020400000000000000" pitchFamily="18" charset="-128"/>
              </a:rPr>
              <a:t>正則化された回帰</a:t>
            </a:r>
            <a:endParaRPr kumimoji="1" lang="ja-JP" altLang="en-US" sz="4800" b="1" i="0" u="none" strike="noStrike" kern="1200" cap="none" spc="0" normalizeH="0" baseline="0" noProof="0" dirty="0">
              <a:ln>
                <a:noFill/>
              </a:ln>
              <a:solidFill>
                <a:prstClr val="white"/>
              </a:solidFill>
              <a:effectLst/>
              <a:uLnTx/>
              <a:uFillTx/>
              <a:latin typeface="游明朝" panose="02020400000000000000" pitchFamily="18" charset="-128"/>
              <a:ea typeface="游明朝" panose="02020400000000000000" pitchFamily="18" charset="-128"/>
              <a:cs typeface="+mn-cs"/>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78AB87C0-D476-453C-8B53-CF7D1786FF42}"/>
                  </a:ext>
                </a:extLst>
              </p:cNvPr>
              <p:cNvSpPr txBox="1"/>
              <p:nvPr/>
            </p:nvSpPr>
            <p:spPr>
              <a:xfrm>
                <a:off x="392809" y="1120676"/>
                <a:ext cx="8751188" cy="215616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b="1" dirty="0">
                    <a:latin typeface="游明朝" panose="02020400000000000000" pitchFamily="18" charset="-128"/>
                    <a:ea typeface="游明朝" panose="02020400000000000000" pitchFamily="18" charset="-128"/>
                  </a:rPr>
                  <a:t>リッジ回帰</a:t>
                </a:r>
                <a:endParaRPr lang="en-US" altLang="ja-JP" sz="3600" b="1" dirty="0">
                  <a:latin typeface="游明朝" panose="02020400000000000000" pitchFamily="18" charset="-128"/>
                  <a:ea typeface="游明朝" panose="02020400000000000000" pitchFamily="18" charset="-128"/>
                </a:endParaRPr>
              </a:p>
              <a:p>
                <a:pPr marR="0" lvl="0" algn="l" defTabSz="457200" rtl="0" eaLnBrk="1" fontAlgn="auto" latinLnBrk="0" hangingPunct="1">
                  <a:lnSpc>
                    <a:spcPct val="100000"/>
                  </a:lnSpc>
                  <a:spcBef>
                    <a:spcPts val="0"/>
                  </a:spcBef>
                  <a:spcAft>
                    <a:spcPts val="0"/>
                  </a:spcAft>
                  <a:buClrTx/>
                  <a:buSzTx/>
                  <a:tabLst/>
                  <a:defRPr/>
                </a:pPr>
                <a14:m>
                  <m:oMathPara xmlns:m="http://schemas.openxmlformats.org/officeDocument/2006/math">
                    <m:oMathParaPr>
                      <m:jc m:val="centerGroup"/>
                    </m:oMathParaPr>
                    <m:oMath xmlns:m="http://schemas.openxmlformats.org/officeDocument/2006/math">
                      <m:nary>
                        <m:naryPr>
                          <m:chr m:val="∑"/>
                          <m:ctrlP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ctrlPr>
                        </m:naryPr>
                        <m:sub>
                          <m:r>
                            <m:rPr>
                              <m:brk m:alnAt="23"/>
                            </m:rP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𝒊</m:t>
                          </m:r>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m:t>
                          </m:r>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𝟏</m:t>
                          </m:r>
                        </m:sub>
                        <m:sup>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𝒏</m:t>
                          </m:r>
                        </m:sup>
                        <m:e>
                          <m:sSup>
                            <m:sSupPr>
                              <m:ctrlP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ctrlPr>
                            </m:sSupPr>
                            <m:e>
                              <m:d>
                                <m:dPr>
                                  <m:ctrlP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ctrlPr>
                                </m:dPr>
                                <m:e>
                                  <m:sSup>
                                    <m:sSupPr>
                                      <m:ctrlP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ctrlPr>
                                    </m:sSupPr>
                                    <m:e>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𝒚</m:t>
                                      </m:r>
                                    </m:e>
                                    <m:sup>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m:t>
                                      </m:r>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𝒊</m:t>
                                      </m:r>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m:t>
                                      </m:r>
                                    </m:sup>
                                  </m:sSup>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m:t>
                                  </m:r>
                                  <m:sSup>
                                    <m:sSupPr>
                                      <m:ctrlP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ctrlPr>
                                    </m:sSupPr>
                                    <m:e>
                                      <m:acc>
                                        <m:accPr>
                                          <m:chr m:val="̂"/>
                                          <m:ctrlP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ctrlPr>
                                        </m:accPr>
                                        <m:e>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𝒚</m:t>
                                          </m:r>
                                        </m:e>
                                      </m:acc>
                                    </m:e>
                                    <m:sup>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m:t>
                                      </m:r>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𝒊</m:t>
                                      </m:r>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m:t>
                                      </m:r>
                                    </m:sup>
                                  </m:sSup>
                                </m:e>
                              </m:d>
                            </m:e>
                            <m:sup>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𝟐</m:t>
                              </m:r>
                            </m:sup>
                          </m:sSup>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m:t>
                          </m:r>
                        </m:e>
                      </m:nary>
                      <m:r>
                        <a:rPr kumimoji="1" lang="ja-JP" altLang="en-US"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𝝀</m:t>
                      </m:r>
                      <m:nary>
                        <m:naryPr>
                          <m:chr m:val="∑"/>
                          <m:limLoc m:val="subSup"/>
                          <m:ctrlPr>
                            <a:rPr kumimoji="1" lang="ja-JP" altLang="en-US"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ctrlPr>
                        </m:naryPr>
                        <m:sub>
                          <m:r>
                            <m:rPr>
                              <m:brk m:alnAt="25"/>
                            </m:rP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𝒋</m:t>
                          </m:r>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m:t>
                          </m:r>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𝟏</m:t>
                          </m:r>
                        </m:sub>
                        <m:sup>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𝒎</m:t>
                          </m:r>
                        </m:sup>
                        <m:e>
                          <m:sSubSup>
                            <m:sSubSupPr>
                              <m:ctrlP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ctrlPr>
                            </m:sSubSupPr>
                            <m:e>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𝒘</m:t>
                              </m:r>
                            </m:e>
                            <m:sub>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𝒋</m:t>
                              </m:r>
                            </m:sub>
                            <m:sup>
                              <m:r>
                                <a:rPr kumimoji="1" lang="en-US" altLang="ja-JP" sz="3600" b="1" i="1" u="none" strike="noStrike" kern="1200" cap="none" spc="0" normalizeH="0" baseline="0" noProof="0" smtClean="0">
                                  <a:ln>
                                    <a:noFill/>
                                  </a:ln>
                                  <a:effectLst/>
                                  <a:uLnTx/>
                                  <a:uFillTx/>
                                  <a:latin typeface="Cambria Math" panose="02040503050406030204" pitchFamily="18" charset="0"/>
                                  <a:ea typeface="游明朝" panose="02020400000000000000" pitchFamily="18" charset="-128"/>
                                </a:rPr>
                                <m:t>𝟐</m:t>
                              </m:r>
                            </m:sup>
                          </m:sSubSup>
                        </m:e>
                      </m:nary>
                    </m:oMath>
                  </m:oMathPara>
                </a14:m>
                <a:endParaRPr kumimoji="1" lang="en-US" altLang="ja-JP" sz="3600" b="1"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p:txBody>
          </p:sp>
        </mc:Choice>
        <mc:Fallback xmlns="">
          <p:sp>
            <p:nvSpPr>
              <p:cNvPr id="72" name="テキスト ボックス 71">
                <a:extLst>
                  <a:ext uri="{FF2B5EF4-FFF2-40B4-BE49-F238E27FC236}">
                    <a16:creationId xmlns:a16="http://schemas.microsoft.com/office/drawing/2014/main" id="{78AB87C0-D476-453C-8B53-CF7D1786FF42}"/>
                  </a:ext>
                </a:extLst>
              </p:cNvPr>
              <p:cNvSpPr txBox="1">
                <a:spLocks noRot="1" noChangeAspect="1" noMove="1" noResize="1" noEditPoints="1" noAdjustHandles="1" noChangeArrowheads="1" noChangeShapeType="1" noTextEdit="1"/>
              </p:cNvSpPr>
              <p:nvPr/>
            </p:nvSpPr>
            <p:spPr>
              <a:xfrm>
                <a:off x="392809" y="1120676"/>
                <a:ext cx="8751188" cy="2156168"/>
              </a:xfrm>
              <a:prstGeom prst="rect">
                <a:avLst/>
              </a:prstGeom>
              <a:blipFill>
                <a:blip r:embed="rId2"/>
                <a:stretch>
                  <a:fillRect l="-2089" t="-4520"/>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44B849C7-D4BF-486B-B9E0-C635B672814D}"/>
              </a:ext>
            </a:extLst>
          </p:cNvPr>
          <p:cNvSpPr txBox="1"/>
          <p:nvPr/>
        </p:nvSpPr>
        <p:spPr>
          <a:xfrm>
            <a:off x="392809" y="3581157"/>
            <a:ext cx="3082895" cy="1200329"/>
          </a:xfrm>
          <a:prstGeom prst="rect">
            <a:avLst/>
          </a:prstGeom>
          <a:noFill/>
        </p:spPr>
        <p:txBody>
          <a:bodyPr wrap="none" rtlCol="0">
            <a:spAutoFit/>
          </a:bodyPr>
          <a:lstStyle/>
          <a:p>
            <a:r>
              <a:rPr kumimoji="1" lang="en-US" altLang="ja-JP" sz="3600" i="1" dirty="0" err="1">
                <a:latin typeface="Times New Roman" panose="02020603050405020304" pitchFamily="18" charset="0"/>
                <a:cs typeface="Times New Roman" panose="02020603050405020304" pitchFamily="18" charset="0"/>
              </a:rPr>
              <a:t>i</a:t>
            </a:r>
            <a:r>
              <a:rPr kumimoji="1" lang="ja-JP" altLang="en-US" sz="3600" dirty="0"/>
              <a:t>番目のデータ</a:t>
            </a:r>
            <a:endParaRPr kumimoji="1" lang="en-US" altLang="ja-JP" sz="3600" dirty="0"/>
          </a:p>
          <a:p>
            <a:r>
              <a:rPr lang="ja-JP" altLang="en-US" sz="3600" dirty="0"/>
              <a:t>（実際の値）</a:t>
            </a:r>
            <a:endParaRPr kumimoji="1" lang="ja-JP" altLang="en-US" sz="3600" dirty="0"/>
          </a:p>
        </p:txBody>
      </p:sp>
      <p:sp>
        <p:nvSpPr>
          <p:cNvPr id="7" name="テキスト ボックス 6">
            <a:extLst>
              <a:ext uri="{FF2B5EF4-FFF2-40B4-BE49-F238E27FC236}">
                <a16:creationId xmlns:a16="http://schemas.microsoft.com/office/drawing/2014/main" id="{C43BEE68-B833-423B-9323-052101D10861}"/>
              </a:ext>
            </a:extLst>
          </p:cNvPr>
          <p:cNvSpPr txBox="1"/>
          <p:nvPr/>
        </p:nvSpPr>
        <p:spPr>
          <a:xfrm>
            <a:off x="3475704" y="3581157"/>
            <a:ext cx="3082895" cy="1200329"/>
          </a:xfrm>
          <a:prstGeom prst="rect">
            <a:avLst/>
          </a:prstGeom>
          <a:noFill/>
        </p:spPr>
        <p:txBody>
          <a:bodyPr wrap="none" rtlCol="0">
            <a:spAutoFit/>
          </a:bodyPr>
          <a:lstStyle/>
          <a:p>
            <a:r>
              <a:rPr kumimoji="1" lang="en-US" altLang="ja-JP" sz="3600" i="1" dirty="0" err="1">
                <a:latin typeface="Times New Roman" panose="02020603050405020304" pitchFamily="18" charset="0"/>
                <a:cs typeface="Times New Roman" panose="02020603050405020304" pitchFamily="18" charset="0"/>
              </a:rPr>
              <a:t>i</a:t>
            </a:r>
            <a:r>
              <a:rPr kumimoji="1" lang="ja-JP" altLang="en-US" sz="3600" dirty="0"/>
              <a:t>番目のデータ</a:t>
            </a:r>
            <a:endParaRPr kumimoji="1" lang="en-US" altLang="ja-JP" sz="3600" dirty="0"/>
          </a:p>
          <a:p>
            <a:r>
              <a:rPr lang="ja-JP" altLang="en-US" sz="3600"/>
              <a:t>（予測値）</a:t>
            </a:r>
            <a:endParaRPr kumimoji="1" lang="ja-JP" altLang="en-US" sz="3600" dirty="0"/>
          </a:p>
        </p:txBody>
      </p:sp>
      <p:cxnSp>
        <p:nvCxnSpPr>
          <p:cNvPr id="5" name="直線矢印コネクタ 4">
            <a:extLst>
              <a:ext uri="{FF2B5EF4-FFF2-40B4-BE49-F238E27FC236}">
                <a16:creationId xmlns:a16="http://schemas.microsoft.com/office/drawing/2014/main" id="{84CEF3F7-8E88-4B1E-9950-9A20617DE6DF}"/>
              </a:ext>
            </a:extLst>
          </p:cNvPr>
          <p:cNvCxnSpPr>
            <a:cxnSpLocks/>
          </p:cNvCxnSpPr>
          <p:nvPr/>
        </p:nvCxnSpPr>
        <p:spPr>
          <a:xfrm flipV="1">
            <a:off x="2743200" y="2915728"/>
            <a:ext cx="0" cy="665430"/>
          </a:xfrm>
          <a:prstGeom prst="straightConnector1">
            <a:avLst/>
          </a:prstGeom>
          <a:ln w="5715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E1057B7A-0158-451E-B80A-671FA3D2EC91}"/>
              </a:ext>
            </a:extLst>
          </p:cNvPr>
          <p:cNvCxnSpPr>
            <a:cxnSpLocks/>
          </p:cNvCxnSpPr>
          <p:nvPr/>
        </p:nvCxnSpPr>
        <p:spPr>
          <a:xfrm flipV="1">
            <a:off x="4051539" y="2911659"/>
            <a:ext cx="0" cy="665430"/>
          </a:xfrm>
          <a:prstGeom prst="straightConnector1">
            <a:avLst/>
          </a:prstGeom>
          <a:ln w="5715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78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11. </a:t>
            </a:r>
            <a:r>
              <a:rPr lang="ja-JP" altLang="en-US" sz="4800" b="1" dirty="0">
                <a:solidFill>
                  <a:prstClr val="white"/>
                </a:solidFill>
                <a:latin typeface="游明朝" panose="02020400000000000000" pitchFamily="18" charset="-128"/>
                <a:ea typeface="游明朝" panose="02020400000000000000" pitchFamily="18" charset="-128"/>
              </a:rPr>
              <a:t>適用できる問題の種類</a:t>
            </a: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392811" y="1120676"/>
            <a:ext cx="8751188"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回帰問題</a:t>
            </a: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1"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ある入力データから（連続的な）数値予測を行う問題</a:t>
            </a:r>
            <a:endParaRPr kumimoji="1" lang="en-US" altLang="ja-JP" sz="3600" b="1"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p:sp>
        <p:nvSpPr>
          <p:cNvPr id="10" name="テキスト ボックス 9">
            <a:extLst>
              <a:ext uri="{FF2B5EF4-FFF2-40B4-BE49-F238E27FC236}">
                <a16:creationId xmlns:a16="http://schemas.microsoft.com/office/drawing/2014/main" id="{99E22348-9D83-40C7-B61C-957040DC4156}"/>
              </a:ext>
            </a:extLst>
          </p:cNvPr>
          <p:cNvSpPr txBox="1"/>
          <p:nvPr/>
        </p:nvSpPr>
        <p:spPr>
          <a:xfrm>
            <a:off x="392812" y="2988513"/>
            <a:ext cx="8751188"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b="1" dirty="0">
                <a:solidFill>
                  <a:srgbClr val="FF0000"/>
                </a:solidFill>
                <a:latin typeface="游明朝" panose="02020400000000000000" pitchFamily="18" charset="-128"/>
                <a:ea typeface="游明朝" panose="02020400000000000000" pitchFamily="18" charset="-128"/>
              </a:rPr>
              <a:t>分類</a:t>
            </a:r>
            <a:r>
              <a:rPr kumimoji="1" lang="ja-JP" altLang="en-US"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問題</a:t>
            </a: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1"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データがどのクラスに属するか、分類する問題</a:t>
            </a:r>
            <a:endParaRPr kumimoji="1" lang="en-US" altLang="ja-JP" sz="3600" b="1"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p:txBody>
      </p:sp>
      <p:sp>
        <p:nvSpPr>
          <p:cNvPr id="12" name="テキスト ボックス 11">
            <a:extLst>
              <a:ext uri="{FF2B5EF4-FFF2-40B4-BE49-F238E27FC236}">
                <a16:creationId xmlns:a16="http://schemas.microsoft.com/office/drawing/2014/main" id="{9657535E-159E-4A9A-B43A-D6C0B9ECDF0E}"/>
              </a:ext>
            </a:extLst>
          </p:cNvPr>
          <p:cNvSpPr txBox="1"/>
          <p:nvPr/>
        </p:nvSpPr>
        <p:spPr>
          <a:xfrm>
            <a:off x="392811" y="4860161"/>
            <a:ext cx="8751188"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1"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ニューラルネットワークはどちらの問題にも適用できる。</a:t>
            </a:r>
            <a:endParaRPr kumimoji="1" lang="en-US" altLang="ja-JP" sz="3600" b="1"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1052897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12. </a:t>
            </a:r>
            <a:r>
              <a:rPr lang="ja-JP" altLang="en-US" sz="4800" b="1" dirty="0">
                <a:solidFill>
                  <a:prstClr val="white"/>
                </a:solidFill>
                <a:latin typeface="游明朝" panose="02020400000000000000" pitchFamily="18" charset="-128"/>
                <a:ea typeface="游明朝" panose="02020400000000000000" pitchFamily="18" charset="-128"/>
              </a:rPr>
              <a:t>回帰分析の精度評価指標</a:t>
            </a: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392811" y="1120676"/>
            <a:ext cx="8751188"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目的</a:t>
            </a: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b="1" dirty="0">
                <a:latin typeface="游明朝" panose="02020400000000000000" pitchFamily="18" charset="-128"/>
                <a:ea typeface="游明朝" panose="02020400000000000000" pitchFamily="18" charset="-128"/>
              </a:rPr>
              <a:t>出力の実測値</a:t>
            </a:r>
            <a:r>
              <a:rPr lang="en-US" altLang="ja-JP" sz="3600" b="1" dirty="0" err="1">
                <a:latin typeface="游明朝" panose="02020400000000000000" pitchFamily="18" charset="-128"/>
                <a:ea typeface="游明朝" panose="02020400000000000000" pitchFamily="18" charset="-128"/>
              </a:rPr>
              <a:t>y</a:t>
            </a:r>
            <a:r>
              <a:rPr lang="en-US" altLang="ja-JP" sz="3600" b="1" baseline="-25000" dirty="0" err="1">
                <a:latin typeface="游明朝" panose="02020400000000000000" pitchFamily="18" charset="-128"/>
                <a:ea typeface="游明朝" panose="02020400000000000000" pitchFamily="18" charset="-128"/>
              </a:rPr>
              <a:t>bos</a:t>
            </a:r>
            <a:r>
              <a:rPr lang="ja-JP" altLang="en-US" sz="3600" b="1" dirty="0">
                <a:latin typeface="游明朝" panose="02020400000000000000" pitchFamily="18" charset="-128"/>
                <a:ea typeface="游明朝" panose="02020400000000000000" pitchFamily="18" charset="-128"/>
              </a:rPr>
              <a:t>および</a:t>
            </a:r>
            <a:r>
              <a:rPr lang="en-US" altLang="ja-JP" sz="3600" b="1" dirty="0" err="1">
                <a:latin typeface="游明朝" panose="02020400000000000000" pitchFamily="18" charset="-128"/>
                <a:ea typeface="游明朝" panose="02020400000000000000" pitchFamily="18" charset="-128"/>
              </a:rPr>
              <a:t>y</a:t>
            </a:r>
            <a:r>
              <a:rPr lang="en-US" altLang="ja-JP" sz="3600" b="1" baseline="-25000" dirty="0" err="1">
                <a:latin typeface="游明朝" panose="02020400000000000000" pitchFamily="18" charset="-128"/>
                <a:ea typeface="游明朝" panose="02020400000000000000" pitchFamily="18" charset="-128"/>
              </a:rPr>
              <a:t>pred</a:t>
            </a:r>
            <a:r>
              <a:rPr lang="ja-JP" altLang="en-US" sz="3600" b="1" dirty="0">
                <a:latin typeface="游明朝" panose="02020400000000000000" pitchFamily="18" charset="-128"/>
                <a:ea typeface="游明朝" panose="02020400000000000000" pitchFamily="18" charset="-128"/>
              </a:rPr>
              <a:t>がどの程度再現できているかを検討する。</a:t>
            </a:r>
            <a:endParaRPr kumimoji="1" lang="en-US" altLang="ja-JP" sz="3600" b="1" i="0" u="none" strike="noStrike" kern="1200" cap="none" spc="0" normalizeH="0" noProof="0" dirty="0">
              <a:ln>
                <a:noFill/>
              </a:ln>
              <a:effectLst/>
              <a:uLnTx/>
              <a:uFillTx/>
              <a:latin typeface="游明朝" panose="02020400000000000000" pitchFamily="18" charset="-128"/>
              <a:ea typeface="游明朝" panose="02020400000000000000" pitchFamily="18" charset="-128"/>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p:spTree>
    <p:extLst>
      <p:ext uri="{BB962C8B-B14F-4D97-AF65-F5344CB8AC3E}">
        <p14:creationId xmlns:p14="http://schemas.microsoft.com/office/powerpoint/2010/main" val="127106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13. R</a:t>
            </a:r>
            <a:r>
              <a:rPr lang="en-US" altLang="ja-JP" sz="4800" b="1" baseline="30000" dirty="0">
                <a:solidFill>
                  <a:prstClr val="white"/>
                </a:solidFill>
                <a:latin typeface="游明朝" panose="02020400000000000000" pitchFamily="18" charset="-128"/>
                <a:ea typeface="游明朝" panose="02020400000000000000" pitchFamily="18" charset="-128"/>
              </a:rPr>
              <a:t>2</a:t>
            </a:r>
            <a:endParaRPr lang="ja-JP" altLang="en-US" sz="4800" b="1" baseline="30000" dirty="0">
              <a:solidFill>
                <a:prstClr val="white"/>
              </a:solidFill>
              <a:latin typeface="游明朝" panose="02020400000000000000" pitchFamily="18" charset="-128"/>
              <a:ea typeface="游明朝" panose="02020400000000000000" pitchFamily="18"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392811" y="1120676"/>
            <a:ext cx="8751188" cy="230832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R</a:t>
            </a:r>
            <a:r>
              <a:rPr lang="en-US" altLang="ja-JP" sz="3600" b="1" baseline="300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2</a:t>
            </a: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R</a:t>
            </a:r>
            <a:r>
              <a:rPr kumimoji="1" lang="en-US" altLang="ja-JP" sz="3600" i="0" u="none" strike="noStrike" kern="1200" cap="none" spc="0" normalizeH="0" baseline="30000" noProof="0" dirty="0">
                <a:ln>
                  <a:noFill/>
                </a:ln>
                <a:effectLst/>
                <a:uLnTx/>
                <a:uFillTx/>
                <a:latin typeface="游明朝" panose="02020400000000000000" pitchFamily="18" charset="-128"/>
                <a:ea typeface="游明朝" panose="02020400000000000000" pitchFamily="18" charset="-128"/>
              </a:rPr>
              <a:t>2</a:t>
            </a:r>
            <a:r>
              <a:rPr kumimoji="1" lang="ja-JP" altLang="en-US"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は以下の式で定義される。</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1</a:t>
            </a:r>
            <a:r>
              <a:rPr kumimoji="1" lang="ja-JP" altLang="en-US"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に近いほど精度の高い予測が行えていることを表す。</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4EA9019-E446-4F41-9BB6-0D05B18FC569}"/>
                  </a:ext>
                </a:extLst>
              </p:cNvPr>
              <p:cNvSpPr txBox="1"/>
              <p:nvPr/>
            </p:nvSpPr>
            <p:spPr>
              <a:xfrm>
                <a:off x="1590349" y="3542511"/>
                <a:ext cx="5963299" cy="1560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i="1" smtClean="0">
                              <a:latin typeface="Cambria Math" panose="02040503050406030204" pitchFamily="18" charset="0"/>
                            </a:rPr>
                          </m:ctrlPr>
                        </m:sSupPr>
                        <m:e>
                          <m:r>
                            <a:rPr kumimoji="1" lang="en-US" altLang="ja-JP" sz="3600" b="0" i="1" smtClean="0">
                              <a:latin typeface="Cambria Math" panose="02040503050406030204" pitchFamily="18" charset="0"/>
                            </a:rPr>
                            <m:t>𝑅</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=1−</m:t>
                      </m:r>
                      <m:f>
                        <m:fPr>
                          <m:ctrlPr>
                            <a:rPr kumimoji="1" lang="en-US" altLang="ja-JP" sz="3600" b="0" i="1" smtClean="0">
                              <a:latin typeface="Cambria Math" panose="02040503050406030204" pitchFamily="18" charset="0"/>
                            </a:rPr>
                          </m:ctrlPr>
                        </m:fPr>
                        <m:num>
                          <m:nary>
                            <m:naryPr>
                              <m:chr m:val="∑"/>
                              <m:supHide m:val="on"/>
                              <m:ctrlPr>
                                <a:rPr kumimoji="1" lang="en-US" altLang="ja-JP" sz="3600" b="0" i="1" smtClean="0">
                                  <a:latin typeface="Cambria Math" panose="02040503050406030204" pitchFamily="18" charset="0"/>
                                </a:rPr>
                              </m:ctrlPr>
                            </m:naryPr>
                            <m:sub>
                              <m:r>
                                <m:rPr>
                                  <m:brk m:alnAt="7"/>
                                </m:rPr>
                                <a:rPr kumimoji="1" lang="en-US" altLang="ja-JP" sz="3600" b="0" i="1" smtClean="0">
                                  <a:latin typeface="Cambria Math" panose="02040503050406030204" pitchFamily="18" charset="0"/>
                                </a:rPr>
                                <m:t>𝑖</m:t>
                              </m:r>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𝑦</m:t>
                                          </m:r>
                                        </m:e>
                                        <m:sub>
                                          <m:r>
                                            <a:rPr kumimoji="1" lang="en-US" altLang="ja-JP" sz="3600" b="0" i="1" smtClean="0">
                                              <a:latin typeface="Cambria Math" panose="02040503050406030204" pitchFamily="18" charset="0"/>
                                            </a:rPr>
                                            <m:t>𝑜𝑏𝑠</m:t>
                                          </m:r>
                                          <m:r>
                                            <a:rPr kumimoji="1" lang="en-US" altLang="ja-JP" sz="3600" b="0" i="1" smtClean="0">
                                              <a:latin typeface="Cambria Math" panose="02040503050406030204" pitchFamily="18" charset="0"/>
                                            </a:rPr>
                                            <m:t>, </m:t>
                                          </m:r>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𝑦</m:t>
                                          </m:r>
                                        </m:e>
                                        <m:sub>
                                          <m:r>
                                            <a:rPr kumimoji="1" lang="en-US" altLang="ja-JP" sz="3600" b="0" i="1" smtClean="0">
                                              <a:latin typeface="Cambria Math" panose="02040503050406030204" pitchFamily="18" charset="0"/>
                                            </a:rPr>
                                            <m:t>𝑝𝑟𝑒𝑑</m:t>
                                          </m:r>
                                          <m:r>
                                            <a:rPr kumimoji="1" lang="en-US" altLang="ja-JP" sz="3600" b="0" i="1" smtClean="0">
                                              <a:latin typeface="Cambria Math" panose="02040503050406030204" pitchFamily="18" charset="0"/>
                                            </a:rPr>
                                            <m:t>, </m:t>
                                          </m:r>
                                          <m:r>
                                            <a:rPr kumimoji="1" lang="en-US" altLang="ja-JP" sz="3600" b="0" i="1" smtClean="0">
                                              <a:latin typeface="Cambria Math" panose="02040503050406030204" pitchFamily="18" charset="0"/>
                                            </a:rPr>
                                            <m:t>𝑖</m:t>
                                          </m:r>
                                        </m:sub>
                                      </m:sSub>
                                    </m:e>
                                  </m:d>
                                </m:e>
                                <m:sup>
                                  <m:r>
                                    <a:rPr kumimoji="1" lang="en-US" altLang="ja-JP" sz="3600" b="0" i="1" smtClean="0">
                                      <a:latin typeface="Cambria Math" panose="02040503050406030204" pitchFamily="18" charset="0"/>
                                    </a:rPr>
                                    <m:t>2</m:t>
                                  </m:r>
                                </m:sup>
                              </m:sSup>
                            </m:e>
                          </m:nary>
                        </m:num>
                        <m:den>
                          <m:nary>
                            <m:naryPr>
                              <m:chr m:val="∑"/>
                              <m:supHide m:val="on"/>
                              <m:ctrlPr>
                                <a:rPr kumimoji="1" lang="en-US" altLang="ja-JP" sz="3600" b="0" i="1" smtClean="0">
                                  <a:latin typeface="Cambria Math" panose="02040503050406030204" pitchFamily="18" charset="0"/>
                                </a:rPr>
                              </m:ctrlPr>
                            </m:naryPr>
                            <m:sub>
                              <m:r>
                                <m:rPr>
                                  <m:brk m:alnAt="7"/>
                                </m:rPr>
                                <a:rPr kumimoji="1" lang="en-US" altLang="ja-JP" sz="3600" b="0" i="1" smtClean="0">
                                  <a:latin typeface="Cambria Math" panose="02040503050406030204" pitchFamily="18" charset="0"/>
                                </a:rPr>
                                <m:t>𝑖</m:t>
                              </m:r>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𝑦</m:t>
                                          </m:r>
                                        </m:e>
                                        <m:sub>
                                          <m:r>
                                            <a:rPr kumimoji="1" lang="en-US" altLang="ja-JP" sz="3600" b="0" i="1" smtClean="0">
                                              <a:latin typeface="Cambria Math" panose="02040503050406030204" pitchFamily="18" charset="0"/>
                                            </a:rPr>
                                            <m:t>𝑜𝑏𝑠</m:t>
                                          </m:r>
                                          <m:r>
                                            <a:rPr kumimoji="1" lang="en-US" altLang="ja-JP" sz="3600" b="0" i="1" smtClean="0">
                                              <a:latin typeface="Cambria Math" panose="02040503050406030204" pitchFamily="18" charset="0"/>
                                            </a:rPr>
                                            <m:t>, </m:t>
                                          </m:r>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𝑦</m:t>
                                              </m:r>
                                            </m:e>
                                            <m:sub>
                                              <m:r>
                                                <a:rPr kumimoji="1" lang="en-US" altLang="ja-JP" sz="3600" b="0" i="1" smtClean="0">
                                                  <a:latin typeface="Cambria Math" panose="02040503050406030204" pitchFamily="18" charset="0"/>
                                                </a:rPr>
                                                <m:t>𝑜𝑏𝑠</m:t>
                                              </m:r>
                                            </m:sub>
                                          </m:sSub>
                                        </m:e>
                                      </m:acc>
                                    </m:e>
                                  </m:d>
                                </m:e>
                                <m:sup>
                                  <m:r>
                                    <a:rPr kumimoji="1" lang="en-US" altLang="ja-JP" sz="3600" b="0" i="1" smtClean="0">
                                      <a:latin typeface="Cambria Math" panose="02040503050406030204" pitchFamily="18" charset="0"/>
                                    </a:rPr>
                                    <m:t>2</m:t>
                                  </m:r>
                                </m:sup>
                              </m:sSup>
                            </m:e>
                          </m:nary>
                        </m:den>
                      </m:f>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84EA9019-E446-4F41-9BB6-0D05B18FC569}"/>
                  </a:ext>
                </a:extLst>
              </p:cNvPr>
              <p:cNvSpPr txBox="1">
                <a:spLocks noRot="1" noChangeAspect="1" noMove="1" noResize="1" noEditPoints="1" noAdjustHandles="1" noChangeArrowheads="1" noChangeShapeType="1" noTextEdit="1"/>
              </p:cNvSpPr>
              <p:nvPr/>
            </p:nvSpPr>
            <p:spPr>
              <a:xfrm>
                <a:off x="1590349" y="3542511"/>
                <a:ext cx="5963299" cy="156023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00D642B-2117-4CE6-A53F-A01E3478EA24}"/>
                  </a:ext>
                </a:extLst>
              </p:cNvPr>
              <p:cNvSpPr txBox="1"/>
              <p:nvPr/>
            </p:nvSpPr>
            <p:spPr>
              <a:xfrm>
                <a:off x="1606594" y="5737324"/>
                <a:ext cx="6323621" cy="8757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ja-JP" sz="2400" i="1" smtClean="0">
                            <a:latin typeface="Cambria Math" panose="02040503050406030204" pitchFamily="18" charset="0"/>
                            <a:ea typeface="游明朝" panose="02020400000000000000" pitchFamily="18" charset="-128"/>
                          </a:rPr>
                        </m:ctrlPr>
                      </m:sSubPr>
                      <m:e>
                        <m:r>
                          <a:rPr lang="en-US" altLang="ja-JP" sz="2400" b="0" i="1" smtClean="0">
                            <a:latin typeface="Cambria Math" panose="02040503050406030204" pitchFamily="18" charset="0"/>
                            <a:ea typeface="游明朝" panose="02020400000000000000" pitchFamily="18" charset="-128"/>
                          </a:rPr>
                          <m:t>𝑦</m:t>
                        </m:r>
                      </m:e>
                      <m:sub>
                        <m:r>
                          <a:rPr lang="en-US" altLang="ja-JP" sz="2400" b="0" i="1" smtClean="0">
                            <a:latin typeface="Cambria Math" panose="02040503050406030204" pitchFamily="18" charset="0"/>
                            <a:ea typeface="游明朝" panose="02020400000000000000" pitchFamily="18" charset="-128"/>
                          </a:rPr>
                          <m:t>𝑜𝑏𝑠</m:t>
                        </m:r>
                        <m:r>
                          <a:rPr lang="en-US" altLang="ja-JP" sz="2400" b="0" i="1" smtClean="0">
                            <a:latin typeface="Cambria Math" panose="02040503050406030204" pitchFamily="18" charset="0"/>
                            <a:ea typeface="游明朝" panose="02020400000000000000" pitchFamily="18" charset="-128"/>
                          </a:rPr>
                          <m:t>, </m:t>
                        </m:r>
                        <m:r>
                          <a:rPr lang="en-US" altLang="ja-JP" sz="2400" b="0" i="1" smtClean="0">
                            <a:latin typeface="Cambria Math" panose="02040503050406030204" pitchFamily="18" charset="0"/>
                            <a:ea typeface="游明朝" panose="02020400000000000000" pitchFamily="18" charset="-128"/>
                          </a:rPr>
                          <m:t>𝑖</m:t>
                        </m:r>
                      </m:sub>
                    </m:sSub>
                  </m:oMath>
                </a14:m>
                <a:r>
                  <a:rPr lang="ja-JP" altLang="en-US" sz="2400" dirty="0">
                    <a:latin typeface="游明朝" panose="02020400000000000000" pitchFamily="18" charset="-128"/>
                    <a:ea typeface="游明朝" panose="02020400000000000000" pitchFamily="18" charset="-128"/>
                  </a:rPr>
                  <a:t>：出力の実測値</a:t>
                </a:r>
                <a14:m>
                  <m:oMath xmlns:m="http://schemas.openxmlformats.org/officeDocument/2006/math">
                    <m:r>
                      <a:rPr lang="ja-JP" altLang="en-US" sz="2400" i="1" dirty="0">
                        <a:latin typeface="Cambria Math" panose="02040503050406030204" pitchFamily="18" charset="0"/>
                        <a:ea typeface="游明朝" panose="02020400000000000000" pitchFamily="18" charset="-128"/>
                      </a:rPr>
                      <m:t>、</m:t>
                    </m:r>
                    <m:sSub>
                      <m:sSubPr>
                        <m:ctrlPr>
                          <a:rPr lang="en-US" altLang="ja-JP" sz="2400" i="1" smtClean="0">
                            <a:latin typeface="Cambria Math" panose="02040503050406030204" pitchFamily="18" charset="0"/>
                            <a:ea typeface="游明朝" panose="02020400000000000000" pitchFamily="18" charset="-128"/>
                          </a:rPr>
                        </m:ctrlPr>
                      </m:sSubPr>
                      <m:e>
                        <m:r>
                          <a:rPr lang="en-US" altLang="ja-JP" sz="2400" b="0" i="1" smtClean="0">
                            <a:latin typeface="Cambria Math" panose="02040503050406030204" pitchFamily="18" charset="0"/>
                            <a:ea typeface="游明朝" panose="02020400000000000000" pitchFamily="18" charset="-128"/>
                          </a:rPr>
                          <m:t>𝑦</m:t>
                        </m:r>
                      </m:e>
                      <m:sub>
                        <m:r>
                          <a:rPr lang="en-US" altLang="ja-JP" sz="2400" b="0" i="1" smtClean="0">
                            <a:latin typeface="Cambria Math" panose="02040503050406030204" pitchFamily="18" charset="0"/>
                            <a:ea typeface="游明朝" panose="02020400000000000000" pitchFamily="18" charset="-128"/>
                          </a:rPr>
                          <m:t>𝑝𝑟𝑒𝑑</m:t>
                        </m:r>
                        <m:r>
                          <a:rPr lang="en-US" altLang="ja-JP" sz="2400" b="0" i="1" smtClean="0">
                            <a:latin typeface="Cambria Math" panose="02040503050406030204" pitchFamily="18" charset="0"/>
                            <a:ea typeface="游明朝" panose="02020400000000000000" pitchFamily="18" charset="-128"/>
                          </a:rPr>
                          <m:t>, </m:t>
                        </m:r>
                        <m:r>
                          <a:rPr lang="en-US" altLang="ja-JP" sz="2400" b="0" i="1" smtClean="0">
                            <a:latin typeface="Cambria Math" panose="02040503050406030204" pitchFamily="18" charset="0"/>
                            <a:ea typeface="游明朝" panose="02020400000000000000" pitchFamily="18" charset="-128"/>
                          </a:rPr>
                          <m:t>𝑖</m:t>
                        </m:r>
                      </m:sub>
                    </m:sSub>
                  </m:oMath>
                </a14:m>
                <a:r>
                  <a:rPr lang="ja-JP" altLang="en-US" sz="2400" dirty="0">
                    <a:latin typeface="游明朝" panose="02020400000000000000" pitchFamily="18" charset="-128"/>
                    <a:ea typeface="游明朝" panose="02020400000000000000" pitchFamily="18" charset="-128"/>
                  </a:rPr>
                  <a:t>：出力の予測値</a:t>
                </a:r>
                <a:endParaRPr lang="en-US" altLang="ja-JP" sz="2400" i="1" dirty="0">
                  <a:latin typeface="Cambria Math" panose="02040503050406030204" pitchFamily="18" charset="0"/>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altLang="ja-JP" sz="2400" i="1" smtClean="0">
                            <a:latin typeface="Cambria Math" panose="02040503050406030204" pitchFamily="18" charset="0"/>
                            <a:ea typeface="游明朝" panose="02020400000000000000" pitchFamily="18" charset="-128"/>
                          </a:rPr>
                        </m:ctrlPr>
                      </m:accPr>
                      <m:e>
                        <m:sSub>
                          <m:sSubPr>
                            <m:ctrlPr>
                              <a:rPr lang="en-US" altLang="ja-JP" sz="2400" i="1" smtClean="0">
                                <a:latin typeface="Cambria Math" panose="02040503050406030204" pitchFamily="18" charset="0"/>
                                <a:ea typeface="游明朝" panose="02020400000000000000" pitchFamily="18" charset="-128"/>
                              </a:rPr>
                            </m:ctrlPr>
                          </m:sSubPr>
                          <m:e>
                            <m:r>
                              <a:rPr lang="en-US" altLang="ja-JP" sz="2400" b="0" i="1" smtClean="0">
                                <a:latin typeface="Cambria Math" panose="02040503050406030204" pitchFamily="18" charset="0"/>
                                <a:ea typeface="游明朝" panose="02020400000000000000" pitchFamily="18" charset="-128"/>
                              </a:rPr>
                              <m:t>𝑦</m:t>
                            </m:r>
                          </m:e>
                          <m:sub>
                            <m:r>
                              <a:rPr lang="en-US" altLang="ja-JP" sz="2400" b="0" i="1" smtClean="0">
                                <a:latin typeface="Cambria Math" panose="02040503050406030204" pitchFamily="18" charset="0"/>
                                <a:ea typeface="游明朝" panose="02020400000000000000" pitchFamily="18" charset="-128"/>
                              </a:rPr>
                              <m:t>𝑜𝑏𝑠</m:t>
                            </m:r>
                          </m:sub>
                        </m:sSub>
                      </m:e>
                    </m:acc>
                  </m:oMath>
                </a14:m>
                <a:r>
                  <a:rPr lang="ja-JP" altLang="en-US" sz="2400" dirty="0">
                    <a:latin typeface="游明朝" panose="02020400000000000000" pitchFamily="18" charset="-128"/>
                    <a:ea typeface="游明朝" panose="02020400000000000000" pitchFamily="18" charset="-128"/>
                  </a:rPr>
                  <a:t>：</a:t>
                </a:r>
                <a:r>
                  <a:rPr lang="en-US" altLang="ja-JP" sz="2400" dirty="0">
                    <a:ea typeface="游明朝" panose="02020400000000000000" pitchFamily="18" charset="-128"/>
                  </a:rPr>
                  <a:t> </a:t>
                </a:r>
                <a14:m>
                  <m:oMath xmlns:m="http://schemas.openxmlformats.org/officeDocument/2006/math">
                    <m:sSub>
                      <m:sSubPr>
                        <m:ctrlPr>
                          <a:rPr lang="en-US" altLang="ja-JP" sz="2400" i="1">
                            <a:latin typeface="Cambria Math" panose="02040503050406030204" pitchFamily="18" charset="0"/>
                            <a:ea typeface="游明朝" panose="02020400000000000000" pitchFamily="18" charset="-128"/>
                          </a:rPr>
                        </m:ctrlPr>
                      </m:sSubPr>
                      <m:e>
                        <m:r>
                          <a:rPr lang="en-US" altLang="ja-JP" sz="2400" i="1">
                            <a:latin typeface="Cambria Math" panose="02040503050406030204" pitchFamily="18" charset="0"/>
                            <a:ea typeface="游明朝" panose="02020400000000000000" pitchFamily="18" charset="-128"/>
                          </a:rPr>
                          <m:t>𝑦</m:t>
                        </m:r>
                      </m:e>
                      <m:sub>
                        <m:r>
                          <a:rPr lang="en-US" altLang="ja-JP" sz="2400" i="1">
                            <a:latin typeface="Cambria Math" panose="02040503050406030204" pitchFamily="18" charset="0"/>
                            <a:ea typeface="游明朝" panose="02020400000000000000" pitchFamily="18" charset="-128"/>
                          </a:rPr>
                          <m:t>𝑜𝑏𝑠</m:t>
                        </m:r>
                        <m:r>
                          <a:rPr lang="en-US" altLang="ja-JP" sz="2400" i="1">
                            <a:latin typeface="Cambria Math" panose="02040503050406030204" pitchFamily="18" charset="0"/>
                            <a:ea typeface="游明朝" panose="02020400000000000000" pitchFamily="18" charset="-128"/>
                          </a:rPr>
                          <m:t>, </m:t>
                        </m:r>
                        <m:r>
                          <a:rPr lang="en-US" altLang="ja-JP" sz="2400" i="1">
                            <a:latin typeface="Cambria Math" panose="02040503050406030204" pitchFamily="18" charset="0"/>
                            <a:ea typeface="游明朝" panose="02020400000000000000" pitchFamily="18" charset="-128"/>
                          </a:rPr>
                          <m:t>𝑖</m:t>
                        </m:r>
                      </m:sub>
                    </m:sSub>
                  </m:oMath>
                </a14:m>
                <a:r>
                  <a:rPr lang="ja-JP" altLang="en-US" sz="2400" dirty="0">
                    <a:latin typeface="游明朝" panose="02020400000000000000" pitchFamily="18" charset="-128"/>
                    <a:ea typeface="游明朝" panose="02020400000000000000" pitchFamily="18" charset="-128"/>
                  </a:rPr>
                  <a:t>の平均値</a:t>
                </a:r>
                <a:endParaRPr lang="en-US" altLang="ja-JP" sz="2400" dirty="0">
                  <a:latin typeface="游明朝" panose="02020400000000000000" pitchFamily="18" charset="-128"/>
                  <a:ea typeface="游明朝" panose="02020400000000000000" pitchFamily="18" charset="-128"/>
                </a:endParaRPr>
              </a:p>
            </p:txBody>
          </p:sp>
        </mc:Choice>
        <mc:Fallback xmlns="">
          <p:sp>
            <p:nvSpPr>
              <p:cNvPr id="8" name="テキスト ボックス 7">
                <a:extLst>
                  <a:ext uri="{FF2B5EF4-FFF2-40B4-BE49-F238E27FC236}">
                    <a16:creationId xmlns:a16="http://schemas.microsoft.com/office/drawing/2014/main" id="{600D642B-2117-4CE6-A53F-A01E3478EA24}"/>
                  </a:ext>
                </a:extLst>
              </p:cNvPr>
              <p:cNvSpPr txBox="1">
                <a:spLocks noRot="1" noChangeAspect="1" noMove="1" noResize="1" noEditPoints="1" noAdjustHandles="1" noChangeArrowheads="1" noChangeShapeType="1" noTextEdit="1"/>
              </p:cNvSpPr>
              <p:nvPr/>
            </p:nvSpPr>
            <p:spPr>
              <a:xfrm>
                <a:off x="1606594" y="5737324"/>
                <a:ext cx="6323621" cy="875753"/>
              </a:xfrm>
              <a:prstGeom prst="rect">
                <a:avLst/>
              </a:prstGeom>
              <a:blipFill>
                <a:blip r:embed="rId3"/>
                <a:stretch>
                  <a:fillRect l="-289" t="-4167" r="-675" b="-138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80715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14. Root Mean Squared Error</a:t>
            </a:r>
            <a:endParaRPr lang="ja-JP" altLang="en-US" sz="4800" b="1" baseline="30000" dirty="0">
              <a:solidFill>
                <a:prstClr val="white"/>
              </a:solidFill>
              <a:latin typeface="游明朝" panose="02020400000000000000" pitchFamily="18" charset="-128"/>
              <a:ea typeface="游明朝" panose="02020400000000000000" pitchFamily="18"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392811" y="1120676"/>
            <a:ext cx="8751188"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Root Mean Squared Error(RMSE):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dirty="0">
                <a:latin typeface="游明朝" panose="02020400000000000000" pitchFamily="18" charset="-128"/>
                <a:ea typeface="游明朝" panose="02020400000000000000" pitchFamily="18" charset="-128"/>
              </a:rPr>
              <a:t>RMSE</a:t>
            </a:r>
            <a:r>
              <a:rPr kumimoji="1" lang="ja-JP" altLang="en-US"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は以下の式で定義される。</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dirty="0">
                <a:latin typeface="游明朝" panose="02020400000000000000" pitchFamily="18" charset="-128"/>
                <a:ea typeface="游明朝" panose="02020400000000000000" pitchFamily="18" charset="-128"/>
              </a:rPr>
              <a:t>平均化された誤差の値を返す</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4EA9019-E446-4F41-9BB6-0D05B18FC569}"/>
                  </a:ext>
                </a:extLst>
              </p:cNvPr>
              <p:cNvSpPr txBox="1"/>
              <p:nvPr/>
            </p:nvSpPr>
            <p:spPr>
              <a:xfrm>
                <a:off x="1590349" y="3542511"/>
                <a:ext cx="6421822" cy="1636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𝑅𝑀𝑆𝐸</m:t>
                      </m:r>
                      <m:r>
                        <a:rPr kumimoji="1" lang="en-US" altLang="ja-JP" sz="3600" b="0" i="1" smtClean="0">
                          <a:latin typeface="Cambria Math" panose="02040503050406030204" pitchFamily="18" charset="0"/>
                        </a:rPr>
                        <m:t>=</m:t>
                      </m:r>
                      <m:rad>
                        <m:radPr>
                          <m:degHide m:val="on"/>
                          <m:ctrlPr>
                            <a:rPr kumimoji="1" lang="en-US" altLang="ja-JP" sz="3600" b="0" i="1" smtClean="0">
                              <a:latin typeface="Cambria Math" panose="02040503050406030204" pitchFamily="18" charset="0"/>
                            </a:rPr>
                          </m:ctrlPr>
                        </m:radPr>
                        <m:deg/>
                        <m:e>
                          <m:f>
                            <m:fPr>
                              <m:ctrlPr>
                                <a:rPr kumimoji="1" lang="en-US" altLang="ja-JP" sz="3600" b="0" i="1" smtClean="0">
                                  <a:latin typeface="Cambria Math" panose="02040503050406030204" pitchFamily="18" charset="0"/>
                                </a:rPr>
                              </m:ctrlPr>
                            </m:fPr>
                            <m:num>
                              <m:nary>
                                <m:naryPr>
                                  <m:chr m:val="∑"/>
                                  <m:limLoc m:val="subSup"/>
                                  <m:supHide m:val="on"/>
                                  <m:ctrlPr>
                                    <a:rPr kumimoji="1" lang="en-US" altLang="ja-JP" sz="3600" b="0" i="1" smtClean="0">
                                      <a:latin typeface="Cambria Math" panose="02040503050406030204" pitchFamily="18" charset="0"/>
                                    </a:rPr>
                                  </m:ctrlPr>
                                </m:naryPr>
                                <m:sub>
                                  <m:r>
                                    <m:rPr>
                                      <m:brk m:alnAt="9"/>
                                    </m:rPr>
                                    <a:rPr kumimoji="1" lang="en-US" altLang="ja-JP" sz="3600" b="0" i="1" smtClean="0">
                                      <a:latin typeface="Cambria Math" panose="02040503050406030204" pitchFamily="18" charset="0"/>
                                    </a:rPr>
                                    <m:t>𝑖</m:t>
                                  </m:r>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𝑦</m:t>
                                              </m:r>
                                            </m:e>
                                            <m:sub>
                                              <m:r>
                                                <a:rPr kumimoji="1" lang="en-US" altLang="ja-JP" sz="3600" b="0" i="1" smtClean="0">
                                                  <a:latin typeface="Cambria Math" panose="02040503050406030204" pitchFamily="18" charset="0"/>
                                                </a:rPr>
                                                <m:t>𝑜𝑏𝑠</m:t>
                                              </m:r>
                                              <m:r>
                                                <a:rPr kumimoji="1" lang="en-US" altLang="ja-JP" sz="3600" b="0" i="1" smtClean="0">
                                                  <a:latin typeface="Cambria Math" panose="02040503050406030204" pitchFamily="18" charset="0"/>
                                                </a:rPr>
                                                <m:t>, </m:t>
                                              </m:r>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𝑦</m:t>
                                              </m:r>
                                            </m:e>
                                            <m:sub>
                                              <m:r>
                                                <a:rPr kumimoji="1" lang="en-US" altLang="ja-JP" sz="3600" b="0" i="1" smtClean="0">
                                                  <a:latin typeface="Cambria Math" panose="02040503050406030204" pitchFamily="18" charset="0"/>
                                                </a:rPr>
                                                <m:t>𝑝𝑟𝑒𝑑</m:t>
                                              </m:r>
                                              <m:r>
                                                <a:rPr kumimoji="1" lang="en-US" altLang="ja-JP" sz="3600" b="0" i="1" smtClean="0">
                                                  <a:latin typeface="Cambria Math" panose="02040503050406030204" pitchFamily="18" charset="0"/>
                                                </a:rPr>
                                                <m:t>, </m:t>
                                              </m:r>
                                              <m:r>
                                                <a:rPr kumimoji="1" lang="en-US" altLang="ja-JP" sz="3600" b="0" i="1" smtClean="0">
                                                  <a:latin typeface="Cambria Math" panose="02040503050406030204" pitchFamily="18" charset="0"/>
                                                </a:rPr>
                                                <m:t>𝑖</m:t>
                                              </m:r>
                                            </m:sub>
                                          </m:sSub>
                                        </m:e>
                                      </m:d>
                                    </m:e>
                                    <m:sup>
                                      <m:r>
                                        <a:rPr kumimoji="1" lang="en-US" altLang="ja-JP" sz="3600" b="0" i="1" smtClean="0">
                                          <a:latin typeface="Cambria Math" panose="02040503050406030204" pitchFamily="18" charset="0"/>
                                        </a:rPr>
                                        <m:t>2</m:t>
                                      </m:r>
                                    </m:sup>
                                  </m:sSup>
                                </m:e>
                              </m:nary>
                            </m:num>
                            <m:den>
                              <m:r>
                                <a:rPr kumimoji="1" lang="en-US" altLang="ja-JP" sz="3600" b="0" i="1" smtClean="0">
                                  <a:latin typeface="Cambria Math" panose="02040503050406030204" pitchFamily="18" charset="0"/>
                                </a:rPr>
                                <m:t>𝑛</m:t>
                              </m:r>
                            </m:den>
                          </m:f>
                        </m:e>
                      </m:rad>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84EA9019-E446-4F41-9BB6-0D05B18FC569}"/>
                  </a:ext>
                </a:extLst>
              </p:cNvPr>
              <p:cNvSpPr txBox="1">
                <a:spLocks noRot="1" noChangeAspect="1" noMove="1" noResize="1" noEditPoints="1" noAdjustHandles="1" noChangeArrowheads="1" noChangeShapeType="1" noTextEdit="1"/>
              </p:cNvSpPr>
              <p:nvPr/>
            </p:nvSpPr>
            <p:spPr>
              <a:xfrm>
                <a:off x="1590349" y="3542511"/>
                <a:ext cx="6421822" cy="163685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00D642B-2117-4CE6-A53F-A01E3478EA24}"/>
                  </a:ext>
                </a:extLst>
              </p:cNvPr>
              <p:cNvSpPr txBox="1"/>
              <p:nvPr/>
            </p:nvSpPr>
            <p:spPr>
              <a:xfrm>
                <a:off x="1606594" y="5737324"/>
                <a:ext cx="6323621" cy="8595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ja-JP" sz="2400" i="1" smtClean="0">
                            <a:latin typeface="Cambria Math" panose="02040503050406030204" pitchFamily="18" charset="0"/>
                            <a:ea typeface="游明朝" panose="02020400000000000000" pitchFamily="18" charset="-128"/>
                          </a:rPr>
                        </m:ctrlPr>
                      </m:sSubPr>
                      <m:e>
                        <m:r>
                          <a:rPr lang="en-US" altLang="ja-JP" sz="2400" b="0" i="1" smtClean="0">
                            <a:latin typeface="Cambria Math" panose="02040503050406030204" pitchFamily="18" charset="0"/>
                            <a:ea typeface="游明朝" panose="02020400000000000000" pitchFamily="18" charset="-128"/>
                          </a:rPr>
                          <m:t>𝑦</m:t>
                        </m:r>
                      </m:e>
                      <m:sub>
                        <m:r>
                          <a:rPr lang="en-US" altLang="ja-JP" sz="2400" b="0" i="1" smtClean="0">
                            <a:latin typeface="Cambria Math" panose="02040503050406030204" pitchFamily="18" charset="0"/>
                            <a:ea typeface="游明朝" panose="02020400000000000000" pitchFamily="18" charset="-128"/>
                          </a:rPr>
                          <m:t>𝑜𝑏𝑠</m:t>
                        </m:r>
                        <m:r>
                          <a:rPr lang="en-US" altLang="ja-JP" sz="2400" b="0" i="1" smtClean="0">
                            <a:latin typeface="Cambria Math" panose="02040503050406030204" pitchFamily="18" charset="0"/>
                            <a:ea typeface="游明朝" panose="02020400000000000000" pitchFamily="18" charset="-128"/>
                          </a:rPr>
                          <m:t>, </m:t>
                        </m:r>
                        <m:r>
                          <a:rPr lang="en-US" altLang="ja-JP" sz="2400" b="0" i="1" smtClean="0">
                            <a:latin typeface="Cambria Math" panose="02040503050406030204" pitchFamily="18" charset="0"/>
                            <a:ea typeface="游明朝" panose="02020400000000000000" pitchFamily="18" charset="-128"/>
                          </a:rPr>
                          <m:t>𝑖</m:t>
                        </m:r>
                      </m:sub>
                    </m:sSub>
                  </m:oMath>
                </a14:m>
                <a:r>
                  <a:rPr lang="ja-JP" altLang="en-US" sz="2400" dirty="0">
                    <a:latin typeface="游明朝" panose="02020400000000000000" pitchFamily="18" charset="-128"/>
                    <a:ea typeface="游明朝" panose="02020400000000000000" pitchFamily="18" charset="-128"/>
                  </a:rPr>
                  <a:t>：出力の実測値</a:t>
                </a:r>
                <a14:m>
                  <m:oMath xmlns:m="http://schemas.openxmlformats.org/officeDocument/2006/math">
                    <m:r>
                      <a:rPr lang="ja-JP" altLang="en-US" sz="2400" i="1" dirty="0">
                        <a:latin typeface="Cambria Math" panose="02040503050406030204" pitchFamily="18" charset="0"/>
                        <a:ea typeface="游明朝" panose="02020400000000000000" pitchFamily="18" charset="-128"/>
                      </a:rPr>
                      <m:t>、</m:t>
                    </m:r>
                    <m:sSub>
                      <m:sSubPr>
                        <m:ctrlPr>
                          <a:rPr lang="en-US" altLang="ja-JP" sz="2400" i="1" smtClean="0">
                            <a:latin typeface="Cambria Math" panose="02040503050406030204" pitchFamily="18" charset="0"/>
                            <a:ea typeface="游明朝" panose="02020400000000000000" pitchFamily="18" charset="-128"/>
                          </a:rPr>
                        </m:ctrlPr>
                      </m:sSubPr>
                      <m:e>
                        <m:r>
                          <a:rPr lang="en-US" altLang="ja-JP" sz="2400" b="0" i="1" smtClean="0">
                            <a:latin typeface="Cambria Math" panose="02040503050406030204" pitchFamily="18" charset="0"/>
                            <a:ea typeface="游明朝" panose="02020400000000000000" pitchFamily="18" charset="-128"/>
                          </a:rPr>
                          <m:t>𝑦</m:t>
                        </m:r>
                      </m:e>
                      <m:sub>
                        <m:r>
                          <a:rPr lang="en-US" altLang="ja-JP" sz="2400" b="0" i="1" smtClean="0">
                            <a:latin typeface="Cambria Math" panose="02040503050406030204" pitchFamily="18" charset="0"/>
                            <a:ea typeface="游明朝" panose="02020400000000000000" pitchFamily="18" charset="-128"/>
                          </a:rPr>
                          <m:t>𝑝𝑟𝑒𝑑</m:t>
                        </m:r>
                        <m:r>
                          <a:rPr lang="en-US" altLang="ja-JP" sz="2400" b="0" i="1" smtClean="0">
                            <a:latin typeface="Cambria Math" panose="02040503050406030204" pitchFamily="18" charset="0"/>
                            <a:ea typeface="游明朝" panose="02020400000000000000" pitchFamily="18" charset="-128"/>
                          </a:rPr>
                          <m:t>, </m:t>
                        </m:r>
                        <m:r>
                          <a:rPr lang="en-US" altLang="ja-JP" sz="2400" b="0" i="1" smtClean="0">
                            <a:latin typeface="Cambria Math" panose="02040503050406030204" pitchFamily="18" charset="0"/>
                            <a:ea typeface="游明朝" panose="02020400000000000000" pitchFamily="18" charset="-128"/>
                          </a:rPr>
                          <m:t>𝑖</m:t>
                        </m:r>
                      </m:sub>
                    </m:sSub>
                  </m:oMath>
                </a14:m>
                <a:r>
                  <a:rPr lang="ja-JP" altLang="en-US" sz="2400" dirty="0">
                    <a:latin typeface="游明朝" panose="02020400000000000000" pitchFamily="18" charset="-128"/>
                    <a:ea typeface="游明朝" panose="02020400000000000000" pitchFamily="18" charset="-128"/>
                  </a:rPr>
                  <a:t>：出力の予測値</a:t>
                </a:r>
                <a:endParaRPr lang="en-US" altLang="ja-JP" sz="2400" i="1" dirty="0">
                  <a:latin typeface="Cambria Math" panose="02040503050406030204" pitchFamily="18" charset="0"/>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2400" b="0" i="1" smtClean="0">
                        <a:latin typeface="Cambria Math" panose="02040503050406030204" pitchFamily="18" charset="0"/>
                        <a:ea typeface="游明朝" panose="02020400000000000000" pitchFamily="18" charset="-128"/>
                      </a:rPr>
                      <m:t>𝑛</m:t>
                    </m:r>
                  </m:oMath>
                </a14:m>
                <a:r>
                  <a:rPr lang="ja-JP" altLang="en-US" sz="2400" dirty="0">
                    <a:latin typeface="游明朝" panose="02020400000000000000" pitchFamily="18" charset="-128"/>
                    <a:ea typeface="游明朝" panose="02020400000000000000" pitchFamily="18" charset="-128"/>
                  </a:rPr>
                  <a:t>：サンプル数</a:t>
                </a:r>
                <a:endParaRPr lang="en-US" altLang="ja-JP" sz="2400" dirty="0">
                  <a:latin typeface="游明朝" panose="02020400000000000000" pitchFamily="18" charset="-128"/>
                  <a:ea typeface="游明朝" panose="02020400000000000000" pitchFamily="18" charset="-128"/>
                </a:endParaRPr>
              </a:p>
            </p:txBody>
          </p:sp>
        </mc:Choice>
        <mc:Fallback xmlns="">
          <p:sp>
            <p:nvSpPr>
              <p:cNvPr id="8" name="テキスト ボックス 7">
                <a:extLst>
                  <a:ext uri="{FF2B5EF4-FFF2-40B4-BE49-F238E27FC236}">
                    <a16:creationId xmlns:a16="http://schemas.microsoft.com/office/drawing/2014/main" id="{600D642B-2117-4CE6-A53F-A01E3478EA24}"/>
                  </a:ext>
                </a:extLst>
              </p:cNvPr>
              <p:cNvSpPr txBox="1">
                <a:spLocks noRot="1" noChangeAspect="1" noMove="1" noResize="1" noEditPoints="1" noAdjustHandles="1" noChangeArrowheads="1" noChangeShapeType="1" noTextEdit="1"/>
              </p:cNvSpPr>
              <p:nvPr/>
            </p:nvSpPr>
            <p:spPr>
              <a:xfrm>
                <a:off x="1606594" y="5737324"/>
                <a:ext cx="6323621" cy="859531"/>
              </a:xfrm>
              <a:prstGeom prst="rect">
                <a:avLst/>
              </a:prstGeom>
              <a:blipFill>
                <a:blip r:embed="rId3"/>
                <a:stretch>
                  <a:fillRect l="-289" t="-4255" r="-675" b="-156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324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15. </a:t>
            </a:r>
            <a:r>
              <a:rPr lang="ja-JP" altLang="en-US" sz="4800" b="1" dirty="0">
                <a:solidFill>
                  <a:prstClr val="white"/>
                </a:solidFill>
                <a:latin typeface="游明朝" panose="02020400000000000000" pitchFamily="18" charset="-128"/>
                <a:ea typeface="游明朝" panose="02020400000000000000" pitchFamily="18" charset="-128"/>
              </a:rPr>
              <a:t>最適化アルゴリズム</a:t>
            </a:r>
            <a:endParaRPr lang="ja-JP" altLang="en-US" sz="4800" b="1" baseline="30000" dirty="0">
              <a:solidFill>
                <a:prstClr val="white"/>
              </a:solidFill>
              <a:latin typeface="游明朝" panose="02020400000000000000" pitchFamily="18" charset="-128"/>
              <a:ea typeface="游明朝" panose="02020400000000000000" pitchFamily="18"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392811" y="1120676"/>
            <a:ext cx="8751188"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確率的勾配降下法</a:t>
            </a: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(SGD):</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SGD</a:t>
            </a:r>
            <a:r>
              <a:rPr kumimoji="1" lang="ja-JP" altLang="en-US"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は以下の式で定義される。</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4EA9019-E446-4F41-9BB6-0D05B18FC569}"/>
                  </a:ext>
                </a:extLst>
              </p:cNvPr>
              <p:cNvSpPr txBox="1"/>
              <p:nvPr/>
            </p:nvSpPr>
            <p:spPr>
              <a:xfrm>
                <a:off x="2270567" y="2434516"/>
                <a:ext cx="4602863" cy="18289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i="1" smtClean="0">
                              <a:latin typeface="Cambria Math" panose="02040503050406030204" pitchFamily="18" charset="0"/>
                            </a:rPr>
                          </m:ctrlPr>
                        </m:sSupPr>
                        <m:e>
                          <m:r>
                            <a:rPr kumimoji="1" lang="en-US" altLang="ja-JP" sz="3600" b="1" i="1" smtClean="0">
                              <a:latin typeface="Cambria Math" panose="02040503050406030204" pitchFamily="18" charset="0"/>
                            </a:rPr>
                            <m:t>𝒈</m:t>
                          </m:r>
                        </m:e>
                        <m:sup>
                          <m:d>
                            <m:dPr>
                              <m:ctrlPr>
                                <a:rPr kumimoji="1" lang="en-US" altLang="ja-JP" sz="3600" i="1" smtClean="0">
                                  <a:latin typeface="Cambria Math" panose="02040503050406030204" pitchFamily="18" charset="0"/>
                                </a:rPr>
                              </m:ctrlPr>
                            </m:dPr>
                            <m:e>
                              <m:r>
                                <a:rPr kumimoji="1" lang="en-US" altLang="ja-JP" sz="3600" b="0" i="1" smtClean="0">
                                  <a:latin typeface="Cambria Math" panose="02040503050406030204" pitchFamily="18" charset="0"/>
                                </a:rPr>
                                <m:t>𝑡</m:t>
                              </m:r>
                            </m:e>
                          </m:d>
                        </m:sup>
                      </m:sSup>
                      <m:r>
                        <a:rPr kumimoji="1" lang="en-US" altLang="ja-JP" sz="3600" b="0" i="1" smtClean="0">
                          <a:latin typeface="Cambria Math" panose="02040503050406030204" pitchFamily="18" charset="0"/>
                        </a:rPr>
                        <m:t>=</m:t>
                      </m:r>
                      <m:r>
                        <m:rPr>
                          <m:sty m:val="p"/>
                        </m:rP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𝐸</m:t>
                      </m:r>
                      <m:d>
                        <m:dPr>
                          <m:ctrlPr>
                            <a:rPr kumimoji="1" lang="en-US" altLang="ja-JP" sz="3600" b="0" i="1" smtClean="0">
                              <a:latin typeface="Cambria Math" panose="02040503050406030204" pitchFamily="18" charset="0"/>
                              <a:ea typeface="Cambria Math" panose="02040503050406030204" pitchFamily="18" charset="0"/>
                            </a:rPr>
                          </m:ctrlPr>
                        </m:dPr>
                        <m:e>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𝒘</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e>
                      </m:d>
                    </m:oMath>
                  </m:oMathPara>
                </a14:m>
                <a:endParaRPr lang="en-US" altLang="ja-JP" sz="36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ea typeface="Cambria Math" panose="02040503050406030204" pitchFamily="18" charset="0"/>
                        </a:rPr>
                        <m:t>∆</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𝒘</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r>
                        <a:rPr kumimoji="1" lang="en-US" altLang="ja-JP" sz="3600" b="0" i="1" smtClean="0">
                          <a:latin typeface="Cambria Math" panose="02040503050406030204" pitchFamily="18" charset="0"/>
                          <a:ea typeface="Cambria Math" panose="02040503050406030204" pitchFamily="18" charset="0"/>
                        </a:rPr>
                        <m:t>=−</m:t>
                      </m:r>
                      <m:r>
                        <a:rPr kumimoji="1" lang="ja-JP" altLang="en-US" sz="3600" b="0" i="1" smtClean="0">
                          <a:latin typeface="Cambria Math" panose="02040503050406030204" pitchFamily="18" charset="0"/>
                          <a:ea typeface="Cambria Math" panose="02040503050406030204" pitchFamily="18" charset="0"/>
                        </a:rPr>
                        <m:t>𝜂</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𝒈</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oMath>
                  </m:oMathPara>
                </a14:m>
                <a:endParaRPr kumimoji="1" lang="en-US" altLang="ja-JP" sz="36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r>
                                <a:rPr kumimoji="1" lang="en-US" altLang="ja-JP" sz="3600" b="0" i="1" smtClean="0">
                                  <a:latin typeface="Cambria Math" panose="02040503050406030204" pitchFamily="18" charset="0"/>
                                  <a:ea typeface="Cambria Math" panose="02040503050406030204" pitchFamily="18" charset="0"/>
                                </a:rPr>
                                <m:t>+1</m:t>
                              </m:r>
                            </m:e>
                          </m:d>
                        </m:sup>
                      </m:sSup>
                      <m:r>
                        <a:rPr kumimoji="1" lang="en-US" altLang="ja-JP" sz="3600" b="0" i="1" smtClean="0">
                          <a:latin typeface="Cambria Math" panose="02040503050406030204" pitchFamily="18" charset="0"/>
                          <a:ea typeface="Cambria Math" panose="02040503050406030204" pitchFamily="18" charset="0"/>
                        </a:rPr>
                        <m:t>=</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r>
                        <a:rPr kumimoji="1" lang="en-US" altLang="ja-JP" sz="3600" b="0" i="1" smtClean="0">
                          <a:latin typeface="Cambria Math" panose="02040503050406030204" pitchFamily="18" charset="0"/>
                          <a:ea typeface="Cambria Math" panose="02040503050406030204" pitchFamily="18" charset="0"/>
                        </a:rPr>
                        <m:t>+</m:t>
                      </m:r>
                      <m:r>
                        <m:rPr>
                          <m:sty m:val="p"/>
                        </m:rPr>
                        <a:rPr kumimoji="1" lang="el-GR" altLang="ja-JP" sz="3600" b="0" i="1" smtClean="0">
                          <a:latin typeface="Cambria Math" panose="02040503050406030204" pitchFamily="18" charset="0"/>
                          <a:ea typeface="Cambria Math" panose="02040503050406030204" pitchFamily="18" charset="0"/>
                        </a:rPr>
                        <m:t>Δ</m:t>
                      </m:r>
                      <m:sSup>
                        <m:sSupPr>
                          <m:ctrlPr>
                            <a:rPr kumimoji="1" lang="el-GR"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l-GR"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oMath>
                  </m:oMathPara>
                </a14:m>
                <a:endParaRPr kumimoji="1" lang="en-US" altLang="ja-JP" sz="3600" b="0" dirty="0">
                  <a:ea typeface="Cambria Math" panose="02040503050406030204" pitchFamily="18" charset="0"/>
                </a:endParaRPr>
              </a:p>
            </p:txBody>
          </p:sp>
        </mc:Choice>
        <mc:Fallback xmlns="">
          <p:sp>
            <p:nvSpPr>
              <p:cNvPr id="4" name="テキスト ボックス 3">
                <a:extLst>
                  <a:ext uri="{FF2B5EF4-FFF2-40B4-BE49-F238E27FC236}">
                    <a16:creationId xmlns:a16="http://schemas.microsoft.com/office/drawing/2014/main" id="{84EA9019-E446-4F41-9BB6-0D05B18FC569}"/>
                  </a:ext>
                </a:extLst>
              </p:cNvPr>
              <p:cNvSpPr txBox="1">
                <a:spLocks noRot="1" noChangeAspect="1" noMove="1" noResize="1" noEditPoints="1" noAdjustHandles="1" noChangeArrowheads="1" noChangeShapeType="1" noTextEdit="1"/>
              </p:cNvSpPr>
              <p:nvPr/>
            </p:nvSpPr>
            <p:spPr>
              <a:xfrm>
                <a:off x="2270567" y="2434516"/>
                <a:ext cx="4602863" cy="182896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00D642B-2117-4CE6-A53F-A01E3478EA24}"/>
                  </a:ext>
                </a:extLst>
              </p:cNvPr>
              <p:cNvSpPr txBox="1"/>
              <p:nvPr/>
            </p:nvSpPr>
            <p:spPr>
              <a:xfrm>
                <a:off x="1044481" y="4376989"/>
                <a:ext cx="7193058"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ja-JP" altLang="en-US" sz="2400" i="1" smtClean="0">
                        <a:latin typeface="Cambria Math" panose="02040503050406030204" pitchFamily="18" charset="0"/>
                        <a:ea typeface="游明朝" panose="02020400000000000000" pitchFamily="18" charset="-128"/>
                      </a:rPr>
                      <m:t>𝜂</m:t>
                    </m:r>
                  </m:oMath>
                </a14:m>
                <a:r>
                  <a:rPr lang="ja-JP" altLang="en-US" sz="2400" dirty="0">
                    <a:latin typeface="游明朝" panose="02020400000000000000" pitchFamily="18" charset="-128"/>
                    <a:ea typeface="游明朝" panose="02020400000000000000" pitchFamily="18" charset="-128"/>
                  </a:rPr>
                  <a:t>：学習率、</a:t>
                </a:r>
                <a14:m>
                  <m:oMath xmlns:m="http://schemas.openxmlformats.org/officeDocument/2006/math">
                    <m:r>
                      <a:rPr lang="en-US" altLang="ja-JP" sz="2400" b="1" i="1" smtClean="0">
                        <a:latin typeface="Cambria Math" panose="02040503050406030204" pitchFamily="18" charset="0"/>
                        <a:ea typeface="游明朝" panose="02020400000000000000" pitchFamily="18" charset="-128"/>
                      </a:rPr>
                      <m:t>𝒈</m:t>
                    </m:r>
                  </m:oMath>
                </a14:m>
                <a:r>
                  <a:rPr lang="ja-JP" altLang="en-US" sz="2400" dirty="0">
                    <a:latin typeface="游明朝" panose="02020400000000000000" pitchFamily="18" charset="-128"/>
                    <a:ea typeface="游明朝" panose="02020400000000000000" pitchFamily="18" charset="-128"/>
                  </a:rPr>
                  <a:t>：評価関数の勾配</a:t>
                </a:r>
                <a:endParaRPr lang="en-US" altLang="ja-JP" sz="2400" dirty="0">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2400" b="1" i="1" smtClean="0">
                        <a:latin typeface="Cambria Math" panose="02040503050406030204" pitchFamily="18" charset="0"/>
                        <a:ea typeface="游明朝" panose="02020400000000000000" pitchFamily="18" charset="-128"/>
                      </a:rPr>
                      <m:t>𝒘</m:t>
                    </m:r>
                  </m:oMath>
                </a14:m>
                <a:r>
                  <a:rPr lang="ja-JP" altLang="en-US" sz="2400" dirty="0">
                    <a:latin typeface="游明朝" panose="02020400000000000000" pitchFamily="18" charset="-128"/>
                    <a:ea typeface="游明朝" panose="02020400000000000000" pitchFamily="18" charset="-128"/>
                  </a:rPr>
                  <a:t>：最適化するパラメータ、</a:t>
                </a:r>
                <a14:m>
                  <m:oMath xmlns:m="http://schemas.openxmlformats.org/officeDocument/2006/math">
                    <m:r>
                      <a:rPr lang="en-US" altLang="ja-JP" sz="2400" b="0" i="1" smtClean="0">
                        <a:latin typeface="Cambria Math" panose="02040503050406030204" pitchFamily="18" charset="0"/>
                        <a:ea typeface="游明朝" panose="02020400000000000000" pitchFamily="18" charset="-128"/>
                      </a:rPr>
                      <m:t>𝑡</m:t>
                    </m:r>
                  </m:oMath>
                </a14:m>
                <a:r>
                  <a:rPr lang="ja-JP" altLang="en-US" sz="2400" dirty="0">
                    <a:latin typeface="游明朝" panose="02020400000000000000" pitchFamily="18" charset="-128"/>
                    <a:ea typeface="游明朝" panose="02020400000000000000" pitchFamily="18" charset="-128"/>
                  </a:rPr>
                  <a:t>：イテレーション数</a:t>
                </a:r>
                <a:endParaRPr lang="en-US" altLang="ja-JP" sz="2400" dirty="0">
                  <a:latin typeface="游明朝" panose="02020400000000000000" pitchFamily="18" charset="-128"/>
                  <a:ea typeface="游明朝" panose="02020400000000000000" pitchFamily="18" charset="-128"/>
                </a:endParaRPr>
              </a:p>
            </p:txBody>
          </p:sp>
        </mc:Choice>
        <mc:Fallback xmlns="">
          <p:sp>
            <p:nvSpPr>
              <p:cNvPr id="8" name="テキスト ボックス 7">
                <a:extLst>
                  <a:ext uri="{FF2B5EF4-FFF2-40B4-BE49-F238E27FC236}">
                    <a16:creationId xmlns:a16="http://schemas.microsoft.com/office/drawing/2014/main" id="{600D642B-2117-4CE6-A53F-A01E3478EA24}"/>
                  </a:ext>
                </a:extLst>
              </p:cNvPr>
              <p:cNvSpPr txBox="1">
                <a:spLocks noRot="1" noChangeAspect="1" noMove="1" noResize="1" noEditPoints="1" noAdjustHandles="1" noChangeArrowheads="1" noChangeShapeType="1" noTextEdit="1"/>
              </p:cNvSpPr>
              <p:nvPr/>
            </p:nvSpPr>
            <p:spPr>
              <a:xfrm>
                <a:off x="1044481" y="4376989"/>
                <a:ext cx="7193058" cy="830997"/>
              </a:xfrm>
              <a:prstGeom prst="rect">
                <a:avLst/>
              </a:prstGeom>
              <a:blipFill>
                <a:blip r:embed="rId4"/>
                <a:stretch>
                  <a:fillRect l="-254" t="-5147" b="-16912"/>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3648B22-1B7D-4969-B7AB-33D0AA0919AB}"/>
              </a:ext>
            </a:extLst>
          </p:cNvPr>
          <p:cNvSpPr txBox="1"/>
          <p:nvPr/>
        </p:nvSpPr>
        <p:spPr>
          <a:xfrm>
            <a:off x="392811" y="5321497"/>
            <a:ext cx="7535928"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収束の不安定性・遅さから深層学習のような高次元の問題には適さない。</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116455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16. </a:t>
            </a:r>
            <a:r>
              <a:rPr lang="ja-JP" altLang="en-US" sz="4800" b="1" dirty="0">
                <a:solidFill>
                  <a:prstClr val="white"/>
                </a:solidFill>
                <a:latin typeface="游明朝" panose="02020400000000000000" pitchFamily="18" charset="-128"/>
                <a:ea typeface="游明朝" panose="02020400000000000000" pitchFamily="18" charset="-128"/>
              </a:rPr>
              <a:t>最適化アルゴリズム</a:t>
            </a:r>
            <a:endParaRPr lang="ja-JP" altLang="en-US" sz="4800" b="1" baseline="30000" dirty="0">
              <a:solidFill>
                <a:prstClr val="white"/>
              </a:solidFill>
              <a:latin typeface="游明朝" panose="02020400000000000000" pitchFamily="18" charset="-128"/>
              <a:ea typeface="游明朝" panose="02020400000000000000" pitchFamily="18"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392811" y="1120676"/>
            <a:ext cx="8751188"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b="1" dirty="0">
                <a:solidFill>
                  <a:srgbClr val="FF0000"/>
                </a:solidFill>
                <a:latin typeface="游明朝" panose="02020400000000000000" pitchFamily="18" charset="-128"/>
                <a:ea typeface="游明朝" panose="02020400000000000000" pitchFamily="18" charset="-128"/>
              </a:rPr>
              <a:t>Momentum</a:t>
            </a: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SGD:</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SGD</a:t>
            </a:r>
            <a:r>
              <a:rPr lang="ja-JP" altLang="en-US" sz="3600" dirty="0">
                <a:latin typeface="游明朝" panose="02020400000000000000" pitchFamily="18" charset="-128"/>
                <a:ea typeface="游明朝" panose="02020400000000000000" pitchFamily="18" charset="-128"/>
              </a:rPr>
              <a:t>の収束性の遅さ、振動や鞍点に陥るといった問題を克服するため提案された。</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4EA9019-E446-4F41-9BB6-0D05B18FC569}"/>
                  </a:ext>
                </a:extLst>
              </p:cNvPr>
              <p:cNvSpPr txBox="1"/>
              <p:nvPr/>
            </p:nvSpPr>
            <p:spPr>
              <a:xfrm>
                <a:off x="1451662" y="2988513"/>
                <a:ext cx="6633483" cy="18190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i="1" smtClean="0">
                              <a:latin typeface="Cambria Math" panose="02040503050406030204" pitchFamily="18" charset="0"/>
                            </a:rPr>
                          </m:ctrlPr>
                        </m:sSupPr>
                        <m:e>
                          <m:r>
                            <a:rPr kumimoji="1" lang="en-US" altLang="ja-JP" sz="3600" b="1" i="1" smtClean="0">
                              <a:latin typeface="Cambria Math" panose="02040503050406030204" pitchFamily="18" charset="0"/>
                            </a:rPr>
                            <m:t>𝒈</m:t>
                          </m:r>
                        </m:e>
                        <m:sup>
                          <m:d>
                            <m:dPr>
                              <m:ctrlPr>
                                <a:rPr kumimoji="1" lang="en-US" altLang="ja-JP" sz="3600" i="1" smtClean="0">
                                  <a:latin typeface="Cambria Math" panose="02040503050406030204" pitchFamily="18" charset="0"/>
                                </a:rPr>
                              </m:ctrlPr>
                            </m:dPr>
                            <m:e>
                              <m:r>
                                <a:rPr kumimoji="1" lang="en-US" altLang="ja-JP" sz="3600" b="0" i="1" smtClean="0">
                                  <a:latin typeface="Cambria Math" panose="02040503050406030204" pitchFamily="18" charset="0"/>
                                </a:rPr>
                                <m:t>𝑡</m:t>
                              </m:r>
                            </m:e>
                          </m:d>
                        </m:sup>
                      </m:sSup>
                      <m:r>
                        <a:rPr kumimoji="1" lang="en-US" altLang="ja-JP" sz="3600" b="0" i="1" smtClean="0">
                          <a:latin typeface="Cambria Math" panose="02040503050406030204" pitchFamily="18" charset="0"/>
                        </a:rPr>
                        <m:t>=</m:t>
                      </m:r>
                      <m:r>
                        <m:rPr>
                          <m:sty m:val="p"/>
                        </m:rP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𝐸</m:t>
                      </m:r>
                      <m:d>
                        <m:dPr>
                          <m:ctrlPr>
                            <a:rPr kumimoji="1" lang="en-US" altLang="ja-JP" sz="3600" b="0" i="1" smtClean="0">
                              <a:latin typeface="Cambria Math" panose="02040503050406030204" pitchFamily="18" charset="0"/>
                              <a:ea typeface="Cambria Math" panose="02040503050406030204" pitchFamily="18" charset="0"/>
                            </a:rPr>
                          </m:ctrlPr>
                        </m:dPr>
                        <m:e>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𝒘</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e>
                      </m:d>
                    </m:oMath>
                  </m:oMathPara>
                </a14:m>
                <a:endParaRPr lang="en-US" altLang="ja-JP" sz="36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ea typeface="Cambria Math" panose="02040503050406030204" pitchFamily="18" charset="0"/>
                        </a:rPr>
                        <m:t>∆</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𝒘</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r>
                        <a:rPr kumimoji="1" lang="en-US" altLang="ja-JP" sz="3600" b="0" i="1" smtClean="0">
                          <a:latin typeface="Cambria Math" panose="02040503050406030204" pitchFamily="18" charset="0"/>
                          <a:ea typeface="Cambria Math" panose="02040503050406030204" pitchFamily="18" charset="0"/>
                        </a:rPr>
                        <m:t>=</m:t>
                      </m:r>
                      <m:r>
                        <a:rPr kumimoji="1" lang="ja-JP" altLang="en-US" sz="3600" b="0" i="1" smtClean="0">
                          <a:latin typeface="Cambria Math" panose="02040503050406030204" pitchFamily="18" charset="0"/>
                          <a:ea typeface="Cambria Math" panose="02040503050406030204" pitchFamily="18" charset="0"/>
                        </a:rPr>
                        <m:t>𝜇</m:t>
                      </m:r>
                      <m:r>
                        <a:rPr lang="el-GR" altLang="ja-JP" sz="3600" i="1">
                          <a:latin typeface="Cambria Math" panose="02040503050406030204" pitchFamily="18" charset="0"/>
                          <a:ea typeface="Cambria Math" panose="02040503050406030204" pitchFamily="18" charset="0"/>
                        </a:rPr>
                        <m:t>∆</m:t>
                      </m:r>
                      <m:sSup>
                        <m:sSupPr>
                          <m:ctrlPr>
                            <a:rPr lang="el-GR" altLang="ja-JP" sz="3600" i="1" smtClean="0">
                              <a:latin typeface="Cambria Math" panose="02040503050406030204" pitchFamily="18" charset="0"/>
                              <a:ea typeface="Cambria Math" panose="02040503050406030204" pitchFamily="18" charset="0"/>
                            </a:rPr>
                          </m:ctrlPr>
                        </m:sSupPr>
                        <m:e>
                          <m:r>
                            <a:rPr lang="en-US" altLang="ja-JP" sz="3600" b="1" i="1" smtClean="0">
                              <a:latin typeface="Cambria Math" panose="02040503050406030204" pitchFamily="18" charset="0"/>
                              <a:ea typeface="Cambria Math" panose="02040503050406030204" pitchFamily="18" charset="0"/>
                            </a:rPr>
                            <m:t>𝒘</m:t>
                          </m:r>
                        </m:e>
                        <m:sup>
                          <m:d>
                            <m:dPr>
                              <m:ctrlPr>
                                <a:rPr lang="el-GR" altLang="ja-JP" sz="3600" i="1" smtClean="0">
                                  <a:latin typeface="Cambria Math" panose="02040503050406030204" pitchFamily="18" charset="0"/>
                                  <a:ea typeface="Cambria Math" panose="02040503050406030204" pitchFamily="18" charset="0"/>
                                </a:rPr>
                              </m:ctrlPr>
                            </m:dPr>
                            <m:e>
                              <m:r>
                                <a:rPr lang="en-US" altLang="ja-JP" sz="3600" b="0" i="1" smtClean="0">
                                  <a:latin typeface="Cambria Math" panose="02040503050406030204" pitchFamily="18" charset="0"/>
                                  <a:ea typeface="Cambria Math" panose="02040503050406030204" pitchFamily="18" charset="0"/>
                                </a:rPr>
                                <m:t>𝑡</m:t>
                              </m:r>
                              <m:r>
                                <a:rPr lang="en-US" altLang="ja-JP" sz="3600" b="0" i="1" smtClean="0">
                                  <a:latin typeface="Cambria Math" panose="02040503050406030204" pitchFamily="18" charset="0"/>
                                  <a:ea typeface="Cambria Math" panose="02040503050406030204" pitchFamily="18" charset="0"/>
                                </a:rPr>
                                <m:t>−1</m:t>
                              </m:r>
                            </m:e>
                          </m:d>
                        </m:sup>
                      </m:sSup>
                      <m:r>
                        <a:rPr kumimoji="1" lang="en-US" altLang="ja-JP" sz="3600" b="0" i="1" smtClean="0">
                          <a:latin typeface="Cambria Math" panose="02040503050406030204" pitchFamily="18" charset="0"/>
                          <a:ea typeface="Cambria Math" panose="02040503050406030204" pitchFamily="18" charset="0"/>
                        </a:rPr>
                        <m:t>−</m:t>
                      </m:r>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1−</m:t>
                          </m:r>
                          <m:r>
                            <a:rPr kumimoji="1" lang="ja-JP" altLang="en-US" sz="3600" b="0" i="1" smtClean="0">
                              <a:latin typeface="Cambria Math" panose="02040503050406030204" pitchFamily="18" charset="0"/>
                              <a:ea typeface="Cambria Math" panose="02040503050406030204" pitchFamily="18" charset="0"/>
                            </a:rPr>
                            <m:t>𝜇</m:t>
                          </m:r>
                        </m:e>
                      </m:d>
                      <m:r>
                        <a:rPr kumimoji="1" lang="ja-JP" altLang="en-US" sz="3600" b="0" i="1" smtClean="0">
                          <a:latin typeface="Cambria Math" panose="02040503050406030204" pitchFamily="18" charset="0"/>
                          <a:ea typeface="Cambria Math" panose="02040503050406030204" pitchFamily="18" charset="0"/>
                        </a:rPr>
                        <m:t>𝜂</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𝒈</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oMath>
                  </m:oMathPara>
                </a14:m>
                <a:endParaRPr kumimoji="1" lang="en-US" altLang="ja-JP" sz="36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r>
                                <a:rPr kumimoji="1" lang="en-US" altLang="ja-JP" sz="3600" b="0" i="1" smtClean="0">
                                  <a:latin typeface="Cambria Math" panose="02040503050406030204" pitchFamily="18" charset="0"/>
                                  <a:ea typeface="Cambria Math" panose="02040503050406030204" pitchFamily="18" charset="0"/>
                                </a:rPr>
                                <m:t>+1</m:t>
                              </m:r>
                            </m:e>
                          </m:d>
                        </m:sup>
                      </m:sSup>
                      <m:r>
                        <a:rPr kumimoji="1" lang="en-US" altLang="ja-JP" sz="3600" b="0" i="1" smtClean="0">
                          <a:latin typeface="Cambria Math" panose="02040503050406030204" pitchFamily="18" charset="0"/>
                          <a:ea typeface="Cambria Math" panose="02040503050406030204" pitchFamily="18" charset="0"/>
                        </a:rPr>
                        <m:t>=</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r>
                        <a:rPr kumimoji="1" lang="en-US" altLang="ja-JP" sz="3600" b="0" i="1" smtClean="0">
                          <a:latin typeface="Cambria Math" panose="02040503050406030204" pitchFamily="18" charset="0"/>
                          <a:ea typeface="Cambria Math" panose="02040503050406030204" pitchFamily="18" charset="0"/>
                        </a:rPr>
                        <m:t>+</m:t>
                      </m:r>
                      <m:r>
                        <m:rPr>
                          <m:sty m:val="p"/>
                        </m:rPr>
                        <a:rPr kumimoji="1" lang="el-GR" altLang="ja-JP" sz="3600" b="0" i="1" smtClean="0">
                          <a:latin typeface="Cambria Math" panose="02040503050406030204" pitchFamily="18" charset="0"/>
                          <a:ea typeface="Cambria Math" panose="02040503050406030204" pitchFamily="18" charset="0"/>
                        </a:rPr>
                        <m:t>Δ</m:t>
                      </m:r>
                      <m:sSup>
                        <m:sSupPr>
                          <m:ctrlPr>
                            <a:rPr kumimoji="1" lang="el-GR"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l-GR"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oMath>
                  </m:oMathPara>
                </a14:m>
                <a:endParaRPr kumimoji="1" lang="en-US" altLang="ja-JP" sz="3600" b="0" dirty="0">
                  <a:ea typeface="Cambria Math" panose="02040503050406030204" pitchFamily="18" charset="0"/>
                </a:endParaRPr>
              </a:p>
            </p:txBody>
          </p:sp>
        </mc:Choice>
        <mc:Fallback xmlns="">
          <p:sp>
            <p:nvSpPr>
              <p:cNvPr id="4" name="テキスト ボックス 3">
                <a:extLst>
                  <a:ext uri="{FF2B5EF4-FFF2-40B4-BE49-F238E27FC236}">
                    <a16:creationId xmlns:a16="http://schemas.microsoft.com/office/drawing/2014/main" id="{84EA9019-E446-4F41-9BB6-0D05B18FC569}"/>
                  </a:ext>
                </a:extLst>
              </p:cNvPr>
              <p:cNvSpPr txBox="1">
                <a:spLocks noRot="1" noChangeAspect="1" noMove="1" noResize="1" noEditPoints="1" noAdjustHandles="1" noChangeArrowheads="1" noChangeShapeType="1" noTextEdit="1"/>
              </p:cNvSpPr>
              <p:nvPr/>
            </p:nvSpPr>
            <p:spPr>
              <a:xfrm>
                <a:off x="1451662" y="2988513"/>
                <a:ext cx="6633483" cy="181908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00D642B-2117-4CE6-A53F-A01E3478EA24}"/>
                  </a:ext>
                </a:extLst>
              </p:cNvPr>
              <p:cNvSpPr txBox="1"/>
              <p:nvPr/>
            </p:nvSpPr>
            <p:spPr>
              <a:xfrm>
                <a:off x="954042" y="4921112"/>
                <a:ext cx="7628721"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ja-JP" altLang="en-US" sz="2400" i="1" smtClean="0">
                        <a:latin typeface="Cambria Math" panose="02040503050406030204" pitchFamily="18" charset="0"/>
                        <a:ea typeface="游明朝" panose="02020400000000000000" pitchFamily="18" charset="-128"/>
                      </a:rPr>
                      <m:t>𝜇</m:t>
                    </m:r>
                  </m:oMath>
                </a14:m>
                <a:r>
                  <a:rPr lang="ja-JP" altLang="en-US" sz="2400" dirty="0">
                    <a:latin typeface="游明朝" panose="02020400000000000000" pitchFamily="18" charset="-128"/>
                    <a:ea typeface="游明朝" panose="02020400000000000000" pitchFamily="18" charset="-128"/>
                  </a:rPr>
                  <a:t>：一期前の勾配情報を伝える比率を表すパラメータ</a:t>
                </a:r>
                <a:endParaRPr lang="en-US" altLang="ja-JP" sz="2400" dirty="0">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ja-JP" altLang="en-US" sz="2400" i="1" smtClean="0">
                        <a:latin typeface="Cambria Math" panose="02040503050406030204" pitchFamily="18" charset="0"/>
                        <a:ea typeface="游明朝" panose="02020400000000000000" pitchFamily="18" charset="-128"/>
                      </a:rPr>
                      <m:t>𝜇</m:t>
                    </m:r>
                    <m:r>
                      <a:rPr lang="en-US" altLang="ja-JP" sz="2400" b="0" i="1" smtClean="0">
                        <a:latin typeface="Cambria Math" panose="02040503050406030204" pitchFamily="18" charset="0"/>
                        <a:ea typeface="游明朝" panose="02020400000000000000" pitchFamily="18" charset="-128"/>
                      </a:rPr>
                      <m:t>=0.9</m:t>
                    </m:r>
                  </m:oMath>
                </a14:m>
                <a:r>
                  <a:rPr lang="en-US" altLang="ja-JP" sz="2400" dirty="0">
                    <a:latin typeface="游明朝" panose="02020400000000000000" pitchFamily="18" charset="-128"/>
                    <a:ea typeface="游明朝" panose="02020400000000000000" pitchFamily="18" charset="-128"/>
                  </a:rPr>
                  <a:t>, </a:t>
                </a:r>
                <a14:m>
                  <m:oMath xmlns:m="http://schemas.openxmlformats.org/officeDocument/2006/math">
                    <m:r>
                      <a:rPr lang="ja-JP" altLang="en-US" sz="2400" i="1" smtClean="0">
                        <a:latin typeface="Cambria Math" panose="02040503050406030204" pitchFamily="18" charset="0"/>
                        <a:ea typeface="游明朝" panose="02020400000000000000" pitchFamily="18" charset="-128"/>
                      </a:rPr>
                      <m:t>𝜇</m:t>
                    </m:r>
                    <m:r>
                      <a:rPr lang="en-US" altLang="ja-JP" sz="2400" b="0" i="1" smtClean="0">
                        <a:latin typeface="Cambria Math" panose="02040503050406030204" pitchFamily="18" charset="0"/>
                        <a:ea typeface="游明朝" panose="02020400000000000000" pitchFamily="18" charset="-128"/>
                      </a:rPr>
                      <m:t>=0.01</m:t>
                    </m:r>
                  </m:oMath>
                </a14:m>
                <a:r>
                  <a:rPr lang="ja-JP" altLang="en-US" sz="2400" dirty="0">
                    <a:latin typeface="游明朝" panose="02020400000000000000" pitchFamily="18" charset="-128"/>
                    <a:ea typeface="游明朝" panose="02020400000000000000" pitchFamily="18" charset="-128"/>
                  </a:rPr>
                  <a:t>で使われることが多い</a:t>
                </a:r>
                <a:endParaRPr lang="en-US" altLang="ja-JP" sz="2400" dirty="0">
                  <a:latin typeface="游明朝" panose="02020400000000000000" pitchFamily="18" charset="-128"/>
                  <a:ea typeface="游明朝" panose="02020400000000000000" pitchFamily="18" charset="-128"/>
                </a:endParaRPr>
              </a:p>
            </p:txBody>
          </p:sp>
        </mc:Choice>
        <mc:Fallback xmlns="">
          <p:sp>
            <p:nvSpPr>
              <p:cNvPr id="8" name="テキスト ボックス 7">
                <a:extLst>
                  <a:ext uri="{FF2B5EF4-FFF2-40B4-BE49-F238E27FC236}">
                    <a16:creationId xmlns:a16="http://schemas.microsoft.com/office/drawing/2014/main" id="{600D642B-2117-4CE6-A53F-A01E3478EA24}"/>
                  </a:ext>
                </a:extLst>
              </p:cNvPr>
              <p:cNvSpPr txBox="1">
                <a:spLocks noRot="1" noChangeAspect="1" noMove="1" noResize="1" noEditPoints="1" noAdjustHandles="1" noChangeArrowheads="1" noChangeShapeType="1" noTextEdit="1"/>
              </p:cNvSpPr>
              <p:nvPr/>
            </p:nvSpPr>
            <p:spPr>
              <a:xfrm>
                <a:off x="954042" y="4921112"/>
                <a:ext cx="7628721" cy="830997"/>
              </a:xfrm>
              <a:prstGeom prst="rect">
                <a:avLst/>
              </a:prstGeom>
              <a:blipFill>
                <a:blip r:embed="rId3"/>
                <a:stretch>
                  <a:fillRect l="-240" t="-5109"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81862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17. </a:t>
            </a:r>
            <a:r>
              <a:rPr lang="ja-JP" altLang="en-US" sz="4800" b="1" dirty="0">
                <a:solidFill>
                  <a:prstClr val="white"/>
                </a:solidFill>
                <a:latin typeface="游明朝" panose="02020400000000000000" pitchFamily="18" charset="-128"/>
                <a:ea typeface="游明朝" panose="02020400000000000000" pitchFamily="18" charset="-128"/>
              </a:rPr>
              <a:t>最適化アルゴリズム</a:t>
            </a:r>
            <a:endParaRPr lang="ja-JP" altLang="en-US" sz="4800" b="1" baseline="30000" dirty="0">
              <a:solidFill>
                <a:prstClr val="white"/>
              </a:solidFill>
              <a:latin typeface="游明朝" panose="02020400000000000000" pitchFamily="18" charset="-128"/>
              <a:ea typeface="游明朝" panose="02020400000000000000" pitchFamily="18"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392811" y="1120676"/>
            <a:ext cx="8751188"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b="1" dirty="0">
                <a:solidFill>
                  <a:srgbClr val="FF0000"/>
                </a:solidFill>
                <a:latin typeface="游明朝" panose="02020400000000000000" pitchFamily="18" charset="-128"/>
                <a:ea typeface="游明朝" panose="02020400000000000000" pitchFamily="18" charset="-128"/>
              </a:rPr>
              <a:t>ネステロフの加速法</a:t>
            </a:r>
            <a:r>
              <a:rPr lang="en-US" altLang="ja-JP" sz="3600" b="1" dirty="0">
                <a:solidFill>
                  <a:srgbClr val="FF0000"/>
                </a:solidFill>
                <a:latin typeface="游明朝" panose="02020400000000000000" pitchFamily="18" charset="-128"/>
                <a:ea typeface="游明朝" panose="02020400000000000000" pitchFamily="18" charset="-128"/>
              </a:rPr>
              <a:t>(NAG)</a:t>
            </a: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3600" i="0" u="none" strike="noStrike" kern="1200" cap="none" spc="0" normalizeH="0" baseline="0" noProof="0" dirty="0" err="1">
                <a:ln>
                  <a:noFill/>
                </a:ln>
                <a:effectLst/>
                <a:uLnTx/>
                <a:uFillTx/>
                <a:latin typeface="游明朝" panose="02020400000000000000" pitchFamily="18" charset="-128"/>
                <a:ea typeface="游明朝" panose="02020400000000000000" pitchFamily="18" charset="-128"/>
              </a:rPr>
              <a:t>MomentumSGD</a:t>
            </a:r>
            <a:r>
              <a:rPr kumimoji="1" lang="ja-JP" altLang="en-US"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の修正版であり、さらに収束への加速を増やしたもの。</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4EA9019-E446-4F41-9BB6-0D05B18FC569}"/>
                  </a:ext>
                </a:extLst>
              </p:cNvPr>
              <p:cNvSpPr txBox="1"/>
              <p:nvPr/>
            </p:nvSpPr>
            <p:spPr>
              <a:xfrm>
                <a:off x="1451662" y="2988513"/>
                <a:ext cx="6633483" cy="18289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i="1" smtClean="0">
                              <a:latin typeface="Cambria Math" panose="02040503050406030204" pitchFamily="18" charset="0"/>
                            </a:rPr>
                          </m:ctrlPr>
                        </m:sSupPr>
                        <m:e>
                          <m:r>
                            <a:rPr kumimoji="1" lang="en-US" altLang="ja-JP" sz="3600" b="1" i="1" smtClean="0">
                              <a:latin typeface="Cambria Math" panose="02040503050406030204" pitchFamily="18" charset="0"/>
                            </a:rPr>
                            <m:t>𝒈</m:t>
                          </m:r>
                        </m:e>
                        <m:sup>
                          <m:d>
                            <m:dPr>
                              <m:ctrlPr>
                                <a:rPr kumimoji="1" lang="en-US" altLang="ja-JP" sz="3600" i="1" smtClean="0">
                                  <a:latin typeface="Cambria Math" panose="02040503050406030204" pitchFamily="18" charset="0"/>
                                </a:rPr>
                              </m:ctrlPr>
                            </m:dPr>
                            <m:e>
                              <m:r>
                                <a:rPr kumimoji="1" lang="en-US" altLang="ja-JP" sz="3600" b="0" i="1" smtClean="0">
                                  <a:latin typeface="Cambria Math" panose="02040503050406030204" pitchFamily="18" charset="0"/>
                                </a:rPr>
                                <m:t>𝑡</m:t>
                              </m:r>
                            </m:e>
                          </m:d>
                        </m:sup>
                      </m:sSup>
                      <m:r>
                        <a:rPr kumimoji="1" lang="en-US" altLang="ja-JP" sz="3600" b="0" i="1" smtClean="0">
                          <a:latin typeface="Cambria Math" panose="02040503050406030204" pitchFamily="18" charset="0"/>
                        </a:rPr>
                        <m:t>=</m:t>
                      </m:r>
                      <m:r>
                        <m:rPr>
                          <m:sty m:val="p"/>
                        </m:rP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𝐸</m:t>
                      </m:r>
                      <m:d>
                        <m:dPr>
                          <m:ctrlPr>
                            <a:rPr kumimoji="1" lang="en-US" altLang="ja-JP" sz="3600" b="0" i="1" smtClean="0">
                              <a:latin typeface="Cambria Math" panose="02040503050406030204" pitchFamily="18" charset="0"/>
                              <a:ea typeface="Cambria Math" panose="02040503050406030204" pitchFamily="18" charset="0"/>
                            </a:rPr>
                          </m:ctrlPr>
                        </m:dPr>
                        <m:e>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𝒘</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r>
                            <a:rPr kumimoji="1" lang="en-US" altLang="ja-JP" sz="3600" b="0" i="1" smtClean="0">
                              <a:latin typeface="Cambria Math" panose="02040503050406030204" pitchFamily="18" charset="0"/>
                              <a:ea typeface="Cambria Math" panose="02040503050406030204" pitchFamily="18" charset="0"/>
                            </a:rPr>
                            <m:t>+</m:t>
                          </m:r>
                          <m:r>
                            <a:rPr kumimoji="1" lang="ja-JP" altLang="en-US" sz="3600" b="0" i="1" smtClean="0">
                              <a:latin typeface="Cambria Math" panose="02040503050406030204" pitchFamily="18" charset="0"/>
                              <a:ea typeface="Cambria Math" panose="02040503050406030204" pitchFamily="18" charset="0"/>
                            </a:rPr>
                            <m:t>𝜇</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𝒘</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r>
                                    <a:rPr kumimoji="1" lang="en-US" altLang="ja-JP" sz="3600" b="0" i="1" smtClean="0">
                                      <a:latin typeface="Cambria Math" panose="02040503050406030204" pitchFamily="18" charset="0"/>
                                      <a:ea typeface="Cambria Math" panose="02040503050406030204" pitchFamily="18" charset="0"/>
                                    </a:rPr>
                                    <m:t>−1</m:t>
                                  </m:r>
                                </m:e>
                              </m:d>
                            </m:sup>
                          </m:sSup>
                        </m:e>
                      </m:d>
                    </m:oMath>
                  </m:oMathPara>
                </a14:m>
                <a:endParaRPr lang="en-US" altLang="ja-JP" sz="36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ea typeface="Cambria Math" panose="02040503050406030204" pitchFamily="18" charset="0"/>
                        </a:rPr>
                        <m:t>∆</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𝒘</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r>
                        <a:rPr kumimoji="1" lang="en-US" altLang="ja-JP" sz="3600" b="0" i="1" smtClean="0">
                          <a:latin typeface="Cambria Math" panose="02040503050406030204" pitchFamily="18" charset="0"/>
                          <a:ea typeface="Cambria Math" panose="02040503050406030204" pitchFamily="18" charset="0"/>
                        </a:rPr>
                        <m:t>=</m:t>
                      </m:r>
                      <m:r>
                        <a:rPr kumimoji="1" lang="ja-JP" altLang="en-US" sz="3600" b="0" i="1" smtClean="0">
                          <a:latin typeface="Cambria Math" panose="02040503050406030204" pitchFamily="18" charset="0"/>
                          <a:ea typeface="Cambria Math" panose="02040503050406030204" pitchFamily="18" charset="0"/>
                        </a:rPr>
                        <m:t>𝜇</m:t>
                      </m:r>
                      <m:r>
                        <a:rPr lang="el-GR" altLang="ja-JP" sz="3600" i="1">
                          <a:latin typeface="Cambria Math" panose="02040503050406030204" pitchFamily="18" charset="0"/>
                          <a:ea typeface="Cambria Math" panose="02040503050406030204" pitchFamily="18" charset="0"/>
                        </a:rPr>
                        <m:t>∆</m:t>
                      </m:r>
                      <m:sSup>
                        <m:sSupPr>
                          <m:ctrlPr>
                            <a:rPr lang="el-GR" altLang="ja-JP" sz="3600" i="1" smtClean="0">
                              <a:latin typeface="Cambria Math" panose="02040503050406030204" pitchFamily="18" charset="0"/>
                              <a:ea typeface="Cambria Math" panose="02040503050406030204" pitchFamily="18" charset="0"/>
                            </a:rPr>
                          </m:ctrlPr>
                        </m:sSupPr>
                        <m:e>
                          <m:r>
                            <a:rPr lang="en-US" altLang="ja-JP" sz="3600" b="1" i="1" smtClean="0">
                              <a:latin typeface="Cambria Math" panose="02040503050406030204" pitchFamily="18" charset="0"/>
                              <a:ea typeface="Cambria Math" panose="02040503050406030204" pitchFamily="18" charset="0"/>
                            </a:rPr>
                            <m:t>𝒘</m:t>
                          </m:r>
                        </m:e>
                        <m:sup>
                          <m:d>
                            <m:dPr>
                              <m:ctrlPr>
                                <a:rPr lang="el-GR" altLang="ja-JP" sz="3600" i="1" smtClean="0">
                                  <a:latin typeface="Cambria Math" panose="02040503050406030204" pitchFamily="18" charset="0"/>
                                  <a:ea typeface="Cambria Math" panose="02040503050406030204" pitchFamily="18" charset="0"/>
                                </a:rPr>
                              </m:ctrlPr>
                            </m:dPr>
                            <m:e>
                              <m:r>
                                <a:rPr lang="en-US" altLang="ja-JP" sz="3600" b="0" i="1" smtClean="0">
                                  <a:latin typeface="Cambria Math" panose="02040503050406030204" pitchFamily="18" charset="0"/>
                                  <a:ea typeface="Cambria Math" panose="02040503050406030204" pitchFamily="18" charset="0"/>
                                </a:rPr>
                                <m:t>𝑡</m:t>
                              </m:r>
                              <m:r>
                                <a:rPr lang="en-US" altLang="ja-JP" sz="3600" b="0" i="1" smtClean="0">
                                  <a:latin typeface="Cambria Math" panose="02040503050406030204" pitchFamily="18" charset="0"/>
                                  <a:ea typeface="Cambria Math" panose="02040503050406030204" pitchFamily="18" charset="0"/>
                                </a:rPr>
                                <m:t>−1</m:t>
                              </m:r>
                            </m:e>
                          </m:d>
                        </m:sup>
                      </m:sSup>
                      <m:r>
                        <a:rPr kumimoji="1" lang="en-US" altLang="ja-JP" sz="3600" b="0" i="1" smtClean="0">
                          <a:latin typeface="Cambria Math" panose="02040503050406030204" pitchFamily="18" charset="0"/>
                          <a:ea typeface="Cambria Math" panose="02040503050406030204" pitchFamily="18" charset="0"/>
                        </a:rPr>
                        <m:t>−</m:t>
                      </m:r>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1−</m:t>
                          </m:r>
                          <m:r>
                            <a:rPr kumimoji="1" lang="ja-JP" altLang="en-US" sz="3600" b="0" i="1" smtClean="0">
                              <a:latin typeface="Cambria Math" panose="02040503050406030204" pitchFamily="18" charset="0"/>
                              <a:ea typeface="Cambria Math" panose="02040503050406030204" pitchFamily="18" charset="0"/>
                            </a:rPr>
                            <m:t>𝜇</m:t>
                          </m:r>
                        </m:e>
                      </m:d>
                      <m:r>
                        <a:rPr kumimoji="1" lang="ja-JP" altLang="en-US" sz="3600" b="0" i="1" smtClean="0">
                          <a:latin typeface="Cambria Math" panose="02040503050406030204" pitchFamily="18" charset="0"/>
                          <a:ea typeface="Cambria Math" panose="02040503050406030204" pitchFamily="18" charset="0"/>
                        </a:rPr>
                        <m:t>𝜂</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𝒈</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oMath>
                  </m:oMathPara>
                </a14:m>
                <a:endParaRPr kumimoji="1" lang="en-US" altLang="ja-JP" sz="36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r>
                                <a:rPr kumimoji="1" lang="en-US" altLang="ja-JP" sz="3600" b="0" i="1" smtClean="0">
                                  <a:latin typeface="Cambria Math" panose="02040503050406030204" pitchFamily="18" charset="0"/>
                                  <a:ea typeface="Cambria Math" panose="02040503050406030204" pitchFamily="18" charset="0"/>
                                </a:rPr>
                                <m:t>+1</m:t>
                              </m:r>
                            </m:e>
                          </m:d>
                        </m:sup>
                      </m:sSup>
                      <m:r>
                        <a:rPr kumimoji="1" lang="en-US" altLang="ja-JP" sz="3600" b="0" i="1" smtClean="0">
                          <a:latin typeface="Cambria Math" panose="02040503050406030204" pitchFamily="18" charset="0"/>
                          <a:ea typeface="Cambria Math" panose="02040503050406030204" pitchFamily="18" charset="0"/>
                        </a:rPr>
                        <m:t>=</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r>
                        <a:rPr kumimoji="1" lang="en-US" altLang="ja-JP" sz="3600" b="0" i="1" smtClean="0">
                          <a:latin typeface="Cambria Math" panose="02040503050406030204" pitchFamily="18" charset="0"/>
                          <a:ea typeface="Cambria Math" panose="02040503050406030204" pitchFamily="18" charset="0"/>
                        </a:rPr>
                        <m:t>+</m:t>
                      </m:r>
                      <m:r>
                        <m:rPr>
                          <m:sty m:val="p"/>
                        </m:rPr>
                        <a:rPr kumimoji="1" lang="el-GR" altLang="ja-JP" sz="3600" b="0" i="1" smtClean="0">
                          <a:latin typeface="Cambria Math" panose="02040503050406030204" pitchFamily="18" charset="0"/>
                          <a:ea typeface="Cambria Math" panose="02040503050406030204" pitchFamily="18" charset="0"/>
                        </a:rPr>
                        <m:t>Δ</m:t>
                      </m:r>
                      <m:sSup>
                        <m:sSupPr>
                          <m:ctrlPr>
                            <a:rPr kumimoji="1" lang="el-GR"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l-GR"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oMath>
                  </m:oMathPara>
                </a14:m>
                <a:endParaRPr kumimoji="1" lang="en-US" altLang="ja-JP" sz="3600" b="0" dirty="0">
                  <a:ea typeface="Cambria Math" panose="02040503050406030204" pitchFamily="18" charset="0"/>
                </a:endParaRPr>
              </a:p>
            </p:txBody>
          </p:sp>
        </mc:Choice>
        <mc:Fallback xmlns="">
          <p:sp>
            <p:nvSpPr>
              <p:cNvPr id="4" name="テキスト ボックス 3">
                <a:extLst>
                  <a:ext uri="{FF2B5EF4-FFF2-40B4-BE49-F238E27FC236}">
                    <a16:creationId xmlns:a16="http://schemas.microsoft.com/office/drawing/2014/main" id="{84EA9019-E446-4F41-9BB6-0D05B18FC569}"/>
                  </a:ext>
                </a:extLst>
              </p:cNvPr>
              <p:cNvSpPr txBox="1">
                <a:spLocks noRot="1" noChangeAspect="1" noMove="1" noResize="1" noEditPoints="1" noAdjustHandles="1" noChangeArrowheads="1" noChangeShapeType="1" noTextEdit="1"/>
              </p:cNvSpPr>
              <p:nvPr/>
            </p:nvSpPr>
            <p:spPr>
              <a:xfrm>
                <a:off x="1451662" y="2988513"/>
                <a:ext cx="6633483" cy="182896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00D642B-2117-4CE6-A53F-A01E3478EA24}"/>
                  </a:ext>
                </a:extLst>
              </p:cNvPr>
              <p:cNvSpPr txBox="1"/>
              <p:nvPr/>
            </p:nvSpPr>
            <p:spPr>
              <a:xfrm>
                <a:off x="954042" y="4921112"/>
                <a:ext cx="7628721"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ja-JP" altLang="en-US" sz="2400" i="1" smtClean="0">
                        <a:latin typeface="Cambria Math" panose="02040503050406030204" pitchFamily="18" charset="0"/>
                        <a:ea typeface="游明朝" panose="02020400000000000000" pitchFamily="18" charset="-128"/>
                      </a:rPr>
                      <m:t>𝜇</m:t>
                    </m:r>
                  </m:oMath>
                </a14:m>
                <a:r>
                  <a:rPr lang="ja-JP" altLang="en-US" sz="2400" dirty="0">
                    <a:latin typeface="游明朝" panose="02020400000000000000" pitchFamily="18" charset="-128"/>
                    <a:ea typeface="游明朝" panose="02020400000000000000" pitchFamily="18" charset="-128"/>
                  </a:rPr>
                  <a:t>：一期前の勾配情報を伝える比率を表すパラメータ</a:t>
                </a:r>
                <a:endParaRPr lang="en-US" altLang="ja-JP" sz="2400" dirty="0">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ja-JP" altLang="en-US" sz="2400" i="1" smtClean="0">
                        <a:latin typeface="Cambria Math" panose="02040503050406030204" pitchFamily="18" charset="0"/>
                        <a:ea typeface="游明朝" panose="02020400000000000000" pitchFamily="18" charset="-128"/>
                      </a:rPr>
                      <m:t>𝜇</m:t>
                    </m:r>
                    <m:r>
                      <a:rPr lang="en-US" altLang="ja-JP" sz="2400" b="0" i="1" smtClean="0">
                        <a:latin typeface="Cambria Math" panose="02040503050406030204" pitchFamily="18" charset="0"/>
                        <a:ea typeface="游明朝" panose="02020400000000000000" pitchFamily="18" charset="-128"/>
                      </a:rPr>
                      <m:t>=0.9</m:t>
                    </m:r>
                  </m:oMath>
                </a14:m>
                <a:r>
                  <a:rPr lang="en-US" altLang="ja-JP" sz="2400" dirty="0">
                    <a:latin typeface="游明朝" panose="02020400000000000000" pitchFamily="18" charset="-128"/>
                    <a:ea typeface="游明朝" panose="02020400000000000000" pitchFamily="18" charset="-128"/>
                  </a:rPr>
                  <a:t>, </a:t>
                </a:r>
                <a14:m>
                  <m:oMath xmlns:m="http://schemas.openxmlformats.org/officeDocument/2006/math">
                    <m:r>
                      <a:rPr lang="ja-JP" altLang="en-US" sz="2400" i="1" smtClean="0">
                        <a:latin typeface="Cambria Math" panose="02040503050406030204" pitchFamily="18" charset="0"/>
                        <a:ea typeface="游明朝" panose="02020400000000000000" pitchFamily="18" charset="-128"/>
                      </a:rPr>
                      <m:t>𝜇</m:t>
                    </m:r>
                    <m:r>
                      <a:rPr lang="en-US" altLang="ja-JP" sz="2400" b="0" i="1" smtClean="0">
                        <a:latin typeface="Cambria Math" panose="02040503050406030204" pitchFamily="18" charset="0"/>
                        <a:ea typeface="游明朝" panose="02020400000000000000" pitchFamily="18" charset="-128"/>
                      </a:rPr>
                      <m:t>=0.01</m:t>
                    </m:r>
                  </m:oMath>
                </a14:m>
                <a:r>
                  <a:rPr lang="ja-JP" altLang="en-US" sz="2400" dirty="0">
                    <a:latin typeface="游明朝" panose="02020400000000000000" pitchFamily="18" charset="-128"/>
                    <a:ea typeface="游明朝" panose="02020400000000000000" pitchFamily="18" charset="-128"/>
                  </a:rPr>
                  <a:t>で使われることが多い</a:t>
                </a:r>
                <a:endParaRPr lang="en-US" altLang="ja-JP" sz="2400" dirty="0">
                  <a:latin typeface="游明朝" panose="02020400000000000000" pitchFamily="18" charset="-128"/>
                  <a:ea typeface="游明朝" panose="02020400000000000000" pitchFamily="18" charset="-128"/>
                </a:endParaRPr>
              </a:p>
            </p:txBody>
          </p:sp>
        </mc:Choice>
        <mc:Fallback xmlns="">
          <p:sp>
            <p:nvSpPr>
              <p:cNvPr id="8" name="テキスト ボックス 7">
                <a:extLst>
                  <a:ext uri="{FF2B5EF4-FFF2-40B4-BE49-F238E27FC236}">
                    <a16:creationId xmlns:a16="http://schemas.microsoft.com/office/drawing/2014/main" id="{600D642B-2117-4CE6-A53F-A01E3478EA24}"/>
                  </a:ext>
                </a:extLst>
              </p:cNvPr>
              <p:cNvSpPr txBox="1">
                <a:spLocks noRot="1" noChangeAspect="1" noMove="1" noResize="1" noEditPoints="1" noAdjustHandles="1" noChangeArrowheads="1" noChangeShapeType="1" noTextEdit="1"/>
              </p:cNvSpPr>
              <p:nvPr/>
            </p:nvSpPr>
            <p:spPr>
              <a:xfrm>
                <a:off x="954042" y="4921112"/>
                <a:ext cx="7628721" cy="830997"/>
              </a:xfrm>
              <a:prstGeom prst="rect">
                <a:avLst/>
              </a:prstGeom>
              <a:blipFill>
                <a:blip r:embed="rId4"/>
                <a:stretch>
                  <a:fillRect l="-240" t="-5109"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5860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2. </a:t>
            </a:r>
            <a:r>
              <a:rPr lang="ja-JP" altLang="en-US" sz="4800" b="1" dirty="0">
                <a:solidFill>
                  <a:prstClr val="white"/>
                </a:solidFill>
                <a:latin typeface="游明朝" panose="02020400000000000000" pitchFamily="18" charset="-128"/>
                <a:ea typeface="游明朝" panose="02020400000000000000" pitchFamily="18" charset="-128"/>
              </a:rPr>
              <a:t>多層パーセプトロン</a:t>
            </a: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p:grpSp>
        <p:nvGrpSpPr>
          <p:cNvPr id="63" name="グループ化 62">
            <a:extLst>
              <a:ext uri="{FF2B5EF4-FFF2-40B4-BE49-F238E27FC236}">
                <a16:creationId xmlns:a16="http://schemas.microsoft.com/office/drawing/2014/main" id="{B285EB48-7948-4F81-8DA5-10B65848CEE5}"/>
              </a:ext>
            </a:extLst>
          </p:cNvPr>
          <p:cNvGrpSpPr/>
          <p:nvPr/>
        </p:nvGrpSpPr>
        <p:grpSpPr>
          <a:xfrm>
            <a:off x="845391" y="2213153"/>
            <a:ext cx="7315198" cy="3049438"/>
            <a:chOff x="698630" y="1880518"/>
            <a:chExt cx="7315198" cy="3049438"/>
          </a:xfrm>
        </p:grpSpPr>
        <p:grpSp>
          <p:nvGrpSpPr>
            <p:cNvPr id="12" name="グループ化 11">
              <a:extLst>
                <a:ext uri="{FF2B5EF4-FFF2-40B4-BE49-F238E27FC236}">
                  <a16:creationId xmlns:a16="http://schemas.microsoft.com/office/drawing/2014/main" id="{25743A59-C6BB-48E1-AC73-C357F5319AC3}"/>
                </a:ext>
              </a:extLst>
            </p:cNvPr>
            <p:cNvGrpSpPr/>
            <p:nvPr/>
          </p:nvGrpSpPr>
          <p:grpSpPr>
            <a:xfrm>
              <a:off x="698630" y="1880518"/>
              <a:ext cx="1380226" cy="3049438"/>
              <a:chOff x="655608" y="1904281"/>
              <a:chExt cx="1380226" cy="3049438"/>
            </a:xfrm>
          </p:grpSpPr>
          <p:sp>
            <p:nvSpPr>
              <p:cNvPr id="9" name="正方形/長方形 8">
                <a:extLst>
                  <a:ext uri="{FF2B5EF4-FFF2-40B4-BE49-F238E27FC236}">
                    <a16:creationId xmlns:a16="http://schemas.microsoft.com/office/drawing/2014/main" id="{D704A4B5-1DD5-4A8D-B07F-0B3BD952906A}"/>
                  </a:ext>
                </a:extLst>
              </p:cNvPr>
              <p:cNvSpPr/>
              <p:nvPr/>
            </p:nvSpPr>
            <p:spPr>
              <a:xfrm>
                <a:off x="655608" y="1904281"/>
                <a:ext cx="1380226" cy="3049438"/>
              </a:xfrm>
              <a:prstGeom prst="rect">
                <a:avLst/>
              </a:prstGeom>
              <a:solidFill>
                <a:schemeClr val="bg1">
                  <a:lumMod val="85000"/>
                  <a:lumOff val="15000"/>
                </a:schemeClr>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4DD8FB4A-FFB0-4691-B334-A313C0CF9DD7}"/>
                  </a:ext>
                </a:extLst>
              </p:cNvPr>
              <p:cNvSpPr/>
              <p:nvPr/>
            </p:nvSpPr>
            <p:spPr>
              <a:xfrm>
                <a:off x="966159" y="2087592"/>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i="1" dirty="0" err="1">
                    <a:latin typeface="Times New Roman" panose="02020603050405020304" pitchFamily="18" charset="0"/>
                    <a:cs typeface="Times New Roman" panose="02020603050405020304" pitchFamily="18" charset="0"/>
                  </a:rPr>
                  <a:t>i</a:t>
                </a:r>
                <a:endParaRPr kumimoji="1" lang="ja-JP" altLang="en-US" sz="4800" i="1" dirty="0">
                  <a:latin typeface="Times New Roman" panose="02020603050405020304" pitchFamily="18" charset="0"/>
                  <a:cs typeface="Times New Roman" panose="02020603050405020304" pitchFamily="18" charset="0"/>
                </a:endParaRPr>
              </a:p>
            </p:txBody>
          </p:sp>
          <p:sp>
            <p:nvSpPr>
              <p:cNvPr id="13" name="楕円 12">
                <a:extLst>
                  <a:ext uri="{FF2B5EF4-FFF2-40B4-BE49-F238E27FC236}">
                    <a16:creationId xmlns:a16="http://schemas.microsoft.com/office/drawing/2014/main" id="{1F0DD998-C9CD-454E-85A7-33D8BBD4C561}"/>
                  </a:ext>
                </a:extLst>
              </p:cNvPr>
              <p:cNvSpPr/>
              <p:nvPr/>
            </p:nvSpPr>
            <p:spPr>
              <a:xfrm>
                <a:off x="966159" y="3049438"/>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i="1" dirty="0">
                  <a:latin typeface="Times New Roman" panose="02020603050405020304" pitchFamily="18" charset="0"/>
                  <a:cs typeface="Times New Roman" panose="02020603050405020304" pitchFamily="18" charset="0"/>
                </a:endParaRPr>
              </a:p>
            </p:txBody>
          </p:sp>
          <p:sp>
            <p:nvSpPr>
              <p:cNvPr id="15" name="楕円 14">
                <a:extLst>
                  <a:ext uri="{FF2B5EF4-FFF2-40B4-BE49-F238E27FC236}">
                    <a16:creationId xmlns:a16="http://schemas.microsoft.com/office/drawing/2014/main" id="{A6F91C78-DDB2-441E-89C2-A23CC58340E2}"/>
                  </a:ext>
                </a:extLst>
              </p:cNvPr>
              <p:cNvSpPr/>
              <p:nvPr/>
            </p:nvSpPr>
            <p:spPr>
              <a:xfrm>
                <a:off x="966159" y="4011284"/>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i="1" dirty="0">
                  <a:latin typeface="Times New Roman" panose="02020603050405020304" pitchFamily="18" charset="0"/>
                  <a:cs typeface="Times New Roman" panose="02020603050405020304" pitchFamily="18" charset="0"/>
                </a:endParaRPr>
              </a:p>
            </p:txBody>
          </p:sp>
        </p:grpSp>
        <p:grpSp>
          <p:nvGrpSpPr>
            <p:cNvPr id="16" name="グループ化 15">
              <a:extLst>
                <a:ext uri="{FF2B5EF4-FFF2-40B4-BE49-F238E27FC236}">
                  <a16:creationId xmlns:a16="http://schemas.microsoft.com/office/drawing/2014/main" id="{6AEBF98D-15AE-4AF9-9A1C-6675A5215DB5}"/>
                </a:ext>
              </a:extLst>
            </p:cNvPr>
            <p:cNvGrpSpPr/>
            <p:nvPr/>
          </p:nvGrpSpPr>
          <p:grpSpPr>
            <a:xfrm>
              <a:off x="3666115" y="1880518"/>
              <a:ext cx="1380226" cy="3049438"/>
              <a:chOff x="655608" y="1904281"/>
              <a:chExt cx="1380226" cy="3049438"/>
            </a:xfrm>
          </p:grpSpPr>
          <p:sp>
            <p:nvSpPr>
              <p:cNvPr id="17" name="正方形/長方形 16">
                <a:extLst>
                  <a:ext uri="{FF2B5EF4-FFF2-40B4-BE49-F238E27FC236}">
                    <a16:creationId xmlns:a16="http://schemas.microsoft.com/office/drawing/2014/main" id="{ADE53812-AE0F-47F6-897C-255393296670}"/>
                  </a:ext>
                </a:extLst>
              </p:cNvPr>
              <p:cNvSpPr/>
              <p:nvPr/>
            </p:nvSpPr>
            <p:spPr>
              <a:xfrm>
                <a:off x="655608" y="1904281"/>
                <a:ext cx="1380226" cy="3049438"/>
              </a:xfrm>
              <a:prstGeom prst="rect">
                <a:avLst/>
              </a:prstGeom>
              <a:solidFill>
                <a:schemeClr val="bg1">
                  <a:lumMod val="85000"/>
                  <a:lumOff val="15000"/>
                </a:schemeClr>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楕円 17">
                <a:extLst>
                  <a:ext uri="{FF2B5EF4-FFF2-40B4-BE49-F238E27FC236}">
                    <a16:creationId xmlns:a16="http://schemas.microsoft.com/office/drawing/2014/main" id="{ADC59EA9-2A6C-422C-8CAF-5FE47F37143C}"/>
                  </a:ext>
                </a:extLst>
              </p:cNvPr>
              <p:cNvSpPr/>
              <p:nvPr/>
            </p:nvSpPr>
            <p:spPr>
              <a:xfrm>
                <a:off x="966159" y="2087592"/>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i="1" dirty="0">
                    <a:latin typeface="Times New Roman" panose="02020603050405020304" pitchFamily="18" charset="0"/>
                    <a:cs typeface="Times New Roman" panose="02020603050405020304" pitchFamily="18" charset="0"/>
                  </a:rPr>
                  <a:t>j</a:t>
                </a:r>
                <a:endParaRPr kumimoji="1" lang="ja-JP" altLang="en-US" sz="4800" i="1" dirty="0">
                  <a:latin typeface="Times New Roman" panose="02020603050405020304" pitchFamily="18" charset="0"/>
                  <a:cs typeface="Times New Roman" panose="02020603050405020304" pitchFamily="18" charset="0"/>
                </a:endParaRPr>
              </a:p>
            </p:txBody>
          </p:sp>
          <p:sp>
            <p:nvSpPr>
              <p:cNvPr id="19" name="楕円 18">
                <a:extLst>
                  <a:ext uri="{FF2B5EF4-FFF2-40B4-BE49-F238E27FC236}">
                    <a16:creationId xmlns:a16="http://schemas.microsoft.com/office/drawing/2014/main" id="{641688F9-C06F-471F-AFFF-DEBAB6C5503D}"/>
                  </a:ext>
                </a:extLst>
              </p:cNvPr>
              <p:cNvSpPr/>
              <p:nvPr/>
            </p:nvSpPr>
            <p:spPr>
              <a:xfrm>
                <a:off x="966159" y="3049438"/>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i="1" dirty="0">
                  <a:latin typeface="Times New Roman" panose="02020603050405020304" pitchFamily="18" charset="0"/>
                  <a:cs typeface="Times New Roman" panose="02020603050405020304" pitchFamily="18" charset="0"/>
                </a:endParaRPr>
              </a:p>
            </p:txBody>
          </p:sp>
          <p:sp>
            <p:nvSpPr>
              <p:cNvPr id="20" name="楕円 19">
                <a:extLst>
                  <a:ext uri="{FF2B5EF4-FFF2-40B4-BE49-F238E27FC236}">
                    <a16:creationId xmlns:a16="http://schemas.microsoft.com/office/drawing/2014/main" id="{AEB5E867-7CBB-483B-9397-80C193700E9F}"/>
                  </a:ext>
                </a:extLst>
              </p:cNvPr>
              <p:cNvSpPr/>
              <p:nvPr/>
            </p:nvSpPr>
            <p:spPr>
              <a:xfrm>
                <a:off x="966159" y="4011284"/>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i="1" dirty="0">
                  <a:latin typeface="Times New Roman" panose="02020603050405020304" pitchFamily="18" charset="0"/>
                  <a:cs typeface="Times New Roman" panose="02020603050405020304" pitchFamily="18" charset="0"/>
                </a:endParaRPr>
              </a:p>
            </p:txBody>
          </p:sp>
        </p:grpSp>
        <p:grpSp>
          <p:nvGrpSpPr>
            <p:cNvPr id="39" name="グループ化 38">
              <a:extLst>
                <a:ext uri="{FF2B5EF4-FFF2-40B4-BE49-F238E27FC236}">
                  <a16:creationId xmlns:a16="http://schemas.microsoft.com/office/drawing/2014/main" id="{F8E87F1C-2D76-40AD-A988-85CA999EF8DC}"/>
                </a:ext>
              </a:extLst>
            </p:cNvPr>
            <p:cNvGrpSpPr/>
            <p:nvPr/>
          </p:nvGrpSpPr>
          <p:grpSpPr>
            <a:xfrm>
              <a:off x="1768305" y="2443391"/>
              <a:ext cx="2208361" cy="1923692"/>
              <a:chOff x="1768305" y="2443391"/>
              <a:chExt cx="2208361" cy="1923692"/>
            </a:xfrm>
          </p:grpSpPr>
          <p:cxnSp>
            <p:nvCxnSpPr>
              <p:cNvPr id="22" name="直線矢印コネクタ 21">
                <a:extLst>
                  <a:ext uri="{FF2B5EF4-FFF2-40B4-BE49-F238E27FC236}">
                    <a16:creationId xmlns:a16="http://schemas.microsoft.com/office/drawing/2014/main" id="{225BD319-4F34-45D6-BB30-E527B593CA77}"/>
                  </a:ext>
                </a:extLst>
              </p:cNvPr>
              <p:cNvCxnSpPr>
                <a:stCxn id="10" idx="6"/>
                <a:endCxn id="18" idx="2"/>
              </p:cNvCxnSpPr>
              <p:nvPr/>
            </p:nvCxnSpPr>
            <p:spPr>
              <a:xfrm>
                <a:off x="1768305" y="2443391"/>
                <a:ext cx="2208361" cy="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30A9926E-A1E5-41BC-9DCF-48CEE563B431}"/>
                  </a:ext>
                </a:extLst>
              </p:cNvPr>
              <p:cNvCxnSpPr>
                <a:stCxn id="10" idx="6"/>
                <a:endCxn id="19" idx="2"/>
              </p:cNvCxnSpPr>
              <p:nvPr/>
            </p:nvCxnSpPr>
            <p:spPr>
              <a:xfrm>
                <a:off x="1768305" y="2443391"/>
                <a:ext cx="2208361" cy="961846"/>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322482B-A6B9-4F8E-821B-8170E2F709CA}"/>
                  </a:ext>
                </a:extLst>
              </p:cNvPr>
              <p:cNvCxnSpPr>
                <a:stCxn id="10" idx="6"/>
                <a:endCxn id="20" idx="2"/>
              </p:cNvCxnSpPr>
              <p:nvPr/>
            </p:nvCxnSpPr>
            <p:spPr>
              <a:xfrm>
                <a:off x="1768305" y="2443391"/>
                <a:ext cx="2208361" cy="1923692"/>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2CC2E1C7-35BD-493A-8FD2-0DD48E710697}"/>
                  </a:ext>
                </a:extLst>
              </p:cNvPr>
              <p:cNvCxnSpPr>
                <a:stCxn id="13" idx="6"/>
                <a:endCxn id="18" idx="2"/>
              </p:cNvCxnSpPr>
              <p:nvPr/>
            </p:nvCxnSpPr>
            <p:spPr>
              <a:xfrm flipV="1">
                <a:off x="1768305" y="2443391"/>
                <a:ext cx="2208361" cy="961846"/>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2E7B24A-9E83-46AA-9A01-DFB698780FAB}"/>
                  </a:ext>
                </a:extLst>
              </p:cNvPr>
              <p:cNvCxnSpPr>
                <a:stCxn id="13" idx="6"/>
                <a:endCxn id="19" idx="2"/>
              </p:cNvCxnSpPr>
              <p:nvPr/>
            </p:nvCxnSpPr>
            <p:spPr>
              <a:xfrm>
                <a:off x="1768305" y="3405237"/>
                <a:ext cx="2208361" cy="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B9CF34C-8FC6-4BEE-A559-80876E145ABD}"/>
                  </a:ext>
                </a:extLst>
              </p:cNvPr>
              <p:cNvCxnSpPr>
                <a:stCxn id="13" idx="6"/>
                <a:endCxn id="20" idx="2"/>
              </p:cNvCxnSpPr>
              <p:nvPr/>
            </p:nvCxnSpPr>
            <p:spPr>
              <a:xfrm>
                <a:off x="1768305" y="3405237"/>
                <a:ext cx="2208361" cy="961846"/>
              </a:xfrm>
              <a:prstGeom prst="straightConnector1">
                <a:avLst/>
              </a:prstGeom>
              <a:ln w="762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4" name="直線矢印コネクタ 33">
                <a:extLst>
                  <a:ext uri="{FF2B5EF4-FFF2-40B4-BE49-F238E27FC236}">
                    <a16:creationId xmlns:a16="http://schemas.microsoft.com/office/drawing/2014/main" id="{C2C63AAC-890D-40F9-AC7A-C04BFB63C3E9}"/>
                  </a:ext>
                </a:extLst>
              </p:cNvPr>
              <p:cNvCxnSpPr>
                <a:stCxn id="15" idx="6"/>
                <a:endCxn id="18" idx="2"/>
              </p:cNvCxnSpPr>
              <p:nvPr/>
            </p:nvCxnSpPr>
            <p:spPr>
              <a:xfrm flipV="1">
                <a:off x="1768305" y="2443391"/>
                <a:ext cx="2208361" cy="1923692"/>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3AF8B58-ECF2-46FD-98CE-E8B47E158CB0}"/>
                  </a:ext>
                </a:extLst>
              </p:cNvPr>
              <p:cNvCxnSpPr>
                <a:stCxn id="15" idx="6"/>
                <a:endCxn id="19" idx="2"/>
              </p:cNvCxnSpPr>
              <p:nvPr/>
            </p:nvCxnSpPr>
            <p:spPr>
              <a:xfrm flipV="1">
                <a:off x="1768305" y="3405237"/>
                <a:ext cx="2208361" cy="961846"/>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72C1F3C2-6F96-426F-8DE1-F46D074825A7}"/>
                  </a:ext>
                </a:extLst>
              </p:cNvPr>
              <p:cNvCxnSpPr>
                <a:stCxn id="15" idx="6"/>
                <a:endCxn id="20" idx="2"/>
              </p:cNvCxnSpPr>
              <p:nvPr/>
            </p:nvCxnSpPr>
            <p:spPr>
              <a:xfrm>
                <a:off x="1768305" y="4367083"/>
                <a:ext cx="2208361" cy="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57027799-2238-4826-9E0C-A057A82D8FC8}"/>
                </a:ext>
              </a:extLst>
            </p:cNvPr>
            <p:cNvGrpSpPr/>
            <p:nvPr/>
          </p:nvGrpSpPr>
          <p:grpSpPr>
            <a:xfrm>
              <a:off x="6633602" y="1880518"/>
              <a:ext cx="1380226" cy="3049438"/>
              <a:chOff x="655608" y="1904281"/>
              <a:chExt cx="1380226" cy="3049438"/>
            </a:xfrm>
          </p:grpSpPr>
          <p:sp>
            <p:nvSpPr>
              <p:cNvPr id="41" name="正方形/長方形 40">
                <a:extLst>
                  <a:ext uri="{FF2B5EF4-FFF2-40B4-BE49-F238E27FC236}">
                    <a16:creationId xmlns:a16="http://schemas.microsoft.com/office/drawing/2014/main" id="{B9C5A9C0-88ED-42D6-9E14-96025BF10A4F}"/>
                  </a:ext>
                </a:extLst>
              </p:cNvPr>
              <p:cNvSpPr/>
              <p:nvPr/>
            </p:nvSpPr>
            <p:spPr>
              <a:xfrm>
                <a:off x="655608" y="1904281"/>
                <a:ext cx="1380226" cy="3049438"/>
              </a:xfrm>
              <a:prstGeom prst="rect">
                <a:avLst/>
              </a:prstGeom>
              <a:solidFill>
                <a:schemeClr val="bg1">
                  <a:lumMod val="85000"/>
                  <a:lumOff val="15000"/>
                </a:schemeClr>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楕円 41">
                <a:extLst>
                  <a:ext uri="{FF2B5EF4-FFF2-40B4-BE49-F238E27FC236}">
                    <a16:creationId xmlns:a16="http://schemas.microsoft.com/office/drawing/2014/main" id="{72E69AA3-D896-4125-BAD8-92E99D92458D}"/>
                  </a:ext>
                </a:extLst>
              </p:cNvPr>
              <p:cNvSpPr/>
              <p:nvPr/>
            </p:nvSpPr>
            <p:spPr>
              <a:xfrm>
                <a:off x="966159" y="2087592"/>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i="1" dirty="0">
                    <a:latin typeface="Times New Roman" panose="02020603050405020304" pitchFamily="18" charset="0"/>
                    <a:cs typeface="Times New Roman" panose="02020603050405020304" pitchFamily="18" charset="0"/>
                  </a:rPr>
                  <a:t>k</a:t>
                </a:r>
                <a:endParaRPr kumimoji="1" lang="ja-JP" altLang="en-US" sz="4800" i="1" dirty="0">
                  <a:latin typeface="Times New Roman" panose="02020603050405020304" pitchFamily="18" charset="0"/>
                  <a:cs typeface="Times New Roman" panose="02020603050405020304" pitchFamily="18" charset="0"/>
                </a:endParaRPr>
              </a:p>
            </p:txBody>
          </p:sp>
          <p:sp>
            <p:nvSpPr>
              <p:cNvPr id="43" name="楕円 42">
                <a:extLst>
                  <a:ext uri="{FF2B5EF4-FFF2-40B4-BE49-F238E27FC236}">
                    <a16:creationId xmlns:a16="http://schemas.microsoft.com/office/drawing/2014/main" id="{4FBE7A26-3B7B-43C6-BCD9-76D0B36C5337}"/>
                  </a:ext>
                </a:extLst>
              </p:cNvPr>
              <p:cNvSpPr/>
              <p:nvPr/>
            </p:nvSpPr>
            <p:spPr>
              <a:xfrm>
                <a:off x="966159" y="3049438"/>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i="1" dirty="0">
                  <a:latin typeface="Times New Roman" panose="02020603050405020304" pitchFamily="18" charset="0"/>
                  <a:cs typeface="Times New Roman" panose="02020603050405020304" pitchFamily="18" charset="0"/>
                </a:endParaRPr>
              </a:p>
            </p:txBody>
          </p:sp>
          <p:sp>
            <p:nvSpPr>
              <p:cNvPr id="44" name="楕円 43">
                <a:extLst>
                  <a:ext uri="{FF2B5EF4-FFF2-40B4-BE49-F238E27FC236}">
                    <a16:creationId xmlns:a16="http://schemas.microsoft.com/office/drawing/2014/main" id="{5830D8A2-8A1C-4F4F-BF1D-BB390687FF43}"/>
                  </a:ext>
                </a:extLst>
              </p:cNvPr>
              <p:cNvSpPr/>
              <p:nvPr/>
            </p:nvSpPr>
            <p:spPr>
              <a:xfrm>
                <a:off x="966159" y="4011284"/>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i="1" dirty="0">
                  <a:latin typeface="Times New Roman" panose="02020603050405020304" pitchFamily="18" charset="0"/>
                  <a:cs typeface="Times New Roman" panose="02020603050405020304" pitchFamily="18" charset="0"/>
                </a:endParaRPr>
              </a:p>
            </p:txBody>
          </p:sp>
        </p:grpSp>
        <p:grpSp>
          <p:nvGrpSpPr>
            <p:cNvPr id="45" name="グループ化 44">
              <a:extLst>
                <a:ext uri="{FF2B5EF4-FFF2-40B4-BE49-F238E27FC236}">
                  <a16:creationId xmlns:a16="http://schemas.microsoft.com/office/drawing/2014/main" id="{03AE6384-ACCC-4C5B-BDB1-BCF4DAE27000}"/>
                </a:ext>
              </a:extLst>
            </p:cNvPr>
            <p:cNvGrpSpPr/>
            <p:nvPr/>
          </p:nvGrpSpPr>
          <p:grpSpPr>
            <a:xfrm>
              <a:off x="4735792" y="2443391"/>
              <a:ext cx="2208361" cy="1923692"/>
              <a:chOff x="4583392" y="2290991"/>
              <a:chExt cx="2208361" cy="1923692"/>
            </a:xfrm>
          </p:grpSpPr>
          <p:cxnSp>
            <p:nvCxnSpPr>
              <p:cNvPr id="46" name="直線矢印コネクタ 45">
                <a:extLst>
                  <a:ext uri="{FF2B5EF4-FFF2-40B4-BE49-F238E27FC236}">
                    <a16:creationId xmlns:a16="http://schemas.microsoft.com/office/drawing/2014/main" id="{96144CED-7C8E-491E-AD07-877E6580AA13}"/>
                  </a:ext>
                </a:extLst>
              </p:cNvPr>
              <p:cNvCxnSpPr>
                <a:endCxn id="42" idx="2"/>
              </p:cNvCxnSpPr>
              <p:nvPr/>
            </p:nvCxnSpPr>
            <p:spPr>
              <a:xfrm>
                <a:off x="4583392" y="2290991"/>
                <a:ext cx="2208361" cy="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91FB983A-0E6D-456B-AD1F-9A0A4A33EAF5}"/>
                  </a:ext>
                </a:extLst>
              </p:cNvPr>
              <p:cNvCxnSpPr>
                <a:endCxn id="43" idx="2"/>
              </p:cNvCxnSpPr>
              <p:nvPr/>
            </p:nvCxnSpPr>
            <p:spPr>
              <a:xfrm>
                <a:off x="4583392" y="2290991"/>
                <a:ext cx="2208361" cy="961846"/>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50BD0A9-35A5-49AF-AD01-731827F881B8}"/>
                  </a:ext>
                </a:extLst>
              </p:cNvPr>
              <p:cNvCxnSpPr>
                <a:endCxn id="44" idx="2"/>
              </p:cNvCxnSpPr>
              <p:nvPr/>
            </p:nvCxnSpPr>
            <p:spPr>
              <a:xfrm>
                <a:off x="4583392" y="2290991"/>
                <a:ext cx="2208361" cy="1923692"/>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CD0F1E78-9304-48E5-87AB-CC24B91BAD2F}"/>
                  </a:ext>
                </a:extLst>
              </p:cNvPr>
              <p:cNvCxnSpPr>
                <a:endCxn id="42" idx="2"/>
              </p:cNvCxnSpPr>
              <p:nvPr/>
            </p:nvCxnSpPr>
            <p:spPr>
              <a:xfrm flipV="1">
                <a:off x="4583392" y="2290991"/>
                <a:ext cx="2208361" cy="961846"/>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11D9E141-73E1-49DF-AE81-7AFFCD847DA4}"/>
                  </a:ext>
                </a:extLst>
              </p:cNvPr>
              <p:cNvCxnSpPr>
                <a:endCxn id="43" idx="2"/>
              </p:cNvCxnSpPr>
              <p:nvPr/>
            </p:nvCxnSpPr>
            <p:spPr>
              <a:xfrm>
                <a:off x="4583392" y="3252837"/>
                <a:ext cx="2208361" cy="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CB6BDB56-1EA1-4B65-96F2-F5DEBD1F537D}"/>
                  </a:ext>
                </a:extLst>
              </p:cNvPr>
              <p:cNvCxnSpPr>
                <a:endCxn id="44" idx="2"/>
              </p:cNvCxnSpPr>
              <p:nvPr/>
            </p:nvCxnSpPr>
            <p:spPr>
              <a:xfrm>
                <a:off x="4583392" y="3252837"/>
                <a:ext cx="2208361" cy="961846"/>
              </a:xfrm>
              <a:prstGeom prst="straightConnector1">
                <a:avLst/>
              </a:prstGeom>
              <a:ln w="762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244BF1C8-8F34-4390-B17A-FAC55B1B4604}"/>
                  </a:ext>
                </a:extLst>
              </p:cNvPr>
              <p:cNvCxnSpPr>
                <a:endCxn id="42" idx="2"/>
              </p:cNvCxnSpPr>
              <p:nvPr/>
            </p:nvCxnSpPr>
            <p:spPr>
              <a:xfrm flipV="1">
                <a:off x="4583392" y="2290991"/>
                <a:ext cx="2208361" cy="1923692"/>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3380E9B-8454-4404-A349-054E0A394764}"/>
                  </a:ext>
                </a:extLst>
              </p:cNvPr>
              <p:cNvCxnSpPr>
                <a:endCxn id="43" idx="2"/>
              </p:cNvCxnSpPr>
              <p:nvPr/>
            </p:nvCxnSpPr>
            <p:spPr>
              <a:xfrm flipV="1">
                <a:off x="4583392" y="3252837"/>
                <a:ext cx="2208361" cy="961846"/>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3EA3BD6C-D8F5-4008-A7DB-5AAD308F3A06}"/>
                  </a:ext>
                </a:extLst>
              </p:cNvPr>
              <p:cNvCxnSpPr>
                <a:endCxn id="44" idx="2"/>
              </p:cNvCxnSpPr>
              <p:nvPr/>
            </p:nvCxnSpPr>
            <p:spPr>
              <a:xfrm>
                <a:off x="4583392" y="4214683"/>
                <a:ext cx="2208361" cy="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5" name="テキスト ボックス 54">
            <a:extLst>
              <a:ext uri="{FF2B5EF4-FFF2-40B4-BE49-F238E27FC236}">
                <a16:creationId xmlns:a16="http://schemas.microsoft.com/office/drawing/2014/main" id="{78CE26F1-01F6-438A-BF0A-FD024BC291F8}"/>
              </a:ext>
            </a:extLst>
          </p:cNvPr>
          <p:cNvSpPr txBox="1"/>
          <p:nvPr/>
        </p:nvSpPr>
        <p:spPr>
          <a:xfrm>
            <a:off x="1155942" y="5353170"/>
            <a:ext cx="779381" cy="646331"/>
          </a:xfrm>
          <a:prstGeom prst="rect">
            <a:avLst/>
          </a:prstGeom>
          <a:noFill/>
        </p:spPr>
        <p:txBody>
          <a:bodyPr wrap="none" rtlCol="0">
            <a:spAutoFit/>
          </a:bodyPr>
          <a:lstStyle/>
          <a:p>
            <a:r>
              <a:rPr kumimoji="1" lang="en-US" altLang="ja-JP" sz="3600" i="1" dirty="0" err="1">
                <a:latin typeface="Times New Roman" panose="02020603050405020304" pitchFamily="18" charset="0"/>
                <a:ea typeface="游明朝" panose="02020400000000000000" pitchFamily="18" charset="-128"/>
                <a:cs typeface="Times New Roman" panose="02020603050405020304" pitchFamily="18" charset="0"/>
              </a:rPr>
              <a:t>i</a:t>
            </a:r>
            <a:r>
              <a:rPr kumimoji="1" lang="ja-JP" altLang="en-US" sz="3600" dirty="0">
                <a:latin typeface="游明朝" panose="02020400000000000000" pitchFamily="18" charset="-128"/>
                <a:ea typeface="游明朝" panose="02020400000000000000" pitchFamily="18" charset="-128"/>
              </a:rPr>
              <a:t>層</a:t>
            </a:r>
          </a:p>
        </p:txBody>
      </p:sp>
      <p:sp>
        <p:nvSpPr>
          <p:cNvPr id="56" name="テキスト ボックス 55">
            <a:extLst>
              <a:ext uri="{FF2B5EF4-FFF2-40B4-BE49-F238E27FC236}">
                <a16:creationId xmlns:a16="http://schemas.microsoft.com/office/drawing/2014/main" id="{1C623E3D-09F6-4F3E-B043-D70317B297E4}"/>
              </a:ext>
            </a:extLst>
          </p:cNvPr>
          <p:cNvSpPr txBox="1"/>
          <p:nvPr/>
        </p:nvSpPr>
        <p:spPr>
          <a:xfrm>
            <a:off x="4103170" y="5353169"/>
            <a:ext cx="779381" cy="646331"/>
          </a:xfrm>
          <a:prstGeom prst="rect">
            <a:avLst/>
          </a:prstGeom>
          <a:noFill/>
        </p:spPr>
        <p:txBody>
          <a:bodyPr wrap="square" rtlCol="0">
            <a:spAutoFit/>
          </a:bodyPr>
          <a:lstStyle/>
          <a:p>
            <a:r>
              <a:rPr kumimoji="1" lang="en-US" altLang="ja-JP" sz="3600" i="1" dirty="0">
                <a:latin typeface="Times New Roman" panose="02020603050405020304" pitchFamily="18" charset="0"/>
                <a:ea typeface="游明朝" panose="02020400000000000000" pitchFamily="18" charset="-128"/>
                <a:cs typeface="Times New Roman" panose="02020603050405020304" pitchFamily="18" charset="0"/>
              </a:rPr>
              <a:t>j</a:t>
            </a:r>
            <a:r>
              <a:rPr kumimoji="1" lang="ja-JP" altLang="en-US" sz="3600" dirty="0">
                <a:latin typeface="游明朝" panose="02020400000000000000" pitchFamily="18" charset="-128"/>
                <a:ea typeface="游明朝" panose="02020400000000000000" pitchFamily="18" charset="-128"/>
              </a:rPr>
              <a:t>層</a:t>
            </a:r>
          </a:p>
        </p:txBody>
      </p:sp>
      <p:sp>
        <p:nvSpPr>
          <p:cNvPr id="57" name="テキスト ボックス 56">
            <a:extLst>
              <a:ext uri="{FF2B5EF4-FFF2-40B4-BE49-F238E27FC236}">
                <a16:creationId xmlns:a16="http://schemas.microsoft.com/office/drawing/2014/main" id="{BEE44D52-3A16-4490-BCE8-E96B929C87D4}"/>
              </a:ext>
            </a:extLst>
          </p:cNvPr>
          <p:cNvSpPr txBox="1"/>
          <p:nvPr/>
        </p:nvSpPr>
        <p:spPr>
          <a:xfrm>
            <a:off x="7050398" y="5353168"/>
            <a:ext cx="972169" cy="646331"/>
          </a:xfrm>
          <a:prstGeom prst="rect">
            <a:avLst/>
          </a:prstGeom>
          <a:noFill/>
        </p:spPr>
        <p:txBody>
          <a:bodyPr wrap="square" rtlCol="0">
            <a:spAutoFit/>
          </a:bodyPr>
          <a:lstStyle/>
          <a:p>
            <a:r>
              <a:rPr lang="en-US" altLang="ja-JP" sz="3600" i="1" dirty="0">
                <a:latin typeface="Times New Roman" panose="02020603050405020304" pitchFamily="18" charset="0"/>
                <a:ea typeface="游明朝" panose="02020400000000000000" pitchFamily="18" charset="-128"/>
                <a:cs typeface="Times New Roman" panose="02020603050405020304" pitchFamily="18" charset="0"/>
              </a:rPr>
              <a:t>k</a:t>
            </a:r>
            <a:r>
              <a:rPr kumimoji="1" lang="ja-JP" altLang="en-US" sz="3600" dirty="0">
                <a:latin typeface="游明朝" panose="02020400000000000000" pitchFamily="18" charset="-128"/>
                <a:ea typeface="游明朝" panose="02020400000000000000" pitchFamily="18" charset="-128"/>
              </a:rPr>
              <a:t>層</a:t>
            </a:r>
          </a:p>
        </p:txBody>
      </p:sp>
      <p:sp>
        <p:nvSpPr>
          <p:cNvPr id="58" name="テキスト ボックス 57">
            <a:extLst>
              <a:ext uri="{FF2B5EF4-FFF2-40B4-BE49-F238E27FC236}">
                <a16:creationId xmlns:a16="http://schemas.microsoft.com/office/drawing/2014/main" id="{0CC4721D-FCB3-4709-8591-A0FB07302B03}"/>
              </a:ext>
            </a:extLst>
          </p:cNvPr>
          <p:cNvSpPr txBox="1"/>
          <p:nvPr/>
        </p:nvSpPr>
        <p:spPr>
          <a:xfrm>
            <a:off x="750674" y="5999499"/>
            <a:ext cx="1569660" cy="646331"/>
          </a:xfrm>
          <a:prstGeom prst="rect">
            <a:avLst/>
          </a:prstGeom>
          <a:noFill/>
        </p:spPr>
        <p:txBody>
          <a:bodyPr wrap="none" rtlCol="0">
            <a:spAutoFit/>
          </a:bodyPr>
          <a:lstStyle/>
          <a:p>
            <a:r>
              <a:rPr lang="ja-JP" altLang="en-US" sz="36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入力</a:t>
            </a:r>
            <a:r>
              <a:rPr kumimoji="1" lang="ja-JP" altLang="en-US" sz="3600" dirty="0">
                <a:solidFill>
                  <a:srgbClr val="FF0000"/>
                </a:solidFill>
                <a:latin typeface="游明朝" panose="02020400000000000000" pitchFamily="18" charset="-128"/>
                <a:ea typeface="游明朝" panose="02020400000000000000" pitchFamily="18" charset="-128"/>
              </a:rPr>
              <a:t>層</a:t>
            </a:r>
          </a:p>
        </p:txBody>
      </p:sp>
      <p:sp>
        <p:nvSpPr>
          <p:cNvPr id="59" name="テキスト ボックス 58">
            <a:extLst>
              <a:ext uri="{FF2B5EF4-FFF2-40B4-BE49-F238E27FC236}">
                <a16:creationId xmlns:a16="http://schemas.microsoft.com/office/drawing/2014/main" id="{43E44670-E81F-49F8-B350-747F985D5820}"/>
              </a:ext>
            </a:extLst>
          </p:cNvPr>
          <p:cNvSpPr txBox="1"/>
          <p:nvPr/>
        </p:nvSpPr>
        <p:spPr>
          <a:xfrm>
            <a:off x="3787170" y="5999499"/>
            <a:ext cx="1569660" cy="646331"/>
          </a:xfrm>
          <a:prstGeom prst="rect">
            <a:avLst/>
          </a:prstGeom>
          <a:noFill/>
        </p:spPr>
        <p:txBody>
          <a:bodyPr wrap="none" rtlCol="0">
            <a:spAutoFit/>
          </a:bodyPr>
          <a:lstStyle/>
          <a:p>
            <a:r>
              <a:rPr kumimoji="1" lang="ja-JP" altLang="en-US" sz="36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隠れ</a:t>
            </a:r>
            <a:r>
              <a:rPr kumimoji="1" lang="ja-JP" altLang="en-US" sz="3600" dirty="0">
                <a:solidFill>
                  <a:srgbClr val="FF0000"/>
                </a:solidFill>
                <a:latin typeface="游明朝" panose="02020400000000000000" pitchFamily="18" charset="-128"/>
                <a:ea typeface="游明朝" panose="02020400000000000000" pitchFamily="18" charset="-128"/>
              </a:rPr>
              <a:t>層</a:t>
            </a:r>
          </a:p>
        </p:txBody>
      </p:sp>
      <p:sp>
        <p:nvSpPr>
          <p:cNvPr id="60" name="テキスト ボックス 59">
            <a:extLst>
              <a:ext uri="{FF2B5EF4-FFF2-40B4-BE49-F238E27FC236}">
                <a16:creationId xmlns:a16="http://schemas.microsoft.com/office/drawing/2014/main" id="{93C04508-FCE6-4D1E-B8F2-D71EF7FA5012}"/>
              </a:ext>
            </a:extLst>
          </p:cNvPr>
          <p:cNvSpPr txBox="1"/>
          <p:nvPr/>
        </p:nvSpPr>
        <p:spPr>
          <a:xfrm>
            <a:off x="6739847" y="6008127"/>
            <a:ext cx="1569660" cy="646331"/>
          </a:xfrm>
          <a:prstGeom prst="rect">
            <a:avLst/>
          </a:prstGeom>
          <a:noFill/>
        </p:spPr>
        <p:txBody>
          <a:bodyPr wrap="none" rtlCol="0">
            <a:spAutoFit/>
          </a:bodyPr>
          <a:lstStyle/>
          <a:p>
            <a:r>
              <a:rPr kumimoji="1" lang="ja-JP" altLang="en-US" sz="36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出力</a:t>
            </a:r>
            <a:r>
              <a:rPr kumimoji="1" lang="ja-JP" altLang="en-US" sz="3600" dirty="0">
                <a:solidFill>
                  <a:srgbClr val="FF0000"/>
                </a:solidFill>
                <a:latin typeface="游明朝" panose="02020400000000000000" pitchFamily="18" charset="-128"/>
                <a:ea typeface="游明朝" panose="02020400000000000000" pitchFamily="18" charset="-128"/>
              </a:rPr>
              <a:t>層</a:t>
            </a:r>
          </a:p>
        </p:txBody>
      </p:sp>
      <p:sp>
        <p:nvSpPr>
          <p:cNvPr id="62" name="テキスト ボックス 61">
            <a:extLst>
              <a:ext uri="{FF2B5EF4-FFF2-40B4-BE49-F238E27FC236}">
                <a16:creationId xmlns:a16="http://schemas.microsoft.com/office/drawing/2014/main" id="{2700F1C7-3115-4E0A-AF76-C8445BE597F2}"/>
              </a:ext>
            </a:extLst>
          </p:cNvPr>
          <p:cNvSpPr txBox="1"/>
          <p:nvPr/>
        </p:nvSpPr>
        <p:spPr>
          <a:xfrm>
            <a:off x="392811" y="1120676"/>
            <a:ext cx="2031325"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基本構造</a:t>
            </a:r>
            <a:endPar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65CCEAF-0D74-48BD-AD22-A97755822F81}"/>
                  </a:ext>
                </a:extLst>
              </p:cNvPr>
              <p:cNvSpPr txBox="1"/>
              <p:nvPr/>
            </p:nvSpPr>
            <p:spPr>
              <a:xfrm>
                <a:off x="2644050" y="2035595"/>
                <a:ext cx="738279" cy="5985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𝑖𝑗</m:t>
                          </m:r>
                        </m:sub>
                      </m:sSub>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C65CCEAF-0D74-48BD-AD22-A97755822F81}"/>
                  </a:ext>
                </a:extLst>
              </p:cNvPr>
              <p:cNvSpPr txBox="1">
                <a:spLocks noRot="1" noChangeAspect="1" noMove="1" noResize="1" noEditPoints="1" noAdjustHandles="1" noChangeArrowheads="1" noChangeShapeType="1" noTextEdit="1"/>
              </p:cNvSpPr>
              <p:nvPr/>
            </p:nvSpPr>
            <p:spPr>
              <a:xfrm>
                <a:off x="2644050" y="2035595"/>
                <a:ext cx="738279" cy="59856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91EBEA15-7E3A-4553-AA2B-CBD69934543D}"/>
                  </a:ext>
                </a:extLst>
              </p:cNvPr>
              <p:cNvSpPr txBox="1"/>
              <p:nvPr/>
            </p:nvSpPr>
            <p:spPr>
              <a:xfrm>
                <a:off x="5617593" y="2032388"/>
                <a:ext cx="780535" cy="5985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𝑗𝑘</m:t>
                          </m:r>
                        </m:sub>
                      </m:sSub>
                    </m:oMath>
                  </m:oMathPara>
                </a14:m>
                <a:endParaRPr kumimoji="1" lang="ja-JP" altLang="en-US" sz="3600" dirty="0"/>
              </a:p>
            </p:txBody>
          </p:sp>
        </mc:Choice>
        <mc:Fallback xmlns="">
          <p:sp>
            <p:nvSpPr>
              <p:cNvPr id="61" name="テキスト ボックス 60">
                <a:extLst>
                  <a:ext uri="{FF2B5EF4-FFF2-40B4-BE49-F238E27FC236}">
                    <a16:creationId xmlns:a16="http://schemas.microsoft.com/office/drawing/2014/main" id="{91EBEA15-7E3A-4553-AA2B-CBD69934543D}"/>
                  </a:ext>
                </a:extLst>
              </p:cNvPr>
              <p:cNvSpPr txBox="1">
                <a:spLocks noRot="1" noChangeAspect="1" noMove="1" noResize="1" noEditPoints="1" noAdjustHandles="1" noChangeArrowheads="1" noChangeShapeType="1" noTextEdit="1"/>
              </p:cNvSpPr>
              <p:nvPr/>
            </p:nvSpPr>
            <p:spPr>
              <a:xfrm>
                <a:off x="5617593" y="2032388"/>
                <a:ext cx="780535" cy="598562"/>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83573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19. </a:t>
            </a:r>
            <a:r>
              <a:rPr lang="ja-JP" altLang="en-US" sz="4800" b="1" dirty="0">
                <a:solidFill>
                  <a:prstClr val="white"/>
                </a:solidFill>
                <a:latin typeface="游明朝" panose="02020400000000000000" pitchFamily="18" charset="-128"/>
                <a:ea typeface="游明朝" panose="02020400000000000000" pitchFamily="18" charset="-128"/>
              </a:rPr>
              <a:t>最適化アルゴリズム</a:t>
            </a:r>
            <a:endParaRPr lang="ja-JP" altLang="en-US" sz="4800" b="1" baseline="30000" dirty="0">
              <a:solidFill>
                <a:prstClr val="white"/>
              </a:solidFill>
              <a:latin typeface="游明朝" panose="02020400000000000000" pitchFamily="18" charset="-128"/>
              <a:ea typeface="游明朝" panose="02020400000000000000" pitchFamily="18"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392811" y="1120676"/>
            <a:ext cx="8751188"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err="1">
                <a:ln>
                  <a:noFill/>
                </a:ln>
                <a:solidFill>
                  <a:srgbClr val="FF0000"/>
                </a:solidFill>
                <a:effectLst/>
                <a:uLnTx/>
                <a:uFillTx/>
                <a:latin typeface="游明朝" panose="02020400000000000000" pitchFamily="18" charset="-128"/>
                <a:ea typeface="游明朝" panose="02020400000000000000" pitchFamily="18" charset="-128"/>
              </a:rPr>
              <a:t>AdaGrad</a:t>
            </a: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dirty="0">
                <a:latin typeface="游明朝" panose="02020400000000000000" pitchFamily="18" charset="-128"/>
                <a:ea typeface="游明朝" panose="02020400000000000000" pitchFamily="18" charset="-128"/>
              </a:rPr>
              <a:t>各次元ごとに学習率を調整する手法の</a:t>
            </a:r>
            <a:endParaRPr lang="en-US" altLang="ja-JP" sz="3600" dirty="0">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先駆け</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4EA9019-E446-4F41-9BB6-0D05B18FC569}"/>
                  </a:ext>
                </a:extLst>
              </p:cNvPr>
              <p:cNvSpPr txBox="1"/>
              <p:nvPr/>
            </p:nvSpPr>
            <p:spPr>
              <a:xfrm>
                <a:off x="1926755" y="2983156"/>
                <a:ext cx="5290487" cy="28650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i="1" smtClean="0">
                              <a:latin typeface="Cambria Math" panose="02040503050406030204" pitchFamily="18" charset="0"/>
                            </a:rPr>
                          </m:ctrlPr>
                        </m:sSupPr>
                        <m:e>
                          <m:r>
                            <a:rPr kumimoji="1" lang="en-US" altLang="ja-JP" sz="3600" b="1" i="1" smtClean="0">
                              <a:latin typeface="Cambria Math" panose="02040503050406030204" pitchFamily="18" charset="0"/>
                            </a:rPr>
                            <m:t>𝒈</m:t>
                          </m:r>
                        </m:e>
                        <m:sup>
                          <m:d>
                            <m:dPr>
                              <m:ctrlPr>
                                <a:rPr kumimoji="1" lang="en-US" altLang="ja-JP" sz="3600" i="1" smtClean="0">
                                  <a:latin typeface="Cambria Math" panose="02040503050406030204" pitchFamily="18" charset="0"/>
                                </a:rPr>
                              </m:ctrlPr>
                            </m:dPr>
                            <m:e>
                              <m:r>
                                <a:rPr kumimoji="1" lang="en-US" altLang="ja-JP" sz="3600" b="0" i="1" smtClean="0">
                                  <a:latin typeface="Cambria Math" panose="02040503050406030204" pitchFamily="18" charset="0"/>
                                </a:rPr>
                                <m:t>𝑡</m:t>
                              </m:r>
                            </m:e>
                          </m:d>
                        </m:sup>
                      </m:sSup>
                      <m:r>
                        <a:rPr kumimoji="1" lang="en-US" altLang="ja-JP" sz="3600" b="0" i="1" smtClean="0">
                          <a:latin typeface="Cambria Math" panose="02040503050406030204" pitchFamily="18" charset="0"/>
                        </a:rPr>
                        <m:t>=</m:t>
                      </m:r>
                      <m:r>
                        <m:rPr>
                          <m:sty m:val="p"/>
                        </m:rP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𝐸</m:t>
                      </m:r>
                      <m:d>
                        <m:dPr>
                          <m:ctrlPr>
                            <a:rPr kumimoji="1" lang="en-US" altLang="ja-JP" sz="3600" b="0" i="1" smtClean="0">
                              <a:latin typeface="Cambria Math" panose="02040503050406030204" pitchFamily="18" charset="0"/>
                              <a:ea typeface="Cambria Math" panose="02040503050406030204" pitchFamily="18" charset="0"/>
                            </a:rPr>
                          </m:ctrlPr>
                        </m:dPr>
                        <m:e>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𝒘</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e>
                      </m:d>
                    </m:oMath>
                  </m:oMathPara>
                </a14:m>
                <a:endParaRPr lang="en-US" altLang="ja-JP" sz="36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ea typeface="Cambria Math" panose="02040503050406030204" pitchFamily="18" charset="0"/>
                        </a:rPr>
                        <m:t>∆</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𝒘</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r>
                        <a:rPr kumimoji="1" lang="en-US" altLang="ja-JP" sz="3600" b="0" i="1" smtClean="0">
                          <a:latin typeface="Cambria Math" panose="02040503050406030204" pitchFamily="18" charset="0"/>
                          <a:ea typeface="Cambria Math" panose="02040503050406030204" pitchFamily="18" charset="0"/>
                        </a:rPr>
                        <m:t>=</m:t>
                      </m:r>
                      <m:f>
                        <m:fPr>
                          <m:ctrlPr>
                            <a:rPr kumimoji="1" lang="en-US" altLang="ja-JP" sz="3600" b="0" i="1" smtClean="0">
                              <a:latin typeface="Cambria Math" panose="02040503050406030204" pitchFamily="18" charset="0"/>
                              <a:ea typeface="Cambria Math" panose="02040503050406030204" pitchFamily="18" charset="0"/>
                            </a:rPr>
                          </m:ctrlPr>
                        </m:fPr>
                        <m:num>
                          <m:r>
                            <a:rPr kumimoji="1" lang="ja-JP" altLang="en-US" sz="3600" b="0" i="1" smtClean="0">
                              <a:latin typeface="Cambria Math" panose="02040503050406030204" pitchFamily="18" charset="0"/>
                              <a:ea typeface="Cambria Math" panose="02040503050406030204" pitchFamily="18" charset="0"/>
                            </a:rPr>
                            <m:t>𝜂</m:t>
                          </m:r>
                        </m:num>
                        <m:den>
                          <m:rad>
                            <m:radPr>
                              <m:degHide m:val="on"/>
                              <m:ctrlPr>
                                <a:rPr kumimoji="1" lang="en-US" altLang="ja-JP" sz="3600" b="0" i="1" smtClean="0">
                                  <a:latin typeface="Cambria Math" panose="02040503050406030204" pitchFamily="18" charset="0"/>
                                  <a:ea typeface="Cambria Math" panose="02040503050406030204" pitchFamily="18" charset="0"/>
                                </a:rPr>
                              </m:ctrlPr>
                            </m:radPr>
                            <m:deg/>
                            <m:e>
                              <m:nary>
                                <m:naryPr>
                                  <m:chr m:val="∑"/>
                                  <m:limLoc m:val="subSup"/>
                                  <m:ctrlPr>
                                    <a:rPr kumimoji="1" lang="en-US" altLang="ja-JP" sz="3600" b="0" i="1" smtClean="0">
                                      <a:latin typeface="Cambria Math" panose="02040503050406030204" pitchFamily="18" charset="0"/>
                                      <a:ea typeface="Cambria Math" panose="02040503050406030204" pitchFamily="18" charset="0"/>
                                    </a:rPr>
                                  </m:ctrlPr>
                                </m:naryPr>
                                <m:sub>
                                  <m:r>
                                    <m:rPr>
                                      <m:brk m:alnAt="25"/>
                                    </m:rPr>
                                    <a:rPr kumimoji="1" lang="en-US" altLang="ja-JP" sz="3600" b="0" i="1" smtClean="0">
                                      <a:latin typeface="Cambria Math" panose="02040503050406030204" pitchFamily="18" charset="0"/>
                                      <a:ea typeface="Cambria Math" panose="02040503050406030204" pitchFamily="18" charset="0"/>
                                    </a:rPr>
                                    <m:t>𝑠</m:t>
                                  </m:r>
                                  <m:r>
                                    <a:rPr kumimoji="1" lang="en-US" altLang="ja-JP" sz="3600" b="0" i="1" smtClean="0">
                                      <a:latin typeface="Cambria Math" panose="02040503050406030204" pitchFamily="18" charset="0"/>
                                      <a:ea typeface="Cambria Math" panose="02040503050406030204" pitchFamily="18" charset="0"/>
                                    </a:rPr>
                                    <m:t>=1</m:t>
                                  </m:r>
                                </m:sub>
                                <m:sup>
                                  <m:r>
                                    <a:rPr kumimoji="1" lang="en-US" altLang="ja-JP" sz="3600" b="0" i="1" smtClean="0">
                                      <a:latin typeface="Cambria Math" panose="02040503050406030204" pitchFamily="18" charset="0"/>
                                      <a:ea typeface="Cambria Math" panose="02040503050406030204" pitchFamily="18" charset="0"/>
                                    </a:rPr>
                                    <m:t>𝑡</m:t>
                                  </m:r>
                                </m:sup>
                                <m:e>
                                  <m:sSup>
                                    <m:sSupPr>
                                      <m:ctrlPr>
                                        <a:rPr kumimoji="1" lang="en-US" altLang="ja-JP" sz="3600" b="0" i="1" smtClean="0">
                                          <a:latin typeface="Cambria Math" panose="02040503050406030204" pitchFamily="18" charset="0"/>
                                          <a:ea typeface="Cambria Math" panose="02040503050406030204" pitchFamily="18" charset="0"/>
                                        </a:rPr>
                                      </m:ctrlPr>
                                    </m:sSupPr>
                                    <m:e>
                                      <m:d>
                                        <m:dPr>
                                          <m:ctrlPr>
                                            <a:rPr kumimoji="1" lang="en-US" altLang="ja-JP" sz="3600" b="0" i="1" smtClean="0">
                                              <a:latin typeface="Cambria Math" panose="02040503050406030204" pitchFamily="18" charset="0"/>
                                              <a:ea typeface="Cambria Math" panose="02040503050406030204" pitchFamily="18" charset="0"/>
                                            </a:rPr>
                                          </m:ctrlPr>
                                        </m:dPr>
                                        <m:e>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𝑔</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𝑠</m:t>
                                                  </m:r>
                                                </m:e>
                                              </m:d>
                                            </m:sup>
                                          </m:sSup>
                                        </m:e>
                                      </m:d>
                                    </m:e>
                                    <m:sup>
                                      <m:r>
                                        <a:rPr kumimoji="1" lang="en-US" altLang="ja-JP" sz="3600" b="0" i="1" smtClean="0">
                                          <a:latin typeface="Cambria Math" panose="02040503050406030204" pitchFamily="18" charset="0"/>
                                          <a:ea typeface="Cambria Math" panose="02040503050406030204" pitchFamily="18" charset="0"/>
                                        </a:rPr>
                                        <m:t>2</m:t>
                                      </m:r>
                                    </m:sup>
                                  </m:sSup>
                                </m:e>
                              </m:nary>
                            </m:e>
                          </m:rad>
                        </m:den>
                      </m:f>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𝒈</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oMath>
                  </m:oMathPara>
                </a14:m>
                <a:endParaRPr kumimoji="1" lang="en-US" altLang="ja-JP" sz="36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r>
                                <a:rPr kumimoji="1" lang="en-US" altLang="ja-JP" sz="3600" b="0" i="1" smtClean="0">
                                  <a:latin typeface="Cambria Math" panose="02040503050406030204" pitchFamily="18" charset="0"/>
                                  <a:ea typeface="Cambria Math" panose="02040503050406030204" pitchFamily="18" charset="0"/>
                                </a:rPr>
                                <m:t>+1</m:t>
                              </m:r>
                            </m:e>
                          </m:d>
                        </m:sup>
                      </m:sSup>
                      <m:r>
                        <a:rPr kumimoji="1" lang="en-US" altLang="ja-JP" sz="3600" b="0" i="1" smtClean="0">
                          <a:latin typeface="Cambria Math" panose="02040503050406030204" pitchFamily="18" charset="0"/>
                          <a:ea typeface="Cambria Math" panose="02040503050406030204" pitchFamily="18" charset="0"/>
                        </a:rPr>
                        <m:t>=</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r>
                        <a:rPr kumimoji="1" lang="en-US" altLang="ja-JP" sz="3600" b="0" i="1" smtClean="0">
                          <a:latin typeface="Cambria Math" panose="02040503050406030204" pitchFamily="18" charset="0"/>
                          <a:ea typeface="Cambria Math" panose="02040503050406030204" pitchFamily="18" charset="0"/>
                        </a:rPr>
                        <m:t>+</m:t>
                      </m:r>
                      <m:r>
                        <m:rPr>
                          <m:sty m:val="p"/>
                        </m:rPr>
                        <a:rPr kumimoji="1" lang="el-GR" altLang="ja-JP" sz="3600" b="0" i="1" smtClean="0">
                          <a:latin typeface="Cambria Math" panose="02040503050406030204" pitchFamily="18" charset="0"/>
                          <a:ea typeface="Cambria Math" panose="02040503050406030204" pitchFamily="18" charset="0"/>
                        </a:rPr>
                        <m:t>Δ</m:t>
                      </m:r>
                      <m:sSup>
                        <m:sSupPr>
                          <m:ctrlPr>
                            <a:rPr kumimoji="1" lang="el-GR"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l-GR"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oMath>
                  </m:oMathPara>
                </a14:m>
                <a:endParaRPr kumimoji="1" lang="en-US" altLang="ja-JP" sz="3600" b="0" dirty="0">
                  <a:ea typeface="Cambria Math" panose="02040503050406030204" pitchFamily="18" charset="0"/>
                </a:endParaRPr>
              </a:p>
            </p:txBody>
          </p:sp>
        </mc:Choice>
        <mc:Fallback xmlns="">
          <p:sp>
            <p:nvSpPr>
              <p:cNvPr id="4" name="テキスト ボックス 3">
                <a:extLst>
                  <a:ext uri="{FF2B5EF4-FFF2-40B4-BE49-F238E27FC236}">
                    <a16:creationId xmlns:a16="http://schemas.microsoft.com/office/drawing/2014/main" id="{84EA9019-E446-4F41-9BB6-0D05B18FC569}"/>
                  </a:ext>
                </a:extLst>
              </p:cNvPr>
              <p:cNvSpPr txBox="1">
                <a:spLocks noRot="1" noChangeAspect="1" noMove="1" noResize="1" noEditPoints="1" noAdjustHandles="1" noChangeArrowheads="1" noChangeShapeType="1" noTextEdit="1"/>
              </p:cNvSpPr>
              <p:nvPr/>
            </p:nvSpPr>
            <p:spPr>
              <a:xfrm>
                <a:off x="1926755" y="2983156"/>
                <a:ext cx="5290487" cy="286508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00D642B-2117-4CE6-A53F-A01E3478EA24}"/>
                  </a:ext>
                </a:extLst>
              </p:cNvPr>
              <p:cNvSpPr txBox="1"/>
              <p:nvPr/>
            </p:nvSpPr>
            <p:spPr>
              <a:xfrm>
                <a:off x="954044" y="5956391"/>
                <a:ext cx="762872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ja-JP" altLang="en-US" sz="2400" i="1" smtClean="0">
                        <a:latin typeface="Cambria Math" panose="02040503050406030204" pitchFamily="18" charset="0"/>
                        <a:ea typeface="游明朝" panose="02020400000000000000" pitchFamily="18" charset="-128"/>
                      </a:rPr>
                      <m:t>𝜂</m:t>
                    </m:r>
                    <m:r>
                      <a:rPr lang="en-US" altLang="ja-JP" sz="2400" b="0" i="1" smtClean="0">
                        <a:latin typeface="Cambria Math" panose="02040503050406030204" pitchFamily="18" charset="0"/>
                        <a:ea typeface="游明朝" panose="02020400000000000000" pitchFamily="18" charset="-128"/>
                      </a:rPr>
                      <m:t>=0.001</m:t>
                    </m:r>
                  </m:oMath>
                </a14:m>
                <a:r>
                  <a:rPr lang="ja-JP" altLang="en-US" sz="2400">
                    <a:latin typeface="游明朝" panose="02020400000000000000" pitchFamily="18" charset="-128"/>
                    <a:ea typeface="游明朝" panose="02020400000000000000" pitchFamily="18" charset="-128"/>
                  </a:rPr>
                  <a:t>で与えられることが多い</a:t>
                </a:r>
                <a:endParaRPr lang="en-US" altLang="ja-JP" sz="2400" dirty="0">
                  <a:latin typeface="游明朝" panose="02020400000000000000" pitchFamily="18" charset="-128"/>
                  <a:ea typeface="游明朝" panose="02020400000000000000" pitchFamily="18" charset="-128"/>
                </a:endParaRPr>
              </a:p>
            </p:txBody>
          </p:sp>
        </mc:Choice>
        <mc:Fallback xmlns="">
          <p:sp>
            <p:nvSpPr>
              <p:cNvPr id="8" name="テキスト ボックス 7">
                <a:extLst>
                  <a:ext uri="{FF2B5EF4-FFF2-40B4-BE49-F238E27FC236}">
                    <a16:creationId xmlns:a16="http://schemas.microsoft.com/office/drawing/2014/main" id="{600D642B-2117-4CE6-A53F-A01E3478EA24}"/>
                  </a:ext>
                </a:extLst>
              </p:cNvPr>
              <p:cNvSpPr txBox="1">
                <a:spLocks noRot="1" noChangeAspect="1" noMove="1" noResize="1" noEditPoints="1" noAdjustHandles="1" noChangeArrowheads="1" noChangeShapeType="1" noTextEdit="1"/>
              </p:cNvSpPr>
              <p:nvPr/>
            </p:nvSpPr>
            <p:spPr>
              <a:xfrm>
                <a:off x="954044" y="5956391"/>
                <a:ext cx="7628721" cy="461665"/>
              </a:xfrm>
              <a:prstGeom prst="rect">
                <a:avLst/>
              </a:prstGeom>
              <a:blipFill>
                <a:blip r:embed="rId4"/>
                <a:stretch>
                  <a:fillRect l="-240" t="-9211" b="-302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21420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20. </a:t>
            </a:r>
            <a:r>
              <a:rPr lang="ja-JP" altLang="en-US" sz="4800" b="1" dirty="0">
                <a:solidFill>
                  <a:prstClr val="white"/>
                </a:solidFill>
                <a:latin typeface="游明朝" panose="02020400000000000000" pitchFamily="18" charset="-128"/>
                <a:ea typeface="游明朝" panose="02020400000000000000" pitchFamily="18" charset="-128"/>
              </a:rPr>
              <a:t>最適化アルゴリズム</a:t>
            </a:r>
            <a:endParaRPr lang="ja-JP" altLang="en-US" sz="4800" b="1" baseline="30000" dirty="0">
              <a:solidFill>
                <a:prstClr val="white"/>
              </a:solidFill>
              <a:latin typeface="游明朝" panose="02020400000000000000" pitchFamily="18" charset="-128"/>
              <a:ea typeface="游明朝" panose="02020400000000000000" pitchFamily="18"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392811" y="1120676"/>
            <a:ext cx="8751188"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b="1" dirty="0" err="1">
                <a:solidFill>
                  <a:srgbClr val="FF0000"/>
                </a:solidFill>
                <a:latin typeface="游明朝" panose="02020400000000000000" pitchFamily="18" charset="-128"/>
                <a:ea typeface="游明朝" panose="02020400000000000000" pitchFamily="18" charset="-128"/>
              </a:rPr>
              <a:t>AdaGrad</a:t>
            </a: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dirty="0" err="1">
                <a:latin typeface="游明朝" panose="02020400000000000000" pitchFamily="18" charset="-128"/>
                <a:ea typeface="游明朝" panose="02020400000000000000" pitchFamily="18" charset="-128"/>
              </a:rPr>
              <a:t>AdaGrad</a:t>
            </a:r>
            <a:r>
              <a:rPr lang="ja-JP" altLang="en-US" sz="3600" dirty="0">
                <a:latin typeface="游明朝" panose="02020400000000000000" pitchFamily="18" charset="-128"/>
                <a:ea typeface="游明朝" panose="02020400000000000000" pitchFamily="18" charset="-128"/>
              </a:rPr>
              <a:t>は最初に急勾配に遭遇すると、学習率が</a:t>
            </a:r>
            <a:r>
              <a:rPr lang="en-US" altLang="ja-JP" sz="3600" dirty="0">
                <a:latin typeface="游明朝" panose="02020400000000000000" pitchFamily="18" charset="-128"/>
                <a:ea typeface="游明朝" panose="02020400000000000000" pitchFamily="18" charset="-128"/>
              </a:rPr>
              <a:t>0</a:t>
            </a:r>
            <a:r>
              <a:rPr lang="ja-JP" altLang="en-US" sz="3600" dirty="0">
                <a:latin typeface="游明朝" panose="02020400000000000000" pitchFamily="18" charset="-128"/>
                <a:ea typeface="游明朝" panose="02020400000000000000" pitchFamily="18" charset="-128"/>
              </a:rPr>
              <a:t>に近くなり、更新が停滞する。</a:t>
            </a:r>
            <a:endParaRPr lang="en-US" altLang="ja-JP" sz="3600" dirty="0">
              <a:latin typeface="游明朝" panose="02020400000000000000" pitchFamily="18" charset="-128"/>
              <a:ea typeface="游明朝" panose="02020400000000000000" pitchFamily="18" charset="-128"/>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72BC36D-65DD-40A5-A339-6805C1CEF198}"/>
                  </a:ext>
                </a:extLst>
              </p:cNvPr>
              <p:cNvSpPr txBox="1"/>
              <p:nvPr/>
            </p:nvSpPr>
            <p:spPr>
              <a:xfrm>
                <a:off x="392811" y="3982999"/>
                <a:ext cx="8751188" cy="178895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RMSprop:</a:t>
                </a: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dirty="0">
                    <a:latin typeface="游明朝" panose="02020400000000000000" pitchFamily="18" charset="-128"/>
                    <a:ea typeface="游明朝" panose="02020400000000000000" pitchFamily="18" charset="-128"/>
                  </a:rPr>
                  <a:t>初期の影響が</a:t>
                </a:r>
                <a14:m>
                  <m:oMath xmlns:m="http://schemas.openxmlformats.org/officeDocument/2006/math">
                    <m:sSup>
                      <m:sSupPr>
                        <m:ctrlPr>
                          <a:rPr lang="en-US" altLang="ja-JP" sz="3600" i="1" smtClean="0">
                            <a:latin typeface="Cambria Math" panose="02040503050406030204" pitchFamily="18" charset="0"/>
                            <a:ea typeface="游明朝" panose="02020400000000000000" pitchFamily="18" charset="-128"/>
                          </a:rPr>
                        </m:ctrlPr>
                      </m:sSupPr>
                      <m:e>
                        <m:r>
                          <a:rPr lang="ja-JP" altLang="en-US" sz="3600" i="1" smtClean="0">
                            <a:latin typeface="Cambria Math" panose="02040503050406030204" pitchFamily="18" charset="0"/>
                            <a:ea typeface="游明朝" panose="02020400000000000000" pitchFamily="18" charset="-128"/>
                          </a:rPr>
                          <m:t>𝜌</m:t>
                        </m:r>
                      </m:e>
                      <m:sup>
                        <m:f>
                          <m:fPr>
                            <m:type m:val="lin"/>
                            <m:ctrlPr>
                              <a:rPr lang="en-US" altLang="ja-JP" sz="3600" i="1" smtClean="0">
                                <a:latin typeface="Cambria Math" panose="02040503050406030204" pitchFamily="18" charset="0"/>
                                <a:ea typeface="游明朝" panose="02020400000000000000" pitchFamily="18" charset="-128"/>
                              </a:rPr>
                            </m:ctrlPr>
                          </m:fPr>
                          <m:num>
                            <m:r>
                              <a:rPr lang="en-US" altLang="ja-JP" sz="3600" b="0" i="1" smtClean="0">
                                <a:latin typeface="Cambria Math" panose="02040503050406030204" pitchFamily="18" charset="0"/>
                                <a:ea typeface="游明朝" panose="02020400000000000000" pitchFamily="18" charset="-128"/>
                              </a:rPr>
                              <m:t>𝑡</m:t>
                            </m:r>
                          </m:num>
                          <m:den>
                            <m:r>
                              <a:rPr lang="en-US" altLang="ja-JP" sz="3600" b="0" i="1" smtClean="0">
                                <a:latin typeface="Cambria Math" panose="02040503050406030204" pitchFamily="18" charset="0"/>
                                <a:ea typeface="游明朝" panose="02020400000000000000" pitchFamily="18" charset="-128"/>
                              </a:rPr>
                              <m:t>2</m:t>
                            </m:r>
                          </m:den>
                        </m:f>
                      </m:sup>
                    </m:sSup>
                  </m:oMath>
                </a14:m>
                <a:r>
                  <a:rPr kumimoji="1" lang="ja-JP" altLang="en-US"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に応じて指数関数的に減衰していく。</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p:txBody>
          </p:sp>
        </mc:Choice>
        <mc:Fallback xmlns="">
          <p:sp>
            <p:nvSpPr>
              <p:cNvPr id="9" name="テキスト ボックス 8">
                <a:extLst>
                  <a:ext uri="{FF2B5EF4-FFF2-40B4-BE49-F238E27FC236}">
                    <a16:creationId xmlns:a16="http://schemas.microsoft.com/office/drawing/2014/main" id="{672BC36D-65DD-40A5-A339-6805C1CEF198}"/>
                  </a:ext>
                </a:extLst>
              </p:cNvPr>
              <p:cNvSpPr txBox="1">
                <a:spLocks noRot="1" noChangeAspect="1" noMove="1" noResize="1" noEditPoints="1" noAdjustHandles="1" noChangeArrowheads="1" noChangeShapeType="1" noTextEdit="1"/>
              </p:cNvSpPr>
              <p:nvPr/>
            </p:nvSpPr>
            <p:spPr>
              <a:xfrm>
                <a:off x="392811" y="3982999"/>
                <a:ext cx="8751188" cy="1788951"/>
              </a:xfrm>
              <a:prstGeom prst="rect">
                <a:avLst/>
              </a:prstGeom>
              <a:blipFill>
                <a:blip r:embed="rId2"/>
                <a:stretch>
                  <a:fillRect l="-2089" t="-5102" b="-11565"/>
                </a:stretch>
              </a:blipFill>
            </p:spPr>
            <p:txBody>
              <a:bodyPr/>
              <a:lstStyle/>
              <a:p>
                <a:r>
                  <a:rPr lang="ja-JP" altLang="en-US">
                    <a:noFill/>
                  </a:rPr>
                  <a:t> </a:t>
                </a:r>
              </a:p>
            </p:txBody>
          </p:sp>
        </mc:Fallback>
      </mc:AlternateContent>
      <p:sp>
        <p:nvSpPr>
          <p:cNvPr id="10" name="矢印: 下 9">
            <a:extLst>
              <a:ext uri="{FF2B5EF4-FFF2-40B4-BE49-F238E27FC236}">
                <a16:creationId xmlns:a16="http://schemas.microsoft.com/office/drawing/2014/main" id="{05DD72E9-F370-4D3C-AF03-F4055EECC4E3}"/>
              </a:ext>
            </a:extLst>
          </p:cNvPr>
          <p:cNvSpPr/>
          <p:nvPr/>
        </p:nvSpPr>
        <p:spPr>
          <a:xfrm>
            <a:off x="4216316" y="3185056"/>
            <a:ext cx="711365" cy="797943"/>
          </a:xfrm>
          <a:prstGeom prst="downArrow">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7389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21. </a:t>
            </a:r>
            <a:r>
              <a:rPr lang="ja-JP" altLang="en-US" sz="4800" b="1" dirty="0">
                <a:solidFill>
                  <a:prstClr val="white"/>
                </a:solidFill>
                <a:latin typeface="游明朝" panose="02020400000000000000" pitchFamily="18" charset="-128"/>
                <a:ea typeface="游明朝" panose="02020400000000000000" pitchFamily="18" charset="-128"/>
              </a:rPr>
              <a:t>最適化アルゴリズム</a:t>
            </a:r>
            <a:endParaRPr lang="ja-JP" altLang="en-US" sz="4800" b="1" baseline="30000" dirty="0">
              <a:solidFill>
                <a:prstClr val="white"/>
              </a:solidFill>
              <a:latin typeface="游明朝" panose="02020400000000000000" pitchFamily="18" charset="-128"/>
              <a:ea typeface="游明朝" panose="02020400000000000000" pitchFamily="18"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392811" y="1120676"/>
            <a:ext cx="8751188"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err="1">
                <a:ln>
                  <a:noFill/>
                </a:ln>
                <a:solidFill>
                  <a:srgbClr val="FF0000"/>
                </a:solidFill>
                <a:effectLst/>
                <a:uLnTx/>
                <a:uFillTx/>
                <a:latin typeface="游明朝" panose="02020400000000000000" pitchFamily="18" charset="-128"/>
                <a:ea typeface="游明朝" panose="02020400000000000000" pitchFamily="18" charset="-128"/>
              </a:rPr>
              <a:t>RMSprop</a:t>
            </a: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dirty="0" err="1">
                <a:latin typeface="游明朝" panose="02020400000000000000" pitchFamily="18" charset="-128"/>
                <a:ea typeface="游明朝" panose="02020400000000000000" pitchFamily="18" charset="-128"/>
              </a:rPr>
              <a:t>RMSprop</a:t>
            </a:r>
            <a:r>
              <a:rPr lang="ja-JP" altLang="en-US" sz="3600" dirty="0">
                <a:latin typeface="游明朝" panose="02020400000000000000" pitchFamily="18" charset="-128"/>
                <a:ea typeface="游明朝" panose="02020400000000000000" pitchFamily="18" charset="-128"/>
              </a:rPr>
              <a:t>は以下の式で与えられる。</a:t>
            </a:r>
            <a:endParaRPr lang="en-US" altLang="ja-JP" sz="3600" dirty="0">
              <a:latin typeface="游明朝" panose="02020400000000000000" pitchFamily="18" charset="-128"/>
              <a:ea typeface="游明朝" panose="02020400000000000000" pitchFamily="18" charset="-128"/>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4EA9019-E446-4F41-9BB6-0D05B18FC569}"/>
                  </a:ext>
                </a:extLst>
              </p:cNvPr>
              <p:cNvSpPr txBox="1"/>
              <p:nvPr/>
            </p:nvSpPr>
            <p:spPr>
              <a:xfrm>
                <a:off x="1604729" y="2434516"/>
                <a:ext cx="5725990" cy="3137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i="1" smtClean="0">
                              <a:latin typeface="Cambria Math" panose="02040503050406030204" pitchFamily="18" charset="0"/>
                            </a:rPr>
                          </m:ctrlPr>
                        </m:sSupPr>
                        <m:e>
                          <m:r>
                            <a:rPr kumimoji="1" lang="en-US" altLang="ja-JP" sz="3600" b="1" i="1" smtClean="0">
                              <a:latin typeface="Cambria Math" panose="02040503050406030204" pitchFamily="18" charset="0"/>
                            </a:rPr>
                            <m:t>𝒈</m:t>
                          </m:r>
                        </m:e>
                        <m:sup>
                          <m:d>
                            <m:dPr>
                              <m:ctrlPr>
                                <a:rPr kumimoji="1" lang="en-US" altLang="ja-JP" sz="3600" i="1" smtClean="0">
                                  <a:latin typeface="Cambria Math" panose="02040503050406030204" pitchFamily="18" charset="0"/>
                                </a:rPr>
                              </m:ctrlPr>
                            </m:dPr>
                            <m:e>
                              <m:r>
                                <a:rPr kumimoji="1" lang="en-US" altLang="ja-JP" sz="3600" b="0" i="1" smtClean="0">
                                  <a:latin typeface="Cambria Math" panose="02040503050406030204" pitchFamily="18" charset="0"/>
                                </a:rPr>
                                <m:t>𝑡</m:t>
                              </m:r>
                            </m:e>
                          </m:d>
                        </m:sup>
                      </m:sSup>
                      <m:r>
                        <a:rPr kumimoji="1" lang="en-US" altLang="ja-JP" sz="3600" b="0" i="1" smtClean="0">
                          <a:latin typeface="Cambria Math" panose="02040503050406030204" pitchFamily="18" charset="0"/>
                        </a:rPr>
                        <m:t>=</m:t>
                      </m:r>
                      <m:r>
                        <m:rPr>
                          <m:sty m:val="p"/>
                        </m:rP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𝐸</m:t>
                      </m:r>
                      <m:d>
                        <m:dPr>
                          <m:ctrlPr>
                            <a:rPr kumimoji="1" lang="en-US" altLang="ja-JP" sz="3600" b="0" i="1" smtClean="0">
                              <a:latin typeface="Cambria Math" panose="02040503050406030204" pitchFamily="18" charset="0"/>
                              <a:ea typeface="Cambria Math" panose="02040503050406030204" pitchFamily="18" charset="0"/>
                            </a:rPr>
                          </m:ctrlPr>
                        </m:dPr>
                        <m:e>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𝒘</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e>
                      </m:d>
                    </m:oMath>
                  </m:oMathPara>
                </a14:m>
                <a:endParaRPr lang="en-US" altLang="ja-JP" sz="36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ea typeface="Cambria Math" panose="02040503050406030204" pitchFamily="18" charset="0"/>
                            </a:rPr>
                          </m:ctrlPr>
                        </m:sSubPr>
                        <m:e>
                          <m:r>
                            <a:rPr lang="en-US" altLang="ja-JP" sz="3600" b="1" i="1" smtClean="0">
                              <a:latin typeface="Cambria Math" panose="02040503050406030204" pitchFamily="18" charset="0"/>
                              <a:ea typeface="Cambria Math" panose="02040503050406030204" pitchFamily="18" charset="0"/>
                            </a:rPr>
                            <m:t>𝒗</m:t>
                          </m:r>
                        </m:e>
                        <m:sub>
                          <m:r>
                            <a:rPr lang="en-US" altLang="ja-JP" sz="3600" b="0" i="1" smtClean="0">
                              <a:latin typeface="Cambria Math" panose="02040503050406030204" pitchFamily="18" charset="0"/>
                              <a:ea typeface="Cambria Math" panose="02040503050406030204" pitchFamily="18" charset="0"/>
                            </a:rPr>
                            <m:t>𝑡</m:t>
                          </m:r>
                        </m:sub>
                      </m:sSub>
                      <m:r>
                        <a:rPr lang="en-US" altLang="ja-JP" sz="3600" b="0" i="1" smtClean="0">
                          <a:latin typeface="Cambria Math" panose="02040503050406030204" pitchFamily="18" charset="0"/>
                          <a:ea typeface="Cambria Math" panose="02040503050406030204" pitchFamily="18" charset="0"/>
                        </a:rPr>
                        <m:t>=</m:t>
                      </m:r>
                      <m:r>
                        <a:rPr lang="ja-JP" altLang="en-US" sz="3600" b="0" i="1" smtClean="0">
                          <a:latin typeface="Cambria Math" panose="02040503050406030204" pitchFamily="18" charset="0"/>
                          <a:ea typeface="Cambria Math" panose="02040503050406030204" pitchFamily="18" charset="0"/>
                        </a:rPr>
                        <m:t>𝜌</m:t>
                      </m:r>
                      <m:sSub>
                        <m:sSubPr>
                          <m:ctrlPr>
                            <a:rPr lang="en-US" altLang="ja-JP" sz="3600" b="0" i="1" smtClean="0">
                              <a:latin typeface="Cambria Math" panose="02040503050406030204" pitchFamily="18" charset="0"/>
                              <a:ea typeface="Cambria Math" panose="02040503050406030204" pitchFamily="18" charset="0"/>
                            </a:rPr>
                          </m:ctrlPr>
                        </m:sSubPr>
                        <m:e>
                          <m:r>
                            <a:rPr lang="en-US" altLang="ja-JP" sz="3600" b="1" i="1" smtClean="0">
                              <a:latin typeface="Cambria Math" panose="02040503050406030204" pitchFamily="18" charset="0"/>
                              <a:ea typeface="Cambria Math" panose="02040503050406030204" pitchFamily="18" charset="0"/>
                            </a:rPr>
                            <m:t>𝒗</m:t>
                          </m:r>
                        </m:e>
                        <m:sub>
                          <m:r>
                            <a:rPr lang="en-US" altLang="ja-JP" sz="3600" b="0" i="1" smtClean="0">
                              <a:latin typeface="Cambria Math" panose="02040503050406030204" pitchFamily="18" charset="0"/>
                              <a:ea typeface="Cambria Math" panose="02040503050406030204" pitchFamily="18" charset="0"/>
                            </a:rPr>
                            <m:t>𝑡</m:t>
                          </m:r>
                          <m:r>
                            <a:rPr lang="en-US" altLang="ja-JP" sz="3600" b="0" i="1" smtClean="0">
                              <a:latin typeface="Cambria Math" panose="02040503050406030204" pitchFamily="18" charset="0"/>
                              <a:ea typeface="Cambria Math" panose="02040503050406030204" pitchFamily="18" charset="0"/>
                            </a:rPr>
                            <m:t>−1</m:t>
                          </m:r>
                        </m:sub>
                      </m:sSub>
                      <m:r>
                        <a:rPr lang="en-US" altLang="ja-JP" sz="3600" b="0" i="1" smtClean="0">
                          <a:latin typeface="Cambria Math" panose="02040503050406030204" pitchFamily="18" charset="0"/>
                          <a:ea typeface="Cambria Math" panose="02040503050406030204" pitchFamily="18" charset="0"/>
                        </a:rPr>
                        <m:t>+</m:t>
                      </m:r>
                      <m:d>
                        <m:dPr>
                          <m:ctrlPr>
                            <a:rPr lang="en-US" altLang="ja-JP" sz="3600" b="0" i="1" smtClean="0">
                              <a:latin typeface="Cambria Math" panose="02040503050406030204" pitchFamily="18" charset="0"/>
                              <a:ea typeface="Cambria Math" panose="02040503050406030204" pitchFamily="18" charset="0"/>
                            </a:rPr>
                          </m:ctrlPr>
                        </m:dPr>
                        <m:e>
                          <m:r>
                            <a:rPr lang="en-US" altLang="ja-JP" sz="3600" b="0" i="1" smtClean="0">
                              <a:latin typeface="Cambria Math" panose="02040503050406030204" pitchFamily="18" charset="0"/>
                              <a:ea typeface="Cambria Math" panose="02040503050406030204" pitchFamily="18" charset="0"/>
                            </a:rPr>
                            <m:t>1−</m:t>
                          </m:r>
                          <m:r>
                            <a:rPr lang="ja-JP" altLang="en-US" sz="3600" b="0" i="1" smtClean="0">
                              <a:latin typeface="Cambria Math" panose="02040503050406030204" pitchFamily="18" charset="0"/>
                              <a:ea typeface="Cambria Math" panose="02040503050406030204" pitchFamily="18" charset="0"/>
                            </a:rPr>
                            <m:t>𝜌</m:t>
                          </m:r>
                        </m:e>
                      </m:d>
                      <m:sSup>
                        <m:sSupPr>
                          <m:ctrlPr>
                            <a:rPr lang="en-US" altLang="ja-JP" sz="3600" b="0" i="1" smtClean="0">
                              <a:latin typeface="Cambria Math" panose="02040503050406030204" pitchFamily="18" charset="0"/>
                              <a:ea typeface="Cambria Math" panose="02040503050406030204" pitchFamily="18" charset="0"/>
                            </a:rPr>
                          </m:ctrlPr>
                        </m:sSupPr>
                        <m:e>
                          <m:d>
                            <m:dPr>
                              <m:ctrlPr>
                                <a:rPr lang="en-US" altLang="ja-JP" sz="3600" b="0" i="1" smtClean="0">
                                  <a:latin typeface="Cambria Math" panose="02040503050406030204" pitchFamily="18" charset="0"/>
                                  <a:ea typeface="Cambria Math" panose="02040503050406030204" pitchFamily="18" charset="0"/>
                                </a:rPr>
                              </m:ctrlPr>
                            </m:dPr>
                            <m:e>
                              <m:sSup>
                                <m:sSupPr>
                                  <m:ctrlPr>
                                    <a:rPr lang="en-US" altLang="ja-JP" sz="3600" b="0" i="1" smtClean="0">
                                      <a:latin typeface="Cambria Math" panose="02040503050406030204" pitchFamily="18" charset="0"/>
                                      <a:ea typeface="Cambria Math" panose="02040503050406030204" pitchFamily="18" charset="0"/>
                                    </a:rPr>
                                  </m:ctrlPr>
                                </m:sSupPr>
                                <m:e>
                                  <m:r>
                                    <a:rPr lang="en-US" altLang="ja-JP" sz="3600" b="1" i="1" smtClean="0">
                                      <a:latin typeface="Cambria Math" panose="02040503050406030204" pitchFamily="18" charset="0"/>
                                      <a:ea typeface="Cambria Math" panose="02040503050406030204" pitchFamily="18" charset="0"/>
                                    </a:rPr>
                                    <m:t>𝒈</m:t>
                                  </m:r>
                                </m:e>
                                <m:sup>
                                  <m:d>
                                    <m:dPr>
                                      <m:ctrlPr>
                                        <a:rPr lang="en-US" altLang="ja-JP" sz="3600" b="0" i="1" smtClean="0">
                                          <a:latin typeface="Cambria Math" panose="02040503050406030204" pitchFamily="18" charset="0"/>
                                          <a:ea typeface="Cambria Math" panose="02040503050406030204" pitchFamily="18" charset="0"/>
                                        </a:rPr>
                                      </m:ctrlPr>
                                    </m:dPr>
                                    <m:e>
                                      <m:r>
                                        <a:rPr lang="en-US" altLang="ja-JP" sz="3600" b="0" i="1" smtClean="0">
                                          <a:latin typeface="Cambria Math" panose="02040503050406030204" pitchFamily="18" charset="0"/>
                                          <a:ea typeface="Cambria Math" panose="02040503050406030204" pitchFamily="18" charset="0"/>
                                        </a:rPr>
                                        <m:t>𝑡</m:t>
                                      </m:r>
                                    </m:e>
                                  </m:d>
                                </m:sup>
                              </m:sSup>
                            </m:e>
                          </m:d>
                        </m:e>
                        <m:sup>
                          <m:r>
                            <a:rPr lang="en-US" altLang="ja-JP" sz="3600" b="0" i="1" smtClean="0">
                              <a:latin typeface="Cambria Math" panose="02040503050406030204" pitchFamily="18" charset="0"/>
                              <a:ea typeface="Cambria Math" panose="02040503050406030204" pitchFamily="18" charset="0"/>
                            </a:rPr>
                            <m:t>2</m:t>
                          </m:r>
                        </m:sup>
                      </m:sSup>
                    </m:oMath>
                  </m:oMathPara>
                </a14:m>
                <a:endParaRPr lang="en-US" altLang="ja-JP" sz="36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ea typeface="Cambria Math" panose="02040503050406030204" pitchFamily="18" charset="0"/>
                        </a:rPr>
                        <m:t>∆</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𝒘</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r>
                        <a:rPr kumimoji="1" lang="en-US" altLang="ja-JP" sz="3600" b="0" i="1" smtClean="0">
                          <a:latin typeface="Cambria Math" panose="02040503050406030204" pitchFamily="18" charset="0"/>
                          <a:ea typeface="Cambria Math" panose="02040503050406030204" pitchFamily="18" charset="0"/>
                        </a:rPr>
                        <m:t>=−</m:t>
                      </m:r>
                      <m:f>
                        <m:fPr>
                          <m:ctrlPr>
                            <a:rPr kumimoji="1" lang="en-US" altLang="ja-JP" sz="3600" b="0" i="1" smtClean="0">
                              <a:latin typeface="Cambria Math" panose="02040503050406030204" pitchFamily="18" charset="0"/>
                              <a:ea typeface="Cambria Math" panose="02040503050406030204" pitchFamily="18" charset="0"/>
                            </a:rPr>
                          </m:ctrlPr>
                        </m:fPr>
                        <m:num>
                          <m:r>
                            <a:rPr kumimoji="1" lang="ja-JP" altLang="en-US" sz="3600" b="0" i="1" smtClean="0">
                              <a:latin typeface="Cambria Math" panose="02040503050406030204" pitchFamily="18" charset="0"/>
                              <a:ea typeface="Cambria Math" panose="02040503050406030204" pitchFamily="18" charset="0"/>
                            </a:rPr>
                            <m:t>𝜂</m:t>
                          </m:r>
                        </m:num>
                        <m:den>
                          <m:rad>
                            <m:radPr>
                              <m:degHide m:val="on"/>
                              <m:ctrlPr>
                                <a:rPr kumimoji="1" lang="en-US" altLang="ja-JP" sz="3600" b="0" i="1" smtClean="0">
                                  <a:latin typeface="Cambria Math" panose="02040503050406030204" pitchFamily="18" charset="0"/>
                                  <a:ea typeface="Cambria Math" panose="02040503050406030204" pitchFamily="18" charset="0"/>
                                </a:rPr>
                              </m:ctrlPr>
                            </m:radPr>
                            <m:deg/>
                            <m:e>
                              <m:sSub>
                                <m:sSubPr>
                                  <m:ctrlPr>
                                    <a:rPr kumimoji="1" lang="en-US" altLang="ja-JP" sz="3600" b="0" i="1" smtClean="0">
                                      <a:latin typeface="Cambria Math" panose="02040503050406030204" pitchFamily="18" charset="0"/>
                                      <a:ea typeface="Cambria Math" panose="02040503050406030204" pitchFamily="18" charset="0"/>
                                    </a:rPr>
                                  </m:ctrlPr>
                                </m:sSubPr>
                                <m:e>
                                  <m:r>
                                    <a:rPr kumimoji="1" lang="en-US" altLang="ja-JP" sz="3600" b="1" i="1" smtClean="0">
                                      <a:latin typeface="Cambria Math" panose="02040503050406030204" pitchFamily="18" charset="0"/>
                                      <a:ea typeface="Cambria Math" panose="02040503050406030204" pitchFamily="18" charset="0"/>
                                    </a:rPr>
                                    <m:t>𝒗</m:t>
                                  </m:r>
                                </m:e>
                                <m:sub>
                                  <m:r>
                                    <a:rPr kumimoji="1" lang="en-US" altLang="ja-JP" sz="3600" b="0" i="1" smtClean="0">
                                      <a:latin typeface="Cambria Math" panose="02040503050406030204" pitchFamily="18" charset="0"/>
                                      <a:ea typeface="Cambria Math" panose="02040503050406030204" pitchFamily="18" charset="0"/>
                                    </a:rPr>
                                    <m:t>𝑡</m:t>
                                  </m:r>
                                </m:sub>
                              </m:sSub>
                              <m:r>
                                <a:rPr kumimoji="1" lang="en-US" altLang="ja-JP" sz="3600" b="0" i="1" smtClean="0">
                                  <a:latin typeface="Cambria Math" panose="02040503050406030204" pitchFamily="18" charset="0"/>
                                  <a:ea typeface="Cambria Math" panose="02040503050406030204" pitchFamily="18" charset="0"/>
                                </a:rPr>
                                <m:t>+</m:t>
                              </m:r>
                              <m:r>
                                <a:rPr kumimoji="1" lang="ja-JP" altLang="en-US" sz="3600" b="0" i="1" smtClean="0">
                                  <a:latin typeface="Cambria Math" panose="02040503050406030204" pitchFamily="18" charset="0"/>
                                  <a:ea typeface="Cambria Math" panose="02040503050406030204" pitchFamily="18" charset="0"/>
                                </a:rPr>
                                <m:t>𝜀</m:t>
                              </m:r>
                            </m:e>
                          </m:rad>
                        </m:den>
                      </m:f>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𝒈</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oMath>
                  </m:oMathPara>
                </a14:m>
                <a:endParaRPr kumimoji="1" lang="en-US" altLang="ja-JP" sz="36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r>
                                <a:rPr kumimoji="1" lang="en-US" altLang="ja-JP" sz="3600" b="0" i="1" smtClean="0">
                                  <a:latin typeface="Cambria Math" panose="02040503050406030204" pitchFamily="18" charset="0"/>
                                  <a:ea typeface="Cambria Math" panose="02040503050406030204" pitchFamily="18" charset="0"/>
                                </a:rPr>
                                <m:t>+1</m:t>
                              </m:r>
                            </m:e>
                          </m:d>
                        </m:sup>
                      </m:sSup>
                      <m:r>
                        <a:rPr kumimoji="1" lang="en-US" altLang="ja-JP" sz="3600" b="0" i="1" smtClean="0">
                          <a:latin typeface="Cambria Math" panose="02040503050406030204" pitchFamily="18" charset="0"/>
                          <a:ea typeface="Cambria Math" panose="02040503050406030204" pitchFamily="18" charset="0"/>
                        </a:rPr>
                        <m:t>=</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r>
                        <a:rPr kumimoji="1" lang="en-US" altLang="ja-JP" sz="3600" b="0" i="1" smtClean="0">
                          <a:latin typeface="Cambria Math" panose="02040503050406030204" pitchFamily="18" charset="0"/>
                          <a:ea typeface="Cambria Math" panose="02040503050406030204" pitchFamily="18" charset="0"/>
                        </a:rPr>
                        <m:t>+</m:t>
                      </m:r>
                      <m:r>
                        <m:rPr>
                          <m:sty m:val="p"/>
                        </m:rPr>
                        <a:rPr kumimoji="1" lang="el-GR" altLang="ja-JP" sz="3600" b="0" i="1" smtClean="0">
                          <a:latin typeface="Cambria Math" panose="02040503050406030204" pitchFamily="18" charset="0"/>
                          <a:ea typeface="Cambria Math" panose="02040503050406030204" pitchFamily="18" charset="0"/>
                        </a:rPr>
                        <m:t>Δ</m:t>
                      </m:r>
                      <m:sSup>
                        <m:sSupPr>
                          <m:ctrlPr>
                            <a:rPr kumimoji="1" lang="el-GR"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l-GR"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oMath>
                  </m:oMathPara>
                </a14:m>
                <a:endParaRPr kumimoji="1" lang="en-US" altLang="ja-JP" sz="3600" b="0" dirty="0">
                  <a:ea typeface="Cambria Math" panose="02040503050406030204" pitchFamily="18" charset="0"/>
                </a:endParaRPr>
              </a:p>
            </p:txBody>
          </p:sp>
        </mc:Choice>
        <mc:Fallback xmlns="">
          <p:sp>
            <p:nvSpPr>
              <p:cNvPr id="4" name="テキスト ボックス 3">
                <a:extLst>
                  <a:ext uri="{FF2B5EF4-FFF2-40B4-BE49-F238E27FC236}">
                    <a16:creationId xmlns:a16="http://schemas.microsoft.com/office/drawing/2014/main" id="{84EA9019-E446-4F41-9BB6-0D05B18FC569}"/>
                  </a:ext>
                </a:extLst>
              </p:cNvPr>
              <p:cNvSpPr txBox="1">
                <a:spLocks noRot="1" noChangeAspect="1" noMove="1" noResize="1" noEditPoints="1" noAdjustHandles="1" noChangeArrowheads="1" noChangeShapeType="1" noTextEdit="1"/>
              </p:cNvSpPr>
              <p:nvPr/>
            </p:nvSpPr>
            <p:spPr>
              <a:xfrm>
                <a:off x="1604729" y="2434516"/>
                <a:ext cx="5725990" cy="31370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00D642B-2117-4CE6-A53F-A01E3478EA24}"/>
                  </a:ext>
                </a:extLst>
              </p:cNvPr>
              <p:cNvSpPr txBox="1"/>
              <p:nvPr/>
            </p:nvSpPr>
            <p:spPr>
              <a:xfrm>
                <a:off x="1345936" y="5685104"/>
                <a:ext cx="645212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ja-JP" sz="2400" i="1" smtClean="0">
                            <a:latin typeface="Cambria Math" panose="02040503050406030204" pitchFamily="18" charset="0"/>
                            <a:ea typeface="游明朝" panose="02020400000000000000" pitchFamily="18" charset="-128"/>
                          </a:rPr>
                        </m:ctrlPr>
                      </m:sSubPr>
                      <m:e>
                        <m:r>
                          <a:rPr lang="en-US" altLang="ja-JP" sz="2400" b="1" i="1" smtClean="0">
                            <a:latin typeface="Cambria Math" panose="02040503050406030204" pitchFamily="18" charset="0"/>
                            <a:ea typeface="游明朝" panose="02020400000000000000" pitchFamily="18" charset="-128"/>
                          </a:rPr>
                          <m:t>𝒗</m:t>
                        </m:r>
                      </m:e>
                      <m:sub>
                        <m:r>
                          <a:rPr lang="en-US" altLang="ja-JP" sz="2400" b="0" i="1" smtClean="0">
                            <a:latin typeface="Cambria Math" panose="02040503050406030204" pitchFamily="18" charset="0"/>
                            <a:ea typeface="游明朝" panose="02020400000000000000" pitchFamily="18" charset="-128"/>
                          </a:rPr>
                          <m:t>0</m:t>
                        </m:r>
                      </m:sub>
                    </m:sSub>
                    <m:r>
                      <a:rPr lang="en-US" altLang="ja-JP" sz="2400" b="0" i="1" smtClean="0">
                        <a:latin typeface="Cambria Math" panose="02040503050406030204" pitchFamily="18" charset="0"/>
                        <a:ea typeface="游明朝" panose="02020400000000000000" pitchFamily="18" charset="-128"/>
                      </a:rPr>
                      <m:t>=</m:t>
                    </m:r>
                    <m:r>
                      <a:rPr lang="en-US" altLang="ja-JP" sz="2400" b="1" i="1" smtClean="0">
                        <a:latin typeface="Cambria Math" panose="02040503050406030204" pitchFamily="18" charset="0"/>
                        <a:ea typeface="游明朝" panose="02020400000000000000" pitchFamily="18" charset="-128"/>
                      </a:rPr>
                      <m:t>𝟎</m:t>
                    </m:r>
                  </m:oMath>
                </a14:m>
                <a:r>
                  <a:rPr lang="ja-JP" altLang="en-US" sz="2400" dirty="0">
                    <a:latin typeface="游明朝" panose="02020400000000000000" pitchFamily="18" charset="-128"/>
                    <a:ea typeface="游明朝" panose="02020400000000000000" pitchFamily="18" charset="-128"/>
                  </a:rPr>
                  <a:t>、</a:t>
                </a:r>
                <a14:m>
                  <m:oMath xmlns:m="http://schemas.openxmlformats.org/officeDocument/2006/math">
                    <m:r>
                      <a:rPr lang="ja-JP" altLang="en-US" sz="2400" i="1" dirty="0" smtClean="0">
                        <a:latin typeface="Cambria Math" panose="02040503050406030204" pitchFamily="18" charset="0"/>
                        <a:ea typeface="游明朝" panose="02020400000000000000" pitchFamily="18" charset="-128"/>
                      </a:rPr>
                      <m:t>𝜀</m:t>
                    </m:r>
                    <m:r>
                      <a:rPr lang="en-US" altLang="ja-JP" sz="2400" b="0" i="1" dirty="0" smtClean="0">
                        <a:latin typeface="Cambria Math" panose="02040503050406030204" pitchFamily="18" charset="0"/>
                        <a:ea typeface="游明朝" panose="02020400000000000000" pitchFamily="18" charset="-128"/>
                      </a:rPr>
                      <m:t>=</m:t>
                    </m:r>
                    <m:sSup>
                      <m:sSupPr>
                        <m:ctrlPr>
                          <a:rPr lang="en-US" altLang="ja-JP" sz="2400" b="0" i="1" dirty="0" smtClean="0">
                            <a:latin typeface="Cambria Math" panose="02040503050406030204" pitchFamily="18" charset="0"/>
                            <a:ea typeface="游明朝" panose="02020400000000000000" pitchFamily="18" charset="-128"/>
                          </a:rPr>
                        </m:ctrlPr>
                      </m:sSupPr>
                      <m:e>
                        <m:r>
                          <a:rPr lang="en-US" altLang="ja-JP" sz="2400" b="0" i="1" dirty="0" smtClean="0">
                            <a:latin typeface="Cambria Math" panose="02040503050406030204" pitchFamily="18" charset="0"/>
                            <a:ea typeface="游明朝" panose="02020400000000000000" pitchFamily="18" charset="-128"/>
                          </a:rPr>
                          <m:t>10</m:t>
                        </m:r>
                      </m:e>
                      <m:sup>
                        <m:r>
                          <a:rPr lang="en-US" altLang="ja-JP" sz="2400" b="0" i="1" dirty="0" smtClean="0">
                            <a:latin typeface="Cambria Math" panose="02040503050406030204" pitchFamily="18" charset="0"/>
                            <a:ea typeface="游明朝" panose="02020400000000000000" pitchFamily="18" charset="-128"/>
                          </a:rPr>
                          <m:t>−6</m:t>
                        </m:r>
                      </m:sup>
                    </m:sSup>
                  </m:oMath>
                </a14:m>
                <a:r>
                  <a:rPr lang="ja-JP" altLang="en-US" sz="2400" dirty="0">
                    <a:latin typeface="游明朝" panose="02020400000000000000" pitchFamily="18" charset="-128"/>
                    <a:ea typeface="游明朝" panose="02020400000000000000" pitchFamily="18" charset="-128"/>
                  </a:rPr>
                  <a:t>、</a:t>
                </a:r>
                <a14:m>
                  <m:oMath xmlns:m="http://schemas.openxmlformats.org/officeDocument/2006/math">
                    <m:sSup>
                      <m:sSupPr>
                        <m:ctrlPr>
                          <a:rPr lang="en-US" altLang="ja-JP" sz="2400" i="1" dirty="0" smtClean="0">
                            <a:latin typeface="Cambria Math" panose="02040503050406030204" pitchFamily="18" charset="0"/>
                            <a:ea typeface="游明朝" panose="02020400000000000000" pitchFamily="18" charset="-128"/>
                          </a:rPr>
                        </m:ctrlPr>
                      </m:sSupPr>
                      <m:e>
                        <m:r>
                          <a:rPr lang="en-US" altLang="ja-JP" sz="2400" b="0" i="1" dirty="0" smtClean="0">
                            <a:latin typeface="Cambria Math" panose="02040503050406030204" pitchFamily="18" charset="0"/>
                            <a:ea typeface="游明朝" panose="02020400000000000000" pitchFamily="18" charset="-128"/>
                          </a:rPr>
                          <m:t>10</m:t>
                        </m:r>
                      </m:e>
                      <m:sup>
                        <m:r>
                          <a:rPr lang="en-US" altLang="ja-JP" sz="2400" b="0" i="1" dirty="0" smtClean="0">
                            <a:latin typeface="Cambria Math" panose="02040503050406030204" pitchFamily="18" charset="0"/>
                            <a:ea typeface="游明朝" panose="02020400000000000000" pitchFamily="18" charset="-128"/>
                          </a:rPr>
                          <m:t>−8</m:t>
                        </m:r>
                      </m:sup>
                    </m:sSup>
                  </m:oMath>
                </a14:m>
                <a:r>
                  <a:rPr lang="ja-JP" altLang="en-US" sz="2400" dirty="0">
                    <a:latin typeface="游明朝" panose="02020400000000000000" pitchFamily="18" charset="-128"/>
                    <a:ea typeface="游明朝" panose="02020400000000000000" pitchFamily="18" charset="-128"/>
                  </a:rPr>
                  <a:t>、</a:t>
                </a:r>
                <a14:m>
                  <m:oMath xmlns:m="http://schemas.openxmlformats.org/officeDocument/2006/math">
                    <m:r>
                      <a:rPr lang="ja-JP" altLang="en-US" sz="2400" i="1" dirty="0" smtClean="0">
                        <a:latin typeface="Cambria Math" panose="02040503050406030204" pitchFamily="18" charset="0"/>
                        <a:ea typeface="游明朝" panose="02020400000000000000" pitchFamily="18" charset="-128"/>
                      </a:rPr>
                      <m:t>𝜂</m:t>
                    </m:r>
                    <m:r>
                      <a:rPr lang="en-US" altLang="ja-JP" sz="2400" b="0" i="1" dirty="0" smtClean="0">
                        <a:latin typeface="Cambria Math" panose="02040503050406030204" pitchFamily="18" charset="0"/>
                        <a:ea typeface="游明朝" panose="02020400000000000000" pitchFamily="18" charset="-128"/>
                      </a:rPr>
                      <m:t>=0.01</m:t>
                    </m:r>
                    <m:r>
                      <a:rPr lang="ja-JP" altLang="en-US" sz="2400" i="1" dirty="0">
                        <a:latin typeface="Cambria Math" panose="02040503050406030204" pitchFamily="18" charset="0"/>
                        <a:ea typeface="游明朝" panose="02020400000000000000" pitchFamily="18" charset="-128"/>
                      </a:rPr>
                      <m:t>、</m:t>
                    </m:r>
                    <m:r>
                      <a:rPr lang="ja-JP" altLang="en-US" sz="2400" i="1" dirty="0" smtClean="0">
                        <a:latin typeface="Cambria Math" panose="02040503050406030204" pitchFamily="18" charset="0"/>
                        <a:ea typeface="游明朝" panose="02020400000000000000" pitchFamily="18" charset="-128"/>
                      </a:rPr>
                      <m:t>𝜌</m:t>
                    </m:r>
                    <m:r>
                      <a:rPr lang="en-US" altLang="ja-JP" sz="2400" b="0" i="1" dirty="0" smtClean="0">
                        <a:latin typeface="Cambria Math" panose="02040503050406030204" pitchFamily="18" charset="0"/>
                        <a:ea typeface="游明朝" panose="02020400000000000000" pitchFamily="18" charset="-128"/>
                      </a:rPr>
                      <m:t>=0.99</m:t>
                    </m:r>
                  </m:oMath>
                </a14:m>
                <a:endParaRPr lang="en-US" altLang="ja-JP" sz="2400" dirty="0">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2400" dirty="0">
                    <a:latin typeface="游明朝" panose="02020400000000000000" pitchFamily="18" charset="-128"/>
                    <a:ea typeface="游明朝" panose="02020400000000000000" pitchFamily="18" charset="-128"/>
                  </a:rPr>
                  <a:t>で与えられることが多い</a:t>
                </a:r>
                <a:endParaRPr lang="en-US" altLang="ja-JP" sz="2400" dirty="0">
                  <a:latin typeface="游明朝" panose="02020400000000000000" pitchFamily="18" charset="-128"/>
                  <a:ea typeface="游明朝" panose="02020400000000000000" pitchFamily="18" charset="-128"/>
                </a:endParaRPr>
              </a:p>
            </p:txBody>
          </p:sp>
        </mc:Choice>
        <mc:Fallback xmlns="">
          <p:sp>
            <p:nvSpPr>
              <p:cNvPr id="8" name="テキスト ボックス 7">
                <a:extLst>
                  <a:ext uri="{FF2B5EF4-FFF2-40B4-BE49-F238E27FC236}">
                    <a16:creationId xmlns:a16="http://schemas.microsoft.com/office/drawing/2014/main" id="{600D642B-2117-4CE6-A53F-A01E3478EA24}"/>
                  </a:ext>
                </a:extLst>
              </p:cNvPr>
              <p:cNvSpPr txBox="1">
                <a:spLocks noRot="1" noChangeAspect="1" noMove="1" noResize="1" noEditPoints="1" noAdjustHandles="1" noChangeArrowheads="1" noChangeShapeType="1" noTextEdit="1"/>
              </p:cNvSpPr>
              <p:nvPr/>
            </p:nvSpPr>
            <p:spPr>
              <a:xfrm>
                <a:off x="1345936" y="5685104"/>
                <a:ext cx="6452126" cy="830997"/>
              </a:xfrm>
              <a:prstGeom prst="rect">
                <a:avLst/>
              </a:prstGeom>
              <a:blipFill>
                <a:blip r:embed="rId4"/>
                <a:stretch>
                  <a:fillRect l="-1512" t="-5147" b="-16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6743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21. </a:t>
            </a:r>
            <a:r>
              <a:rPr lang="ja-JP" altLang="en-US" sz="4800" b="1" dirty="0">
                <a:solidFill>
                  <a:prstClr val="white"/>
                </a:solidFill>
                <a:latin typeface="游明朝" panose="02020400000000000000" pitchFamily="18" charset="-128"/>
                <a:ea typeface="游明朝" panose="02020400000000000000" pitchFamily="18" charset="-128"/>
              </a:rPr>
              <a:t>最適化アルゴリズム</a:t>
            </a:r>
            <a:endParaRPr lang="ja-JP" altLang="en-US" sz="4800" b="1" baseline="30000" dirty="0">
              <a:solidFill>
                <a:prstClr val="white"/>
              </a:solidFill>
              <a:latin typeface="游明朝" panose="02020400000000000000" pitchFamily="18" charset="-128"/>
              <a:ea typeface="游明朝" panose="02020400000000000000" pitchFamily="18"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392811" y="1120676"/>
            <a:ext cx="8751188"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b="1" dirty="0" err="1">
                <a:solidFill>
                  <a:srgbClr val="FF0000"/>
                </a:solidFill>
                <a:latin typeface="游明朝" panose="02020400000000000000" pitchFamily="18" charset="-128"/>
                <a:ea typeface="游明朝" panose="02020400000000000000" pitchFamily="18" charset="-128"/>
              </a:rPr>
              <a:t>AdaDelta</a:t>
            </a: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dirty="0" err="1">
                <a:latin typeface="游明朝" panose="02020400000000000000" pitchFamily="18" charset="-128"/>
                <a:ea typeface="游明朝" panose="02020400000000000000" pitchFamily="18" charset="-128"/>
              </a:rPr>
              <a:t>RMSprop</a:t>
            </a:r>
            <a:r>
              <a:rPr lang="ja-JP" altLang="en-US" sz="3600" dirty="0">
                <a:latin typeface="游明朝" panose="02020400000000000000" pitchFamily="18" charset="-128"/>
                <a:ea typeface="游明朝" panose="02020400000000000000" pitchFamily="18" charset="-128"/>
              </a:rPr>
              <a:t>は以下の式で与えられる。</a:t>
            </a:r>
            <a:endParaRPr lang="en-US" altLang="ja-JP" sz="3600" dirty="0">
              <a:latin typeface="游明朝" panose="02020400000000000000" pitchFamily="18" charset="-128"/>
              <a:ea typeface="游明朝" panose="02020400000000000000" pitchFamily="18" charset="-128"/>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p:spTree>
    <p:extLst>
      <p:ext uri="{BB962C8B-B14F-4D97-AF65-F5344CB8AC3E}">
        <p14:creationId xmlns:p14="http://schemas.microsoft.com/office/powerpoint/2010/main" val="2161335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21. </a:t>
            </a:r>
            <a:r>
              <a:rPr lang="ja-JP" altLang="en-US" sz="4800" b="1" dirty="0">
                <a:solidFill>
                  <a:prstClr val="white"/>
                </a:solidFill>
                <a:latin typeface="游明朝" panose="02020400000000000000" pitchFamily="18" charset="-128"/>
                <a:ea typeface="游明朝" panose="02020400000000000000" pitchFamily="18" charset="-128"/>
              </a:rPr>
              <a:t>最適化アルゴリズム</a:t>
            </a:r>
            <a:endParaRPr lang="ja-JP" altLang="en-US" sz="4800" b="1" baseline="30000" dirty="0">
              <a:solidFill>
                <a:prstClr val="white"/>
              </a:solidFill>
              <a:latin typeface="游明朝" panose="02020400000000000000" pitchFamily="18" charset="-128"/>
              <a:ea typeface="游明朝" panose="02020400000000000000" pitchFamily="18"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392811" y="1120676"/>
            <a:ext cx="8751188"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b="1" dirty="0" err="1">
                <a:solidFill>
                  <a:srgbClr val="FF0000"/>
                </a:solidFill>
                <a:latin typeface="游明朝" panose="02020400000000000000" pitchFamily="18" charset="-128"/>
                <a:ea typeface="游明朝" panose="02020400000000000000" pitchFamily="18" charset="-128"/>
              </a:rPr>
              <a:t>AdaDelta</a:t>
            </a: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dirty="0" err="1">
                <a:latin typeface="游明朝" panose="02020400000000000000" pitchFamily="18" charset="-128"/>
                <a:ea typeface="游明朝" panose="02020400000000000000" pitchFamily="18" charset="-128"/>
              </a:rPr>
              <a:t>RMSprop</a:t>
            </a:r>
            <a:r>
              <a:rPr lang="ja-JP" altLang="en-US" sz="3600" dirty="0">
                <a:latin typeface="游明朝" panose="02020400000000000000" pitchFamily="18" charset="-128"/>
                <a:ea typeface="游明朝" panose="02020400000000000000" pitchFamily="18" charset="-128"/>
              </a:rPr>
              <a:t>は以下の式で与えられる。</a:t>
            </a:r>
            <a:endParaRPr lang="en-US" altLang="ja-JP" sz="3600" dirty="0">
              <a:latin typeface="游明朝" panose="02020400000000000000" pitchFamily="18" charset="-128"/>
              <a:ea typeface="游明朝" panose="02020400000000000000" pitchFamily="18" charset="-128"/>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4EA9019-E446-4F41-9BB6-0D05B18FC569}"/>
                  </a:ext>
                </a:extLst>
              </p:cNvPr>
              <p:cNvSpPr txBox="1"/>
              <p:nvPr/>
            </p:nvSpPr>
            <p:spPr>
              <a:xfrm>
                <a:off x="1604729" y="2434516"/>
                <a:ext cx="5725990" cy="3137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i="1" smtClean="0">
                              <a:latin typeface="Cambria Math" panose="02040503050406030204" pitchFamily="18" charset="0"/>
                            </a:rPr>
                          </m:ctrlPr>
                        </m:sSupPr>
                        <m:e>
                          <m:r>
                            <a:rPr kumimoji="1" lang="en-US" altLang="ja-JP" sz="3600" b="1" i="1" smtClean="0">
                              <a:latin typeface="Cambria Math" panose="02040503050406030204" pitchFamily="18" charset="0"/>
                            </a:rPr>
                            <m:t>𝒈</m:t>
                          </m:r>
                        </m:e>
                        <m:sup>
                          <m:d>
                            <m:dPr>
                              <m:ctrlPr>
                                <a:rPr kumimoji="1" lang="en-US" altLang="ja-JP" sz="3600" i="1" smtClean="0">
                                  <a:latin typeface="Cambria Math" panose="02040503050406030204" pitchFamily="18" charset="0"/>
                                </a:rPr>
                              </m:ctrlPr>
                            </m:dPr>
                            <m:e>
                              <m:r>
                                <a:rPr kumimoji="1" lang="en-US" altLang="ja-JP" sz="3600" b="0" i="1" smtClean="0">
                                  <a:latin typeface="Cambria Math" panose="02040503050406030204" pitchFamily="18" charset="0"/>
                                </a:rPr>
                                <m:t>𝑡</m:t>
                              </m:r>
                            </m:e>
                          </m:d>
                        </m:sup>
                      </m:sSup>
                      <m:r>
                        <a:rPr kumimoji="1" lang="en-US" altLang="ja-JP" sz="3600" b="0" i="1" smtClean="0">
                          <a:latin typeface="Cambria Math" panose="02040503050406030204" pitchFamily="18" charset="0"/>
                        </a:rPr>
                        <m:t>=</m:t>
                      </m:r>
                      <m:r>
                        <m:rPr>
                          <m:sty m:val="p"/>
                        </m:rP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𝐸</m:t>
                      </m:r>
                      <m:d>
                        <m:dPr>
                          <m:ctrlPr>
                            <a:rPr kumimoji="1" lang="en-US" altLang="ja-JP" sz="3600" b="0" i="1" smtClean="0">
                              <a:latin typeface="Cambria Math" panose="02040503050406030204" pitchFamily="18" charset="0"/>
                              <a:ea typeface="Cambria Math" panose="02040503050406030204" pitchFamily="18" charset="0"/>
                            </a:rPr>
                          </m:ctrlPr>
                        </m:dPr>
                        <m:e>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𝒘</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e>
                      </m:d>
                    </m:oMath>
                  </m:oMathPara>
                </a14:m>
                <a:endParaRPr lang="en-US" altLang="ja-JP" sz="36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ea typeface="Cambria Math" panose="02040503050406030204" pitchFamily="18" charset="0"/>
                            </a:rPr>
                          </m:ctrlPr>
                        </m:sSubPr>
                        <m:e>
                          <m:r>
                            <a:rPr lang="en-US" altLang="ja-JP" sz="3600" b="1" i="1" smtClean="0">
                              <a:latin typeface="Cambria Math" panose="02040503050406030204" pitchFamily="18" charset="0"/>
                              <a:ea typeface="Cambria Math" panose="02040503050406030204" pitchFamily="18" charset="0"/>
                            </a:rPr>
                            <m:t>𝒗</m:t>
                          </m:r>
                        </m:e>
                        <m:sub>
                          <m:r>
                            <a:rPr lang="en-US" altLang="ja-JP" sz="3600" b="0" i="1" smtClean="0">
                              <a:latin typeface="Cambria Math" panose="02040503050406030204" pitchFamily="18" charset="0"/>
                              <a:ea typeface="Cambria Math" panose="02040503050406030204" pitchFamily="18" charset="0"/>
                            </a:rPr>
                            <m:t>𝑡</m:t>
                          </m:r>
                        </m:sub>
                      </m:sSub>
                      <m:r>
                        <a:rPr lang="en-US" altLang="ja-JP" sz="3600" b="0" i="1" smtClean="0">
                          <a:latin typeface="Cambria Math" panose="02040503050406030204" pitchFamily="18" charset="0"/>
                          <a:ea typeface="Cambria Math" panose="02040503050406030204" pitchFamily="18" charset="0"/>
                        </a:rPr>
                        <m:t>=</m:t>
                      </m:r>
                      <m:r>
                        <a:rPr lang="ja-JP" altLang="en-US" sz="3600" b="0" i="1" smtClean="0">
                          <a:latin typeface="Cambria Math" panose="02040503050406030204" pitchFamily="18" charset="0"/>
                          <a:ea typeface="Cambria Math" panose="02040503050406030204" pitchFamily="18" charset="0"/>
                        </a:rPr>
                        <m:t>𝜌</m:t>
                      </m:r>
                      <m:sSub>
                        <m:sSubPr>
                          <m:ctrlPr>
                            <a:rPr lang="en-US" altLang="ja-JP" sz="3600" b="0" i="1" smtClean="0">
                              <a:latin typeface="Cambria Math" panose="02040503050406030204" pitchFamily="18" charset="0"/>
                              <a:ea typeface="Cambria Math" panose="02040503050406030204" pitchFamily="18" charset="0"/>
                            </a:rPr>
                          </m:ctrlPr>
                        </m:sSubPr>
                        <m:e>
                          <m:r>
                            <a:rPr lang="en-US" altLang="ja-JP" sz="3600" b="1" i="1" smtClean="0">
                              <a:latin typeface="Cambria Math" panose="02040503050406030204" pitchFamily="18" charset="0"/>
                              <a:ea typeface="Cambria Math" panose="02040503050406030204" pitchFamily="18" charset="0"/>
                            </a:rPr>
                            <m:t>𝒗</m:t>
                          </m:r>
                        </m:e>
                        <m:sub>
                          <m:r>
                            <a:rPr lang="en-US" altLang="ja-JP" sz="3600" b="0" i="1" smtClean="0">
                              <a:latin typeface="Cambria Math" panose="02040503050406030204" pitchFamily="18" charset="0"/>
                              <a:ea typeface="Cambria Math" panose="02040503050406030204" pitchFamily="18" charset="0"/>
                            </a:rPr>
                            <m:t>𝑡</m:t>
                          </m:r>
                          <m:r>
                            <a:rPr lang="en-US" altLang="ja-JP" sz="3600" b="0" i="1" smtClean="0">
                              <a:latin typeface="Cambria Math" panose="02040503050406030204" pitchFamily="18" charset="0"/>
                              <a:ea typeface="Cambria Math" panose="02040503050406030204" pitchFamily="18" charset="0"/>
                            </a:rPr>
                            <m:t>−1</m:t>
                          </m:r>
                        </m:sub>
                      </m:sSub>
                      <m:r>
                        <a:rPr lang="en-US" altLang="ja-JP" sz="3600" b="0" i="1" smtClean="0">
                          <a:latin typeface="Cambria Math" panose="02040503050406030204" pitchFamily="18" charset="0"/>
                          <a:ea typeface="Cambria Math" panose="02040503050406030204" pitchFamily="18" charset="0"/>
                        </a:rPr>
                        <m:t>+</m:t>
                      </m:r>
                      <m:d>
                        <m:dPr>
                          <m:ctrlPr>
                            <a:rPr lang="en-US" altLang="ja-JP" sz="3600" b="0" i="1" smtClean="0">
                              <a:latin typeface="Cambria Math" panose="02040503050406030204" pitchFamily="18" charset="0"/>
                              <a:ea typeface="Cambria Math" panose="02040503050406030204" pitchFamily="18" charset="0"/>
                            </a:rPr>
                          </m:ctrlPr>
                        </m:dPr>
                        <m:e>
                          <m:r>
                            <a:rPr lang="en-US" altLang="ja-JP" sz="3600" b="0" i="1" smtClean="0">
                              <a:latin typeface="Cambria Math" panose="02040503050406030204" pitchFamily="18" charset="0"/>
                              <a:ea typeface="Cambria Math" panose="02040503050406030204" pitchFamily="18" charset="0"/>
                            </a:rPr>
                            <m:t>1−</m:t>
                          </m:r>
                          <m:r>
                            <a:rPr lang="ja-JP" altLang="en-US" sz="3600" b="0" i="1" smtClean="0">
                              <a:latin typeface="Cambria Math" panose="02040503050406030204" pitchFamily="18" charset="0"/>
                              <a:ea typeface="Cambria Math" panose="02040503050406030204" pitchFamily="18" charset="0"/>
                            </a:rPr>
                            <m:t>𝜌</m:t>
                          </m:r>
                        </m:e>
                      </m:d>
                      <m:sSup>
                        <m:sSupPr>
                          <m:ctrlPr>
                            <a:rPr lang="en-US" altLang="ja-JP" sz="3600" b="0" i="1" smtClean="0">
                              <a:latin typeface="Cambria Math" panose="02040503050406030204" pitchFamily="18" charset="0"/>
                              <a:ea typeface="Cambria Math" panose="02040503050406030204" pitchFamily="18" charset="0"/>
                            </a:rPr>
                          </m:ctrlPr>
                        </m:sSupPr>
                        <m:e>
                          <m:d>
                            <m:dPr>
                              <m:ctrlPr>
                                <a:rPr lang="en-US" altLang="ja-JP" sz="3600" b="0" i="1" smtClean="0">
                                  <a:latin typeface="Cambria Math" panose="02040503050406030204" pitchFamily="18" charset="0"/>
                                  <a:ea typeface="Cambria Math" panose="02040503050406030204" pitchFamily="18" charset="0"/>
                                </a:rPr>
                              </m:ctrlPr>
                            </m:dPr>
                            <m:e>
                              <m:sSup>
                                <m:sSupPr>
                                  <m:ctrlPr>
                                    <a:rPr lang="en-US" altLang="ja-JP" sz="3600" b="0" i="1" smtClean="0">
                                      <a:latin typeface="Cambria Math" panose="02040503050406030204" pitchFamily="18" charset="0"/>
                                      <a:ea typeface="Cambria Math" panose="02040503050406030204" pitchFamily="18" charset="0"/>
                                    </a:rPr>
                                  </m:ctrlPr>
                                </m:sSupPr>
                                <m:e>
                                  <m:r>
                                    <a:rPr lang="en-US" altLang="ja-JP" sz="3600" b="1" i="1" smtClean="0">
                                      <a:latin typeface="Cambria Math" panose="02040503050406030204" pitchFamily="18" charset="0"/>
                                      <a:ea typeface="Cambria Math" panose="02040503050406030204" pitchFamily="18" charset="0"/>
                                    </a:rPr>
                                    <m:t>𝒈</m:t>
                                  </m:r>
                                </m:e>
                                <m:sup>
                                  <m:d>
                                    <m:dPr>
                                      <m:ctrlPr>
                                        <a:rPr lang="en-US" altLang="ja-JP" sz="3600" b="0" i="1" smtClean="0">
                                          <a:latin typeface="Cambria Math" panose="02040503050406030204" pitchFamily="18" charset="0"/>
                                          <a:ea typeface="Cambria Math" panose="02040503050406030204" pitchFamily="18" charset="0"/>
                                        </a:rPr>
                                      </m:ctrlPr>
                                    </m:dPr>
                                    <m:e>
                                      <m:r>
                                        <a:rPr lang="en-US" altLang="ja-JP" sz="3600" b="0" i="1" smtClean="0">
                                          <a:latin typeface="Cambria Math" panose="02040503050406030204" pitchFamily="18" charset="0"/>
                                          <a:ea typeface="Cambria Math" panose="02040503050406030204" pitchFamily="18" charset="0"/>
                                        </a:rPr>
                                        <m:t>𝑡</m:t>
                                      </m:r>
                                    </m:e>
                                  </m:d>
                                </m:sup>
                              </m:sSup>
                            </m:e>
                          </m:d>
                        </m:e>
                        <m:sup>
                          <m:r>
                            <a:rPr lang="en-US" altLang="ja-JP" sz="3600" b="0" i="1" smtClean="0">
                              <a:latin typeface="Cambria Math" panose="02040503050406030204" pitchFamily="18" charset="0"/>
                              <a:ea typeface="Cambria Math" panose="02040503050406030204" pitchFamily="18" charset="0"/>
                            </a:rPr>
                            <m:t>2</m:t>
                          </m:r>
                        </m:sup>
                      </m:sSup>
                    </m:oMath>
                  </m:oMathPara>
                </a14:m>
                <a:endParaRPr lang="en-US" altLang="ja-JP" sz="36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ea typeface="Cambria Math" panose="02040503050406030204" pitchFamily="18" charset="0"/>
                        </a:rPr>
                        <m:t>∆</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𝒘</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r>
                        <a:rPr kumimoji="1" lang="en-US" altLang="ja-JP" sz="3600" b="0" i="1" smtClean="0">
                          <a:latin typeface="Cambria Math" panose="02040503050406030204" pitchFamily="18" charset="0"/>
                          <a:ea typeface="Cambria Math" panose="02040503050406030204" pitchFamily="18" charset="0"/>
                        </a:rPr>
                        <m:t>=−</m:t>
                      </m:r>
                      <m:f>
                        <m:fPr>
                          <m:ctrlPr>
                            <a:rPr kumimoji="1" lang="en-US" altLang="ja-JP" sz="3600" b="0" i="1" smtClean="0">
                              <a:latin typeface="Cambria Math" panose="02040503050406030204" pitchFamily="18" charset="0"/>
                              <a:ea typeface="Cambria Math" panose="02040503050406030204" pitchFamily="18" charset="0"/>
                            </a:rPr>
                          </m:ctrlPr>
                        </m:fPr>
                        <m:num>
                          <m:r>
                            <a:rPr kumimoji="1" lang="ja-JP" altLang="en-US" sz="3600" b="0" i="1" smtClean="0">
                              <a:latin typeface="Cambria Math" panose="02040503050406030204" pitchFamily="18" charset="0"/>
                              <a:ea typeface="Cambria Math" panose="02040503050406030204" pitchFamily="18" charset="0"/>
                            </a:rPr>
                            <m:t>𝜂</m:t>
                          </m:r>
                        </m:num>
                        <m:den>
                          <m:rad>
                            <m:radPr>
                              <m:degHide m:val="on"/>
                              <m:ctrlPr>
                                <a:rPr kumimoji="1" lang="en-US" altLang="ja-JP" sz="3600" b="0" i="1" smtClean="0">
                                  <a:latin typeface="Cambria Math" panose="02040503050406030204" pitchFamily="18" charset="0"/>
                                  <a:ea typeface="Cambria Math" panose="02040503050406030204" pitchFamily="18" charset="0"/>
                                </a:rPr>
                              </m:ctrlPr>
                            </m:radPr>
                            <m:deg/>
                            <m:e>
                              <m:sSub>
                                <m:sSubPr>
                                  <m:ctrlPr>
                                    <a:rPr kumimoji="1" lang="en-US" altLang="ja-JP" sz="3600" b="0" i="1" smtClean="0">
                                      <a:latin typeface="Cambria Math" panose="02040503050406030204" pitchFamily="18" charset="0"/>
                                      <a:ea typeface="Cambria Math" panose="02040503050406030204" pitchFamily="18" charset="0"/>
                                    </a:rPr>
                                  </m:ctrlPr>
                                </m:sSubPr>
                                <m:e>
                                  <m:r>
                                    <a:rPr kumimoji="1" lang="en-US" altLang="ja-JP" sz="3600" b="1" i="1" smtClean="0">
                                      <a:latin typeface="Cambria Math" panose="02040503050406030204" pitchFamily="18" charset="0"/>
                                      <a:ea typeface="Cambria Math" panose="02040503050406030204" pitchFamily="18" charset="0"/>
                                    </a:rPr>
                                    <m:t>𝒗</m:t>
                                  </m:r>
                                </m:e>
                                <m:sub>
                                  <m:r>
                                    <a:rPr kumimoji="1" lang="en-US" altLang="ja-JP" sz="3600" b="0" i="1" smtClean="0">
                                      <a:latin typeface="Cambria Math" panose="02040503050406030204" pitchFamily="18" charset="0"/>
                                      <a:ea typeface="Cambria Math" panose="02040503050406030204" pitchFamily="18" charset="0"/>
                                    </a:rPr>
                                    <m:t>𝑡</m:t>
                                  </m:r>
                                </m:sub>
                              </m:sSub>
                              <m:r>
                                <a:rPr kumimoji="1" lang="en-US" altLang="ja-JP" sz="3600" b="0" i="1" smtClean="0">
                                  <a:latin typeface="Cambria Math" panose="02040503050406030204" pitchFamily="18" charset="0"/>
                                  <a:ea typeface="Cambria Math" panose="02040503050406030204" pitchFamily="18" charset="0"/>
                                </a:rPr>
                                <m:t>+</m:t>
                              </m:r>
                              <m:r>
                                <a:rPr kumimoji="1" lang="ja-JP" altLang="en-US" sz="3600" b="0" i="1" smtClean="0">
                                  <a:latin typeface="Cambria Math" panose="02040503050406030204" pitchFamily="18" charset="0"/>
                                  <a:ea typeface="Cambria Math" panose="02040503050406030204" pitchFamily="18" charset="0"/>
                                </a:rPr>
                                <m:t>𝜀</m:t>
                              </m:r>
                            </m:e>
                          </m:rad>
                        </m:den>
                      </m:f>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𝒈</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oMath>
                  </m:oMathPara>
                </a14:m>
                <a:endParaRPr kumimoji="1" lang="en-US" altLang="ja-JP" sz="36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r>
                                <a:rPr kumimoji="1" lang="en-US" altLang="ja-JP" sz="3600" b="0" i="1" smtClean="0">
                                  <a:latin typeface="Cambria Math" panose="02040503050406030204" pitchFamily="18" charset="0"/>
                                  <a:ea typeface="Cambria Math" panose="02040503050406030204" pitchFamily="18" charset="0"/>
                                </a:rPr>
                                <m:t>+1</m:t>
                              </m:r>
                            </m:e>
                          </m:d>
                        </m:sup>
                      </m:sSup>
                      <m:r>
                        <a:rPr kumimoji="1" lang="en-US" altLang="ja-JP" sz="3600" b="0" i="1" smtClean="0">
                          <a:latin typeface="Cambria Math" panose="02040503050406030204" pitchFamily="18" charset="0"/>
                          <a:ea typeface="Cambria Math" panose="02040503050406030204" pitchFamily="18" charset="0"/>
                        </a:rPr>
                        <m:t>=</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r>
                        <a:rPr kumimoji="1" lang="en-US" altLang="ja-JP" sz="3600" b="0" i="1" smtClean="0">
                          <a:latin typeface="Cambria Math" panose="02040503050406030204" pitchFamily="18" charset="0"/>
                          <a:ea typeface="Cambria Math" panose="02040503050406030204" pitchFamily="18" charset="0"/>
                        </a:rPr>
                        <m:t>+</m:t>
                      </m:r>
                      <m:r>
                        <m:rPr>
                          <m:sty m:val="p"/>
                        </m:rPr>
                        <a:rPr kumimoji="1" lang="el-GR" altLang="ja-JP" sz="3600" b="0" i="1" smtClean="0">
                          <a:latin typeface="Cambria Math" panose="02040503050406030204" pitchFamily="18" charset="0"/>
                          <a:ea typeface="Cambria Math" panose="02040503050406030204" pitchFamily="18" charset="0"/>
                        </a:rPr>
                        <m:t>Δ</m:t>
                      </m:r>
                      <m:sSup>
                        <m:sSupPr>
                          <m:ctrlPr>
                            <a:rPr kumimoji="1" lang="el-GR"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l-GR"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oMath>
                  </m:oMathPara>
                </a14:m>
                <a:endParaRPr kumimoji="1" lang="en-US" altLang="ja-JP" sz="3600" b="0" dirty="0">
                  <a:ea typeface="Cambria Math" panose="02040503050406030204" pitchFamily="18" charset="0"/>
                </a:endParaRPr>
              </a:p>
            </p:txBody>
          </p:sp>
        </mc:Choice>
        <mc:Fallback xmlns="">
          <p:sp>
            <p:nvSpPr>
              <p:cNvPr id="4" name="テキスト ボックス 3">
                <a:extLst>
                  <a:ext uri="{FF2B5EF4-FFF2-40B4-BE49-F238E27FC236}">
                    <a16:creationId xmlns:a16="http://schemas.microsoft.com/office/drawing/2014/main" id="{84EA9019-E446-4F41-9BB6-0D05B18FC569}"/>
                  </a:ext>
                </a:extLst>
              </p:cNvPr>
              <p:cNvSpPr txBox="1">
                <a:spLocks noRot="1" noChangeAspect="1" noMove="1" noResize="1" noEditPoints="1" noAdjustHandles="1" noChangeArrowheads="1" noChangeShapeType="1" noTextEdit="1"/>
              </p:cNvSpPr>
              <p:nvPr/>
            </p:nvSpPr>
            <p:spPr>
              <a:xfrm>
                <a:off x="1604729" y="2434516"/>
                <a:ext cx="5725990" cy="31370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00D642B-2117-4CE6-A53F-A01E3478EA24}"/>
                  </a:ext>
                </a:extLst>
              </p:cNvPr>
              <p:cNvSpPr txBox="1"/>
              <p:nvPr/>
            </p:nvSpPr>
            <p:spPr>
              <a:xfrm>
                <a:off x="1345936" y="5685104"/>
                <a:ext cx="645212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ja-JP" sz="2400" i="1" smtClean="0">
                            <a:latin typeface="Cambria Math" panose="02040503050406030204" pitchFamily="18" charset="0"/>
                            <a:ea typeface="游明朝" panose="02020400000000000000" pitchFamily="18" charset="-128"/>
                          </a:rPr>
                        </m:ctrlPr>
                      </m:sSubPr>
                      <m:e>
                        <m:r>
                          <a:rPr lang="en-US" altLang="ja-JP" sz="2400" b="1" i="1" smtClean="0">
                            <a:latin typeface="Cambria Math" panose="02040503050406030204" pitchFamily="18" charset="0"/>
                            <a:ea typeface="游明朝" panose="02020400000000000000" pitchFamily="18" charset="-128"/>
                          </a:rPr>
                          <m:t>𝒗</m:t>
                        </m:r>
                      </m:e>
                      <m:sub>
                        <m:r>
                          <a:rPr lang="en-US" altLang="ja-JP" sz="2400" b="0" i="1" smtClean="0">
                            <a:latin typeface="Cambria Math" panose="02040503050406030204" pitchFamily="18" charset="0"/>
                            <a:ea typeface="游明朝" panose="02020400000000000000" pitchFamily="18" charset="-128"/>
                          </a:rPr>
                          <m:t>0</m:t>
                        </m:r>
                      </m:sub>
                    </m:sSub>
                    <m:r>
                      <a:rPr lang="en-US" altLang="ja-JP" sz="2400" b="0" i="1" smtClean="0">
                        <a:latin typeface="Cambria Math" panose="02040503050406030204" pitchFamily="18" charset="0"/>
                        <a:ea typeface="游明朝" panose="02020400000000000000" pitchFamily="18" charset="-128"/>
                      </a:rPr>
                      <m:t>=</m:t>
                    </m:r>
                    <m:r>
                      <a:rPr lang="en-US" altLang="ja-JP" sz="2400" b="1" i="1" smtClean="0">
                        <a:latin typeface="Cambria Math" panose="02040503050406030204" pitchFamily="18" charset="0"/>
                        <a:ea typeface="游明朝" panose="02020400000000000000" pitchFamily="18" charset="-128"/>
                      </a:rPr>
                      <m:t>𝟎</m:t>
                    </m:r>
                  </m:oMath>
                </a14:m>
                <a:r>
                  <a:rPr lang="ja-JP" altLang="en-US" sz="2400" dirty="0">
                    <a:latin typeface="游明朝" panose="02020400000000000000" pitchFamily="18" charset="-128"/>
                    <a:ea typeface="游明朝" panose="02020400000000000000" pitchFamily="18" charset="-128"/>
                  </a:rPr>
                  <a:t>、</a:t>
                </a:r>
                <a14:m>
                  <m:oMath xmlns:m="http://schemas.openxmlformats.org/officeDocument/2006/math">
                    <m:r>
                      <a:rPr lang="ja-JP" altLang="en-US" sz="2400" i="1" dirty="0" smtClean="0">
                        <a:latin typeface="Cambria Math" panose="02040503050406030204" pitchFamily="18" charset="0"/>
                        <a:ea typeface="游明朝" panose="02020400000000000000" pitchFamily="18" charset="-128"/>
                      </a:rPr>
                      <m:t>𝜀</m:t>
                    </m:r>
                    <m:r>
                      <a:rPr lang="en-US" altLang="ja-JP" sz="2400" b="0" i="1" dirty="0" smtClean="0">
                        <a:latin typeface="Cambria Math" panose="02040503050406030204" pitchFamily="18" charset="0"/>
                        <a:ea typeface="游明朝" panose="02020400000000000000" pitchFamily="18" charset="-128"/>
                      </a:rPr>
                      <m:t>=</m:t>
                    </m:r>
                    <m:sSup>
                      <m:sSupPr>
                        <m:ctrlPr>
                          <a:rPr lang="en-US" altLang="ja-JP" sz="2400" b="0" i="1" dirty="0" smtClean="0">
                            <a:latin typeface="Cambria Math" panose="02040503050406030204" pitchFamily="18" charset="0"/>
                            <a:ea typeface="游明朝" panose="02020400000000000000" pitchFamily="18" charset="-128"/>
                          </a:rPr>
                        </m:ctrlPr>
                      </m:sSupPr>
                      <m:e>
                        <m:r>
                          <a:rPr lang="en-US" altLang="ja-JP" sz="2400" b="0" i="1" dirty="0" smtClean="0">
                            <a:latin typeface="Cambria Math" panose="02040503050406030204" pitchFamily="18" charset="0"/>
                            <a:ea typeface="游明朝" panose="02020400000000000000" pitchFamily="18" charset="-128"/>
                          </a:rPr>
                          <m:t>10</m:t>
                        </m:r>
                      </m:e>
                      <m:sup>
                        <m:r>
                          <a:rPr lang="en-US" altLang="ja-JP" sz="2400" b="0" i="1" dirty="0" smtClean="0">
                            <a:latin typeface="Cambria Math" panose="02040503050406030204" pitchFamily="18" charset="0"/>
                            <a:ea typeface="游明朝" panose="02020400000000000000" pitchFamily="18" charset="-128"/>
                          </a:rPr>
                          <m:t>−6</m:t>
                        </m:r>
                      </m:sup>
                    </m:sSup>
                  </m:oMath>
                </a14:m>
                <a:r>
                  <a:rPr lang="ja-JP" altLang="en-US" sz="2400" dirty="0">
                    <a:latin typeface="游明朝" panose="02020400000000000000" pitchFamily="18" charset="-128"/>
                    <a:ea typeface="游明朝" panose="02020400000000000000" pitchFamily="18" charset="-128"/>
                  </a:rPr>
                  <a:t>、</a:t>
                </a:r>
                <a14:m>
                  <m:oMath xmlns:m="http://schemas.openxmlformats.org/officeDocument/2006/math">
                    <m:sSup>
                      <m:sSupPr>
                        <m:ctrlPr>
                          <a:rPr lang="en-US" altLang="ja-JP" sz="2400" i="1" dirty="0" smtClean="0">
                            <a:latin typeface="Cambria Math" panose="02040503050406030204" pitchFamily="18" charset="0"/>
                            <a:ea typeface="游明朝" panose="02020400000000000000" pitchFamily="18" charset="-128"/>
                          </a:rPr>
                        </m:ctrlPr>
                      </m:sSupPr>
                      <m:e>
                        <m:r>
                          <a:rPr lang="en-US" altLang="ja-JP" sz="2400" b="0" i="1" dirty="0" smtClean="0">
                            <a:latin typeface="Cambria Math" panose="02040503050406030204" pitchFamily="18" charset="0"/>
                            <a:ea typeface="游明朝" panose="02020400000000000000" pitchFamily="18" charset="-128"/>
                          </a:rPr>
                          <m:t>10</m:t>
                        </m:r>
                      </m:e>
                      <m:sup>
                        <m:r>
                          <a:rPr lang="en-US" altLang="ja-JP" sz="2400" b="0" i="1" dirty="0" smtClean="0">
                            <a:latin typeface="Cambria Math" panose="02040503050406030204" pitchFamily="18" charset="0"/>
                            <a:ea typeface="游明朝" panose="02020400000000000000" pitchFamily="18" charset="-128"/>
                          </a:rPr>
                          <m:t>−8</m:t>
                        </m:r>
                      </m:sup>
                    </m:sSup>
                  </m:oMath>
                </a14:m>
                <a:r>
                  <a:rPr lang="ja-JP" altLang="en-US" sz="2400" dirty="0">
                    <a:latin typeface="游明朝" panose="02020400000000000000" pitchFamily="18" charset="-128"/>
                    <a:ea typeface="游明朝" panose="02020400000000000000" pitchFamily="18" charset="-128"/>
                  </a:rPr>
                  <a:t>、</a:t>
                </a:r>
                <a14:m>
                  <m:oMath xmlns:m="http://schemas.openxmlformats.org/officeDocument/2006/math">
                    <m:r>
                      <a:rPr lang="ja-JP" altLang="en-US" sz="2400" i="1" dirty="0" smtClean="0">
                        <a:latin typeface="Cambria Math" panose="02040503050406030204" pitchFamily="18" charset="0"/>
                        <a:ea typeface="游明朝" panose="02020400000000000000" pitchFamily="18" charset="-128"/>
                      </a:rPr>
                      <m:t>𝜂</m:t>
                    </m:r>
                    <m:r>
                      <a:rPr lang="en-US" altLang="ja-JP" sz="2400" b="0" i="1" dirty="0" smtClean="0">
                        <a:latin typeface="Cambria Math" panose="02040503050406030204" pitchFamily="18" charset="0"/>
                        <a:ea typeface="游明朝" panose="02020400000000000000" pitchFamily="18" charset="-128"/>
                      </a:rPr>
                      <m:t>=0.01</m:t>
                    </m:r>
                    <m:r>
                      <a:rPr lang="ja-JP" altLang="en-US" sz="2400" i="1" dirty="0">
                        <a:latin typeface="Cambria Math" panose="02040503050406030204" pitchFamily="18" charset="0"/>
                        <a:ea typeface="游明朝" panose="02020400000000000000" pitchFamily="18" charset="-128"/>
                      </a:rPr>
                      <m:t>、</m:t>
                    </m:r>
                    <m:r>
                      <a:rPr lang="ja-JP" altLang="en-US" sz="2400" i="1" dirty="0" smtClean="0">
                        <a:latin typeface="Cambria Math" panose="02040503050406030204" pitchFamily="18" charset="0"/>
                        <a:ea typeface="游明朝" panose="02020400000000000000" pitchFamily="18" charset="-128"/>
                      </a:rPr>
                      <m:t>𝜌</m:t>
                    </m:r>
                    <m:r>
                      <a:rPr lang="en-US" altLang="ja-JP" sz="2400" b="0" i="1" dirty="0" smtClean="0">
                        <a:latin typeface="Cambria Math" panose="02040503050406030204" pitchFamily="18" charset="0"/>
                        <a:ea typeface="游明朝" panose="02020400000000000000" pitchFamily="18" charset="-128"/>
                      </a:rPr>
                      <m:t>=0.99</m:t>
                    </m:r>
                  </m:oMath>
                </a14:m>
                <a:endParaRPr lang="en-US" altLang="ja-JP" sz="2400" dirty="0">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2400" dirty="0">
                    <a:latin typeface="游明朝" panose="02020400000000000000" pitchFamily="18" charset="-128"/>
                    <a:ea typeface="游明朝" panose="02020400000000000000" pitchFamily="18" charset="-128"/>
                  </a:rPr>
                  <a:t>で与えられることが多い</a:t>
                </a:r>
                <a:endParaRPr lang="en-US" altLang="ja-JP" sz="2400" dirty="0">
                  <a:latin typeface="游明朝" panose="02020400000000000000" pitchFamily="18" charset="-128"/>
                  <a:ea typeface="游明朝" panose="02020400000000000000" pitchFamily="18" charset="-128"/>
                </a:endParaRPr>
              </a:p>
            </p:txBody>
          </p:sp>
        </mc:Choice>
        <mc:Fallback xmlns="">
          <p:sp>
            <p:nvSpPr>
              <p:cNvPr id="8" name="テキスト ボックス 7">
                <a:extLst>
                  <a:ext uri="{FF2B5EF4-FFF2-40B4-BE49-F238E27FC236}">
                    <a16:creationId xmlns:a16="http://schemas.microsoft.com/office/drawing/2014/main" id="{600D642B-2117-4CE6-A53F-A01E3478EA24}"/>
                  </a:ext>
                </a:extLst>
              </p:cNvPr>
              <p:cNvSpPr txBox="1">
                <a:spLocks noRot="1" noChangeAspect="1" noMove="1" noResize="1" noEditPoints="1" noAdjustHandles="1" noChangeArrowheads="1" noChangeShapeType="1" noTextEdit="1"/>
              </p:cNvSpPr>
              <p:nvPr/>
            </p:nvSpPr>
            <p:spPr>
              <a:xfrm>
                <a:off x="1345936" y="5685104"/>
                <a:ext cx="6452126" cy="830997"/>
              </a:xfrm>
              <a:prstGeom prst="rect">
                <a:avLst/>
              </a:prstGeom>
              <a:blipFill>
                <a:blip r:embed="rId3"/>
                <a:stretch>
                  <a:fillRect l="-1512" t="-5147" b="-16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1131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21. </a:t>
            </a:r>
            <a:r>
              <a:rPr lang="ja-JP" altLang="en-US" sz="4800" b="1" dirty="0">
                <a:solidFill>
                  <a:prstClr val="white"/>
                </a:solidFill>
                <a:latin typeface="游明朝" panose="02020400000000000000" pitchFamily="18" charset="-128"/>
                <a:ea typeface="游明朝" panose="02020400000000000000" pitchFamily="18" charset="-128"/>
              </a:rPr>
              <a:t>最適化アルゴリズム</a:t>
            </a:r>
            <a:endParaRPr lang="ja-JP" altLang="en-US" sz="4800" b="1" baseline="30000" dirty="0">
              <a:solidFill>
                <a:prstClr val="white"/>
              </a:solidFill>
              <a:latin typeface="游明朝" panose="02020400000000000000" pitchFamily="18" charset="-128"/>
              <a:ea typeface="游明朝" panose="02020400000000000000" pitchFamily="18"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392811" y="1120676"/>
            <a:ext cx="8751188"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Adam: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dirty="0" err="1">
                <a:latin typeface="游明朝" panose="02020400000000000000" pitchFamily="18" charset="-128"/>
                <a:ea typeface="游明朝" panose="02020400000000000000" pitchFamily="18" charset="-128"/>
              </a:rPr>
              <a:t>RMSprop</a:t>
            </a:r>
            <a:r>
              <a:rPr lang="ja-JP" altLang="en-US" sz="3600" dirty="0">
                <a:latin typeface="游明朝" panose="02020400000000000000" pitchFamily="18" charset="-128"/>
                <a:ea typeface="游明朝" panose="02020400000000000000" pitchFamily="18" charset="-128"/>
              </a:rPr>
              <a:t>の改良版。</a:t>
            </a:r>
            <a:endParaRPr lang="en-US" altLang="ja-JP" sz="3600" dirty="0">
              <a:latin typeface="游明朝" panose="02020400000000000000" pitchFamily="18" charset="-128"/>
              <a:ea typeface="游明朝" panose="02020400000000000000" pitchFamily="18" charset="-128"/>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4EA9019-E446-4F41-9BB6-0D05B18FC569}"/>
                  </a:ext>
                </a:extLst>
              </p:cNvPr>
              <p:cNvSpPr txBox="1"/>
              <p:nvPr/>
            </p:nvSpPr>
            <p:spPr>
              <a:xfrm>
                <a:off x="1604729" y="2434516"/>
                <a:ext cx="5725990" cy="3137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i="1" smtClean="0">
                              <a:latin typeface="Cambria Math" panose="02040503050406030204" pitchFamily="18" charset="0"/>
                            </a:rPr>
                          </m:ctrlPr>
                        </m:sSupPr>
                        <m:e>
                          <m:r>
                            <a:rPr kumimoji="1" lang="en-US" altLang="ja-JP" sz="3600" b="1" i="1" smtClean="0">
                              <a:latin typeface="Cambria Math" panose="02040503050406030204" pitchFamily="18" charset="0"/>
                            </a:rPr>
                            <m:t>𝒈</m:t>
                          </m:r>
                        </m:e>
                        <m:sup>
                          <m:d>
                            <m:dPr>
                              <m:ctrlPr>
                                <a:rPr kumimoji="1" lang="en-US" altLang="ja-JP" sz="3600" i="1" smtClean="0">
                                  <a:latin typeface="Cambria Math" panose="02040503050406030204" pitchFamily="18" charset="0"/>
                                </a:rPr>
                              </m:ctrlPr>
                            </m:dPr>
                            <m:e>
                              <m:r>
                                <a:rPr kumimoji="1" lang="en-US" altLang="ja-JP" sz="3600" b="0" i="1" smtClean="0">
                                  <a:latin typeface="Cambria Math" panose="02040503050406030204" pitchFamily="18" charset="0"/>
                                </a:rPr>
                                <m:t>𝑡</m:t>
                              </m:r>
                            </m:e>
                          </m:d>
                        </m:sup>
                      </m:sSup>
                      <m:r>
                        <a:rPr kumimoji="1" lang="en-US" altLang="ja-JP" sz="3600" b="0" i="1" smtClean="0">
                          <a:latin typeface="Cambria Math" panose="02040503050406030204" pitchFamily="18" charset="0"/>
                        </a:rPr>
                        <m:t>=</m:t>
                      </m:r>
                      <m:r>
                        <m:rPr>
                          <m:sty m:val="p"/>
                        </m:rP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𝐸</m:t>
                      </m:r>
                      <m:d>
                        <m:dPr>
                          <m:ctrlPr>
                            <a:rPr kumimoji="1" lang="en-US" altLang="ja-JP" sz="3600" b="0" i="1" smtClean="0">
                              <a:latin typeface="Cambria Math" panose="02040503050406030204" pitchFamily="18" charset="0"/>
                              <a:ea typeface="Cambria Math" panose="02040503050406030204" pitchFamily="18" charset="0"/>
                            </a:rPr>
                          </m:ctrlPr>
                        </m:dPr>
                        <m:e>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𝒘</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e>
                      </m:d>
                    </m:oMath>
                  </m:oMathPara>
                </a14:m>
                <a:endParaRPr lang="en-US" altLang="ja-JP" sz="36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ea typeface="Cambria Math" panose="02040503050406030204" pitchFamily="18" charset="0"/>
                            </a:rPr>
                          </m:ctrlPr>
                        </m:sSubPr>
                        <m:e>
                          <m:r>
                            <a:rPr lang="en-US" altLang="ja-JP" sz="3600" b="1" i="1" smtClean="0">
                              <a:latin typeface="Cambria Math" panose="02040503050406030204" pitchFamily="18" charset="0"/>
                              <a:ea typeface="Cambria Math" panose="02040503050406030204" pitchFamily="18" charset="0"/>
                            </a:rPr>
                            <m:t>𝒗</m:t>
                          </m:r>
                        </m:e>
                        <m:sub>
                          <m:r>
                            <a:rPr lang="en-US" altLang="ja-JP" sz="3600" b="0" i="1" smtClean="0">
                              <a:latin typeface="Cambria Math" panose="02040503050406030204" pitchFamily="18" charset="0"/>
                              <a:ea typeface="Cambria Math" panose="02040503050406030204" pitchFamily="18" charset="0"/>
                            </a:rPr>
                            <m:t>𝑡</m:t>
                          </m:r>
                        </m:sub>
                      </m:sSub>
                      <m:r>
                        <a:rPr lang="en-US" altLang="ja-JP" sz="3600" b="0" i="1" smtClean="0">
                          <a:latin typeface="Cambria Math" panose="02040503050406030204" pitchFamily="18" charset="0"/>
                          <a:ea typeface="Cambria Math" panose="02040503050406030204" pitchFamily="18" charset="0"/>
                        </a:rPr>
                        <m:t>=</m:t>
                      </m:r>
                      <m:r>
                        <a:rPr lang="ja-JP" altLang="en-US" sz="3600" b="0" i="1" smtClean="0">
                          <a:latin typeface="Cambria Math" panose="02040503050406030204" pitchFamily="18" charset="0"/>
                          <a:ea typeface="Cambria Math" panose="02040503050406030204" pitchFamily="18" charset="0"/>
                        </a:rPr>
                        <m:t>𝜌</m:t>
                      </m:r>
                      <m:sSub>
                        <m:sSubPr>
                          <m:ctrlPr>
                            <a:rPr lang="en-US" altLang="ja-JP" sz="3600" b="0" i="1" smtClean="0">
                              <a:latin typeface="Cambria Math" panose="02040503050406030204" pitchFamily="18" charset="0"/>
                              <a:ea typeface="Cambria Math" panose="02040503050406030204" pitchFamily="18" charset="0"/>
                            </a:rPr>
                          </m:ctrlPr>
                        </m:sSubPr>
                        <m:e>
                          <m:r>
                            <a:rPr lang="en-US" altLang="ja-JP" sz="3600" b="1" i="1" smtClean="0">
                              <a:latin typeface="Cambria Math" panose="02040503050406030204" pitchFamily="18" charset="0"/>
                              <a:ea typeface="Cambria Math" panose="02040503050406030204" pitchFamily="18" charset="0"/>
                            </a:rPr>
                            <m:t>𝒗</m:t>
                          </m:r>
                        </m:e>
                        <m:sub>
                          <m:r>
                            <a:rPr lang="en-US" altLang="ja-JP" sz="3600" b="0" i="1" smtClean="0">
                              <a:latin typeface="Cambria Math" panose="02040503050406030204" pitchFamily="18" charset="0"/>
                              <a:ea typeface="Cambria Math" panose="02040503050406030204" pitchFamily="18" charset="0"/>
                            </a:rPr>
                            <m:t>𝑡</m:t>
                          </m:r>
                          <m:r>
                            <a:rPr lang="en-US" altLang="ja-JP" sz="3600" b="0" i="1" smtClean="0">
                              <a:latin typeface="Cambria Math" panose="02040503050406030204" pitchFamily="18" charset="0"/>
                              <a:ea typeface="Cambria Math" panose="02040503050406030204" pitchFamily="18" charset="0"/>
                            </a:rPr>
                            <m:t>−1</m:t>
                          </m:r>
                        </m:sub>
                      </m:sSub>
                      <m:r>
                        <a:rPr lang="en-US" altLang="ja-JP" sz="3600" b="0" i="1" smtClean="0">
                          <a:latin typeface="Cambria Math" panose="02040503050406030204" pitchFamily="18" charset="0"/>
                          <a:ea typeface="Cambria Math" panose="02040503050406030204" pitchFamily="18" charset="0"/>
                        </a:rPr>
                        <m:t>+</m:t>
                      </m:r>
                      <m:d>
                        <m:dPr>
                          <m:ctrlPr>
                            <a:rPr lang="en-US" altLang="ja-JP" sz="3600" b="0" i="1" smtClean="0">
                              <a:latin typeface="Cambria Math" panose="02040503050406030204" pitchFamily="18" charset="0"/>
                              <a:ea typeface="Cambria Math" panose="02040503050406030204" pitchFamily="18" charset="0"/>
                            </a:rPr>
                          </m:ctrlPr>
                        </m:dPr>
                        <m:e>
                          <m:r>
                            <a:rPr lang="en-US" altLang="ja-JP" sz="3600" b="0" i="1" smtClean="0">
                              <a:latin typeface="Cambria Math" panose="02040503050406030204" pitchFamily="18" charset="0"/>
                              <a:ea typeface="Cambria Math" panose="02040503050406030204" pitchFamily="18" charset="0"/>
                            </a:rPr>
                            <m:t>1−</m:t>
                          </m:r>
                          <m:r>
                            <a:rPr lang="ja-JP" altLang="en-US" sz="3600" b="0" i="1" smtClean="0">
                              <a:latin typeface="Cambria Math" panose="02040503050406030204" pitchFamily="18" charset="0"/>
                              <a:ea typeface="Cambria Math" panose="02040503050406030204" pitchFamily="18" charset="0"/>
                            </a:rPr>
                            <m:t>𝜌</m:t>
                          </m:r>
                        </m:e>
                      </m:d>
                      <m:sSup>
                        <m:sSupPr>
                          <m:ctrlPr>
                            <a:rPr lang="en-US" altLang="ja-JP" sz="3600" b="0" i="1" smtClean="0">
                              <a:latin typeface="Cambria Math" panose="02040503050406030204" pitchFamily="18" charset="0"/>
                              <a:ea typeface="Cambria Math" panose="02040503050406030204" pitchFamily="18" charset="0"/>
                            </a:rPr>
                          </m:ctrlPr>
                        </m:sSupPr>
                        <m:e>
                          <m:d>
                            <m:dPr>
                              <m:ctrlPr>
                                <a:rPr lang="en-US" altLang="ja-JP" sz="3600" b="0" i="1" smtClean="0">
                                  <a:latin typeface="Cambria Math" panose="02040503050406030204" pitchFamily="18" charset="0"/>
                                  <a:ea typeface="Cambria Math" panose="02040503050406030204" pitchFamily="18" charset="0"/>
                                </a:rPr>
                              </m:ctrlPr>
                            </m:dPr>
                            <m:e>
                              <m:sSup>
                                <m:sSupPr>
                                  <m:ctrlPr>
                                    <a:rPr lang="en-US" altLang="ja-JP" sz="3600" b="0" i="1" smtClean="0">
                                      <a:latin typeface="Cambria Math" panose="02040503050406030204" pitchFamily="18" charset="0"/>
                                      <a:ea typeface="Cambria Math" panose="02040503050406030204" pitchFamily="18" charset="0"/>
                                    </a:rPr>
                                  </m:ctrlPr>
                                </m:sSupPr>
                                <m:e>
                                  <m:r>
                                    <a:rPr lang="en-US" altLang="ja-JP" sz="3600" b="1" i="1" smtClean="0">
                                      <a:latin typeface="Cambria Math" panose="02040503050406030204" pitchFamily="18" charset="0"/>
                                      <a:ea typeface="Cambria Math" panose="02040503050406030204" pitchFamily="18" charset="0"/>
                                    </a:rPr>
                                    <m:t>𝒈</m:t>
                                  </m:r>
                                </m:e>
                                <m:sup>
                                  <m:d>
                                    <m:dPr>
                                      <m:ctrlPr>
                                        <a:rPr lang="en-US" altLang="ja-JP" sz="3600" b="0" i="1" smtClean="0">
                                          <a:latin typeface="Cambria Math" panose="02040503050406030204" pitchFamily="18" charset="0"/>
                                          <a:ea typeface="Cambria Math" panose="02040503050406030204" pitchFamily="18" charset="0"/>
                                        </a:rPr>
                                      </m:ctrlPr>
                                    </m:dPr>
                                    <m:e>
                                      <m:r>
                                        <a:rPr lang="en-US" altLang="ja-JP" sz="3600" b="0" i="1" smtClean="0">
                                          <a:latin typeface="Cambria Math" panose="02040503050406030204" pitchFamily="18" charset="0"/>
                                          <a:ea typeface="Cambria Math" panose="02040503050406030204" pitchFamily="18" charset="0"/>
                                        </a:rPr>
                                        <m:t>𝑡</m:t>
                                      </m:r>
                                    </m:e>
                                  </m:d>
                                </m:sup>
                              </m:sSup>
                            </m:e>
                          </m:d>
                        </m:e>
                        <m:sup>
                          <m:r>
                            <a:rPr lang="en-US" altLang="ja-JP" sz="3600" b="0" i="1" smtClean="0">
                              <a:latin typeface="Cambria Math" panose="02040503050406030204" pitchFamily="18" charset="0"/>
                              <a:ea typeface="Cambria Math" panose="02040503050406030204" pitchFamily="18" charset="0"/>
                            </a:rPr>
                            <m:t>2</m:t>
                          </m:r>
                        </m:sup>
                      </m:sSup>
                    </m:oMath>
                  </m:oMathPara>
                </a14:m>
                <a:endParaRPr lang="en-US" altLang="ja-JP" sz="36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ea typeface="Cambria Math" panose="02040503050406030204" pitchFamily="18" charset="0"/>
                        </a:rPr>
                        <m:t>∆</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𝒘</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r>
                        <a:rPr kumimoji="1" lang="en-US" altLang="ja-JP" sz="3600" b="0" i="1" smtClean="0">
                          <a:latin typeface="Cambria Math" panose="02040503050406030204" pitchFamily="18" charset="0"/>
                          <a:ea typeface="Cambria Math" panose="02040503050406030204" pitchFamily="18" charset="0"/>
                        </a:rPr>
                        <m:t>=−</m:t>
                      </m:r>
                      <m:f>
                        <m:fPr>
                          <m:ctrlPr>
                            <a:rPr kumimoji="1" lang="en-US" altLang="ja-JP" sz="3600" b="0" i="1" smtClean="0">
                              <a:latin typeface="Cambria Math" panose="02040503050406030204" pitchFamily="18" charset="0"/>
                              <a:ea typeface="Cambria Math" panose="02040503050406030204" pitchFamily="18" charset="0"/>
                            </a:rPr>
                          </m:ctrlPr>
                        </m:fPr>
                        <m:num>
                          <m:r>
                            <a:rPr kumimoji="1" lang="ja-JP" altLang="en-US" sz="3600" b="0" i="1" smtClean="0">
                              <a:latin typeface="Cambria Math" panose="02040503050406030204" pitchFamily="18" charset="0"/>
                              <a:ea typeface="Cambria Math" panose="02040503050406030204" pitchFamily="18" charset="0"/>
                            </a:rPr>
                            <m:t>𝜂</m:t>
                          </m:r>
                        </m:num>
                        <m:den>
                          <m:rad>
                            <m:radPr>
                              <m:degHide m:val="on"/>
                              <m:ctrlPr>
                                <a:rPr kumimoji="1" lang="en-US" altLang="ja-JP" sz="3600" b="0" i="1" smtClean="0">
                                  <a:latin typeface="Cambria Math" panose="02040503050406030204" pitchFamily="18" charset="0"/>
                                  <a:ea typeface="Cambria Math" panose="02040503050406030204" pitchFamily="18" charset="0"/>
                                </a:rPr>
                              </m:ctrlPr>
                            </m:radPr>
                            <m:deg/>
                            <m:e>
                              <m:sSub>
                                <m:sSubPr>
                                  <m:ctrlPr>
                                    <a:rPr kumimoji="1" lang="en-US" altLang="ja-JP" sz="3600" b="0" i="1" smtClean="0">
                                      <a:latin typeface="Cambria Math" panose="02040503050406030204" pitchFamily="18" charset="0"/>
                                      <a:ea typeface="Cambria Math" panose="02040503050406030204" pitchFamily="18" charset="0"/>
                                    </a:rPr>
                                  </m:ctrlPr>
                                </m:sSubPr>
                                <m:e>
                                  <m:r>
                                    <a:rPr kumimoji="1" lang="en-US" altLang="ja-JP" sz="3600" b="1" i="1" smtClean="0">
                                      <a:latin typeface="Cambria Math" panose="02040503050406030204" pitchFamily="18" charset="0"/>
                                      <a:ea typeface="Cambria Math" panose="02040503050406030204" pitchFamily="18" charset="0"/>
                                    </a:rPr>
                                    <m:t>𝒗</m:t>
                                  </m:r>
                                </m:e>
                                <m:sub>
                                  <m:r>
                                    <a:rPr kumimoji="1" lang="en-US" altLang="ja-JP" sz="3600" b="0" i="1" smtClean="0">
                                      <a:latin typeface="Cambria Math" panose="02040503050406030204" pitchFamily="18" charset="0"/>
                                      <a:ea typeface="Cambria Math" panose="02040503050406030204" pitchFamily="18" charset="0"/>
                                    </a:rPr>
                                    <m:t>𝑡</m:t>
                                  </m:r>
                                </m:sub>
                              </m:sSub>
                              <m:r>
                                <a:rPr kumimoji="1" lang="en-US" altLang="ja-JP" sz="3600" b="0" i="1" smtClean="0">
                                  <a:latin typeface="Cambria Math" panose="02040503050406030204" pitchFamily="18" charset="0"/>
                                  <a:ea typeface="Cambria Math" panose="02040503050406030204" pitchFamily="18" charset="0"/>
                                </a:rPr>
                                <m:t>+</m:t>
                              </m:r>
                              <m:r>
                                <a:rPr kumimoji="1" lang="ja-JP" altLang="en-US" sz="3600" b="0" i="1" smtClean="0">
                                  <a:latin typeface="Cambria Math" panose="02040503050406030204" pitchFamily="18" charset="0"/>
                                  <a:ea typeface="Cambria Math" panose="02040503050406030204" pitchFamily="18" charset="0"/>
                                </a:rPr>
                                <m:t>𝜀</m:t>
                              </m:r>
                            </m:e>
                          </m:rad>
                        </m:den>
                      </m:f>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1" i="1" smtClean="0">
                              <a:latin typeface="Cambria Math" panose="02040503050406030204" pitchFamily="18" charset="0"/>
                              <a:ea typeface="Cambria Math" panose="02040503050406030204" pitchFamily="18" charset="0"/>
                            </a:rPr>
                            <m:t>𝒈</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oMath>
                  </m:oMathPara>
                </a14:m>
                <a:endParaRPr kumimoji="1" lang="en-US" altLang="ja-JP" sz="36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r>
                                <a:rPr kumimoji="1" lang="en-US" altLang="ja-JP" sz="3600" b="0" i="1" smtClean="0">
                                  <a:latin typeface="Cambria Math" panose="02040503050406030204" pitchFamily="18" charset="0"/>
                                  <a:ea typeface="Cambria Math" panose="02040503050406030204" pitchFamily="18" charset="0"/>
                                </a:rPr>
                                <m:t>+1</m:t>
                              </m:r>
                            </m:e>
                          </m:d>
                        </m:sup>
                      </m:sSup>
                      <m:r>
                        <a:rPr kumimoji="1" lang="en-US" altLang="ja-JP" sz="3600" b="0" i="1" smtClean="0">
                          <a:latin typeface="Cambria Math" panose="02040503050406030204" pitchFamily="18" charset="0"/>
                          <a:ea typeface="Cambria Math" panose="02040503050406030204" pitchFamily="18" charset="0"/>
                        </a:rPr>
                        <m:t>=</m:t>
                      </m:r>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r>
                        <a:rPr kumimoji="1" lang="en-US" altLang="ja-JP" sz="3600" b="0" i="1" smtClean="0">
                          <a:latin typeface="Cambria Math" panose="02040503050406030204" pitchFamily="18" charset="0"/>
                          <a:ea typeface="Cambria Math" panose="02040503050406030204" pitchFamily="18" charset="0"/>
                        </a:rPr>
                        <m:t>+</m:t>
                      </m:r>
                      <m:r>
                        <m:rPr>
                          <m:sty m:val="p"/>
                        </m:rPr>
                        <a:rPr kumimoji="1" lang="el-GR" altLang="ja-JP" sz="3600" b="0" i="1" smtClean="0">
                          <a:latin typeface="Cambria Math" panose="02040503050406030204" pitchFamily="18" charset="0"/>
                          <a:ea typeface="Cambria Math" panose="02040503050406030204" pitchFamily="18" charset="0"/>
                        </a:rPr>
                        <m:t>Δ</m:t>
                      </m:r>
                      <m:sSup>
                        <m:sSupPr>
                          <m:ctrlPr>
                            <a:rPr kumimoji="1" lang="el-GR" altLang="ja-JP" sz="3600" b="0" i="1" smtClean="0">
                              <a:latin typeface="Cambria Math" panose="02040503050406030204" pitchFamily="18" charset="0"/>
                              <a:ea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𝑤</m:t>
                          </m:r>
                        </m:e>
                        <m:sup>
                          <m:d>
                            <m:dPr>
                              <m:ctrlPr>
                                <a:rPr kumimoji="1" lang="el-GR"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𝑡</m:t>
                              </m:r>
                            </m:e>
                          </m:d>
                        </m:sup>
                      </m:sSup>
                    </m:oMath>
                  </m:oMathPara>
                </a14:m>
                <a:endParaRPr kumimoji="1" lang="en-US" altLang="ja-JP" sz="3600" b="0" dirty="0">
                  <a:ea typeface="Cambria Math" panose="02040503050406030204" pitchFamily="18" charset="0"/>
                </a:endParaRPr>
              </a:p>
            </p:txBody>
          </p:sp>
        </mc:Choice>
        <mc:Fallback xmlns="">
          <p:sp>
            <p:nvSpPr>
              <p:cNvPr id="4" name="テキスト ボックス 3">
                <a:extLst>
                  <a:ext uri="{FF2B5EF4-FFF2-40B4-BE49-F238E27FC236}">
                    <a16:creationId xmlns:a16="http://schemas.microsoft.com/office/drawing/2014/main" id="{84EA9019-E446-4F41-9BB6-0D05B18FC569}"/>
                  </a:ext>
                </a:extLst>
              </p:cNvPr>
              <p:cNvSpPr txBox="1">
                <a:spLocks noRot="1" noChangeAspect="1" noMove="1" noResize="1" noEditPoints="1" noAdjustHandles="1" noChangeArrowheads="1" noChangeShapeType="1" noTextEdit="1"/>
              </p:cNvSpPr>
              <p:nvPr/>
            </p:nvSpPr>
            <p:spPr>
              <a:xfrm>
                <a:off x="1604729" y="2434516"/>
                <a:ext cx="5725990" cy="31370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00D642B-2117-4CE6-A53F-A01E3478EA24}"/>
                  </a:ext>
                </a:extLst>
              </p:cNvPr>
              <p:cNvSpPr txBox="1"/>
              <p:nvPr/>
            </p:nvSpPr>
            <p:spPr>
              <a:xfrm>
                <a:off x="1345936" y="5685104"/>
                <a:ext cx="645212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ja-JP" sz="2400" i="1" smtClean="0">
                            <a:latin typeface="Cambria Math" panose="02040503050406030204" pitchFamily="18" charset="0"/>
                            <a:ea typeface="游明朝" panose="02020400000000000000" pitchFamily="18" charset="-128"/>
                          </a:rPr>
                        </m:ctrlPr>
                      </m:sSubPr>
                      <m:e>
                        <m:r>
                          <a:rPr lang="en-US" altLang="ja-JP" sz="2400" b="1" i="1" smtClean="0">
                            <a:latin typeface="Cambria Math" panose="02040503050406030204" pitchFamily="18" charset="0"/>
                            <a:ea typeface="游明朝" panose="02020400000000000000" pitchFamily="18" charset="-128"/>
                          </a:rPr>
                          <m:t>𝒗</m:t>
                        </m:r>
                      </m:e>
                      <m:sub>
                        <m:r>
                          <a:rPr lang="en-US" altLang="ja-JP" sz="2400" b="0" i="1" smtClean="0">
                            <a:latin typeface="Cambria Math" panose="02040503050406030204" pitchFamily="18" charset="0"/>
                            <a:ea typeface="游明朝" panose="02020400000000000000" pitchFamily="18" charset="-128"/>
                          </a:rPr>
                          <m:t>0</m:t>
                        </m:r>
                      </m:sub>
                    </m:sSub>
                    <m:r>
                      <a:rPr lang="en-US" altLang="ja-JP" sz="2400" b="0" i="1" smtClean="0">
                        <a:latin typeface="Cambria Math" panose="02040503050406030204" pitchFamily="18" charset="0"/>
                        <a:ea typeface="游明朝" panose="02020400000000000000" pitchFamily="18" charset="-128"/>
                      </a:rPr>
                      <m:t>=</m:t>
                    </m:r>
                    <m:r>
                      <a:rPr lang="en-US" altLang="ja-JP" sz="2400" b="1" i="1" smtClean="0">
                        <a:latin typeface="Cambria Math" panose="02040503050406030204" pitchFamily="18" charset="0"/>
                        <a:ea typeface="游明朝" panose="02020400000000000000" pitchFamily="18" charset="-128"/>
                      </a:rPr>
                      <m:t>𝟎</m:t>
                    </m:r>
                  </m:oMath>
                </a14:m>
                <a:r>
                  <a:rPr lang="ja-JP" altLang="en-US" sz="2400" dirty="0">
                    <a:latin typeface="游明朝" panose="02020400000000000000" pitchFamily="18" charset="-128"/>
                    <a:ea typeface="游明朝" panose="02020400000000000000" pitchFamily="18" charset="-128"/>
                  </a:rPr>
                  <a:t>、</a:t>
                </a:r>
                <a14:m>
                  <m:oMath xmlns:m="http://schemas.openxmlformats.org/officeDocument/2006/math">
                    <m:r>
                      <a:rPr lang="ja-JP" altLang="en-US" sz="2400" i="1" dirty="0" smtClean="0">
                        <a:latin typeface="Cambria Math" panose="02040503050406030204" pitchFamily="18" charset="0"/>
                        <a:ea typeface="游明朝" panose="02020400000000000000" pitchFamily="18" charset="-128"/>
                      </a:rPr>
                      <m:t>𝜀</m:t>
                    </m:r>
                    <m:r>
                      <a:rPr lang="en-US" altLang="ja-JP" sz="2400" b="0" i="1" dirty="0" smtClean="0">
                        <a:latin typeface="Cambria Math" panose="02040503050406030204" pitchFamily="18" charset="0"/>
                        <a:ea typeface="游明朝" panose="02020400000000000000" pitchFamily="18" charset="-128"/>
                      </a:rPr>
                      <m:t>=</m:t>
                    </m:r>
                    <m:sSup>
                      <m:sSupPr>
                        <m:ctrlPr>
                          <a:rPr lang="en-US" altLang="ja-JP" sz="2400" b="0" i="1" dirty="0" smtClean="0">
                            <a:latin typeface="Cambria Math" panose="02040503050406030204" pitchFamily="18" charset="0"/>
                            <a:ea typeface="游明朝" panose="02020400000000000000" pitchFamily="18" charset="-128"/>
                          </a:rPr>
                        </m:ctrlPr>
                      </m:sSupPr>
                      <m:e>
                        <m:r>
                          <a:rPr lang="en-US" altLang="ja-JP" sz="2400" b="0" i="1" dirty="0" smtClean="0">
                            <a:latin typeface="Cambria Math" panose="02040503050406030204" pitchFamily="18" charset="0"/>
                            <a:ea typeface="游明朝" panose="02020400000000000000" pitchFamily="18" charset="-128"/>
                          </a:rPr>
                          <m:t>10</m:t>
                        </m:r>
                      </m:e>
                      <m:sup>
                        <m:r>
                          <a:rPr lang="en-US" altLang="ja-JP" sz="2400" b="0" i="1" dirty="0" smtClean="0">
                            <a:latin typeface="Cambria Math" panose="02040503050406030204" pitchFamily="18" charset="0"/>
                            <a:ea typeface="游明朝" panose="02020400000000000000" pitchFamily="18" charset="-128"/>
                          </a:rPr>
                          <m:t>−6</m:t>
                        </m:r>
                      </m:sup>
                    </m:sSup>
                  </m:oMath>
                </a14:m>
                <a:r>
                  <a:rPr lang="ja-JP" altLang="en-US" sz="2400" dirty="0">
                    <a:latin typeface="游明朝" panose="02020400000000000000" pitchFamily="18" charset="-128"/>
                    <a:ea typeface="游明朝" panose="02020400000000000000" pitchFamily="18" charset="-128"/>
                  </a:rPr>
                  <a:t>、</a:t>
                </a:r>
                <a14:m>
                  <m:oMath xmlns:m="http://schemas.openxmlformats.org/officeDocument/2006/math">
                    <m:sSup>
                      <m:sSupPr>
                        <m:ctrlPr>
                          <a:rPr lang="en-US" altLang="ja-JP" sz="2400" i="1" dirty="0" smtClean="0">
                            <a:latin typeface="Cambria Math" panose="02040503050406030204" pitchFamily="18" charset="0"/>
                            <a:ea typeface="游明朝" panose="02020400000000000000" pitchFamily="18" charset="-128"/>
                          </a:rPr>
                        </m:ctrlPr>
                      </m:sSupPr>
                      <m:e>
                        <m:r>
                          <a:rPr lang="en-US" altLang="ja-JP" sz="2400" b="0" i="1" dirty="0" smtClean="0">
                            <a:latin typeface="Cambria Math" panose="02040503050406030204" pitchFamily="18" charset="0"/>
                            <a:ea typeface="游明朝" panose="02020400000000000000" pitchFamily="18" charset="-128"/>
                          </a:rPr>
                          <m:t>10</m:t>
                        </m:r>
                      </m:e>
                      <m:sup>
                        <m:r>
                          <a:rPr lang="en-US" altLang="ja-JP" sz="2400" b="0" i="1" dirty="0" smtClean="0">
                            <a:latin typeface="Cambria Math" panose="02040503050406030204" pitchFamily="18" charset="0"/>
                            <a:ea typeface="游明朝" panose="02020400000000000000" pitchFamily="18" charset="-128"/>
                          </a:rPr>
                          <m:t>−8</m:t>
                        </m:r>
                      </m:sup>
                    </m:sSup>
                  </m:oMath>
                </a14:m>
                <a:r>
                  <a:rPr lang="ja-JP" altLang="en-US" sz="2400" dirty="0">
                    <a:latin typeface="游明朝" panose="02020400000000000000" pitchFamily="18" charset="-128"/>
                    <a:ea typeface="游明朝" panose="02020400000000000000" pitchFamily="18" charset="-128"/>
                  </a:rPr>
                  <a:t>、</a:t>
                </a:r>
                <a14:m>
                  <m:oMath xmlns:m="http://schemas.openxmlformats.org/officeDocument/2006/math">
                    <m:r>
                      <a:rPr lang="ja-JP" altLang="en-US" sz="2400" i="1" dirty="0" smtClean="0">
                        <a:latin typeface="Cambria Math" panose="02040503050406030204" pitchFamily="18" charset="0"/>
                        <a:ea typeface="游明朝" panose="02020400000000000000" pitchFamily="18" charset="-128"/>
                      </a:rPr>
                      <m:t>𝜂</m:t>
                    </m:r>
                    <m:r>
                      <a:rPr lang="en-US" altLang="ja-JP" sz="2400" b="0" i="1" dirty="0" smtClean="0">
                        <a:latin typeface="Cambria Math" panose="02040503050406030204" pitchFamily="18" charset="0"/>
                        <a:ea typeface="游明朝" panose="02020400000000000000" pitchFamily="18" charset="-128"/>
                      </a:rPr>
                      <m:t>=0.01</m:t>
                    </m:r>
                    <m:r>
                      <a:rPr lang="ja-JP" altLang="en-US" sz="2400" i="1" dirty="0">
                        <a:latin typeface="Cambria Math" panose="02040503050406030204" pitchFamily="18" charset="0"/>
                        <a:ea typeface="游明朝" panose="02020400000000000000" pitchFamily="18" charset="-128"/>
                      </a:rPr>
                      <m:t>、</m:t>
                    </m:r>
                    <m:r>
                      <a:rPr lang="ja-JP" altLang="en-US" sz="2400" i="1" dirty="0" smtClean="0">
                        <a:latin typeface="Cambria Math" panose="02040503050406030204" pitchFamily="18" charset="0"/>
                        <a:ea typeface="游明朝" panose="02020400000000000000" pitchFamily="18" charset="-128"/>
                      </a:rPr>
                      <m:t>𝜌</m:t>
                    </m:r>
                    <m:r>
                      <a:rPr lang="en-US" altLang="ja-JP" sz="2400" b="0" i="1" dirty="0" smtClean="0">
                        <a:latin typeface="Cambria Math" panose="02040503050406030204" pitchFamily="18" charset="0"/>
                        <a:ea typeface="游明朝" panose="02020400000000000000" pitchFamily="18" charset="-128"/>
                      </a:rPr>
                      <m:t>=0.99</m:t>
                    </m:r>
                  </m:oMath>
                </a14:m>
                <a:endParaRPr lang="en-US" altLang="ja-JP" sz="2400" dirty="0">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2400" dirty="0">
                    <a:latin typeface="游明朝" panose="02020400000000000000" pitchFamily="18" charset="-128"/>
                    <a:ea typeface="游明朝" panose="02020400000000000000" pitchFamily="18" charset="-128"/>
                  </a:rPr>
                  <a:t>で与えられることが多い</a:t>
                </a:r>
                <a:endParaRPr lang="en-US" altLang="ja-JP" sz="2400" dirty="0">
                  <a:latin typeface="游明朝" panose="02020400000000000000" pitchFamily="18" charset="-128"/>
                  <a:ea typeface="游明朝" panose="02020400000000000000" pitchFamily="18" charset="-128"/>
                </a:endParaRPr>
              </a:p>
            </p:txBody>
          </p:sp>
        </mc:Choice>
        <mc:Fallback xmlns="">
          <p:sp>
            <p:nvSpPr>
              <p:cNvPr id="8" name="テキスト ボックス 7">
                <a:extLst>
                  <a:ext uri="{FF2B5EF4-FFF2-40B4-BE49-F238E27FC236}">
                    <a16:creationId xmlns:a16="http://schemas.microsoft.com/office/drawing/2014/main" id="{600D642B-2117-4CE6-A53F-A01E3478EA24}"/>
                  </a:ext>
                </a:extLst>
              </p:cNvPr>
              <p:cNvSpPr txBox="1">
                <a:spLocks noRot="1" noChangeAspect="1" noMove="1" noResize="1" noEditPoints="1" noAdjustHandles="1" noChangeArrowheads="1" noChangeShapeType="1" noTextEdit="1"/>
              </p:cNvSpPr>
              <p:nvPr/>
            </p:nvSpPr>
            <p:spPr>
              <a:xfrm>
                <a:off x="1345936" y="5685104"/>
                <a:ext cx="6452126" cy="830997"/>
              </a:xfrm>
              <a:prstGeom prst="rect">
                <a:avLst/>
              </a:prstGeom>
              <a:blipFill>
                <a:blip r:embed="rId4"/>
                <a:stretch>
                  <a:fillRect l="-1512" t="-5147" b="-16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61135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3. </a:t>
            </a:r>
            <a:r>
              <a:rPr lang="ja-JP" altLang="en-US" sz="4800" b="1" dirty="0">
                <a:solidFill>
                  <a:prstClr val="white"/>
                </a:solidFill>
                <a:latin typeface="游明朝" panose="02020400000000000000" pitchFamily="18" charset="-128"/>
                <a:ea typeface="游明朝" panose="02020400000000000000" pitchFamily="18" charset="-128"/>
              </a:rPr>
              <a:t>重み</a:t>
            </a: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p:grpSp>
        <p:nvGrpSpPr>
          <p:cNvPr id="63" name="グループ化 62">
            <a:extLst>
              <a:ext uri="{FF2B5EF4-FFF2-40B4-BE49-F238E27FC236}">
                <a16:creationId xmlns:a16="http://schemas.microsoft.com/office/drawing/2014/main" id="{B285EB48-7948-4F81-8DA5-10B65848CEE5}"/>
              </a:ext>
            </a:extLst>
          </p:cNvPr>
          <p:cNvGrpSpPr/>
          <p:nvPr/>
        </p:nvGrpSpPr>
        <p:grpSpPr>
          <a:xfrm>
            <a:off x="914401" y="2615281"/>
            <a:ext cx="7315198" cy="3049438"/>
            <a:chOff x="698630" y="1880518"/>
            <a:chExt cx="7315198" cy="3049438"/>
          </a:xfrm>
        </p:grpSpPr>
        <p:grpSp>
          <p:nvGrpSpPr>
            <p:cNvPr id="12" name="グループ化 11">
              <a:extLst>
                <a:ext uri="{FF2B5EF4-FFF2-40B4-BE49-F238E27FC236}">
                  <a16:creationId xmlns:a16="http://schemas.microsoft.com/office/drawing/2014/main" id="{25743A59-C6BB-48E1-AC73-C357F5319AC3}"/>
                </a:ext>
              </a:extLst>
            </p:cNvPr>
            <p:cNvGrpSpPr/>
            <p:nvPr/>
          </p:nvGrpSpPr>
          <p:grpSpPr>
            <a:xfrm>
              <a:off x="698630" y="1880518"/>
              <a:ext cx="1380226" cy="3049438"/>
              <a:chOff x="655608" y="1904281"/>
              <a:chExt cx="1380226" cy="3049438"/>
            </a:xfrm>
          </p:grpSpPr>
          <p:sp>
            <p:nvSpPr>
              <p:cNvPr id="9" name="正方形/長方形 8">
                <a:extLst>
                  <a:ext uri="{FF2B5EF4-FFF2-40B4-BE49-F238E27FC236}">
                    <a16:creationId xmlns:a16="http://schemas.microsoft.com/office/drawing/2014/main" id="{D704A4B5-1DD5-4A8D-B07F-0B3BD952906A}"/>
                  </a:ext>
                </a:extLst>
              </p:cNvPr>
              <p:cNvSpPr/>
              <p:nvPr/>
            </p:nvSpPr>
            <p:spPr>
              <a:xfrm>
                <a:off x="655608" y="1904281"/>
                <a:ext cx="1380226" cy="3049438"/>
              </a:xfrm>
              <a:prstGeom prst="rect">
                <a:avLst/>
              </a:prstGeom>
              <a:solidFill>
                <a:schemeClr val="bg1">
                  <a:lumMod val="85000"/>
                  <a:lumOff val="15000"/>
                </a:schemeClr>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4DD8FB4A-FFB0-4691-B334-A313C0CF9DD7}"/>
                  </a:ext>
                </a:extLst>
              </p:cNvPr>
              <p:cNvSpPr/>
              <p:nvPr/>
            </p:nvSpPr>
            <p:spPr>
              <a:xfrm>
                <a:off x="966159" y="2087592"/>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i="1" dirty="0" err="1">
                    <a:latin typeface="Times New Roman" panose="02020603050405020304" pitchFamily="18" charset="0"/>
                    <a:cs typeface="Times New Roman" panose="02020603050405020304" pitchFamily="18" charset="0"/>
                  </a:rPr>
                  <a:t>i</a:t>
                </a:r>
                <a:endParaRPr kumimoji="1" lang="ja-JP" altLang="en-US" sz="4800" i="1" dirty="0">
                  <a:latin typeface="Times New Roman" panose="02020603050405020304" pitchFamily="18" charset="0"/>
                  <a:cs typeface="Times New Roman" panose="02020603050405020304" pitchFamily="18" charset="0"/>
                </a:endParaRPr>
              </a:p>
            </p:txBody>
          </p:sp>
          <p:sp>
            <p:nvSpPr>
              <p:cNvPr id="13" name="楕円 12">
                <a:extLst>
                  <a:ext uri="{FF2B5EF4-FFF2-40B4-BE49-F238E27FC236}">
                    <a16:creationId xmlns:a16="http://schemas.microsoft.com/office/drawing/2014/main" id="{1F0DD998-C9CD-454E-85A7-33D8BBD4C561}"/>
                  </a:ext>
                </a:extLst>
              </p:cNvPr>
              <p:cNvSpPr/>
              <p:nvPr/>
            </p:nvSpPr>
            <p:spPr>
              <a:xfrm>
                <a:off x="966159" y="3049438"/>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i="1" dirty="0">
                  <a:latin typeface="Times New Roman" panose="02020603050405020304" pitchFamily="18" charset="0"/>
                  <a:cs typeface="Times New Roman" panose="02020603050405020304" pitchFamily="18" charset="0"/>
                </a:endParaRPr>
              </a:p>
            </p:txBody>
          </p:sp>
          <p:sp>
            <p:nvSpPr>
              <p:cNvPr id="15" name="楕円 14">
                <a:extLst>
                  <a:ext uri="{FF2B5EF4-FFF2-40B4-BE49-F238E27FC236}">
                    <a16:creationId xmlns:a16="http://schemas.microsoft.com/office/drawing/2014/main" id="{A6F91C78-DDB2-441E-89C2-A23CC58340E2}"/>
                  </a:ext>
                </a:extLst>
              </p:cNvPr>
              <p:cNvSpPr/>
              <p:nvPr/>
            </p:nvSpPr>
            <p:spPr>
              <a:xfrm>
                <a:off x="966159" y="4011284"/>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i="1" dirty="0">
                  <a:latin typeface="Times New Roman" panose="02020603050405020304" pitchFamily="18" charset="0"/>
                  <a:cs typeface="Times New Roman" panose="02020603050405020304" pitchFamily="18" charset="0"/>
                </a:endParaRPr>
              </a:p>
            </p:txBody>
          </p:sp>
        </p:grpSp>
        <p:grpSp>
          <p:nvGrpSpPr>
            <p:cNvPr id="16" name="グループ化 15">
              <a:extLst>
                <a:ext uri="{FF2B5EF4-FFF2-40B4-BE49-F238E27FC236}">
                  <a16:creationId xmlns:a16="http://schemas.microsoft.com/office/drawing/2014/main" id="{6AEBF98D-15AE-4AF9-9A1C-6675A5215DB5}"/>
                </a:ext>
              </a:extLst>
            </p:cNvPr>
            <p:cNvGrpSpPr/>
            <p:nvPr/>
          </p:nvGrpSpPr>
          <p:grpSpPr>
            <a:xfrm>
              <a:off x="3666115" y="1880518"/>
              <a:ext cx="1380226" cy="3049438"/>
              <a:chOff x="655608" y="1904281"/>
              <a:chExt cx="1380226" cy="3049438"/>
            </a:xfrm>
          </p:grpSpPr>
          <p:sp>
            <p:nvSpPr>
              <p:cNvPr id="17" name="正方形/長方形 16">
                <a:extLst>
                  <a:ext uri="{FF2B5EF4-FFF2-40B4-BE49-F238E27FC236}">
                    <a16:creationId xmlns:a16="http://schemas.microsoft.com/office/drawing/2014/main" id="{ADE53812-AE0F-47F6-897C-255393296670}"/>
                  </a:ext>
                </a:extLst>
              </p:cNvPr>
              <p:cNvSpPr/>
              <p:nvPr/>
            </p:nvSpPr>
            <p:spPr>
              <a:xfrm>
                <a:off x="655608" y="1904281"/>
                <a:ext cx="1380226" cy="3049438"/>
              </a:xfrm>
              <a:prstGeom prst="rect">
                <a:avLst/>
              </a:prstGeom>
              <a:solidFill>
                <a:schemeClr val="bg1">
                  <a:lumMod val="85000"/>
                  <a:lumOff val="15000"/>
                </a:schemeClr>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楕円 17">
                <a:extLst>
                  <a:ext uri="{FF2B5EF4-FFF2-40B4-BE49-F238E27FC236}">
                    <a16:creationId xmlns:a16="http://schemas.microsoft.com/office/drawing/2014/main" id="{ADC59EA9-2A6C-422C-8CAF-5FE47F37143C}"/>
                  </a:ext>
                </a:extLst>
              </p:cNvPr>
              <p:cNvSpPr/>
              <p:nvPr/>
            </p:nvSpPr>
            <p:spPr>
              <a:xfrm>
                <a:off x="966159" y="2087592"/>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i="1" dirty="0">
                    <a:latin typeface="Times New Roman" panose="02020603050405020304" pitchFamily="18" charset="0"/>
                    <a:cs typeface="Times New Roman" panose="02020603050405020304" pitchFamily="18" charset="0"/>
                  </a:rPr>
                  <a:t>j</a:t>
                </a:r>
                <a:endParaRPr kumimoji="1" lang="ja-JP" altLang="en-US" sz="4800" i="1" dirty="0">
                  <a:latin typeface="Times New Roman" panose="02020603050405020304" pitchFamily="18" charset="0"/>
                  <a:cs typeface="Times New Roman" panose="02020603050405020304" pitchFamily="18" charset="0"/>
                </a:endParaRPr>
              </a:p>
            </p:txBody>
          </p:sp>
          <p:sp>
            <p:nvSpPr>
              <p:cNvPr id="19" name="楕円 18">
                <a:extLst>
                  <a:ext uri="{FF2B5EF4-FFF2-40B4-BE49-F238E27FC236}">
                    <a16:creationId xmlns:a16="http://schemas.microsoft.com/office/drawing/2014/main" id="{641688F9-C06F-471F-AFFF-DEBAB6C5503D}"/>
                  </a:ext>
                </a:extLst>
              </p:cNvPr>
              <p:cNvSpPr/>
              <p:nvPr/>
            </p:nvSpPr>
            <p:spPr>
              <a:xfrm>
                <a:off x="966159" y="3049438"/>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i="1" dirty="0">
                  <a:latin typeface="Times New Roman" panose="02020603050405020304" pitchFamily="18" charset="0"/>
                  <a:cs typeface="Times New Roman" panose="02020603050405020304" pitchFamily="18" charset="0"/>
                </a:endParaRPr>
              </a:p>
            </p:txBody>
          </p:sp>
          <p:sp>
            <p:nvSpPr>
              <p:cNvPr id="20" name="楕円 19">
                <a:extLst>
                  <a:ext uri="{FF2B5EF4-FFF2-40B4-BE49-F238E27FC236}">
                    <a16:creationId xmlns:a16="http://schemas.microsoft.com/office/drawing/2014/main" id="{AEB5E867-7CBB-483B-9397-80C193700E9F}"/>
                  </a:ext>
                </a:extLst>
              </p:cNvPr>
              <p:cNvSpPr/>
              <p:nvPr/>
            </p:nvSpPr>
            <p:spPr>
              <a:xfrm>
                <a:off x="966159" y="4011284"/>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i="1" dirty="0">
                  <a:latin typeface="Times New Roman" panose="02020603050405020304" pitchFamily="18" charset="0"/>
                  <a:cs typeface="Times New Roman" panose="02020603050405020304" pitchFamily="18" charset="0"/>
                </a:endParaRPr>
              </a:p>
            </p:txBody>
          </p:sp>
        </p:grpSp>
        <p:grpSp>
          <p:nvGrpSpPr>
            <p:cNvPr id="39" name="グループ化 38">
              <a:extLst>
                <a:ext uri="{FF2B5EF4-FFF2-40B4-BE49-F238E27FC236}">
                  <a16:creationId xmlns:a16="http://schemas.microsoft.com/office/drawing/2014/main" id="{F8E87F1C-2D76-40AD-A988-85CA999EF8DC}"/>
                </a:ext>
              </a:extLst>
            </p:cNvPr>
            <p:cNvGrpSpPr/>
            <p:nvPr/>
          </p:nvGrpSpPr>
          <p:grpSpPr>
            <a:xfrm>
              <a:off x="1768305" y="2443391"/>
              <a:ext cx="2208361" cy="1923692"/>
              <a:chOff x="1768305" y="2443391"/>
              <a:chExt cx="2208361" cy="1923692"/>
            </a:xfrm>
          </p:grpSpPr>
          <p:cxnSp>
            <p:nvCxnSpPr>
              <p:cNvPr id="22" name="直線矢印コネクタ 21">
                <a:extLst>
                  <a:ext uri="{FF2B5EF4-FFF2-40B4-BE49-F238E27FC236}">
                    <a16:creationId xmlns:a16="http://schemas.microsoft.com/office/drawing/2014/main" id="{225BD319-4F34-45D6-BB30-E527B593CA77}"/>
                  </a:ext>
                </a:extLst>
              </p:cNvPr>
              <p:cNvCxnSpPr>
                <a:stCxn id="10" idx="6"/>
                <a:endCxn id="18" idx="2"/>
              </p:cNvCxnSpPr>
              <p:nvPr/>
            </p:nvCxnSpPr>
            <p:spPr>
              <a:xfrm>
                <a:off x="1768305" y="2443391"/>
                <a:ext cx="2208361" cy="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30A9926E-A1E5-41BC-9DCF-48CEE563B431}"/>
                  </a:ext>
                </a:extLst>
              </p:cNvPr>
              <p:cNvCxnSpPr>
                <a:stCxn id="10" idx="6"/>
                <a:endCxn id="19" idx="2"/>
              </p:cNvCxnSpPr>
              <p:nvPr/>
            </p:nvCxnSpPr>
            <p:spPr>
              <a:xfrm>
                <a:off x="1768305" y="2443391"/>
                <a:ext cx="2208361" cy="961846"/>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322482B-A6B9-4F8E-821B-8170E2F709CA}"/>
                  </a:ext>
                </a:extLst>
              </p:cNvPr>
              <p:cNvCxnSpPr>
                <a:stCxn id="10" idx="6"/>
                <a:endCxn id="20" idx="2"/>
              </p:cNvCxnSpPr>
              <p:nvPr/>
            </p:nvCxnSpPr>
            <p:spPr>
              <a:xfrm>
                <a:off x="1768305" y="2443391"/>
                <a:ext cx="2208361" cy="1923692"/>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2CC2E1C7-35BD-493A-8FD2-0DD48E710697}"/>
                  </a:ext>
                </a:extLst>
              </p:cNvPr>
              <p:cNvCxnSpPr>
                <a:stCxn id="13" idx="6"/>
                <a:endCxn id="18" idx="2"/>
              </p:cNvCxnSpPr>
              <p:nvPr/>
            </p:nvCxnSpPr>
            <p:spPr>
              <a:xfrm flipV="1">
                <a:off x="1768305" y="2443391"/>
                <a:ext cx="2208361" cy="961846"/>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2E7B24A-9E83-46AA-9A01-DFB698780FAB}"/>
                  </a:ext>
                </a:extLst>
              </p:cNvPr>
              <p:cNvCxnSpPr>
                <a:stCxn id="13" idx="6"/>
                <a:endCxn id="19" idx="2"/>
              </p:cNvCxnSpPr>
              <p:nvPr/>
            </p:nvCxnSpPr>
            <p:spPr>
              <a:xfrm>
                <a:off x="1768305" y="3405237"/>
                <a:ext cx="2208361" cy="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B9CF34C-8FC6-4BEE-A559-80876E145ABD}"/>
                  </a:ext>
                </a:extLst>
              </p:cNvPr>
              <p:cNvCxnSpPr>
                <a:stCxn id="13" idx="6"/>
                <a:endCxn id="20" idx="2"/>
              </p:cNvCxnSpPr>
              <p:nvPr/>
            </p:nvCxnSpPr>
            <p:spPr>
              <a:xfrm>
                <a:off x="1768305" y="3405237"/>
                <a:ext cx="2208361" cy="961846"/>
              </a:xfrm>
              <a:prstGeom prst="straightConnector1">
                <a:avLst/>
              </a:prstGeom>
              <a:ln w="762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4" name="直線矢印コネクタ 33">
                <a:extLst>
                  <a:ext uri="{FF2B5EF4-FFF2-40B4-BE49-F238E27FC236}">
                    <a16:creationId xmlns:a16="http://schemas.microsoft.com/office/drawing/2014/main" id="{C2C63AAC-890D-40F9-AC7A-C04BFB63C3E9}"/>
                  </a:ext>
                </a:extLst>
              </p:cNvPr>
              <p:cNvCxnSpPr>
                <a:stCxn id="15" idx="6"/>
                <a:endCxn id="18" idx="2"/>
              </p:cNvCxnSpPr>
              <p:nvPr/>
            </p:nvCxnSpPr>
            <p:spPr>
              <a:xfrm flipV="1">
                <a:off x="1768305" y="2443391"/>
                <a:ext cx="2208361" cy="1923692"/>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3AF8B58-ECF2-46FD-98CE-E8B47E158CB0}"/>
                  </a:ext>
                </a:extLst>
              </p:cNvPr>
              <p:cNvCxnSpPr>
                <a:stCxn id="15" idx="6"/>
                <a:endCxn id="19" idx="2"/>
              </p:cNvCxnSpPr>
              <p:nvPr/>
            </p:nvCxnSpPr>
            <p:spPr>
              <a:xfrm flipV="1">
                <a:off x="1768305" y="3405237"/>
                <a:ext cx="2208361" cy="961846"/>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72C1F3C2-6F96-426F-8DE1-F46D074825A7}"/>
                  </a:ext>
                </a:extLst>
              </p:cNvPr>
              <p:cNvCxnSpPr>
                <a:stCxn id="15" idx="6"/>
                <a:endCxn id="20" idx="2"/>
              </p:cNvCxnSpPr>
              <p:nvPr/>
            </p:nvCxnSpPr>
            <p:spPr>
              <a:xfrm>
                <a:off x="1768305" y="4367083"/>
                <a:ext cx="2208361" cy="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57027799-2238-4826-9E0C-A057A82D8FC8}"/>
                </a:ext>
              </a:extLst>
            </p:cNvPr>
            <p:cNvGrpSpPr/>
            <p:nvPr/>
          </p:nvGrpSpPr>
          <p:grpSpPr>
            <a:xfrm>
              <a:off x="6633602" y="1880518"/>
              <a:ext cx="1380226" cy="3049438"/>
              <a:chOff x="655608" y="1904281"/>
              <a:chExt cx="1380226" cy="3049438"/>
            </a:xfrm>
          </p:grpSpPr>
          <p:sp>
            <p:nvSpPr>
              <p:cNvPr id="41" name="正方形/長方形 40">
                <a:extLst>
                  <a:ext uri="{FF2B5EF4-FFF2-40B4-BE49-F238E27FC236}">
                    <a16:creationId xmlns:a16="http://schemas.microsoft.com/office/drawing/2014/main" id="{B9C5A9C0-88ED-42D6-9E14-96025BF10A4F}"/>
                  </a:ext>
                </a:extLst>
              </p:cNvPr>
              <p:cNvSpPr/>
              <p:nvPr/>
            </p:nvSpPr>
            <p:spPr>
              <a:xfrm>
                <a:off x="655608" y="1904281"/>
                <a:ext cx="1380226" cy="3049438"/>
              </a:xfrm>
              <a:prstGeom prst="rect">
                <a:avLst/>
              </a:prstGeom>
              <a:solidFill>
                <a:schemeClr val="bg1">
                  <a:lumMod val="85000"/>
                  <a:lumOff val="15000"/>
                </a:schemeClr>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楕円 41">
                <a:extLst>
                  <a:ext uri="{FF2B5EF4-FFF2-40B4-BE49-F238E27FC236}">
                    <a16:creationId xmlns:a16="http://schemas.microsoft.com/office/drawing/2014/main" id="{72E69AA3-D896-4125-BAD8-92E99D92458D}"/>
                  </a:ext>
                </a:extLst>
              </p:cNvPr>
              <p:cNvSpPr/>
              <p:nvPr/>
            </p:nvSpPr>
            <p:spPr>
              <a:xfrm>
                <a:off x="966159" y="2087592"/>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i="1" dirty="0">
                    <a:latin typeface="Times New Roman" panose="02020603050405020304" pitchFamily="18" charset="0"/>
                    <a:cs typeface="Times New Roman" panose="02020603050405020304" pitchFamily="18" charset="0"/>
                  </a:rPr>
                  <a:t>k</a:t>
                </a:r>
                <a:endParaRPr kumimoji="1" lang="ja-JP" altLang="en-US" sz="4800" i="1" dirty="0">
                  <a:latin typeface="Times New Roman" panose="02020603050405020304" pitchFamily="18" charset="0"/>
                  <a:cs typeface="Times New Roman" panose="02020603050405020304" pitchFamily="18" charset="0"/>
                </a:endParaRPr>
              </a:p>
            </p:txBody>
          </p:sp>
          <p:sp>
            <p:nvSpPr>
              <p:cNvPr id="43" name="楕円 42">
                <a:extLst>
                  <a:ext uri="{FF2B5EF4-FFF2-40B4-BE49-F238E27FC236}">
                    <a16:creationId xmlns:a16="http://schemas.microsoft.com/office/drawing/2014/main" id="{4FBE7A26-3B7B-43C6-BCD9-76D0B36C5337}"/>
                  </a:ext>
                </a:extLst>
              </p:cNvPr>
              <p:cNvSpPr/>
              <p:nvPr/>
            </p:nvSpPr>
            <p:spPr>
              <a:xfrm>
                <a:off x="966159" y="3049438"/>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i="1" dirty="0">
                  <a:latin typeface="Times New Roman" panose="02020603050405020304" pitchFamily="18" charset="0"/>
                  <a:cs typeface="Times New Roman" panose="02020603050405020304" pitchFamily="18" charset="0"/>
                </a:endParaRPr>
              </a:p>
            </p:txBody>
          </p:sp>
          <p:sp>
            <p:nvSpPr>
              <p:cNvPr id="44" name="楕円 43">
                <a:extLst>
                  <a:ext uri="{FF2B5EF4-FFF2-40B4-BE49-F238E27FC236}">
                    <a16:creationId xmlns:a16="http://schemas.microsoft.com/office/drawing/2014/main" id="{5830D8A2-8A1C-4F4F-BF1D-BB390687FF43}"/>
                  </a:ext>
                </a:extLst>
              </p:cNvPr>
              <p:cNvSpPr/>
              <p:nvPr/>
            </p:nvSpPr>
            <p:spPr>
              <a:xfrm>
                <a:off x="966159" y="4011284"/>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i="1" dirty="0">
                  <a:latin typeface="Times New Roman" panose="02020603050405020304" pitchFamily="18" charset="0"/>
                  <a:cs typeface="Times New Roman" panose="02020603050405020304" pitchFamily="18" charset="0"/>
                </a:endParaRPr>
              </a:p>
            </p:txBody>
          </p:sp>
        </p:grpSp>
        <p:grpSp>
          <p:nvGrpSpPr>
            <p:cNvPr id="45" name="グループ化 44">
              <a:extLst>
                <a:ext uri="{FF2B5EF4-FFF2-40B4-BE49-F238E27FC236}">
                  <a16:creationId xmlns:a16="http://schemas.microsoft.com/office/drawing/2014/main" id="{03AE6384-ACCC-4C5B-BDB1-BCF4DAE27000}"/>
                </a:ext>
              </a:extLst>
            </p:cNvPr>
            <p:cNvGrpSpPr/>
            <p:nvPr/>
          </p:nvGrpSpPr>
          <p:grpSpPr>
            <a:xfrm>
              <a:off x="4735792" y="2443391"/>
              <a:ext cx="2208361" cy="1923692"/>
              <a:chOff x="4583392" y="2290991"/>
              <a:chExt cx="2208361" cy="1923692"/>
            </a:xfrm>
          </p:grpSpPr>
          <p:cxnSp>
            <p:nvCxnSpPr>
              <p:cNvPr id="46" name="直線矢印コネクタ 45">
                <a:extLst>
                  <a:ext uri="{FF2B5EF4-FFF2-40B4-BE49-F238E27FC236}">
                    <a16:creationId xmlns:a16="http://schemas.microsoft.com/office/drawing/2014/main" id="{96144CED-7C8E-491E-AD07-877E6580AA13}"/>
                  </a:ext>
                </a:extLst>
              </p:cNvPr>
              <p:cNvCxnSpPr>
                <a:endCxn id="42" idx="2"/>
              </p:cNvCxnSpPr>
              <p:nvPr/>
            </p:nvCxnSpPr>
            <p:spPr>
              <a:xfrm>
                <a:off x="4583392" y="2290991"/>
                <a:ext cx="2208361" cy="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91FB983A-0E6D-456B-AD1F-9A0A4A33EAF5}"/>
                  </a:ext>
                </a:extLst>
              </p:cNvPr>
              <p:cNvCxnSpPr>
                <a:endCxn id="43" idx="2"/>
              </p:cNvCxnSpPr>
              <p:nvPr/>
            </p:nvCxnSpPr>
            <p:spPr>
              <a:xfrm>
                <a:off x="4583392" y="2290991"/>
                <a:ext cx="2208361" cy="961846"/>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50BD0A9-35A5-49AF-AD01-731827F881B8}"/>
                  </a:ext>
                </a:extLst>
              </p:cNvPr>
              <p:cNvCxnSpPr>
                <a:endCxn id="44" idx="2"/>
              </p:cNvCxnSpPr>
              <p:nvPr/>
            </p:nvCxnSpPr>
            <p:spPr>
              <a:xfrm>
                <a:off x="4583392" y="2290991"/>
                <a:ext cx="2208361" cy="1923692"/>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CD0F1E78-9304-48E5-87AB-CC24B91BAD2F}"/>
                  </a:ext>
                </a:extLst>
              </p:cNvPr>
              <p:cNvCxnSpPr>
                <a:endCxn id="42" idx="2"/>
              </p:cNvCxnSpPr>
              <p:nvPr/>
            </p:nvCxnSpPr>
            <p:spPr>
              <a:xfrm flipV="1">
                <a:off x="4583392" y="2290991"/>
                <a:ext cx="2208361" cy="961846"/>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11D9E141-73E1-49DF-AE81-7AFFCD847DA4}"/>
                  </a:ext>
                </a:extLst>
              </p:cNvPr>
              <p:cNvCxnSpPr>
                <a:endCxn id="43" idx="2"/>
              </p:cNvCxnSpPr>
              <p:nvPr/>
            </p:nvCxnSpPr>
            <p:spPr>
              <a:xfrm>
                <a:off x="4583392" y="3252837"/>
                <a:ext cx="2208361" cy="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CB6BDB56-1EA1-4B65-96F2-F5DEBD1F537D}"/>
                  </a:ext>
                </a:extLst>
              </p:cNvPr>
              <p:cNvCxnSpPr>
                <a:endCxn id="44" idx="2"/>
              </p:cNvCxnSpPr>
              <p:nvPr/>
            </p:nvCxnSpPr>
            <p:spPr>
              <a:xfrm>
                <a:off x="4583392" y="3252837"/>
                <a:ext cx="2208361" cy="961846"/>
              </a:xfrm>
              <a:prstGeom prst="straightConnector1">
                <a:avLst/>
              </a:prstGeom>
              <a:ln w="762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244BF1C8-8F34-4390-B17A-FAC55B1B4604}"/>
                  </a:ext>
                </a:extLst>
              </p:cNvPr>
              <p:cNvCxnSpPr>
                <a:endCxn id="42" idx="2"/>
              </p:cNvCxnSpPr>
              <p:nvPr/>
            </p:nvCxnSpPr>
            <p:spPr>
              <a:xfrm flipV="1">
                <a:off x="4583392" y="2290991"/>
                <a:ext cx="2208361" cy="1923692"/>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3380E9B-8454-4404-A349-054E0A394764}"/>
                  </a:ext>
                </a:extLst>
              </p:cNvPr>
              <p:cNvCxnSpPr>
                <a:endCxn id="43" idx="2"/>
              </p:cNvCxnSpPr>
              <p:nvPr/>
            </p:nvCxnSpPr>
            <p:spPr>
              <a:xfrm flipV="1">
                <a:off x="4583392" y="3252837"/>
                <a:ext cx="2208361" cy="961846"/>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3EA3BD6C-D8F5-4008-A7DB-5AAD308F3A06}"/>
                  </a:ext>
                </a:extLst>
              </p:cNvPr>
              <p:cNvCxnSpPr>
                <a:endCxn id="44" idx="2"/>
              </p:cNvCxnSpPr>
              <p:nvPr/>
            </p:nvCxnSpPr>
            <p:spPr>
              <a:xfrm>
                <a:off x="4583392" y="4214683"/>
                <a:ext cx="2208361" cy="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2" name="テキスト ボックス 61">
            <a:extLst>
              <a:ext uri="{FF2B5EF4-FFF2-40B4-BE49-F238E27FC236}">
                <a16:creationId xmlns:a16="http://schemas.microsoft.com/office/drawing/2014/main" id="{2700F1C7-3115-4E0A-AF76-C8445BE597F2}"/>
              </a:ext>
            </a:extLst>
          </p:cNvPr>
          <p:cNvSpPr txBox="1"/>
          <p:nvPr/>
        </p:nvSpPr>
        <p:spPr>
          <a:xfrm>
            <a:off x="392811" y="1120676"/>
            <a:ext cx="6647974"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重み</a:t>
            </a:r>
            <a:r>
              <a:rPr lang="ja-JP" altLang="en-US" sz="3600" b="1" dirty="0">
                <a:solidFill>
                  <a:srgbClr val="FF0000"/>
                </a:solidFill>
                <a:latin typeface="游明朝" panose="02020400000000000000" pitchFamily="18" charset="-128"/>
                <a:ea typeface="游明朝" panose="02020400000000000000" pitchFamily="18" charset="-128"/>
              </a:rPr>
              <a:t>：</a:t>
            </a:r>
            <a:endParaRPr lang="en-US" altLang="ja-JP" sz="3600" b="1" dirty="0">
              <a:solidFill>
                <a:srgbClr val="FF0000"/>
              </a:solidFill>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	</a:t>
            </a:r>
            <a:r>
              <a:rPr lang="ja-JP" altLang="en-US" sz="3600" dirty="0">
                <a:latin typeface="游明朝" panose="02020400000000000000" pitchFamily="18" charset="-128"/>
                <a:ea typeface="游明朝" panose="02020400000000000000" pitchFamily="18" charset="-128"/>
              </a:rPr>
              <a:t>細胞どうしのつながりの強さ</a:t>
            </a:r>
            <a:endParaRPr kumimoji="1" lang="en-US" altLang="ja-JP" sz="3600"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65CCEAF-0D74-48BD-AD22-A97755822F81}"/>
                  </a:ext>
                </a:extLst>
              </p:cNvPr>
              <p:cNvSpPr txBox="1"/>
              <p:nvPr/>
            </p:nvSpPr>
            <p:spPr>
              <a:xfrm>
                <a:off x="2713060" y="2437723"/>
                <a:ext cx="738279" cy="5985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𝑖𝑗</m:t>
                          </m:r>
                        </m:sub>
                      </m:sSub>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C65CCEAF-0D74-48BD-AD22-A97755822F81}"/>
                  </a:ext>
                </a:extLst>
              </p:cNvPr>
              <p:cNvSpPr txBox="1">
                <a:spLocks noRot="1" noChangeAspect="1" noMove="1" noResize="1" noEditPoints="1" noAdjustHandles="1" noChangeArrowheads="1" noChangeShapeType="1" noTextEdit="1"/>
              </p:cNvSpPr>
              <p:nvPr/>
            </p:nvSpPr>
            <p:spPr>
              <a:xfrm>
                <a:off x="2713060" y="2437723"/>
                <a:ext cx="738279" cy="59856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91EBEA15-7E3A-4553-AA2B-CBD69934543D}"/>
                  </a:ext>
                </a:extLst>
              </p:cNvPr>
              <p:cNvSpPr txBox="1"/>
              <p:nvPr/>
            </p:nvSpPr>
            <p:spPr>
              <a:xfrm>
                <a:off x="5686603" y="2434516"/>
                <a:ext cx="780535" cy="5985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𝑗𝑘</m:t>
                          </m:r>
                        </m:sub>
                      </m:sSub>
                    </m:oMath>
                  </m:oMathPara>
                </a14:m>
                <a:endParaRPr kumimoji="1" lang="ja-JP" altLang="en-US" sz="3600" dirty="0"/>
              </a:p>
            </p:txBody>
          </p:sp>
        </mc:Choice>
        <mc:Fallback xmlns="">
          <p:sp>
            <p:nvSpPr>
              <p:cNvPr id="61" name="テキスト ボックス 60">
                <a:extLst>
                  <a:ext uri="{FF2B5EF4-FFF2-40B4-BE49-F238E27FC236}">
                    <a16:creationId xmlns:a16="http://schemas.microsoft.com/office/drawing/2014/main" id="{91EBEA15-7E3A-4553-AA2B-CBD69934543D}"/>
                  </a:ext>
                </a:extLst>
              </p:cNvPr>
              <p:cNvSpPr txBox="1">
                <a:spLocks noRot="1" noChangeAspect="1" noMove="1" noResize="1" noEditPoints="1" noAdjustHandles="1" noChangeArrowheads="1" noChangeShapeType="1" noTextEdit="1"/>
              </p:cNvSpPr>
              <p:nvPr/>
            </p:nvSpPr>
            <p:spPr>
              <a:xfrm>
                <a:off x="5686603" y="2434516"/>
                <a:ext cx="780535" cy="598562"/>
              </a:xfrm>
              <a:prstGeom prst="rect">
                <a:avLst/>
              </a:prstGeom>
              <a:blipFill>
                <a:blip r:embed="rId3"/>
                <a:stretch>
                  <a:fillRect/>
                </a:stretch>
              </a:blipFill>
            </p:spPr>
            <p:txBody>
              <a:bodyPr/>
              <a:lstStyle/>
              <a:p>
                <a:r>
                  <a:rPr lang="ja-JP" altLang="en-US">
                    <a:noFill/>
                  </a:rPr>
                  <a:t> </a:t>
                </a:r>
              </a:p>
            </p:txBody>
          </p:sp>
        </mc:Fallback>
      </mc:AlternateContent>
      <p:cxnSp>
        <p:nvCxnSpPr>
          <p:cNvPr id="14" name="コネクタ: 曲線 13">
            <a:extLst>
              <a:ext uri="{FF2B5EF4-FFF2-40B4-BE49-F238E27FC236}">
                <a16:creationId xmlns:a16="http://schemas.microsoft.com/office/drawing/2014/main" id="{1B3B9276-80F5-4DF7-8E71-C7C8BE9F7BF4}"/>
              </a:ext>
            </a:extLst>
          </p:cNvPr>
          <p:cNvCxnSpPr>
            <a:stCxn id="15" idx="4"/>
            <a:endCxn id="44" idx="4"/>
          </p:cNvCxnSpPr>
          <p:nvPr/>
        </p:nvCxnSpPr>
        <p:spPr>
          <a:xfrm rot="16200000" flipH="1">
            <a:off x="4572000" y="2513922"/>
            <a:ext cx="12700" cy="5934972"/>
          </a:xfrm>
          <a:prstGeom prst="curvedConnector3">
            <a:avLst>
              <a:gd name="adj1" fmla="val 5875472"/>
            </a:avLst>
          </a:prstGeom>
          <a:ln w="76200">
            <a:solidFill>
              <a:schemeClr val="tx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4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4. </a:t>
            </a:r>
            <a:r>
              <a:rPr lang="ja-JP" altLang="en-US" sz="4800" b="1" dirty="0">
                <a:solidFill>
                  <a:prstClr val="white"/>
                </a:solidFill>
                <a:latin typeface="游明朝" panose="02020400000000000000" pitchFamily="18" charset="-128"/>
                <a:ea typeface="游明朝" panose="02020400000000000000" pitchFamily="18" charset="-128"/>
              </a:rPr>
              <a:t>細胞の中身</a:t>
            </a: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p:grpSp>
        <p:nvGrpSpPr>
          <p:cNvPr id="4" name="グループ化 3">
            <a:extLst>
              <a:ext uri="{FF2B5EF4-FFF2-40B4-BE49-F238E27FC236}">
                <a16:creationId xmlns:a16="http://schemas.microsoft.com/office/drawing/2014/main" id="{4047E12F-DAF0-4285-BF1A-450435915E22}"/>
              </a:ext>
            </a:extLst>
          </p:cNvPr>
          <p:cNvGrpSpPr/>
          <p:nvPr/>
        </p:nvGrpSpPr>
        <p:grpSpPr>
          <a:xfrm>
            <a:off x="441293" y="1211881"/>
            <a:ext cx="4130707" cy="3065930"/>
            <a:chOff x="914401" y="2437723"/>
            <a:chExt cx="4347711" cy="3226996"/>
          </a:xfrm>
        </p:grpSpPr>
        <p:grpSp>
          <p:nvGrpSpPr>
            <p:cNvPr id="12" name="グループ化 11">
              <a:extLst>
                <a:ext uri="{FF2B5EF4-FFF2-40B4-BE49-F238E27FC236}">
                  <a16:creationId xmlns:a16="http://schemas.microsoft.com/office/drawing/2014/main" id="{25743A59-C6BB-48E1-AC73-C357F5319AC3}"/>
                </a:ext>
              </a:extLst>
            </p:cNvPr>
            <p:cNvGrpSpPr/>
            <p:nvPr/>
          </p:nvGrpSpPr>
          <p:grpSpPr>
            <a:xfrm>
              <a:off x="914401" y="2615281"/>
              <a:ext cx="1380226" cy="3049438"/>
              <a:chOff x="655608" y="1904281"/>
              <a:chExt cx="1380226" cy="3049438"/>
            </a:xfrm>
          </p:grpSpPr>
          <p:sp>
            <p:nvSpPr>
              <p:cNvPr id="9" name="正方形/長方形 8">
                <a:extLst>
                  <a:ext uri="{FF2B5EF4-FFF2-40B4-BE49-F238E27FC236}">
                    <a16:creationId xmlns:a16="http://schemas.microsoft.com/office/drawing/2014/main" id="{D704A4B5-1DD5-4A8D-B07F-0B3BD952906A}"/>
                  </a:ext>
                </a:extLst>
              </p:cNvPr>
              <p:cNvSpPr/>
              <p:nvPr/>
            </p:nvSpPr>
            <p:spPr>
              <a:xfrm>
                <a:off x="655608" y="1904281"/>
                <a:ext cx="1380226" cy="3049438"/>
              </a:xfrm>
              <a:prstGeom prst="rect">
                <a:avLst/>
              </a:prstGeom>
              <a:solidFill>
                <a:schemeClr val="bg1">
                  <a:lumMod val="85000"/>
                  <a:lumOff val="15000"/>
                </a:schemeClr>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4DD8FB4A-FFB0-4691-B334-A313C0CF9DD7}"/>
                  </a:ext>
                </a:extLst>
              </p:cNvPr>
              <p:cNvSpPr/>
              <p:nvPr/>
            </p:nvSpPr>
            <p:spPr>
              <a:xfrm>
                <a:off x="966159" y="2087592"/>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i="1" dirty="0" err="1">
                    <a:latin typeface="Times New Roman" panose="02020603050405020304" pitchFamily="18" charset="0"/>
                    <a:cs typeface="Times New Roman" panose="02020603050405020304" pitchFamily="18" charset="0"/>
                  </a:rPr>
                  <a:t>i</a:t>
                </a:r>
                <a:endParaRPr kumimoji="1" lang="ja-JP" altLang="en-US" sz="4800" i="1" dirty="0">
                  <a:latin typeface="Times New Roman" panose="02020603050405020304" pitchFamily="18" charset="0"/>
                  <a:cs typeface="Times New Roman" panose="02020603050405020304" pitchFamily="18" charset="0"/>
                </a:endParaRPr>
              </a:p>
            </p:txBody>
          </p:sp>
          <p:sp>
            <p:nvSpPr>
              <p:cNvPr id="13" name="楕円 12">
                <a:extLst>
                  <a:ext uri="{FF2B5EF4-FFF2-40B4-BE49-F238E27FC236}">
                    <a16:creationId xmlns:a16="http://schemas.microsoft.com/office/drawing/2014/main" id="{1F0DD998-C9CD-454E-85A7-33D8BBD4C561}"/>
                  </a:ext>
                </a:extLst>
              </p:cNvPr>
              <p:cNvSpPr/>
              <p:nvPr/>
            </p:nvSpPr>
            <p:spPr>
              <a:xfrm>
                <a:off x="966159" y="3049438"/>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i="1" dirty="0">
                  <a:latin typeface="Times New Roman" panose="02020603050405020304" pitchFamily="18" charset="0"/>
                  <a:cs typeface="Times New Roman" panose="02020603050405020304" pitchFamily="18" charset="0"/>
                </a:endParaRPr>
              </a:p>
            </p:txBody>
          </p:sp>
          <p:sp>
            <p:nvSpPr>
              <p:cNvPr id="15" name="楕円 14">
                <a:extLst>
                  <a:ext uri="{FF2B5EF4-FFF2-40B4-BE49-F238E27FC236}">
                    <a16:creationId xmlns:a16="http://schemas.microsoft.com/office/drawing/2014/main" id="{A6F91C78-DDB2-441E-89C2-A23CC58340E2}"/>
                  </a:ext>
                </a:extLst>
              </p:cNvPr>
              <p:cNvSpPr/>
              <p:nvPr/>
            </p:nvSpPr>
            <p:spPr>
              <a:xfrm>
                <a:off x="966159" y="4011284"/>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i="1" dirty="0">
                  <a:latin typeface="Times New Roman" panose="02020603050405020304" pitchFamily="18" charset="0"/>
                  <a:cs typeface="Times New Roman" panose="02020603050405020304" pitchFamily="18" charset="0"/>
                </a:endParaRPr>
              </a:p>
            </p:txBody>
          </p:sp>
        </p:grpSp>
        <p:grpSp>
          <p:nvGrpSpPr>
            <p:cNvPr id="16" name="グループ化 15">
              <a:extLst>
                <a:ext uri="{FF2B5EF4-FFF2-40B4-BE49-F238E27FC236}">
                  <a16:creationId xmlns:a16="http://schemas.microsoft.com/office/drawing/2014/main" id="{6AEBF98D-15AE-4AF9-9A1C-6675A5215DB5}"/>
                </a:ext>
              </a:extLst>
            </p:cNvPr>
            <p:cNvGrpSpPr/>
            <p:nvPr/>
          </p:nvGrpSpPr>
          <p:grpSpPr>
            <a:xfrm>
              <a:off x="3881886" y="2615281"/>
              <a:ext cx="1380226" cy="3049438"/>
              <a:chOff x="655608" y="1904281"/>
              <a:chExt cx="1380226" cy="3049438"/>
            </a:xfrm>
          </p:grpSpPr>
          <p:sp>
            <p:nvSpPr>
              <p:cNvPr id="17" name="正方形/長方形 16">
                <a:extLst>
                  <a:ext uri="{FF2B5EF4-FFF2-40B4-BE49-F238E27FC236}">
                    <a16:creationId xmlns:a16="http://schemas.microsoft.com/office/drawing/2014/main" id="{ADE53812-AE0F-47F6-897C-255393296670}"/>
                  </a:ext>
                </a:extLst>
              </p:cNvPr>
              <p:cNvSpPr/>
              <p:nvPr/>
            </p:nvSpPr>
            <p:spPr>
              <a:xfrm>
                <a:off x="655608" y="1904281"/>
                <a:ext cx="1380226" cy="3049438"/>
              </a:xfrm>
              <a:prstGeom prst="rect">
                <a:avLst/>
              </a:prstGeom>
              <a:solidFill>
                <a:schemeClr val="bg1">
                  <a:lumMod val="85000"/>
                  <a:lumOff val="15000"/>
                </a:schemeClr>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楕円 17">
                <a:extLst>
                  <a:ext uri="{FF2B5EF4-FFF2-40B4-BE49-F238E27FC236}">
                    <a16:creationId xmlns:a16="http://schemas.microsoft.com/office/drawing/2014/main" id="{ADC59EA9-2A6C-422C-8CAF-5FE47F37143C}"/>
                  </a:ext>
                </a:extLst>
              </p:cNvPr>
              <p:cNvSpPr/>
              <p:nvPr/>
            </p:nvSpPr>
            <p:spPr>
              <a:xfrm>
                <a:off x="966159" y="2087592"/>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i="1" dirty="0">
                    <a:latin typeface="Times New Roman" panose="02020603050405020304" pitchFamily="18" charset="0"/>
                    <a:cs typeface="Times New Roman" panose="02020603050405020304" pitchFamily="18" charset="0"/>
                  </a:rPr>
                  <a:t>j</a:t>
                </a:r>
                <a:endParaRPr kumimoji="1" lang="ja-JP" altLang="en-US" sz="4800" i="1" dirty="0">
                  <a:latin typeface="Times New Roman" panose="02020603050405020304" pitchFamily="18" charset="0"/>
                  <a:cs typeface="Times New Roman" panose="02020603050405020304" pitchFamily="18" charset="0"/>
                </a:endParaRPr>
              </a:p>
            </p:txBody>
          </p:sp>
          <p:sp>
            <p:nvSpPr>
              <p:cNvPr id="19" name="楕円 18">
                <a:extLst>
                  <a:ext uri="{FF2B5EF4-FFF2-40B4-BE49-F238E27FC236}">
                    <a16:creationId xmlns:a16="http://schemas.microsoft.com/office/drawing/2014/main" id="{641688F9-C06F-471F-AFFF-DEBAB6C5503D}"/>
                  </a:ext>
                </a:extLst>
              </p:cNvPr>
              <p:cNvSpPr/>
              <p:nvPr/>
            </p:nvSpPr>
            <p:spPr>
              <a:xfrm>
                <a:off x="966159" y="3049438"/>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i="1" dirty="0">
                  <a:latin typeface="Times New Roman" panose="02020603050405020304" pitchFamily="18" charset="0"/>
                  <a:cs typeface="Times New Roman" panose="02020603050405020304" pitchFamily="18" charset="0"/>
                </a:endParaRPr>
              </a:p>
            </p:txBody>
          </p:sp>
          <p:sp>
            <p:nvSpPr>
              <p:cNvPr id="20" name="楕円 19">
                <a:extLst>
                  <a:ext uri="{FF2B5EF4-FFF2-40B4-BE49-F238E27FC236}">
                    <a16:creationId xmlns:a16="http://schemas.microsoft.com/office/drawing/2014/main" id="{AEB5E867-7CBB-483B-9397-80C193700E9F}"/>
                  </a:ext>
                </a:extLst>
              </p:cNvPr>
              <p:cNvSpPr/>
              <p:nvPr/>
            </p:nvSpPr>
            <p:spPr>
              <a:xfrm>
                <a:off x="966159" y="4011284"/>
                <a:ext cx="759124" cy="75912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i="1" dirty="0">
                  <a:latin typeface="Times New Roman" panose="02020603050405020304" pitchFamily="18" charset="0"/>
                  <a:cs typeface="Times New Roman" panose="02020603050405020304" pitchFamily="18" charset="0"/>
                </a:endParaRPr>
              </a:p>
            </p:txBody>
          </p:sp>
        </p:grpSp>
        <p:grpSp>
          <p:nvGrpSpPr>
            <p:cNvPr id="39" name="グループ化 38">
              <a:extLst>
                <a:ext uri="{FF2B5EF4-FFF2-40B4-BE49-F238E27FC236}">
                  <a16:creationId xmlns:a16="http://schemas.microsoft.com/office/drawing/2014/main" id="{F8E87F1C-2D76-40AD-A988-85CA999EF8DC}"/>
                </a:ext>
              </a:extLst>
            </p:cNvPr>
            <p:cNvGrpSpPr/>
            <p:nvPr/>
          </p:nvGrpSpPr>
          <p:grpSpPr>
            <a:xfrm>
              <a:off x="1984076" y="3178154"/>
              <a:ext cx="2208361" cy="1923692"/>
              <a:chOff x="1768305" y="2443391"/>
              <a:chExt cx="2208361" cy="1923692"/>
            </a:xfrm>
          </p:grpSpPr>
          <p:cxnSp>
            <p:nvCxnSpPr>
              <p:cNvPr id="22" name="直線矢印コネクタ 21">
                <a:extLst>
                  <a:ext uri="{FF2B5EF4-FFF2-40B4-BE49-F238E27FC236}">
                    <a16:creationId xmlns:a16="http://schemas.microsoft.com/office/drawing/2014/main" id="{225BD319-4F34-45D6-BB30-E527B593CA77}"/>
                  </a:ext>
                </a:extLst>
              </p:cNvPr>
              <p:cNvCxnSpPr>
                <a:stCxn id="10" idx="6"/>
                <a:endCxn id="18" idx="2"/>
              </p:cNvCxnSpPr>
              <p:nvPr/>
            </p:nvCxnSpPr>
            <p:spPr>
              <a:xfrm>
                <a:off x="1768305" y="2443391"/>
                <a:ext cx="2208361" cy="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30A9926E-A1E5-41BC-9DCF-48CEE563B431}"/>
                  </a:ext>
                </a:extLst>
              </p:cNvPr>
              <p:cNvCxnSpPr>
                <a:stCxn id="10" idx="6"/>
                <a:endCxn id="19" idx="2"/>
              </p:cNvCxnSpPr>
              <p:nvPr/>
            </p:nvCxnSpPr>
            <p:spPr>
              <a:xfrm>
                <a:off x="1768305" y="2443391"/>
                <a:ext cx="2208361" cy="961846"/>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322482B-A6B9-4F8E-821B-8170E2F709CA}"/>
                  </a:ext>
                </a:extLst>
              </p:cNvPr>
              <p:cNvCxnSpPr>
                <a:stCxn id="10" idx="6"/>
                <a:endCxn id="20" idx="2"/>
              </p:cNvCxnSpPr>
              <p:nvPr/>
            </p:nvCxnSpPr>
            <p:spPr>
              <a:xfrm>
                <a:off x="1768305" y="2443391"/>
                <a:ext cx="2208361" cy="1923692"/>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2CC2E1C7-35BD-493A-8FD2-0DD48E710697}"/>
                  </a:ext>
                </a:extLst>
              </p:cNvPr>
              <p:cNvCxnSpPr>
                <a:stCxn id="13" idx="6"/>
                <a:endCxn id="18" idx="2"/>
              </p:cNvCxnSpPr>
              <p:nvPr/>
            </p:nvCxnSpPr>
            <p:spPr>
              <a:xfrm flipV="1">
                <a:off x="1768305" y="2443391"/>
                <a:ext cx="2208361" cy="961846"/>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2E7B24A-9E83-46AA-9A01-DFB698780FAB}"/>
                  </a:ext>
                </a:extLst>
              </p:cNvPr>
              <p:cNvCxnSpPr>
                <a:stCxn id="13" idx="6"/>
                <a:endCxn id="19" idx="2"/>
              </p:cNvCxnSpPr>
              <p:nvPr/>
            </p:nvCxnSpPr>
            <p:spPr>
              <a:xfrm>
                <a:off x="1768305" y="3405237"/>
                <a:ext cx="2208361" cy="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B9CF34C-8FC6-4BEE-A559-80876E145ABD}"/>
                  </a:ext>
                </a:extLst>
              </p:cNvPr>
              <p:cNvCxnSpPr>
                <a:stCxn id="13" idx="6"/>
                <a:endCxn id="20" idx="2"/>
              </p:cNvCxnSpPr>
              <p:nvPr/>
            </p:nvCxnSpPr>
            <p:spPr>
              <a:xfrm>
                <a:off x="1768305" y="3405237"/>
                <a:ext cx="2208361" cy="961846"/>
              </a:xfrm>
              <a:prstGeom prst="straightConnector1">
                <a:avLst/>
              </a:prstGeom>
              <a:ln w="762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4" name="直線矢印コネクタ 33">
                <a:extLst>
                  <a:ext uri="{FF2B5EF4-FFF2-40B4-BE49-F238E27FC236}">
                    <a16:creationId xmlns:a16="http://schemas.microsoft.com/office/drawing/2014/main" id="{C2C63AAC-890D-40F9-AC7A-C04BFB63C3E9}"/>
                  </a:ext>
                </a:extLst>
              </p:cNvPr>
              <p:cNvCxnSpPr>
                <a:stCxn id="15" idx="6"/>
                <a:endCxn id="18" idx="2"/>
              </p:cNvCxnSpPr>
              <p:nvPr/>
            </p:nvCxnSpPr>
            <p:spPr>
              <a:xfrm flipV="1">
                <a:off x="1768305" y="2443391"/>
                <a:ext cx="2208361" cy="1923692"/>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3AF8B58-ECF2-46FD-98CE-E8B47E158CB0}"/>
                  </a:ext>
                </a:extLst>
              </p:cNvPr>
              <p:cNvCxnSpPr>
                <a:stCxn id="15" idx="6"/>
                <a:endCxn id="19" idx="2"/>
              </p:cNvCxnSpPr>
              <p:nvPr/>
            </p:nvCxnSpPr>
            <p:spPr>
              <a:xfrm flipV="1">
                <a:off x="1768305" y="3405237"/>
                <a:ext cx="2208361" cy="961846"/>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72C1F3C2-6F96-426F-8DE1-F46D074825A7}"/>
                  </a:ext>
                </a:extLst>
              </p:cNvPr>
              <p:cNvCxnSpPr>
                <a:stCxn id="15" idx="6"/>
                <a:endCxn id="20" idx="2"/>
              </p:cNvCxnSpPr>
              <p:nvPr/>
            </p:nvCxnSpPr>
            <p:spPr>
              <a:xfrm>
                <a:off x="1768305" y="4367083"/>
                <a:ext cx="2208361" cy="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65CCEAF-0D74-48BD-AD22-A97755822F81}"/>
                    </a:ext>
                  </a:extLst>
                </p:cNvPr>
                <p:cNvSpPr txBox="1"/>
                <p:nvPr/>
              </p:nvSpPr>
              <p:spPr>
                <a:xfrm>
                  <a:off x="2713061" y="2437723"/>
                  <a:ext cx="738279" cy="5985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𝑖𝑗</m:t>
                            </m:r>
                          </m:sub>
                        </m:sSub>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C65CCEAF-0D74-48BD-AD22-A97755822F81}"/>
                    </a:ext>
                  </a:extLst>
                </p:cNvPr>
                <p:cNvSpPr txBox="1">
                  <a:spLocks noRot="1" noChangeAspect="1" noMove="1" noResize="1" noEditPoints="1" noAdjustHandles="1" noChangeArrowheads="1" noChangeShapeType="1" noTextEdit="1"/>
                </p:cNvSpPr>
                <p:nvPr/>
              </p:nvSpPr>
              <p:spPr>
                <a:xfrm>
                  <a:off x="2713061" y="2437723"/>
                  <a:ext cx="738279" cy="598562"/>
                </a:xfrm>
                <a:prstGeom prst="rect">
                  <a:avLst/>
                </a:prstGeom>
                <a:blipFill>
                  <a:blip r:embed="rId2"/>
                  <a:stretch>
                    <a:fillRect b="-4301"/>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263C6629-6A1E-488E-B06C-81A9A8D54373}"/>
              </a:ext>
            </a:extLst>
          </p:cNvPr>
          <p:cNvGrpSpPr/>
          <p:nvPr/>
        </p:nvGrpSpPr>
        <p:grpSpPr>
          <a:xfrm>
            <a:off x="5746335" y="1554739"/>
            <a:ext cx="3034297" cy="2193649"/>
            <a:chOff x="5476673" y="1549383"/>
            <a:chExt cx="3034297" cy="2193649"/>
          </a:xfrm>
        </p:grpSpPr>
        <p:grpSp>
          <p:nvGrpSpPr>
            <p:cNvPr id="56" name="グループ化 55">
              <a:extLst>
                <a:ext uri="{FF2B5EF4-FFF2-40B4-BE49-F238E27FC236}">
                  <a16:creationId xmlns:a16="http://schemas.microsoft.com/office/drawing/2014/main" id="{107A550F-39E0-4F2D-92C6-C063D4A09D7C}"/>
                </a:ext>
              </a:extLst>
            </p:cNvPr>
            <p:cNvGrpSpPr/>
            <p:nvPr/>
          </p:nvGrpSpPr>
          <p:grpSpPr>
            <a:xfrm>
              <a:off x="5476673" y="1549383"/>
              <a:ext cx="3034297" cy="2193649"/>
              <a:chOff x="5108502" y="1380577"/>
              <a:chExt cx="3880223" cy="2805212"/>
            </a:xfrm>
          </p:grpSpPr>
          <p:sp>
            <p:nvSpPr>
              <p:cNvPr id="5" name="楕円 4">
                <a:extLst>
                  <a:ext uri="{FF2B5EF4-FFF2-40B4-BE49-F238E27FC236}">
                    <a16:creationId xmlns:a16="http://schemas.microsoft.com/office/drawing/2014/main" id="{7A997B33-6324-4A47-B18D-99679AF510BA}"/>
                  </a:ext>
                </a:extLst>
              </p:cNvPr>
              <p:cNvSpPr/>
              <p:nvPr/>
            </p:nvSpPr>
            <p:spPr>
              <a:xfrm>
                <a:off x="6080035" y="1780568"/>
                <a:ext cx="2027494" cy="2027494"/>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 name="直線矢印コネクタ 7">
                <a:extLst>
                  <a:ext uri="{FF2B5EF4-FFF2-40B4-BE49-F238E27FC236}">
                    <a16:creationId xmlns:a16="http://schemas.microsoft.com/office/drawing/2014/main" id="{23A45719-37A2-4D2C-9C89-671A27C08ECB}"/>
                  </a:ext>
                </a:extLst>
              </p:cNvPr>
              <p:cNvCxnSpPr>
                <a:stCxn id="5" idx="1"/>
              </p:cNvCxnSpPr>
              <p:nvPr/>
            </p:nvCxnSpPr>
            <p:spPr>
              <a:xfrm flipH="1" flipV="1">
                <a:off x="5693784" y="1380577"/>
                <a:ext cx="683171" cy="696911"/>
              </a:xfrm>
              <a:prstGeom prst="straightConnector1">
                <a:avLst/>
              </a:prstGeom>
              <a:ln w="76200">
                <a:solidFill>
                  <a:schemeClr val="tx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69A25C7-42F1-4B07-BB77-58128FCFAF87}"/>
                  </a:ext>
                </a:extLst>
              </p:cNvPr>
              <p:cNvCxnSpPr>
                <a:cxnSpLocks/>
                <a:stCxn id="5" idx="2"/>
              </p:cNvCxnSpPr>
              <p:nvPr/>
            </p:nvCxnSpPr>
            <p:spPr>
              <a:xfrm flipH="1">
                <a:off x="5108502" y="2794315"/>
                <a:ext cx="971532" cy="0"/>
              </a:xfrm>
              <a:prstGeom prst="straightConnector1">
                <a:avLst/>
              </a:prstGeom>
              <a:ln w="76200">
                <a:solidFill>
                  <a:schemeClr val="tx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8E85034F-73DA-404A-870F-730E40936C8A}"/>
                  </a:ext>
                </a:extLst>
              </p:cNvPr>
              <p:cNvCxnSpPr>
                <a:stCxn id="5" idx="3"/>
              </p:cNvCxnSpPr>
              <p:nvPr/>
            </p:nvCxnSpPr>
            <p:spPr>
              <a:xfrm flipH="1">
                <a:off x="5702306" y="3511142"/>
                <a:ext cx="674649" cy="592507"/>
              </a:xfrm>
              <a:prstGeom prst="straightConnector1">
                <a:avLst/>
              </a:prstGeom>
              <a:ln w="76200">
                <a:solidFill>
                  <a:schemeClr val="tx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CFB45DBF-12CF-4F90-A1A8-B2BA6B853227}"/>
                  </a:ext>
                </a:extLst>
              </p:cNvPr>
              <p:cNvCxnSpPr>
                <a:stCxn id="5" idx="7"/>
              </p:cNvCxnSpPr>
              <p:nvPr/>
            </p:nvCxnSpPr>
            <p:spPr>
              <a:xfrm flipV="1">
                <a:off x="7810609" y="1404628"/>
                <a:ext cx="677783" cy="67286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E895D9AB-FEE2-4DAC-AF0F-42FEB4A7A71C}"/>
                  </a:ext>
                </a:extLst>
              </p:cNvPr>
              <p:cNvCxnSpPr>
                <a:stCxn id="5" idx="6"/>
              </p:cNvCxnSpPr>
              <p:nvPr/>
            </p:nvCxnSpPr>
            <p:spPr>
              <a:xfrm>
                <a:off x="8107529" y="2794315"/>
                <a:ext cx="881196" cy="0"/>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7641F99-2F9B-4BA1-94F5-3C2B071DFF55}"/>
                  </a:ext>
                </a:extLst>
              </p:cNvPr>
              <p:cNvCxnSpPr>
                <a:cxnSpLocks/>
                <a:stCxn id="5" idx="5"/>
              </p:cNvCxnSpPr>
              <p:nvPr/>
            </p:nvCxnSpPr>
            <p:spPr>
              <a:xfrm>
                <a:off x="7810609" y="3511143"/>
                <a:ext cx="674648" cy="674646"/>
              </a:xfrm>
              <a:prstGeom prst="straightConnector1">
                <a:avLst/>
              </a:prstGeom>
              <a:ln w="762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9DCE02C7-2989-41CC-997A-8D5635A26160}"/>
                    </a:ext>
                  </a:extLst>
                </p:cNvPr>
                <p:cNvSpPr txBox="1"/>
                <p:nvPr/>
              </p:nvSpPr>
              <p:spPr>
                <a:xfrm>
                  <a:off x="6387472" y="2285580"/>
                  <a:ext cx="476092"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sz="4800" i="1" smtClean="0">
                            <a:latin typeface="Cambria Math" panose="02040503050406030204" pitchFamily="18" charset="0"/>
                            <a:ea typeface="Cambria Math" panose="02040503050406030204" pitchFamily="18" charset="0"/>
                          </a:rPr>
                          <m:t>Σ</m:t>
                        </m:r>
                      </m:oMath>
                    </m:oMathPara>
                  </a14:m>
                  <a:endParaRPr kumimoji="1" lang="ja-JP" altLang="en-US" sz="4800" dirty="0"/>
                </a:p>
              </p:txBody>
            </p:sp>
          </mc:Choice>
          <mc:Fallback xmlns="">
            <p:sp>
              <p:nvSpPr>
                <p:cNvPr id="64" name="テキスト ボックス 63">
                  <a:extLst>
                    <a:ext uri="{FF2B5EF4-FFF2-40B4-BE49-F238E27FC236}">
                      <a16:creationId xmlns:a16="http://schemas.microsoft.com/office/drawing/2014/main" id="{9DCE02C7-2989-41CC-997A-8D5635A26160}"/>
                    </a:ext>
                  </a:extLst>
                </p:cNvPr>
                <p:cNvSpPr txBox="1">
                  <a:spLocks noRot="1" noChangeAspect="1" noMove="1" noResize="1" noEditPoints="1" noAdjustHandles="1" noChangeArrowheads="1" noChangeShapeType="1" noTextEdit="1"/>
                </p:cNvSpPr>
                <p:nvPr/>
              </p:nvSpPr>
              <p:spPr>
                <a:xfrm>
                  <a:off x="6387472" y="2285580"/>
                  <a:ext cx="476092" cy="73866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9063196-83A3-41C9-A9CD-58D975DAAB32}"/>
                    </a:ext>
                  </a:extLst>
                </p:cNvPr>
                <p:cNvSpPr txBox="1"/>
                <p:nvPr/>
              </p:nvSpPr>
              <p:spPr>
                <a:xfrm>
                  <a:off x="7096368" y="2154618"/>
                  <a:ext cx="569450"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4800" i="1" smtClean="0">
                            <a:latin typeface="Cambria Math" panose="02040503050406030204" pitchFamily="18" charset="0"/>
                          </a:rPr>
                          <m:t>𝜑</m:t>
                        </m:r>
                      </m:oMath>
                    </m:oMathPara>
                  </a14:m>
                  <a:endParaRPr kumimoji="1" lang="ja-JP" altLang="en-US" sz="4800" dirty="0"/>
                </a:p>
              </p:txBody>
            </p:sp>
          </mc:Choice>
          <mc:Fallback xmlns="">
            <p:sp>
              <p:nvSpPr>
                <p:cNvPr id="65" name="テキスト ボックス 64">
                  <a:extLst>
                    <a:ext uri="{FF2B5EF4-FFF2-40B4-BE49-F238E27FC236}">
                      <a16:creationId xmlns:a16="http://schemas.microsoft.com/office/drawing/2014/main" id="{29063196-83A3-41C9-A9CD-58D975DAAB32}"/>
                    </a:ext>
                  </a:extLst>
                </p:cNvPr>
                <p:cNvSpPr txBox="1">
                  <a:spLocks noRot="1" noChangeAspect="1" noMove="1" noResize="1" noEditPoints="1" noAdjustHandles="1" noChangeArrowheads="1" noChangeShapeType="1" noTextEdit="1"/>
                </p:cNvSpPr>
                <p:nvPr/>
              </p:nvSpPr>
              <p:spPr>
                <a:xfrm>
                  <a:off x="7096368" y="2154618"/>
                  <a:ext cx="569450" cy="738664"/>
                </a:xfrm>
                <a:prstGeom prst="rect">
                  <a:avLst/>
                </a:prstGeom>
                <a:blipFill>
                  <a:blip r:embed="rId4"/>
                  <a:stretch>
                    <a:fillRect/>
                  </a:stretch>
                </a:blipFill>
              </p:spPr>
              <p:txBody>
                <a:bodyPr/>
                <a:lstStyle/>
                <a:p>
                  <a:r>
                    <a:rPr lang="ja-JP" altLang="en-US">
                      <a:noFill/>
                    </a:rPr>
                    <a:t> </a:t>
                  </a:r>
                </a:p>
              </p:txBody>
            </p:sp>
          </mc:Fallback>
        </mc:AlternateContent>
        <p:cxnSp>
          <p:nvCxnSpPr>
            <p:cNvPr id="67" name="直線コネクタ 66">
              <a:extLst>
                <a:ext uri="{FF2B5EF4-FFF2-40B4-BE49-F238E27FC236}">
                  <a16:creationId xmlns:a16="http://schemas.microsoft.com/office/drawing/2014/main" id="{ECE70245-1135-4C00-8990-AE10961E45D7}"/>
                </a:ext>
              </a:extLst>
            </p:cNvPr>
            <p:cNvCxnSpPr>
              <a:stCxn id="5" idx="0"/>
              <a:endCxn id="5" idx="4"/>
            </p:cNvCxnSpPr>
            <p:nvPr/>
          </p:nvCxnSpPr>
          <p:spPr>
            <a:xfrm>
              <a:off x="7029143" y="1862172"/>
              <a:ext cx="0" cy="1585481"/>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9" name="正方形/長方形 68">
            <a:extLst>
              <a:ext uri="{FF2B5EF4-FFF2-40B4-BE49-F238E27FC236}">
                <a16:creationId xmlns:a16="http://schemas.microsoft.com/office/drawing/2014/main" id="{0039C195-834D-4937-8AB6-3AA16B628F8F}"/>
              </a:ext>
            </a:extLst>
          </p:cNvPr>
          <p:cNvSpPr/>
          <p:nvPr/>
        </p:nvSpPr>
        <p:spPr>
          <a:xfrm>
            <a:off x="5591057" y="1380577"/>
            <a:ext cx="3242391" cy="25358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3B6C2510-5D18-497F-9AFC-D1F4011A9CAA}"/>
              </a:ext>
            </a:extLst>
          </p:cNvPr>
          <p:cNvSpPr/>
          <p:nvPr/>
        </p:nvSpPr>
        <p:spPr>
          <a:xfrm>
            <a:off x="3330700" y="1467659"/>
            <a:ext cx="1168471" cy="9138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861F85FC-93D2-46E6-BC48-06AB06FE7A1E}"/>
              </a:ext>
            </a:extLst>
          </p:cNvPr>
          <p:cNvCxnSpPr/>
          <p:nvPr/>
        </p:nvCxnSpPr>
        <p:spPr>
          <a:xfrm flipV="1">
            <a:off x="3260664" y="1380576"/>
            <a:ext cx="2327623" cy="870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9C84EC4-5304-4B19-A3E6-9C4379369969}"/>
              </a:ext>
            </a:extLst>
          </p:cNvPr>
          <p:cNvCxnSpPr/>
          <p:nvPr/>
        </p:nvCxnSpPr>
        <p:spPr>
          <a:xfrm>
            <a:off x="3330700" y="2381499"/>
            <a:ext cx="2260357" cy="15348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81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5. Feature</a:t>
            </a:r>
            <a:r>
              <a:rPr lang="ja-JP" altLang="en-US" sz="4800" b="1" dirty="0">
                <a:solidFill>
                  <a:prstClr val="white"/>
                </a:solidFill>
                <a:latin typeface="游明朝" panose="02020400000000000000" pitchFamily="18" charset="-128"/>
                <a:ea typeface="游明朝" panose="02020400000000000000" pitchFamily="18" charset="-128"/>
              </a:rPr>
              <a:t> </a:t>
            </a:r>
            <a:r>
              <a:rPr lang="en-US" altLang="ja-JP" sz="4800" b="1" dirty="0">
                <a:solidFill>
                  <a:prstClr val="white"/>
                </a:solidFill>
                <a:latin typeface="游明朝" panose="02020400000000000000" pitchFamily="18" charset="-128"/>
                <a:ea typeface="游明朝" panose="02020400000000000000" pitchFamily="18" charset="-128"/>
              </a:rPr>
              <a:t>Scaling</a:t>
            </a:r>
            <a:endParaRPr lang="ja-JP" altLang="en-US" sz="4800" b="1" dirty="0">
              <a:solidFill>
                <a:prstClr val="white"/>
              </a:solidFill>
              <a:latin typeface="游明朝" panose="02020400000000000000" pitchFamily="18" charset="-128"/>
              <a:ea typeface="游明朝" panose="02020400000000000000" pitchFamily="18" charset="-128"/>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p:sp>
        <p:nvSpPr>
          <p:cNvPr id="42" name="テキスト ボックス 41">
            <a:extLst>
              <a:ext uri="{FF2B5EF4-FFF2-40B4-BE49-F238E27FC236}">
                <a16:creationId xmlns:a16="http://schemas.microsoft.com/office/drawing/2014/main" id="{A53826EF-8D78-45E4-8B77-1A4E8995BBFB}"/>
              </a:ext>
            </a:extLst>
          </p:cNvPr>
          <p:cNvSpPr txBox="1"/>
          <p:nvPr/>
        </p:nvSpPr>
        <p:spPr>
          <a:xfrm>
            <a:off x="392812" y="1120676"/>
            <a:ext cx="7163928"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b="1" dirty="0">
                <a:solidFill>
                  <a:srgbClr val="FF0000"/>
                </a:solidFill>
                <a:latin typeface="游明朝" panose="02020400000000000000" pitchFamily="18" charset="-128"/>
                <a:ea typeface="游明朝" panose="02020400000000000000" pitchFamily="18" charset="-128"/>
              </a:rPr>
              <a:t>Feature</a:t>
            </a:r>
            <a:r>
              <a:rPr lang="ja-JP" altLang="en-US" sz="3600" b="1" dirty="0">
                <a:solidFill>
                  <a:srgbClr val="FF0000"/>
                </a:solidFill>
                <a:latin typeface="游明朝" panose="02020400000000000000" pitchFamily="18" charset="-128"/>
                <a:ea typeface="游明朝" panose="02020400000000000000" pitchFamily="18" charset="-128"/>
              </a:rPr>
              <a:t> </a:t>
            </a:r>
            <a:r>
              <a:rPr lang="en-US" altLang="ja-JP" sz="3600" b="1" dirty="0">
                <a:solidFill>
                  <a:srgbClr val="FF0000"/>
                </a:solidFill>
                <a:latin typeface="游明朝" panose="02020400000000000000" pitchFamily="18" charset="-128"/>
                <a:ea typeface="游明朝" panose="02020400000000000000" pitchFamily="18" charset="-128"/>
              </a:rPr>
              <a:t>Scaling</a:t>
            </a:r>
            <a:r>
              <a:rPr lang="ja-JP" altLang="en-US" sz="3600" b="1" dirty="0">
                <a:solidFill>
                  <a:srgbClr val="FF0000"/>
                </a:solidFill>
                <a:latin typeface="游明朝" panose="02020400000000000000" pitchFamily="18" charset="-128"/>
                <a:ea typeface="游明朝" panose="02020400000000000000" pitchFamily="18" charset="-128"/>
              </a:rPr>
              <a:t>：</a:t>
            </a:r>
            <a:endParaRPr lang="en-US" altLang="ja-JP" sz="3600" b="1" dirty="0">
              <a:solidFill>
                <a:srgbClr val="FF0000"/>
              </a:solidFill>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	</a:t>
            </a:r>
            <a:r>
              <a:rPr kumimoji="1" lang="ja-JP" altLang="en-US"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特徴量の取り得る値の</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dirty="0">
                <a:latin typeface="游明朝" panose="02020400000000000000" pitchFamily="18" charset="-128"/>
                <a:ea typeface="游明朝" panose="02020400000000000000" pitchFamily="18" charset="-128"/>
              </a:rPr>
              <a:t>	</a:t>
            </a:r>
            <a:r>
              <a:rPr kumimoji="1" lang="ja-JP" altLang="en-US"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rPr>
              <a:t>範囲（スケール）を変えること</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p:txBody>
      </p:sp>
      <p:sp>
        <p:nvSpPr>
          <p:cNvPr id="43" name="テキスト ボックス 42">
            <a:extLst>
              <a:ext uri="{FF2B5EF4-FFF2-40B4-BE49-F238E27FC236}">
                <a16:creationId xmlns:a16="http://schemas.microsoft.com/office/drawing/2014/main" id="{67E4295A-217B-4205-9473-872915E7B560}"/>
              </a:ext>
            </a:extLst>
          </p:cNvPr>
          <p:cNvSpPr txBox="1"/>
          <p:nvPr/>
        </p:nvSpPr>
        <p:spPr>
          <a:xfrm>
            <a:off x="392812" y="3429000"/>
            <a:ext cx="5995680" cy="1674754"/>
          </a:xfrm>
          <a:prstGeom prst="rect">
            <a:avLst/>
          </a:prstGeom>
          <a:noFill/>
        </p:spPr>
        <p:txBody>
          <a:bodyPr wrap="none" rtlCol="0">
            <a:spAutoFit/>
          </a:bodyPr>
          <a:lstStyle/>
          <a:p>
            <a:pPr marL="571500" marR="0" lvl="0" indent="-5715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1" lang="ja-JP" altLang="en-US" sz="360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正規化</a:t>
            </a:r>
            <a:r>
              <a:rPr kumimoji="1" lang="ja-JP" altLang="en-US"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a:t>
            </a:r>
            <a:r>
              <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Normalization</a:t>
            </a:r>
            <a:r>
              <a:rPr kumimoji="1" lang="ja-JP" altLang="en-US"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571500" marR="0" lvl="0" indent="-5715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1" lang="ja-JP" altLang="en-US" sz="360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標準化</a:t>
            </a:r>
            <a:r>
              <a:rPr kumimoji="1" lang="ja-JP" altLang="en-US"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a:t>
            </a:r>
            <a:r>
              <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Standardization</a:t>
            </a:r>
            <a:r>
              <a:rPr kumimoji="1" lang="ja-JP" altLang="en-US"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16988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6. </a:t>
            </a:r>
            <a:r>
              <a:rPr lang="ja-JP" altLang="en-US" sz="4800" b="1" dirty="0">
                <a:solidFill>
                  <a:prstClr val="white"/>
                </a:solidFill>
                <a:latin typeface="游明朝" panose="02020400000000000000" pitchFamily="18" charset="-128"/>
                <a:ea typeface="游明朝" panose="02020400000000000000" pitchFamily="18" charset="-128"/>
              </a:rPr>
              <a:t>正規化</a:t>
            </a: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p:sp>
        <p:nvSpPr>
          <p:cNvPr id="42" name="テキスト ボックス 41">
            <a:extLst>
              <a:ext uri="{FF2B5EF4-FFF2-40B4-BE49-F238E27FC236}">
                <a16:creationId xmlns:a16="http://schemas.microsoft.com/office/drawing/2014/main" id="{A53826EF-8D78-45E4-8B77-1A4E8995BBFB}"/>
              </a:ext>
            </a:extLst>
          </p:cNvPr>
          <p:cNvSpPr txBox="1"/>
          <p:nvPr/>
        </p:nvSpPr>
        <p:spPr>
          <a:xfrm>
            <a:off x="392811" y="1120676"/>
            <a:ext cx="7698765"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b="1" dirty="0">
                <a:solidFill>
                  <a:srgbClr val="FF0000"/>
                </a:solidFill>
                <a:latin typeface="游明朝" panose="02020400000000000000" pitchFamily="18" charset="-128"/>
                <a:ea typeface="游明朝" panose="02020400000000000000" pitchFamily="18" charset="-128"/>
              </a:rPr>
              <a:t>正規化：</a:t>
            </a:r>
            <a:endParaRPr lang="en-US" altLang="ja-JP" sz="3600" b="1" dirty="0">
              <a:solidFill>
                <a:srgbClr val="FF0000"/>
              </a:solidFill>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	</a:t>
            </a:r>
            <a:r>
              <a:rPr lang="ja-JP" altLang="en-US" sz="3600" dirty="0">
                <a:latin typeface="游明朝" panose="02020400000000000000" pitchFamily="18" charset="-128"/>
                <a:ea typeface="游明朝" panose="02020400000000000000" pitchFamily="18" charset="-128"/>
              </a:rPr>
              <a:t>特徴量の値の範囲を一定の範囲に</a:t>
            </a:r>
            <a:endParaRPr lang="en-US" altLang="ja-JP" sz="3600" dirty="0">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dirty="0">
                <a:latin typeface="游明朝" panose="02020400000000000000" pitchFamily="18" charset="-128"/>
                <a:ea typeface="游明朝" panose="02020400000000000000" pitchFamily="18" charset="-128"/>
              </a:rPr>
              <a:t>	</a:t>
            </a:r>
            <a:r>
              <a:rPr lang="ja-JP" altLang="en-US" sz="3600" dirty="0">
                <a:latin typeface="游明朝" panose="02020400000000000000" pitchFamily="18" charset="-128"/>
                <a:ea typeface="游明朝" panose="02020400000000000000" pitchFamily="18" charset="-128"/>
              </a:rPr>
              <a:t>おさめる変換</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p:txBody>
      </p:sp>
      <p:sp>
        <p:nvSpPr>
          <p:cNvPr id="43" name="テキスト ボックス 42">
            <a:extLst>
              <a:ext uri="{FF2B5EF4-FFF2-40B4-BE49-F238E27FC236}">
                <a16:creationId xmlns:a16="http://schemas.microsoft.com/office/drawing/2014/main" id="{67E4295A-217B-4205-9473-872915E7B560}"/>
              </a:ext>
            </a:extLst>
          </p:cNvPr>
          <p:cNvSpPr txBox="1"/>
          <p:nvPr/>
        </p:nvSpPr>
        <p:spPr>
          <a:xfrm>
            <a:off x="392811" y="3382834"/>
            <a:ext cx="8183651" cy="1200329"/>
          </a:xfrm>
          <a:prstGeom prst="rect">
            <a:avLst/>
          </a:prstGeom>
          <a:noFill/>
        </p:spPr>
        <p:txBody>
          <a:bodyPr wrap="none" rtlCol="0">
            <a:spAutoFit/>
          </a:bodyPr>
          <a:lstStyle/>
          <a:p>
            <a:pPr marR="0" lvl="0" algn="l" defTabSz="457200" rtl="0" eaLnBrk="1" fontAlgn="auto" latinLnBrk="0" hangingPunct="1">
              <a:spcBef>
                <a:spcPts val="0"/>
              </a:spcBef>
              <a:spcAft>
                <a:spcPts val="0"/>
              </a:spcAft>
              <a:buClrTx/>
              <a:buSzTx/>
              <a:tabLst/>
              <a:defRPr/>
            </a:pPr>
            <a:r>
              <a:rPr kumimoji="1" lang="ja-JP" altLang="en-US"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例 特徴量の範囲を</a:t>
            </a:r>
            <a:r>
              <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[0, 1]</a:t>
            </a:r>
            <a:r>
              <a:rPr kumimoji="1" lang="ja-JP" altLang="en-US"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におさめる場合</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R="0" lvl="0" algn="l" defTabSz="457200" rtl="0" eaLnBrk="1" fontAlgn="auto" latinLnBrk="0" hangingPunct="1">
              <a:spcBef>
                <a:spcPts val="0"/>
              </a:spcBef>
              <a:spcAft>
                <a:spcPts val="0"/>
              </a:spcAft>
              <a:buClrTx/>
              <a:buSzTx/>
              <a:tabLst/>
              <a:defRPr/>
            </a:pPr>
            <a:r>
              <a:rPr lang="en-US" altLang="ja-JP" sz="3600" dirty="0">
                <a:solidFill>
                  <a:prstClr val="white"/>
                </a:solidFill>
                <a:latin typeface="Calibri" panose="020F0502020204030204"/>
                <a:ea typeface="游ゴシック" panose="020B0400000000000000" pitchFamily="50" charset="-128"/>
              </a:rPr>
              <a:t>	 </a:t>
            </a:r>
            <a:r>
              <a:rPr lang="ja-JP" altLang="en-US" sz="3600" dirty="0">
                <a:solidFill>
                  <a:prstClr val="white"/>
                </a:solidFill>
                <a:latin typeface="Calibri" panose="020F0502020204030204"/>
                <a:ea typeface="游ゴシック" panose="020B0400000000000000" pitchFamily="50" charset="-128"/>
              </a:rPr>
              <a:t>特徴量</a:t>
            </a:r>
            <a:r>
              <a:rPr lang="en-US" altLang="ja-JP" sz="3600" i="1" dirty="0">
                <a:solidFill>
                  <a:prstClr val="white"/>
                </a:solidFill>
                <a:latin typeface="Times New Roman" panose="02020603050405020304" pitchFamily="18" charset="0"/>
                <a:ea typeface="游ゴシック" panose="020B0400000000000000" pitchFamily="50" charset="-128"/>
                <a:cs typeface="Times New Roman" panose="02020603050405020304" pitchFamily="18" charset="0"/>
              </a:rPr>
              <a:t>x</a:t>
            </a:r>
            <a:r>
              <a:rPr lang="ja-JP" altLang="en-US" sz="3600" dirty="0">
                <a:solidFill>
                  <a:prstClr val="white"/>
                </a:solidFill>
                <a:latin typeface="Calibri" panose="020F0502020204030204"/>
                <a:ea typeface="游ゴシック" panose="020B0400000000000000" pitchFamily="50" charset="-128"/>
              </a:rPr>
              <a:t>の</a:t>
            </a:r>
            <a:r>
              <a:rPr lang="en-US" altLang="ja-JP" sz="3600" i="1" dirty="0" err="1">
                <a:solidFill>
                  <a:prstClr val="white"/>
                </a:solidFill>
                <a:latin typeface="Times New Roman" panose="02020603050405020304" pitchFamily="18" charset="0"/>
                <a:ea typeface="游ゴシック" panose="020B0400000000000000" pitchFamily="50" charset="-128"/>
                <a:cs typeface="Times New Roman" panose="02020603050405020304" pitchFamily="18" charset="0"/>
              </a:rPr>
              <a:t>i</a:t>
            </a:r>
            <a:r>
              <a:rPr lang="ja-JP" altLang="en-US" sz="3600" dirty="0">
                <a:solidFill>
                  <a:prstClr val="white"/>
                </a:solidFill>
                <a:latin typeface="Calibri" panose="020F0502020204030204"/>
                <a:ea typeface="游ゴシック" panose="020B0400000000000000" pitchFamily="50" charset="-128"/>
              </a:rPr>
              <a:t>番目の値の変換式は</a:t>
            </a:r>
            <a:endParaRPr lang="en-US" altLang="ja-JP" sz="3600" dirty="0">
              <a:solidFill>
                <a:prstClr val="white"/>
              </a:solidFill>
              <a:latin typeface="Calibri" panose="020F0502020204030204"/>
              <a:ea typeface="游ゴシック" panose="020B0400000000000000" pitchFamily="50" charset="-128"/>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53BA8BC-F832-40A5-B9E3-5BFF9DBEC0A0}"/>
                  </a:ext>
                </a:extLst>
              </p:cNvPr>
              <p:cNvSpPr txBox="1"/>
              <p:nvPr/>
            </p:nvSpPr>
            <p:spPr>
              <a:xfrm>
                <a:off x="1818923" y="4869201"/>
                <a:ext cx="4545283" cy="10424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b="0" i="1" smtClean="0">
                              <a:latin typeface="Cambria Math" panose="02040503050406030204" pitchFamily="18" charset="0"/>
                            </a:rPr>
                            <m:t>𝑥</m:t>
                          </m:r>
                        </m:e>
                        <m:sub>
                          <m:r>
                            <a:rPr kumimoji="1" lang="en-US" altLang="ja-JP" sz="3600" b="0" i="1" smtClean="0">
                              <a:latin typeface="Cambria Math" panose="02040503050406030204" pitchFamily="18" charset="0"/>
                            </a:rPr>
                            <m:t>𝑛𝑜𝑟𝑚</m:t>
                          </m:r>
                          <m:r>
                            <a:rPr kumimoji="1" lang="en-US" altLang="ja-JP" sz="3600" b="0" i="1" smtClean="0">
                              <a:latin typeface="Cambria Math" panose="02040503050406030204" pitchFamily="18" charset="0"/>
                            </a:rPr>
                            <m:t>, </m:t>
                          </m:r>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𝑥</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𝑥</m:t>
                              </m:r>
                            </m:e>
                            <m:sub>
                              <m:r>
                                <a:rPr kumimoji="1" lang="en-US" altLang="ja-JP" sz="3600" b="0" i="1" smtClean="0">
                                  <a:latin typeface="Cambria Math" panose="02040503050406030204" pitchFamily="18" charset="0"/>
                                </a:rPr>
                                <m:t>𝑚𝑖𝑛</m:t>
                              </m:r>
                            </m:sub>
                          </m:sSub>
                        </m:num>
                        <m:den>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𝑥</m:t>
                              </m:r>
                            </m:e>
                            <m:sub>
                              <m:r>
                                <a:rPr kumimoji="1" lang="en-US" altLang="ja-JP" sz="3600" b="0" i="1" smtClean="0">
                                  <a:latin typeface="Cambria Math" panose="02040503050406030204" pitchFamily="18" charset="0"/>
                                </a:rPr>
                                <m:t>𝑚𝑎𝑥</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𝑥</m:t>
                              </m:r>
                            </m:e>
                            <m:sub>
                              <m:r>
                                <a:rPr kumimoji="1" lang="en-US" altLang="ja-JP" sz="3600" b="0" i="1" smtClean="0">
                                  <a:latin typeface="Cambria Math" panose="02040503050406030204" pitchFamily="18" charset="0"/>
                                </a:rPr>
                                <m:t>𝑚𝑖𝑛</m:t>
                              </m:r>
                            </m:sub>
                          </m:sSub>
                        </m:den>
                      </m:f>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853BA8BC-F832-40A5-B9E3-5BFF9DBEC0A0}"/>
                  </a:ext>
                </a:extLst>
              </p:cNvPr>
              <p:cNvSpPr txBox="1">
                <a:spLocks noRot="1" noChangeAspect="1" noMove="1" noResize="1" noEditPoints="1" noAdjustHandles="1" noChangeArrowheads="1" noChangeShapeType="1" noTextEdit="1"/>
              </p:cNvSpPr>
              <p:nvPr/>
            </p:nvSpPr>
            <p:spPr>
              <a:xfrm>
                <a:off x="1818923" y="4869201"/>
                <a:ext cx="4545283" cy="104240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75FFEEB-4AF1-4DAD-BAF0-E0E4CE97717A}"/>
              </a:ext>
            </a:extLst>
          </p:cNvPr>
          <p:cNvSpPr txBox="1"/>
          <p:nvPr/>
        </p:nvSpPr>
        <p:spPr>
          <a:xfrm>
            <a:off x="783714" y="6100460"/>
            <a:ext cx="6916958" cy="553998"/>
          </a:xfrm>
          <a:prstGeom prst="rect">
            <a:avLst/>
          </a:prstGeom>
          <a:noFill/>
        </p:spPr>
        <p:txBody>
          <a:bodyPr wrap="none" lIns="0" tIns="0" rIns="0" bIns="0" rtlCol="0">
            <a:spAutoFit/>
          </a:bodyPr>
          <a:lstStyle/>
          <a:p>
            <a:r>
              <a:rPr kumimoji="1" lang="en-US" altLang="ja-JP" sz="3600" i="1" dirty="0" err="1">
                <a:latin typeface="Times New Roman" panose="02020603050405020304" pitchFamily="18" charset="0"/>
                <a:cs typeface="Times New Roman" panose="02020603050405020304" pitchFamily="18" charset="0"/>
              </a:rPr>
              <a:t>x</a:t>
            </a:r>
            <a:r>
              <a:rPr kumimoji="1" lang="en-US" altLang="ja-JP" sz="3600" baseline="-25000" dirty="0" err="1">
                <a:latin typeface="Times New Roman" panose="02020603050405020304" pitchFamily="18" charset="0"/>
                <a:cs typeface="Times New Roman" panose="02020603050405020304" pitchFamily="18" charset="0"/>
              </a:rPr>
              <a:t>min</a:t>
            </a:r>
            <a:r>
              <a:rPr kumimoji="1" lang="ja-JP" altLang="en-US" sz="3600" dirty="0"/>
              <a:t>は</a:t>
            </a:r>
            <a:r>
              <a:rPr kumimoji="1" lang="en-US" altLang="ja-JP" sz="3600" i="1" dirty="0">
                <a:latin typeface="Times New Roman" panose="02020603050405020304" pitchFamily="18" charset="0"/>
                <a:cs typeface="Times New Roman" panose="02020603050405020304" pitchFamily="18" charset="0"/>
              </a:rPr>
              <a:t>x</a:t>
            </a:r>
            <a:r>
              <a:rPr kumimoji="1" lang="ja-JP" altLang="en-US" sz="3600" dirty="0"/>
              <a:t>の最小値、</a:t>
            </a:r>
            <a:r>
              <a:rPr kumimoji="1" lang="en-US" altLang="ja-JP" sz="3600" i="1" dirty="0" err="1">
                <a:latin typeface="Times New Roman" panose="02020603050405020304" pitchFamily="18" charset="0"/>
                <a:cs typeface="Times New Roman" panose="02020603050405020304" pitchFamily="18" charset="0"/>
              </a:rPr>
              <a:t>x</a:t>
            </a:r>
            <a:r>
              <a:rPr kumimoji="1" lang="en-US" altLang="ja-JP" sz="3600" baseline="-25000" dirty="0" err="1">
                <a:latin typeface="Times New Roman" panose="02020603050405020304" pitchFamily="18" charset="0"/>
                <a:cs typeface="Times New Roman" panose="02020603050405020304" pitchFamily="18" charset="0"/>
              </a:rPr>
              <a:t>max</a:t>
            </a:r>
            <a:r>
              <a:rPr kumimoji="1" lang="ja-JP" altLang="en-US" sz="3600" dirty="0"/>
              <a:t>は</a:t>
            </a:r>
            <a:r>
              <a:rPr kumimoji="1" lang="en-US" altLang="ja-JP" sz="3600" i="1" dirty="0">
                <a:latin typeface="Times New Roman" panose="02020603050405020304" pitchFamily="18" charset="0"/>
                <a:cs typeface="Times New Roman" panose="02020603050405020304" pitchFamily="18" charset="0"/>
              </a:rPr>
              <a:t>x</a:t>
            </a:r>
            <a:r>
              <a:rPr kumimoji="1" lang="ja-JP" altLang="en-US" sz="3600" dirty="0"/>
              <a:t>の最大値</a:t>
            </a:r>
          </a:p>
        </p:txBody>
      </p:sp>
    </p:spTree>
    <p:extLst>
      <p:ext uri="{BB962C8B-B14F-4D97-AF65-F5344CB8AC3E}">
        <p14:creationId xmlns:p14="http://schemas.microsoft.com/office/powerpoint/2010/main" val="170080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游明朝" panose="02020400000000000000" pitchFamily="18" charset="-128"/>
                <a:ea typeface="游明朝" panose="02020400000000000000" pitchFamily="18" charset="-128"/>
              </a:rPr>
              <a:t>7. </a:t>
            </a:r>
            <a:r>
              <a:rPr lang="ja-JP" altLang="en-US" sz="4800" b="1" dirty="0">
                <a:solidFill>
                  <a:prstClr val="white"/>
                </a:solidFill>
                <a:latin typeface="游明朝" panose="02020400000000000000" pitchFamily="18" charset="-128"/>
                <a:ea typeface="游明朝" panose="02020400000000000000" pitchFamily="18" charset="-128"/>
              </a:rPr>
              <a:t>標準化</a:t>
            </a: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p:sp>
        <p:nvSpPr>
          <p:cNvPr id="42" name="テキスト ボックス 41">
            <a:extLst>
              <a:ext uri="{FF2B5EF4-FFF2-40B4-BE49-F238E27FC236}">
                <a16:creationId xmlns:a16="http://schemas.microsoft.com/office/drawing/2014/main" id="{A53826EF-8D78-45E4-8B77-1A4E8995BBFB}"/>
              </a:ext>
            </a:extLst>
          </p:cNvPr>
          <p:cNvSpPr txBox="1"/>
          <p:nvPr/>
        </p:nvSpPr>
        <p:spPr>
          <a:xfrm>
            <a:off x="392811" y="1120676"/>
            <a:ext cx="8457891"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b="1" dirty="0">
                <a:solidFill>
                  <a:srgbClr val="FF0000"/>
                </a:solidFill>
                <a:latin typeface="游明朝" panose="02020400000000000000" pitchFamily="18" charset="-128"/>
                <a:ea typeface="游明朝" panose="02020400000000000000" pitchFamily="18" charset="-128"/>
              </a:rPr>
              <a:t>標準化：</a:t>
            </a:r>
            <a:endParaRPr lang="en-US" altLang="ja-JP" sz="3600" b="1" dirty="0">
              <a:solidFill>
                <a:srgbClr val="FF0000"/>
              </a:solidFill>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rPr>
              <a:t>	</a:t>
            </a:r>
            <a:r>
              <a:rPr lang="ja-JP" altLang="en-US" sz="3600" dirty="0">
                <a:latin typeface="游明朝" panose="02020400000000000000" pitchFamily="18" charset="-128"/>
                <a:ea typeface="游明朝" panose="02020400000000000000" pitchFamily="18" charset="-128"/>
              </a:rPr>
              <a:t>特徴量の平均を</a:t>
            </a:r>
            <a:r>
              <a:rPr lang="en-US" altLang="ja-JP" sz="3600" dirty="0">
                <a:latin typeface="游明朝" panose="02020400000000000000" pitchFamily="18" charset="-128"/>
                <a:ea typeface="游明朝" panose="02020400000000000000" pitchFamily="18" charset="-128"/>
              </a:rPr>
              <a:t>0</a:t>
            </a:r>
            <a:r>
              <a:rPr lang="ja-JP" altLang="en-US" sz="3600" dirty="0">
                <a:latin typeface="游明朝" panose="02020400000000000000" pitchFamily="18" charset="-128"/>
                <a:ea typeface="游明朝" panose="02020400000000000000" pitchFamily="18" charset="-128"/>
              </a:rPr>
              <a:t>、分散を</a:t>
            </a:r>
            <a:r>
              <a:rPr lang="en-US" altLang="ja-JP" sz="3600" dirty="0">
                <a:latin typeface="游明朝" panose="02020400000000000000" pitchFamily="18" charset="-128"/>
                <a:ea typeface="游明朝" panose="02020400000000000000" pitchFamily="18" charset="-128"/>
              </a:rPr>
              <a:t>1</a:t>
            </a:r>
            <a:r>
              <a:rPr lang="ja-JP" altLang="en-US" sz="3600" dirty="0">
                <a:latin typeface="游明朝" panose="02020400000000000000" pitchFamily="18" charset="-128"/>
                <a:ea typeface="游明朝" panose="02020400000000000000" pitchFamily="18" charset="-128"/>
              </a:rPr>
              <a:t>にする変換</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endParaRPr>
          </a:p>
        </p:txBody>
      </p:sp>
      <p:sp>
        <p:nvSpPr>
          <p:cNvPr id="43" name="テキスト ボックス 42">
            <a:extLst>
              <a:ext uri="{FF2B5EF4-FFF2-40B4-BE49-F238E27FC236}">
                <a16:creationId xmlns:a16="http://schemas.microsoft.com/office/drawing/2014/main" id="{67E4295A-217B-4205-9473-872915E7B560}"/>
              </a:ext>
            </a:extLst>
          </p:cNvPr>
          <p:cNvSpPr txBox="1"/>
          <p:nvPr/>
        </p:nvSpPr>
        <p:spPr>
          <a:xfrm>
            <a:off x="392811" y="3070612"/>
            <a:ext cx="2031325" cy="646331"/>
          </a:xfrm>
          <a:prstGeom prst="rect">
            <a:avLst/>
          </a:prstGeom>
          <a:noFill/>
        </p:spPr>
        <p:txBody>
          <a:bodyPr wrap="none" rtlCol="0">
            <a:spAutoFit/>
          </a:bodyPr>
          <a:lstStyle/>
          <a:p>
            <a:pPr marR="0" lvl="0" algn="l" defTabSz="457200" rtl="0" eaLnBrk="1" fontAlgn="auto" latinLnBrk="0" hangingPunct="1">
              <a:spcBef>
                <a:spcPts val="0"/>
              </a:spcBef>
              <a:spcAft>
                <a:spcPts val="0"/>
              </a:spcAft>
              <a:buClrTx/>
              <a:buSzTx/>
              <a:tabLst/>
              <a:defRPr/>
            </a:pPr>
            <a:r>
              <a:rPr lang="ja-JP" altLang="en-US" sz="3600" dirty="0">
                <a:solidFill>
                  <a:prstClr val="white"/>
                </a:solidFill>
                <a:latin typeface="Calibri" panose="020F0502020204030204"/>
                <a:ea typeface="游ゴシック" panose="020B0400000000000000" pitchFamily="50" charset="-128"/>
              </a:rPr>
              <a:t>変換式：</a:t>
            </a:r>
            <a:endParaRPr lang="en-US" altLang="ja-JP" sz="3600" dirty="0">
              <a:solidFill>
                <a:prstClr val="white"/>
              </a:solidFill>
              <a:latin typeface="Calibri" panose="020F0502020204030204"/>
              <a:ea typeface="游ゴシック" panose="020B0400000000000000" pitchFamily="50" charset="-128"/>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53BA8BC-F832-40A5-B9E3-5BFF9DBEC0A0}"/>
                  </a:ext>
                </a:extLst>
              </p:cNvPr>
              <p:cNvSpPr txBox="1"/>
              <p:nvPr/>
            </p:nvSpPr>
            <p:spPr>
              <a:xfrm>
                <a:off x="2989964" y="3713946"/>
                <a:ext cx="2944139" cy="10424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b="0" i="1" smtClean="0">
                              <a:latin typeface="Cambria Math" panose="02040503050406030204" pitchFamily="18" charset="0"/>
                            </a:rPr>
                            <m:t>𝑥</m:t>
                          </m:r>
                        </m:e>
                        <m:sub>
                          <m:r>
                            <a:rPr kumimoji="1" lang="en-US" altLang="ja-JP" sz="3600" b="0" i="1" smtClean="0">
                              <a:latin typeface="Cambria Math" panose="02040503050406030204" pitchFamily="18" charset="0"/>
                            </a:rPr>
                            <m:t>𝑠𝑡𝑑</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𝑚</m:t>
                              </m:r>
                            </m:e>
                            <m:sub>
                              <m:r>
                                <a:rPr kumimoji="1" lang="en-US" altLang="ja-JP" sz="3600" b="0" i="1" smtClean="0">
                                  <a:latin typeface="Cambria Math" panose="02040503050406030204" pitchFamily="18" charset="0"/>
                                </a:rPr>
                                <m:t>𝑥</m:t>
                              </m:r>
                            </m:sub>
                          </m:sSub>
                        </m:num>
                        <m:den>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𝑠</m:t>
                              </m:r>
                            </m:e>
                            <m:sub>
                              <m:r>
                                <a:rPr kumimoji="1" lang="en-US" altLang="ja-JP" sz="3600" b="0" i="1" smtClean="0">
                                  <a:latin typeface="Cambria Math" panose="02040503050406030204" pitchFamily="18" charset="0"/>
                                </a:rPr>
                                <m:t>𝑥</m:t>
                              </m:r>
                            </m:sub>
                          </m:sSub>
                        </m:den>
                      </m:f>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853BA8BC-F832-40A5-B9E3-5BFF9DBEC0A0}"/>
                  </a:ext>
                </a:extLst>
              </p:cNvPr>
              <p:cNvSpPr txBox="1">
                <a:spLocks noRot="1" noChangeAspect="1" noMove="1" noResize="1" noEditPoints="1" noAdjustHandles="1" noChangeArrowheads="1" noChangeShapeType="1" noTextEdit="1"/>
              </p:cNvSpPr>
              <p:nvPr/>
            </p:nvSpPr>
            <p:spPr>
              <a:xfrm>
                <a:off x="2989964" y="3713946"/>
                <a:ext cx="2944139" cy="104240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75FFEEB-4AF1-4DAD-BAF0-E0E4CE97717A}"/>
              </a:ext>
            </a:extLst>
          </p:cNvPr>
          <p:cNvSpPr txBox="1"/>
          <p:nvPr/>
        </p:nvSpPr>
        <p:spPr>
          <a:xfrm>
            <a:off x="392811" y="5189369"/>
            <a:ext cx="8138446" cy="553998"/>
          </a:xfrm>
          <a:prstGeom prst="rect">
            <a:avLst/>
          </a:prstGeom>
          <a:noFill/>
        </p:spPr>
        <p:txBody>
          <a:bodyPr wrap="none" lIns="0" tIns="0" rIns="0" bIns="0" rtlCol="0">
            <a:spAutoFit/>
          </a:bodyPr>
          <a:lstStyle/>
          <a:p>
            <a:r>
              <a:rPr kumimoji="1" lang="en-US" altLang="ja-JP" sz="3600" i="1" dirty="0">
                <a:latin typeface="Times New Roman" panose="02020603050405020304" pitchFamily="18" charset="0"/>
                <a:cs typeface="Times New Roman" panose="02020603050405020304" pitchFamily="18" charset="0"/>
              </a:rPr>
              <a:t>m</a:t>
            </a:r>
            <a:r>
              <a:rPr lang="en-US" altLang="ja-JP" sz="3600" i="1" baseline="-25000" dirty="0">
                <a:latin typeface="Times New Roman" panose="02020603050405020304" pitchFamily="18" charset="0"/>
                <a:cs typeface="Times New Roman" panose="02020603050405020304" pitchFamily="18" charset="0"/>
              </a:rPr>
              <a:t>x</a:t>
            </a:r>
            <a:r>
              <a:rPr kumimoji="1" lang="ja-JP" altLang="en-US" sz="3600" dirty="0"/>
              <a:t>は</a:t>
            </a:r>
            <a:r>
              <a:rPr kumimoji="1" lang="en-US" altLang="ja-JP" sz="3600" i="1" dirty="0">
                <a:latin typeface="Times New Roman" panose="02020603050405020304" pitchFamily="18" charset="0"/>
                <a:cs typeface="Times New Roman" panose="02020603050405020304" pitchFamily="18" charset="0"/>
              </a:rPr>
              <a:t>x</a:t>
            </a:r>
            <a:r>
              <a:rPr kumimoji="1" lang="ja-JP" altLang="en-US" sz="3600" dirty="0"/>
              <a:t>の標本平均、</a:t>
            </a:r>
            <a:r>
              <a:rPr kumimoji="1" lang="en-US" altLang="ja-JP" sz="3600" i="1" dirty="0" err="1">
                <a:latin typeface="Times New Roman" panose="02020603050405020304" pitchFamily="18" charset="0"/>
                <a:cs typeface="Times New Roman" panose="02020603050405020304" pitchFamily="18" charset="0"/>
              </a:rPr>
              <a:t>s</a:t>
            </a:r>
            <a:r>
              <a:rPr kumimoji="1" lang="en-US" altLang="ja-JP" sz="3600" baseline="-25000" dirty="0" err="1">
                <a:latin typeface="Times New Roman" panose="02020603050405020304" pitchFamily="18" charset="0"/>
                <a:cs typeface="Times New Roman" panose="02020603050405020304" pitchFamily="18" charset="0"/>
              </a:rPr>
              <a:t>x</a:t>
            </a:r>
            <a:r>
              <a:rPr kumimoji="1" lang="ja-JP" altLang="en-US" sz="3600" dirty="0"/>
              <a:t>は</a:t>
            </a:r>
            <a:r>
              <a:rPr kumimoji="1" lang="en-US" altLang="ja-JP" sz="3600" i="1" dirty="0">
                <a:latin typeface="Times New Roman" panose="02020603050405020304" pitchFamily="18" charset="0"/>
                <a:cs typeface="Times New Roman" panose="02020603050405020304" pitchFamily="18" charset="0"/>
              </a:rPr>
              <a:t>x</a:t>
            </a:r>
            <a:r>
              <a:rPr kumimoji="1" lang="ja-JP" altLang="en-US" sz="3600" dirty="0"/>
              <a:t>の標本標準偏差</a:t>
            </a:r>
          </a:p>
        </p:txBody>
      </p:sp>
    </p:spTree>
    <p:extLst>
      <p:ext uri="{BB962C8B-B14F-4D97-AF65-F5344CB8AC3E}">
        <p14:creationId xmlns:p14="http://schemas.microsoft.com/office/powerpoint/2010/main" val="57919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4800" b="1" i="0" u="none" strike="noStrike" kern="1200" cap="none" spc="0" normalizeH="0" baseline="0" noProof="0" dirty="0">
                <a:ln>
                  <a:noFill/>
                </a:ln>
                <a:solidFill>
                  <a:prstClr val="white"/>
                </a:solidFill>
                <a:effectLst/>
                <a:uLnTx/>
                <a:uFillTx/>
                <a:latin typeface="游明朝" panose="02020400000000000000" pitchFamily="18" charset="-128"/>
                <a:ea typeface="游明朝" panose="02020400000000000000" pitchFamily="18" charset="-128"/>
                <a:cs typeface="+mn-cs"/>
              </a:rPr>
              <a:t>8. </a:t>
            </a:r>
            <a:r>
              <a:rPr lang="ja-JP" altLang="en-US" sz="4800" b="1" dirty="0">
                <a:solidFill>
                  <a:prstClr val="white"/>
                </a:solidFill>
                <a:latin typeface="游明朝" panose="02020400000000000000" pitchFamily="18" charset="-128"/>
                <a:ea typeface="游明朝" panose="02020400000000000000" pitchFamily="18" charset="-128"/>
              </a:rPr>
              <a:t>どっちを使うべきか</a:t>
            </a:r>
            <a:endParaRPr kumimoji="1" lang="ja-JP" altLang="en-US" sz="4800" b="1" i="0" u="none" strike="noStrike" kern="1200" cap="none" spc="0" normalizeH="0" baseline="0" noProof="0" dirty="0">
              <a:ln>
                <a:noFill/>
              </a:ln>
              <a:solidFill>
                <a:prstClr val="white"/>
              </a:solidFill>
              <a:effectLst/>
              <a:uLnTx/>
              <a:uFillTx/>
              <a:latin typeface="游明朝" panose="02020400000000000000" pitchFamily="18" charset="-128"/>
              <a:ea typeface="游明朝" panose="02020400000000000000" pitchFamily="18" charset="-128"/>
              <a:cs typeface="+mn-cs"/>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p:sp>
        <p:nvSpPr>
          <p:cNvPr id="42" name="テキスト ボックス 41">
            <a:extLst>
              <a:ext uri="{FF2B5EF4-FFF2-40B4-BE49-F238E27FC236}">
                <a16:creationId xmlns:a16="http://schemas.microsoft.com/office/drawing/2014/main" id="{A53826EF-8D78-45E4-8B77-1A4E8995BBFB}"/>
              </a:ext>
            </a:extLst>
          </p:cNvPr>
          <p:cNvSpPr txBox="1"/>
          <p:nvPr/>
        </p:nvSpPr>
        <p:spPr>
          <a:xfrm>
            <a:off x="392811" y="1120676"/>
            <a:ext cx="8457891"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b="1" dirty="0">
                <a:solidFill>
                  <a:srgbClr val="FF0000"/>
                </a:solidFill>
                <a:latin typeface="游明朝" panose="02020400000000000000" pitchFamily="18" charset="-128"/>
                <a:ea typeface="游明朝" panose="02020400000000000000" pitchFamily="18" charset="-128"/>
              </a:rPr>
              <a:t>正規化</a:t>
            </a:r>
            <a:endParaRPr lang="en-US" altLang="ja-JP" sz="3600" b="1" dirty="0">
              <a:solidFill>
                <a:srgbClr val="FF0000"/>
              </a:solidFill>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cs typeface="+mn-cs"/>
              </a:rPr>
              <a:t>画像処理における</a:t>
            </a:r>
            <a:r>
              <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cs typeface="+mn-cs"/>
              </a:rPr>
              <a:t>RGB</a:t>
            </a:r>
            <a:r>
              <a:rPr kumimoji="1" lang="ja-JP" altLang="en-US"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cs typeface="+mn-cs"/>
              </a:rPr>
              <a:t>が</a:t>
            </a:r>
            <a:r>
              <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cs typeface="+mn-cs"/>
              </a:rPr>
              <a:t>[0, 255]</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dirty="0">
                <a:latin typeface="游明朝" panose="02020400000000000000" pitchFamily="18" charset="-128"/>
                <a:ea typeface="游明朝" panose="02020400000000000000" pitchFamily="18" charset="-128"/>
              </a:rPr>
              <a:t>sigmoid, tanh</a:t>
            </a:r>
            <a:r>
              <a:rPr lang="ja-JP" altLang="en-US" sz="3600" dirty="0">
                <a:latin typeface="游明朝" panose="02020400000000000000" pitchFamily="18" charset="-128"/>
                <a:ea typeface="游明朝" panose="02020400000000000000" pitchFamily="18" charset="-128"/>
              </a:rPr>
              <a:t>などの活性化関数を用いる</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cs typeface="+mn-cs"/>
            </a:endParaRPr>
          </a:p>
        </p:txBody>
      </p:sp>
      <p:sp>
        <p:nvSpPr>
          <p:cNvPr id="8" name="テキスト ボックス 7">
            <a:extLst>
              <a:ext uri="{FF2B5EF4-FFF2-40B4-BE49-F238E27FC236}">
                <a16:creationId xmlns:a16="http://schemas.microsoft.com/office/drawing/2014/main" id="{9B569781-9553-45B6-9AA1-DE26E16A7020}"/>
              </a:ext>
            </a:extLst>
          </p:cNvPr>
          <p:cNvSpPr txBox="1"/>
          <p:nvPr/>
        </p:nvSpPr>
        <p:spPr>
          <a:xfrm>
            <a:off x="392810" y="3105836"/>
            <a:ext cx="8457891"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b="1" dirty="0">
                <a:solidFill>
                  <a:srgbClr val="FF0000"/>
                </a:solidFill>
                <a:latin typeface="游明朝" panose="02020400000000000000" pitchFamily="18" charset="-128"/>
                <a:ea typeface="游明朝" panose="02020400000000000000" pitchFamily="18" charset="-128"/>
              </a:rPr>
              <a:t>標準化</a:t>
            </a:r>
            <a:endParaRPr lang="en-US" altLang="ja-JP" sz="3600" b="1" dirty="0">
              <a:solidFill>
                <a:srgbClr val="FF0000"/>
              </a:solidFill>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dirty="0">
                <a:latin typeface="游明朝" panose="02020400000000000000" pitchFamily="18" charset="-128"/>
                <a:ea typeface="游明朝" panose="02020400000000000000" pitchFamily="18" charset="-128"/>
              </a:rPr>
              <a:t>ロジスティクス回帰、</a:t>
            </a:r>
            <a:r>
              <a:rPr lang="en-US" altLang="ja-JP" sz="3600" dirty="0">
                <a:latin typeface="游明朝" panose="02020400000000000000" pitchFamily="18" charset="-128"/>
                <a:ea typeface="游明朝" panose="02020400000000000000" pitchFamily="18" charset="-128"/>
              </a:rPr>
              <a:t>SVM</a:t>
            </a:r>
            <a:r>
              <a:rPr lang="ja-JP" altLang="en-US" sz="3600" dirty="0" err="1">
                <a:latin typeface="游明朝" panose="02020400000000000000" pitchFamily="18" charset="-128"/>
                <a:ea typeface="游明朝" panose="02020400000000000000" pitchFamily="18" charset="-128"/>
              </a:rPr>
              <a:t>、</a:t>
            </a:r>
            <a:r>
              <a:rPr lang="en-US" altLang="ja-JP" sz="3600" dirty="0">
                <a:latin typeface="游明朝" panose="02020400000000000000" pitchFamily="18" charset="-128"/>
                <a:ea typeface="游明朝" panose="02020400000000000000" pitchFamily="18" charset="-128"/>
              </a:rPr>
              <a:t>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dirty="0" err="1">
                <a:latin typeface="游明朝" panose="02020400000000000000" pitchFamily="18" charset="-128"/>
                <a:ea typeface="游明朝" panose="02020400000000000000" pitchFamily="18" charset="-128"/>
              </a:rPr>
              <a:t>kNN</a:t>
            </a:r>
            <a:r>
              <a:rPr lang="en-US" altLang="ja-JP" sz="3600" dirty="0">
                <a:latin typeface="游明朝" panose="02020400000000000000" pitchFamily="18" charset="-128"/>
                <a:ea typeface="游明朝" panose="02020400000000000000" pitchFamily="18" charset="-128"/>
              </a:rPr>
              <a:t>, k-means</a:t>
            </a:r>
            <a:r>
              <a:rPr lang="ja-JP" altLang="en-US" sz="3600" dirty="0">
                <a:latin typeface="游明朝" panose="02020400000000000000" pitchFamily="18" charset="-128"/>
                <a:ea typeface="游明朝" panose="02020400000000000000" pitchFamily="18" charset="-128"/>
              </a:rPr>
              <a:t>など距離を用いるモデル</a:t>
            </a:r>
            <a:endParaRPr lang="en-US" altLang="ja-JP" sz="3600" dirty="0">
              <a:latin typeface="游明朝" panose="02020400000000000000" pitchFamily="18" charset="-128"/>
              <a:ea typeface="游明朝" panose="02020400000000000000" pitchFamily="18" charset="-128"/>
            </a:endParaRPr>
          </a:p>
        </p:txBody>
      </p:sp>
      <p:sp>
        <p:nvSpPr>
          <p:cNvPr id="9" name="テキスト ボックス 8">
            <a:extLst>
              <a:ext uri="{FF2B5EF4-FFF2-40B4-BE49-F238E27FC236}">
                <a16:creationId xmlns:a16="http://schemas.microsoft.com/office/drawing/2014/main" id="{1CF48ADB-DAF4-450B-A85D-299624D6BC44}"/>
              </a:ext>
            </a:extLst>
          </p:cNvPr>
          <p:cNvSpPr txBox="1"/>
          <p:nvPr/>
        </p:nvSpPr>
        <p:spPr>
          <a:xfrm>
            <a:off x="392809" y="5414158"/>
            <a:ext cx="8457891"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dirty="0">
                <a:latin typeface="游明朝" panose="02020400000000000000" pitchFamily="18" charset="-128"/>
                <a:ea typeface="游明朝" panose="02020400000000000000" pitchFamily="18" charset="-128"/>
              </a:rPr>
              <a:t>標準化を使うのが一般的</a:t>
            </a:r>
            <a:endParaRPr lang="en-US" altLang="ja-JP" sz="3600" dirty="0">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dirty="0">
                <a:latin typeface="游明朝" panose="02020400000000000000" pitchFamily="18" charset="-128"/>
                <a:ea typeface="游明朝" panose="02020400000000000000" pitchFamily="18" charset="-128"/>
              </a:rPr>
              <a:t>正規化の場合、外れ値が大きく影響</a:t>
            </a:r>
            <a:endParaRPr lang="en-US" altLang="ja-JP" sz="36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73547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4800" b="1" dirty="0">
                <a:solidFill>
                  <a:prstClr val="white"/>
                </a:solidFill>
                <a:latin typeface="游明朝" panose="02020400000000000000" pitchFamily="18" charset="-128"/>
                <a:ea typeface="游明朝" panose="02020400000000000000" pitchFamily="18" charset="-128"/>
              </a:rPr>
              <a:t>9</a:t>
            </a:r>
            <a:r>
              <a:rPr kumimoji="1" lang="en-US" altLang="ja-JP" sz="4800" b="1" i="0" u="none" strike="noStrike" kern="1200" cap="none" spc="0" normalizeH="0" baseline="0" noProof="0" dirty="0">
                <a:ln>
                  <a:noFill/>
                </a:ln>
                <a:solidFill>
                  <a:prstClr val="white"/>
                </a:solidFill>
                <a:effectLst/>
                <a:uLnTx/>
                <a:uFillTx/>
                <a:latin typeface="游明朝" panose="02020400000000000000" pitchFamily="18" charset="-128"/>
                <a:ea typeface="游明朝" panose="02020400000000000000" pitchFamily="18" charset="-128"/>
                <a:cs typeface="+mn-cs"/>
              </a:rPr>
              <a:t>. </a:t>
            </a:r>
            <a:r>
              <a:rPr lang="ja-JP" altLang="en-US" sz="4800" b="1" dirty="0">
                <a:solidFill>
                  <a:prstClr val="white"/>
                </a:solidFill>
                <a:latin typeface="游明朝" panose="02020400000000000000" pitchFamily="18" charset="-128"/>
                <a:ea typeface="游明朝" panose="02020400000000000000" pitchFamily="18" charset="-128"/>
              </a:rPr>
              <a:t>目的関数</a:t>
            </a:r>
            <a:endParaRPr kumimoji="1" lang="ja-JP" altLang="en-US" sz="4800" b="1" i="0" u="none" strike="noStrike" kern="1200" cap="none" spc="0" normalizeH="0" baseline="0" noProof="0" dirty="0">
              <a:ln>
                <a:noFill/>
              </a:ln>
              <a:solidFill>
                <a:prstClr val="white"/>
              </a:solidFill>
              <a:effectLst/>
              <a:uLnTx/>
              <a:uFillTx/>
              <a:latin typeface="游明朝" panose="02020400000000000000" pitchFamily="18" charset="-128"/>
              <a:ea typeface="游明朝" panose="02020400000000000000" pitchFamily="18" charset="-128"/>
              <a:cs typeface="+mn-cs"/>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203542"/>
            <a:ext cx="9282023"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800" b="1" i="0" u="none" strike="noStrike" kern="1200" cap="none" spc="0" normalizeH="0" baseline="0" noProof="0" dirty="0">
              <a:ln>
                <a:noFill/>
              </a:ln>
              <a:solidFill>
                <a:prstClr val="white"/>
              </a:solidFill>
              <a:effectLst/>
              <a:uLnTx/>
              <a:uFillTx/>
              <a:latin typeface="Noto Sans JP Bold" panose="020B0800000000000000" pitchFamily="34" charset="-128"/>
              <a:ea typeface="Noto Sans JP Bold" panose="020B0800000000000000" pitchFamily="34" charset="-128"/>
              <a:cs typeface="+mj-cs"/>
            </a:endParaRPr>
          </a:p>
        </p:txBody>
      </p:sp>
      <p:sp>
        <p:nvSpPr>
          <p:cNvPr id="42" name="テキスト ボックス 41">
            <a:extLst>
              <a:ext uri="{FF2B5EF4-FFF2-40B4-BE49-F238E27FC236}">
                <a16:creationId xmlns:a16="http://schemas.microsoft.com/office/drawing/2014/main" id="{A53826EF-8D78-45E4-8B77-1A4E8995BBFB}"/>
              </a:ext>
            </a:extLst>
          </p:cNvPr>
          <p:cNvSpPr txBox="1"/>
          <p:nvPr/>
        </p:nvSpPr>
        <p:spPr>
          <a:xfrm>
            <a:off x="392810" y="1120676"/>
            <a:ext cx="8026571"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cs typeface="+mn-cs"/>
              </a:rPr>
              <a:t>目的関数</a:t>
            </a:r>
            <a:endPar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dirty="0">
                <a:latin typeface="游明朝" panose="02020400000000000000" pitchFamily="18" charset="-128"/>
                <a:ea typeface="游明朝" panose="02020400000000000000" pitchFamily="18" charset="-128"/>
              </a:rPr>
              <a:t>トレーニング中に最適化する</a:t>
            </a:r>
            <a:endParaRPr lang="en-US" altLang="ja-JP" sz="3600" dirty="0">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dirty="0">
                <a:latin typeface="游明朝" panose="02020400000000000000" pitchFamily="18" charset="-128"/>
                <a:ea typeface="游明朝" panose="02020400000000000000" pitchFamily="18" charset="-128"/>
              </a:rPr>
              <a:t>											</a:t>
            </a:r>
            <a:r>
              <a:rPr lang="ja-JP" altLang="en-US" sz="3600" dirty="0">
                <a:latin typeface="游明朝" panose="02020400000000000000" pitchFamily="18" charset="-128"/>
                <a:ea typeface="游明朝" panose="02020400000000000000" pitchFamily="18" charset="-128"/>
              </a:rPr>
              <a:t>すべての関数</a:t>
            </a:r>
            <a:endParaRPr kumimoji="1" lang="en-US" altLang="ja-JP" sz="3600"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cs typeface="+mn-cs"/>
            </a:endParaRPr>
          </a:p>
        </p:txBody>
      </p:sp>
      <p:sp>
        <p:nvSpPr>
          <p:cNvPr id="7" name="テキスト ボックス 6">
            <a:extLst>
              <a:ext uri="{FF2B5EF4-FFF2-40B4-BE49-F238E27FC236}">
                <a16:creationId xmlns:a16="http://schemas.microsoft.com/office/drawing/2014/main" id="{7F0AE9D1-0064-408A-AEC0-74E219DEFE43}"/>
              </a:ext>
            </a:extLst>
          </p:cNvPr>
          <p:cNvSpPr txBox="1"/>
          <p:nvPr/>
        </p:nvSpPr>
        <p:spPr>
          <a:xfrm>
            <a:off x="392809" y="2875002"/>
            <a:ext cx="8026571"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b="1" dirty="0">
                <a:solidFill>
                  <a:srgbClr val="FF0000"/>
                </a:solidFill>
                <a:latin typeface="游明朝" panose="02020400000000000000" pitchFamily="18" charset="-128"/>
                <a:ea typeface="游明朝" panose="02020400000000000000" pitchFamily="18" charset="-128"/>
              </a:rPr>
              <a:t>コスト</a:t>
            </a:r>
            <a:r>
              <a:rPr kumimoji="1" lang="ja-JP" altLang="en-US"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cs typeface="+mn-cs"/>
              </a:rPr>
              <a:t>関数</a:t>
            </a:r>
            <a:endPar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3600" dirty="0">
                <a:latin typeface="游明朝" panose="02020400000000000000" pitchFamily="18" charset="-128"/>
                <a:ea typeface="游明朝" panose="02020400000000000000" pitchFamily="18" charset="-128"/>
              </a:rPr>
              <a:t>Σ</a:t>
            </a:r>
            <a:r>
              <a:rPr lang="ja-JP" altLang="en-US" sz="3600" dirty="0">
                <a:latin typeface="游明朝" panose="02020400000000000000" pitchFamily="18" charset="-128"/>
                <a:ea typeface="游明朝" panose="02020400000000000000" pitchFamily="18" charset="-128"/>
              </a:rPr>
              <a:t>損失関数</a:t>
            </a:r>
            <a:r>
              <a:rPr lang="en-US" altLang="ja-JP" sz="3600" dirty="0">
                <a:latin typeface="游明朝" panose="02020400000000000000" pitchFamily="18" charset="-128"/>
                <a:ea typeface="游明朝" panose="02020400000000000000" pitchFamily="18" charset="-128"/>
              </a:rPr>
              <a:t>+</a:t>
            </a:r>
            <a:r>
              <a:rPr lang="ja-JP" altLang="en-US" sz="3600" dirty="0">
                <a:latin typeface="游明朝" panose="02020400000000000000" pitchFamily="18" charset="-128"/>
                <a:ea typeface="游明朝" panose="02020400000000000000" pitchFamily="18" charset="-128"/>
              </a:rPr>
              <a:t>正則化</a:t>
            </a:r>
            <a:endParaRPr lang="en-US" altLang="ja-JP" sz="3600" dirty="0">
              <a:latin typeface="游明朝" panose="02020400000000000000" pitchFamily="18" charset="-128"/>
              <a:ea typeface="游明朝" panose="02020400000000000000" pitchFamily="18"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dirty="0">
                <a:latin typeface="游明朝" panose="02020400000000000000" pitchFamily="18" charset="-128"/>
                <a:ea typeface="游明朝" panose="02020400000000000000" pitchFamily="18" charset="-128"/>
              </a:rPr>
              <a:t>計算で出した答えと正解とのズレ</a:t>
            </a:r>
            <a:endParaRPr lang="en-US" altLang="ja-JP" sz="3600" dirty="0">
              <a:latin typeface="游明朝" panose="02020400000000000000" pitchFamily="18" charset="-128"/>
              <a:ea typeface="游明朝" panose="02020400000000000000" pitchFamily="18" charset="-128"/>
            </a:endParaRPr>
          </a:p>
        </p:txBody>
      </p:sp>
      <p:sp>
        <p:nvSpPr>
          <p:cNvPr id="10" name="テキスト ボックス 9">
            <a:extLst>
              <a:ext uri="{FF2B5EF4-FFF2-40B4-BE49-F238E27FC236}">
                <a16:creationId xmlns:a16="http://schemas.microsoft.com/office/drawing/2014/main" id="{A70CC50D-D775-46DF-BD6F-4ECD8BC4ED56}"/>
              </a:ext>
            </a:extLst>
          </p:cNvPr>
          <p:cNvSpPr txBox="1"/>
          <p:nvPr/>
        </p:nvSpPr>
        <p:spPr>
          <a:xfrm>
            <a:off x="392808" y="4629328"/>
            <a:ext cx="8026571"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b="1">
                <a:solidFill>
                  <a:srgbClr val="FF0000"/>
                </a:solidFill>
                <a:latin typeface="游明朝" panose="02020400000000000000" pitchFamily="18" charset="-128"/>
                <a:ea typeface="游明朝" panose="02020400000000000000" pitchFamily="18" charset="-128"/>
              </a:rPr>
              <a:t>損失</a:t>
            </a:r>
            <a:r>
              <a:rPr kumimoji="1" lang="ja-JP" altLang="en-US" sz="3600" b="1" i="0" u="none" strike="noStrike" kern="1200" cap="none" spc="0" normalizeH="0" baseline="0" noProof="0">
                <a:ln>
                  <a:noFill/>
                </a:ln>
                <a:solidFill>
                  <a:srgbClr val="FF0000"/>
                </a:solidFill>
                <a:effectLst/>
                <a:uLnTx/>
                <a:uFillTx/>
                <a:latin typeface="游明朝" panose="02020400000000000000" pitchFamily="18" charset="-128"/>
                <a:ea typeface="游明朝" panose="02020400000000000000" pitchFamily="18" charset="-128"/>
                <a:cs typeface="+mn-cs"/>
              </a:rPr>
              <a:t>関数</a:t>
            </a:r>
            <a:endParaRPr kumimoji="1" lang="en-US" altLang="ja-JP" sz="3600" b="1" i="0" u="none" strike="noStrike" kern="1200" cap="none" spc="0" normalizeH="0" baseline="0" noProof="0" dirty="0">
              <a:ln>
                <a:noFill/>
              </a:ln>
              <a:solidFill>
                <a:srgbClr val="FF0000"/>
              </a:solidFill>
              <a:effectLst/>
              <a:uLnTx/>
              <a:uFillTx/>
              <a:latin typeface="游明朝" panose="02020400000000000000" pitchFamily="18" charset="-128"/>
              <a:ea typeface="游明朝" panose="02020400000000000000" pitchFamily="18"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1"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cs typeface="+mn-cs"/>
              </a:rPr>
              <a:t>データ点の予測</a:t>
            </a:r>
            <a:endParaRPr kumimoji="1" lang="en-US" altLang="ja-JP" sz="3600" b="1"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600" b="1" dirty="0">
                <a:latin typeface="游明朝" panose="02020400000000000000" pitchFamily="18" charset="-128"/>
                <a:ea typeface="游明朝" panose="02020400000000000000" pitchFamily="18" charset="-128"/>
              </a:rPr>
              <a:t>ラベルに対して定義される関数</a:t>
            </a:r>
            <a:endParaRPr kumimoji="1" lang="en-US" altLang="ja-JP" sz="3600" b="1" i="0" u="none" strike="noStrike" kern="1200" cap="none" spc="0" normalizeH="0" baseline="0" noProof="0" dirty="0">
              <a:ln>
                <a:noFill/>
              </a:ln>
              <a:effectLst/>
              <a:uLnTx/>
              <a:uFillTx/>
              <a:latin typeface="游明朝" panose="02020400000000000000" pitchFamily="18" charset="-128"/>
              <a:ea typeface="游明朝" panose="02020400000000000000" pitchFamily="18" charset="-128"/>
              <a:cs typeface="+mn-cs"/>
            </a:endParaRPr>
          </a:p>
        </p:txBody>
      </p:sp>
    </p:spTree>
    <p:extLst>
      <p:ext uri="{BB962C8B-B14F-4D97-AF65-F5344CB8AC3E}">
        <p14:creationId xmlns:p14="http://schemas.microsoft.com/office/powerpoint/2010/main" val="58765023"/>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4944</TotalTime>
  <Words>1056</Words>
  <Application>Microsoft Office PowerPoint</Application>
  <PresentationFormat>画面に合わせる (4:3)</PresentationFormat>
  <Paragraphs>204</Paragraphs>
  <Slides>25</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25</vt:i4>
      </vt:variant>
    </vt:vector>
  </HeadingPairs>
  <TitlesOfParts>
    <vt:vector size="34" baseType="lpstr">
      <vt:lpstr>Noto Sans JP Bold</vt:lpstr>
      <vt:lpstr>游ゴシック</vt:lpstr>
      <vt:lpstr>游明朝</vt:lpstr>
      <vt:lpstr>Arial</vt:lpstr>
      <vt:lpstr>Calibri</vt:lpstr>
      <vt:lpstr>Calibri Light</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f116056</dc:creator>
  <cp:lastModifiedBy>f116056</cp:lastModifiedBy>
  <cp:revision>67</cp:revision>
  <dcterms:created xsi:type="dcterms:W3CDTF">2019-10-21T13:04:00Z</dcterms:created>
  <dcterms:modified xsi:type="dcterms:W3CDTF">2019-11-07T13:28:32Z</dcterms:modified>
</cp:coreProperties>
</file>